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8" r:id="rId2"/>
    <p:sldId id="277" r:id="rId3"/>
    <p:sldId id="294" r:id="rId4"/>
    <p:sldId id="354" r:id="rId5"/>
    <p:sldId id="352" r:id="rId6"/>
    <p:sldId id="303" r:id="rId7"/>
    <p:sldId id="304" r:id="rId8"/>
    <p:sldId id="331" r:id="rId9"/>
    <p:sldId id="350" r:id="rId10"/>
    <p:sldId id="348" r:id="rId11"/>
    <p:sldId id="318" r:id="rId12"/>
    <p:sldId id="317" r:id="rId13"/>
    <p:sldId id="349" r:id="rId14"/>
    <p:sldId id="306" r:id="rId15"/>
    <p:sldId id="332" r:id="rId16"/>
    <p:sldId id="330" r:id="rId17"/>
    <p:sldId id="351" r:id="rId18"/>
    <p:sldId id="335" r:id="rId19"/>
    <p:sldId id="337" r:id="rId20"/>
    <p:sldId id="339" r:id="rId21"/>
    <p:sldId id="338" r:id="rId22"/>
    <p:sldId id="333" r:id="rId23"/>
    <p:sldId id="340" r:id="rId24"/>
    <p:sldId id="346" r:id="rId25"/>
    <p:sldId id="341" r:id="rId26"/>
    <p:sldId id="343" r:id="rId27"/>
    <p:sldId id="344" r:id="rId28"/>
    <p:sldId id="345" r:id="rId29"/>
    <p:sldId id="295" r:id="rId30"/>
    <p:sldId id="362" r:id="rId31"/>
    <p:sldId id="310" r:id="rId32"/>
    <p:sldId id="356" r:id="rId33"/>
    <p:sldId id="357" r:id="rId34"/>
    <p:sldId id="358" r:id="rId35"/>
    <p:sldId id="363" r:id="rId36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80">
          <p15:clr>
            <a:srgbClr val="A4A3A4"/>
          </p15:clr>
        </p15:guide>
        <p15:guide id="2" pos="1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2F2"/>
    <a:srgbClr val="D4E3F7"/>
    <a:srgbClr val="DDDDDD"/>
    <a:srgbClr val="EAEAEA"/>
    <a:srgbClr val="96B8D6"/>
    <a:srgbClr val="B4CCE2"/>
    <a:srgbClr val="0067AC"/>
    <a:srgbClr val="0033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36" autoAdjust="0"/>
    <p:restoredTop sz="75439" autoAdjust="0"/>
  </p:normalViewPr>
  <p:slideViewPr>
    <p:cSldViewPr snapToObjects="1">
      <p:cViewPr>
        <p:scale>
          <a:sx n="75" d="100"/>
          <a:sy n="75" d="100"/>
        </p:scale>
        <p:origin x="-2034" y="360"/>
      </p:cViewPr>
      <p:guideLst>
        <p:guide orient="horz" pos="1536"/>
        <p:guide pos="1152"/>
        <p:guide pos="816"/>
        <p:guide pos="10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EEF6CB-C50F-488A-99E7-79215D4B1CC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628986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2D11F8D7-571E-4947-BB12-0CF48399898F}" type="slidenum">
              <a:rPr lang="en-GB" altLang="en-US" sz="1200" b="0">
                <a:solidFill>
                  <a:schemeClr val="tx1"/>
                </a:solidFill>
              </a:rPr>
              <a:pPr/>
              <a:t>1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038459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 err="1" smtClean="0"/>
              <a:t>ControllerClassNameHandlerMapping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예제와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같은 컨트롤러는 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‘/hello’ URL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 매핑된다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SimpleUrlHandlerMapping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12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매핑정보는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SimpleUrlHandlerMapping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빈의 </a:t>
            </a:r>
            <a:r>
              <a:rPr lang="ko-KR" altLang="en-US" sz="12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프로퍼티에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설정</a:t>
            </a:r>
          </a:p>
          <a:p>
            <a:pPr marL="171450" indent="-17145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EEF6CB-C50F-488A-99E7-79215D4B1CC0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07315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u="none" dirty="0" smtClean="0">
                <a:latin typeface="맑은 고딕" pitchFamily="50" charset="-127"/>
                <a:ea typeface="맑은 고딕" pitchFamily="50" charset="-127"/>
              </a:rPr>
              <a:t>- @MVC</a:t>
            </a:r>
            <a:r>
              <a:rPr lang="ko-KR" altLang="en-US" sz="1200" u="none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200" u="none" dirty="0" err="1" smtClean="0">
                <a:latin typeface="맑은 고딕" pitchFamily="50" charset="-127"/>
                <a:ea typeface="맑은 고딕" pitchFamily="50" charset="-127"/>
              </a:rPr>
              <a:t>핸들러</a:t>
            </a:r>
            <a:r>
              <a:rPr lang="ko-KR" altLang="en-US" sz="1200" u="none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u="none" dirty="0" err="1" smtClean="0">
                <a:latin typeface="맑은 고딕" pitchFamily="50" charset="-127"/>
                <a:ea typeface="맑은 고딕" pitchFamily="50" charset="-127"/>
              </a:rPr>
              <a:t>매핑을</a:t>
            </a:r>
            <a:r>
              <a:rPr lang="ko-KR" altLang="en-US" sz="1200" u="none" dirty="0" smtClean="0">
                <a:latin typeface="맑은 고딕" pitchFamily="50" charset="-127"/>
                <a:ea typeface="맑은 고딕" pitchFamily="50" charset="-127"/>
              </a:rPr>
              <a:t> 위해서는 </a:t>
            </a:r>
            <a:r>
              <a:rPr lang="en-US" altLang="ko-KR" sz="1200" u="none" dirty="0" err="1" smtClean="0">
                <a:latin typeface="맑은 고딕" pitchFamily="50" charset="-127"/>
                <a:ea typeface="맑은 고딕" pitchFamily="50" charset="-127"/>
              </a:rPr>
              <a:t>RequestMappingHandlerMapping</a:t>
            </a:r>
            <a:r>
              <a:rPr lang="ko-KR" altLang="en-US" sz="1200" u="none" dirty="0" smtClean="0">
                <a:latin typeface="맑은 고딕" pitchFamily="50" charset="-127"/>
                <a:ea typeface="맑은 고딕" pitchFamily="50" charset="-127"/>
              </a:rPr>
              <a:t>이 필요하다</a:t>
            </a:r>
            <a:r>
              <a:rPr lang="en-US" altLang="ko-KR" sz="1200" u="none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GB" altLang="en-US" sz="1200" u="none" dirty="0" smtClean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r>
              <a:rPr lang="en-US" altLang="ko-KR" dirty="0" smtClean="0"/>
              <a:t>- HTTP</a:t>
            </a:r>
            <a:r>
              <a:rPr lang="ko-KR" altLang="en-US" dirty="0" smtClean="0"/>
              <a:t>헤더 설명 </a:t>
            </a:r>
            <a:r>
              <a:rPr lang="en-US" altLang="ko-KR" dirty="0" smtClean="0"/>
              <a:t>: 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헤더의 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content-type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이 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text/html, text/plain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등으로 </a:t>
            </a:r>
            <a:r>
              <a:rPr lang="ko-KR" altLang="en-US" sz="1200" b="0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되어있는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경우에만 </a:t>
            </a:r>
            <a:r>
              <a:rPr lang="ko-KR" altLang="en-US" sz="1200" b="0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매핑해준다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EEF6CB-C50F-488A-99E7-79215D4B1CC0}" type="slidenum">
              <a:rPr lang="en-GB" altLang="en-US" smtClean="0"/>
              <a:pPr>
                <a:defRPr/>
              </a:pPr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292425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어댑터가 있다</a:t>
            </a:r>
            <a:r>
              <a:rPr lang="en-US" altLang="ko-KR" dirty="0" smtClean="0"/>
              <a:t>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 smtClean="0"/>
              <a:t>본 내용은 컨트롤러의 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종류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핸들러 어댑터를 설명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컨트롤러 호출 방법은 타입에 따라 다르기 때문에 컨트롤러를 결정했다고 해도 호출방법을 </a:t>
            </a:r>
            <a:r>
              <a:rPr lang="en-US" altLang="ko-KR" dirty="0" err="1" smtClean="0"/>
              <a:t>DispatcherServlet</a:t>
            </a:r>
            <a:r>
              <a:rPr lang="ko-KR" altLang="en-US" dirty="0" smtClean="0"/>
              <a:t>이 알 길이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컨트롤러 타입을 지원하는 </a:t>
            </a:r>
            <a:r>
              <a:rPr lang="en-US" altLang="ko-KR" dirty="0" err="1" smtClean="0"/>
              <a:t>HandlerAdapter</a:t>
            </a:r>
            <a:r>
              <a:rPr lang="ko-KR" altLang="en-US" dirty="0" smtClean="0"/>
              <a:t>가 필요하다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스프링 </a:t>
            </a:r>
            <a:r>
              <a:rPr lang="en-US" altLang="ko-KR" dirty="0" smtClean="0"/>
              <a:t>MVC</a:t>
            </a:r>
            <a:r>
              <a:rPr lang="ko-KR" altLang="en-US" dirty="0" smtClean="0"/>
              <a:t>가 지원하는 </a:t>
            </a:r>
            <a:r>
              <a:rPr lang="ko-KR" altLang="en-US" dirty="0" smtClean="0">
                <a:solidFill>
                  <a:srgbClr val="FF0000"/>
                </a:solidFill>
              </a:rPr>
              <a:t>컨트롤러의 종류는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가지다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컨트롤러를 </a:t>
            </a:r>
            <a:r>
              <a:rPr lang="en-US" altLang="ko-KR" dirty="0" err="1" smtClean="0"/>
              <a:t>DispatcherServlet</a:t>
            </a:r>
            <a:r>
              <a:rPr lang="ko-KR" altLang="en-US" dirty="0" smtClean="0"/>
              <a:t>에 연결해주는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어댑터가 하나씩 있어야 하므로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핸들러어댑터도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개다</a:t>
            </a:r>
            <a:r>
              <a:rPr lang="en-US" altLang="ko-KR" dirty="0" smtClean="0"/>
              <a:t>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b="0" dirty="0" err="1" smtClean="0">
                <a:solidFill>
                  <a:schemeClr val="tx1"/>
                </a:solidFill>
              </a:rPr>
              <a:t>RequestMappngHandlerAdapter</a:t>
            </a:r>
            <a:r>
              <a:rPr lang="en-US" altLang="ko-KR" sz="1200" b="0" dirty="0" smtClean="0">
                <a:solidFill>
                  <a:schemeClr val="tx1"/>
                </a:solidFill>
              </a:rPr>
              <a:t> : </a:t>
            </a:r>
            <a:r>
              <a:rPr lang="ko-KR" altLang="en-US" sz="1200" b="0" dirty="0" smtClean="0">
                <a:solidFill>
                  <a:schemeClr val="tx1"/>
                </a:solidFill>
              </a:rPr>
              <a:t>컨트롤러 하나가 하나 이상의 </a:t>
            </a:r>
            <a:r>
              <a:rPr lang="en-US" altLang="ko-KR" sz="1200" b="0" dirty="0" smtClean="0">
                <a:solidFill>
                  <a:schemeClr val="tx1"/>
                </a:solidFill>
              </a:rPr>
              <a:t>URL</a:t>
            </a:r>
            <a:r>
              <a:rPr lang="ko-KR" altLang="en-US" sz="1200" b="0" dirty="0" smtClean="0">
                <a:solidFill>
                  <a:schemeClr val="tx1"/>
                </a:solidFill>
              </a:rPr>
              <a:t>에 매핑될 수 있다</a:t>
            </a:r>
            <a:r>
              <a:rPr lang="en-US" altLang="ko-KR" sz="1200" b="0" dirty="0" smtClean="0">
                <a:solidFill>
                  <a:schemeClr val="tx1"/>
                </a:solidFill>
              </a:rPr>
              <a:t>.</a:t>
            </a:r>
            <a:endParaRPr lang="ko-KR" altLang="en-US" sz="1200" b="0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EEF6CB-C50F-488A-99E7-79215D4B1CC0}" type="slidenum">
              <a:rPr lang="en-GB" altLang="en-US" smtClean="0"/>
              <a:pPr>
                <a:defRPr/>
              </a:pPr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369739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 err="1" smtClean="0"/>
              <a:t>Servlet</a:t>
            </a:r>
            <a:r>
              <a:rPr lang="ko-KR" altLang="en-US" baseline="0" dirty="0" smtClean="0"/>
              <a:t>과 </a:t>
            </a:r>
            <a:r>
              <a:rPr lang="en-US" altLang="ko-KR" baseline="0" dirty="0" err="1" smtClean="0"/>
              <a:t>simpleServletHandlerAdapter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표준 </a:t>
            </a:r>
            <a:r>
              <a:rPr lang="ko-KR" altLang="en-US" baseline="0" dirty="0" err="1" smtClean="0"/>
              <a:t>서블릿</a:t>
            </a:r>
            <a:r>
              <a:rPr lang="ko-KR" altLang="en-US" baseline="0" dirty="0" smtClean="0"/>
              <a:t> 인터페이스인 </a:t>
            </a:r>
            <a:r>
              <a:rPr lang="en-US" altLang="ko-KR" baseline="0" dirty="0" err="1" smtClean="0"/>
              <a:t>javax.servlet.Servlet</a:t>
            </a:r>
            <a:r>
              <a:rPr lang="ko-KR" altLang="en-US" baseline="0" dirty="0" smtClean="0"/>
              <a:t>를 구현한 </a:t>
            </a:r>
            <a:r>
              <a:rPr lang="ko-KR" altLang="en-US" baseline="0" dirty="0" err="1" smtClean="0"/>
              <a:t>서블릿</a:t>
            </a:r>
            <a:r>
              <a:rPr lang="ko-KR" altLang="en-US" baseline="0" dirty="0" smtClean="0"/>
              <a:t> 클래스를 스프링</a:t>
            </a:r>
            <a:r>
              <a:rPr lang="en-US" altLang="ko-KR" baseline="0" dirty="0" smtClean="0"/>
              <a:t>MVC</a:t>
            </a:r>
            <a:r>
              <a:rPr lang="ko-KR" altLang="en-US" baseline="0" dirty="0" smtClean="0"/>
              <a:t>의 컨트롤러로 사용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HttpRequestHandler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HttpRequestHandlerAdapter</a:t>
            </a:r>
            <a:r>
              <a:rPr lang="en-US" altLang="ko-KR" baseline="0" dirty="0" smtClean="0"/>
              <a:t> : </a:t>
            </a:r>
            <a:r>
              <a:rPr lang="en-US" altLang="ko-KR" baseline="0" dirty="0" err="1" smtClean="0"/>
              <a:t>HttpRequestHandler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인터페이스로 정의된 컨트롤러 타입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HttpRequest</a:t>
            </a:r>
            <a:r>
              <a:rPr lang="en-US" altLang="ko-KR" baseline="0" dirty="0" smtClean="0"/>
              <a:t>/</a:t>
            </a:r>
            <a:r>
              <a:rPr lang="en-US" altLang="ko-KR" baseline="0" dirty="0" err="1" smtClean="0"/>
              <a:t>HttpResponse</a:t>
            </a:r>
            <a:r>
              <a:rPr lang="ko-KR" altLang="en-US" baseline="0" dirty="0" smtClean="0"/>
              <a:t>를 직접 사용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Controller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SimpleControllerHandlerAdapter</a:t>
            </a:r>
            <a:r>
              <a:rPr lang="en-US" altLang="ko-KR" dirty="0" smtClean="0"/>
              <a:t> : Controller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인터페이스로 정의된 컨트롤러 타입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DispatcherServlet</a:t>
            </a:r>
            <a:r>
              <a:rPr lang="ko-KR" altLang="en-US" baseline="0" dirty="0" smtClean="0"/>
              <a:t>이 컨트롤러와 주고받는 정보를 그대로 메서드의 </a:t>
            </a:r>
            <a:r>
              <a:rPr lang="ko-KR" altLang="en-US" baseline="0" dirty="0" err="1" smtClean="0"/>
              <a:t>파라미터와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리턴값으로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갖고있다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스프링</a:t>
            </a:r>
            <a:r>
              <a:rPr lang="en-US" altLang="ko-KR" baseline="0" dirty="0" smtClean="0"/>
              <a:t>MVC</a:t>
            </a:r>
            <a:r>
              <a:rPr lang="ko-KR" altLang="en-US" baseline="0" dirty="0" smtClean="0"/>
              <a:t>의 가장 대표적인 컨트롤러 타입</a:t>
            </a:r>
            <a:r>
              <a:rPr lang="en-US" altLang="ko-KR" baseline="0" dirty="0" smtClean="0"/>
              <a:t>, @MVC</a:t>
            </a:r>
            <a:r>
              <a:rPr lang="ko-KR" altLang="en-US" baseline="0" dirty="0" smtClean="0"/>
              <a:t>가 등장하기 전까지 스프링에서 자주 사용되던 컨트롤러 타입</a:t>
            </a:r>
            <a:endParaRPr lang="ko-KR" altLang="en-US" dirty="0" smtClean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EEF6CB-C50F-488A-99E7-79215D4B1CC0}" type="slidenum">
              <a:rPr lang="en-GB" altLang="en-US" smtClean="0"/>
              <a:pPr>
                <a:defRPr/>
              </a:pPr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369739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InternalResourceView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RequestDispatcher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의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forward()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나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include()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를 이용하는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뷰다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forward()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나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include()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는 다른 서블릿을 실행해서 그 결과를 현재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서블릿의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결과로 사용하거나 추가하는 방식이다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None/>
            </a:pPr>
            <a:r>
              <a:rPr lang="en-US" altLang="ko-KR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InternalResourceView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: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컨트롤러가 돌려준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뷰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이름을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포워딩할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JSP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의 이름으로 사용하고 모델 정보를 요청 애트리뷰트에 넣어 주는 작업을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InternalResourceView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DispatcherServlet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이 대신 해주는 것뿐이다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None/>
            </a:pPr>
            <a:r>
              <a:rPr lang="en-US" altLang="ko-KR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Javax.servlet.RequestDispatcher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는 서블릿에서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JSP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를 호출하는 일을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.(http://elephant11.tistory.com/162)</a:t>
            </a:r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err="1" smtClean="0"/>
              <a:t>JstlView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InternalResourceView</a:t>
            </a:r>
            <a:r>
              <a:rPr lang="ko-KR" altLang="en-US" dirty="0" smtClean="0"/>
              <a:t>의 서브클래스다</a:t>
            </a:r>
            <a:r>
              <a:rPr lang="en-US" altLang="ko-KR" dirty="0" smtClean="0"/>
              <a:t>.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JSP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를 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뷰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템플릿으로 사용할 때는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JstlView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를 이용하면 여러 가지 추가 기능을 활용할 수 있어서 편리하다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.</a:t>
            </a:r>
            <a:r>
              <a:rPr lang="en-US" altLang="ko-KR" dirty="0" smtClean="0"/>
              <a:t>(http://springsource.tistory.com/5)</a:t>
            </a:r>
          </a:p>
          <a:p>
            <a:pPr marL="171450" indent="-171450">
              <a:buFontTx/>
              <a:buNone/>
            </a:pPr>
            <a:r>
              <a:rPr lang="en-US" altLang="ko-KR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JstlView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는 지역정보에 따라 달라지는 지역화 메시지를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JSP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뷰에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사용할 수 있게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해준다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.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err="1" smtClean="0"/>
              <a:t>AbstractExcelView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아파치의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POI </a:t>
            </a:r>
            <a:r>
              <a:rPr lang="ko-KR" altLang="en-US" dirty="0" smtClean="0"/>
              <a:t>라이브러리를 이용해 </a:t>
            </a:r>
            <a:r>
              <a:rPr lang="ko-KR" altLang="en-US" dirty="0" err="1" smtClean="0"/>
              <a:t>엑셀뷰를</a:t>
            </a:r>
            <a:r>
              <a:rPr lang="ko-KR" altLang="en-US" dirty="0" smtClean="0"/>
              <a:t> 만들어준다</a:t>
            </a:r>
            <a:r>
              <a:rPr lang="en-US" altLang="ko-KR" dirty="0" smtClean="0"/>
              <a:t>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 err="1" smtClean="0"/>
              <a:t>AbstractJExcelView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JExcelAPI</a:t>
            </a:r>
            <a:r>
              <a:rPr lang="ko-KR" altLang="en-US" dirty="0" smtClean="0"/>
              <a:t>를 사용해 엑셀 문서를 만들어준다</a:t>
            </a:r>
            <a:r>
              <a:rPr lang="en-US" altLang="ko-KR" dirty="0" smtClean="0"/>
              <a:t>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 err="1" smtClean="0"/>
              <a:t>AbstractPdfView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프레임워크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PDF </a:t>
            </a:r>
            <a:r>
              <a:rPr lang="ko-KR" altLang="en-US" dirty="0" smtClean="0"/>
              <a:t>문서를 </a:t>
            </a:r>
            <a:r>
              <a:rPr lang="ko-KR" altLang="en-US" dirty="0" err="1" smtClean="0"/>
              <a:t>생성해준다</a:t>
            </a:r>
            <a:r>
              <a:rPr lang="en-US" altLang="ko-KR" dirty="0" smtClean="0"/>
              <a:t>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 err="1" smtClean="0"/>
              <a:t>마샬링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자바 객체를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로 변환하는 작업</a:t>
            </a:r>
            <a:endParaRPr lang="en-US" altLang="ko-KR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 err="1" smtClean="0"/>
              <a:t>언마샬링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: XML</a:t>
            </a:r>
            <a:r>
              <a:rPr lang="ko-KR" altLang="en-US" dirty="0" smtClean="0"/>
              <a:t>을 자바 객체로 변환하는 작업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EEF6CB-C50F-488A-99E7-79215D4B1CC0}" type="slidenum">
              <a:rPr lang="en-GB" altLang="en-US" smtClean="0"/>
              <a:pPr>
                <a:defRPr/>
              </a:pPr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573783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2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InternalResourceViewResolver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는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UrlBasedViewResolver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를 상속받음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lang="ko-KR" altLang="en-US" sz="12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뷰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클래스를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JSTL </a:t>
            </a:r>
            <a:r>
              <a:rPr lang="ko-KR" altLang="en-US" sz="12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뷰로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설정함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, </a:t>
            </a:r>
          </a:p>
          <a:p>
            <a:pPr>
              <a:buFontTx/>
              <a:buNone/>
            </a:pP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만약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JSTL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태그를 사용한다면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viewClass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특성을 설정함으로써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InternalResourceView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를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JstlView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로 대체해야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JSTL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라이브러리가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클래스패스에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존재하면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JSTL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의 부가기능을 지원하는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JSTLView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를 사용하고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,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존재하지 않으면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InternalResourceView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를 사용한다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>
              <a:buFontTx/>
              <a:buChar char="-"/>
            </a:pPr>
            <a:endParaRPr lang="en-US" altLang="ko-KR" sz="1200" b="0" i="0" kern="12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>
              <a:buFontTx/>
              <a:buChar char="-"/>
            </a:pPr>
            <a:r>
              <a:rPr lang="en-US" altLang="ko-KR" dirty="0" err="1" smtClean="0"/>
              <a:t>XmlViewResolver</a:t>
            </a:r>
            <a:r>
              <a:rPr lang="en-US" altLang="ko-KR" dirty="0" smtClean="0"/>
              <a:t> : http://wiki.gurubee.net/display/LECTURE/01.XmlViewResolver</a:t>
            </a:r>
          </a:p>
          <a:p>
            <a:pPr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EEF6CB-C50F-488A-99E7-79215D4B1CC0}" type="slidenum">
              <a:rPr lang="en-GB" altLang="en-US" smtClean="0"/>
              <a:pPr>
                <a:defRPr/>
              </a:pPr>
              <a:t>15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@Controller</a:t>
            </a:r>
            <a:r>
              <a:rPr lang="en-US" altLang="ko-KR" baseline="0" dirty="0" smtClean="0"/>
              <a:t> :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@Controller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는 빈 자동인식에 사용되는 스테레오 타입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어노테이션이지만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여기서 말하는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@Controller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는 어노테이션을 이용해 컨트롤러를 개발하는 방법을 가리키는 말이다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EEF6CB-C50F-488A-99E7-79215D4B1CC0}" type="slidenum">
              <a:rPr lang="en-GB" altLang="en-US" smtClean="0"/>
              <a:pPr>
                <a:defRPr/>
              </a:pPr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84483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 err="1" smtClean="0"/>
              <a:t>HttpServletRequest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HttpServletResponse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대개는 좀 더 상세한 정보를 담은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타입을 활용하면 되기 때문에 </a:t>
            </a:r>
            <a:r>
              <a:rPr lang="ko-KR" altLang="en-US" dirty="0" err="1" smtClean="0"/>
              <a:t>필요없지만</a:t>
            </a:r>
            <a:r>
              <a:rPr lang="ko-KR" altLang="en-US" dirty="0" smtClean="0"/>
              <a:t> 원한다면 </a:t>
            </a:r>
            <a:r>
              <a:rPr lang="ko-KR" altLang="en-US" dirty="0" err="1" smtClean="0"/>
              <a:t>서블릿의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HttpServletRequest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HttpServletResponse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오브젝트를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사용할 수 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err="1" smtClean="0"/>
              <a:t>HttpSession</a:t>
            </a:r>
            <a:r>
              <a:rPr lang="en-US" altLang="ko-KR" dirty="0" smtClean="0"/>
              <a:t> :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javax.servlet.http.HttpSession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객체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WebRequest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NativeWebRequest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HttpServletRequest</a:t>
            </a:r>
            <a:r>
              <a:rPr lang="ko-KR" altLang="en-US" dirty="0" smtClean="0"/>
              <a:t>의 요청정보를 대부분 그대로 갖고 있는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에 종속적이지 않은 오브젝트 타입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NativeWebRequest</a:t>
            </a:r>
            <a:r>
              <a:rPr lang="ko-KR" altLang="en-US" dirty="0" smtClean="0"/>
              <a:t>에는 </a:t>
            </a:r>
            <a:r>
              <a:rPr lang="en-US" altLang="ko-KR" dirty="0" err="1" smtClean="0"/>
              <a:t>WebRequest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내부에 감춰진 </a:t>
            </a:r>
            <a:r>
              <a:rPr lang="en-US" altLang="ko-KR" dirty="0" err="1" smtClean="0"/>
              <a:t>HttpServletRequest</a:t>
            </a:r>
            <a:r>
              <a:rPr lang="ko-KR" altLang="en-US" dirty="0" smtClean="0"/>
              <a:t>와 같은 환경종속적인 오브젝트를 가져올 수 있는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추가되어 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Locale : </a:t>
            </a:r>
            <a:r>
              <a:rPr lang="en-US" altLang="ko-KR" dirty="0" err="1" smtClean="0"/>
              <a:t>DispatcherServlet</a:t>
            </a:r>
            <a:r>
              <a:rPr lang="ko-KR" altLang="en-US" dirty="0" smtClean="0"/>
              <a:t>의 지역정보 </a:t>
            </a:r>
            <a:r>
              <a:rPr lang="ko-KR" altLang="en-US" dirty="0" err="1" smtClean="0"/>
              <a:t>리졸버가</a:t>
            </a:r>
            <a:r>
              <a:rPr lang="ko-KR" altLang="en-US" dirty="0" smtClean="0"/>
              <a:t> 결정한 </a:t>
            </a:r>
            <a:r>
              <a:rPr lang="en-US" altLang="ko-KR" dirty="0" smtClean="0"/>
              <a:t>Locale </a:t>
            </a:r>
            <a:r>
              <a:rPr lang="ko-KR" altLang="en-US" dirty="0" smtClean="0"/>
              <a:t>오브젝트를 </a:t>
            </a:r>
            <a:r>
              <a:rPr lang="ko-KR" altLang="en-US" dirty="0" err="1" smtClean="0"/>
              <a:t>받으</a:t>
            </a:r>
            <a:r>
              <a:rPr lang="ko-KR" altLang="en-US" dirty="0" smtClean="0"/>
              <a:t> 수 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err="1" smtClean="0"/>
              <a:t>InputStream</a:t>
            </a:r>
            <a:r>
              <a:rPr lang="en-US" altLang="ko-KR" dirty="0" smtClean="0"/>
              <a:t>, Reader : </a:t>
            </a:r>
            <a:r>
              <a:rPr lang="en-US" altLang="ko-KR" dirty="0" err="1" smtClean="0"/>
              <a:t>HttpServletRequest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getInputStream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통해서 받을 수 있는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또는 </a:t>
            </a:r>
            <a:r>
              <a:rPr lang="en-US" altLang="ko-KR" dirty="0" smtClean="0"/>
              <a:t>Reader </a:t>
            </a:r>
            <a:r>
              <a:rPr lang="ko-KR" altLang="en-US" dirty="0" smtClean="0"/>
              <a:t>타입 오브젝트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outputStream</a:t>
            </a:r>
            <a:r>
              <a:rPr lang="en-US" altLang="ko-KR" dirty="0" smtClean="0"/>
              <a:t>, Writer : </a:t>
            </a:r>
            <a:r>
              <a:rPr lang="en-US" altLang="ko-KR" dirty="0" err="1" smtClean="0"/>
              <a:t>HttpServletResponse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getOutputStream</a:t>
            </a:r>
            <a:r>
              <a:rPr lang="en-US" altLang="ko-KR" dirty="0" smtClean="0"/>
              <a:t>()</a:t>
            </a:r>
            <a:r>
              <a:rPr lang="ko-KR" altLang="en-US" dirty="0" smtClean="0"/>
              <a:t>으로 가져올 수 있는 출력용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또는 </a:t>
            </a:r>
            <a:r>
              <a:rPr lang="en-US" altLang="ko-KR" dirty="0" smtClean="0"/>
              <a:t>Writer </a:t>
            </a:r>
            <a:r>
              <a:rPr lang="ko-KR" altLang="en-US" dirty="0" smtClean="0"/>
              <a:t>타입 오브젝트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Errors, </a:t>
            </a:r>
            <a:r>
              <a:rPr lang="en-US" altLang="ko-KR" dirty="0" err="1" smtClean="0"/>
              <a:t>BindingResult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Validator</a:t>
            </a:r>
            <a:r>
              <a:rPr lang="ko-KR" altLang="en-US" dirty="0" smtClean="0"/>
              <a:t>에 의한 검증괄과가 저장된다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BindingResult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Errors</a:t>
            </a:r>
            <a:r>
              <a:rPr lang="ko-KR" altLang="en-US" dirty="0" smtClean="0"/>
              <a:t>를 상속받는 인터페이스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SessionStatus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현재 세션을 </a:t>
            </a:r>
            <a:r>
              <a:rPr lang="ko-KR" altLang="en-US" baseline="0" dirty="0" err="1" smtClean="0"/>
              <a:t>다룰수있는</a:t>
            </a:r>
            <a:r>
              <a:rPr lang="ko-KR" altLang="en-US" baseline="0" dirty="0" smtClean="0"/>
              <a:t> 객체</a:t>
            </a:r>
            <a:endParaRPr lang="en-US" altLang="ko-KR" baseline="0" dirty="0" smtClean="0"/>
          </a:p>
          <a:p>
            <a:pPr>
              <a:buFontTx/>
              <a:buChar char="-"/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RequestBody</a:t>
            </a:r>
            <a:r>
              <a:rPr lang="en-US" altLang="ko-KR" baseline="0" dirty="0" smtClean="0"/>
              <a:t> : HTTP </a:t>
            </a:r>
            <a:r>
              <a:rPr lang="ko-KR" altLang="en-US" baseline="0" dirty="0" smtClean="0"/>
              <a:t>요청의 본문 부분이 그대로 전달된다</a:t>
            </a:r>
            <a:r>
              <a:rPr lang="en-US" altLang="ko-KR" baseline="0" dirty="0" smtClean="0"/>
              <a:t>. XML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JSON </a:t>
            </a:r>
            <a:r>
              <a:rPr lang="ko-KR" altLang="en-US" baseline="0" dirty="0" smtClean="0"/>
              <a:t>기반의 메시지를 사용하는 요청의 경우에 사용</a:t>
            </a:r>
            <a:endParaRPr lang="en-US" altLang="ko-KR" baseline="0" dirty="0" smtClean="0"/>
          </a:p>
          <a:p>
            <a:pPr>
              <a:buFontTx/>
              <a:buChar char="-"/>
            </a:pPr>
            <a:r>
              <a:rPr lang="en-US" altLang="ko-KR" dirty="0" smtClean="0"/>
              <a:t>@Valid : JSR-303</a:t>
            </a:r>
            <a:r>
              <a:rPr lang="ko-KR" altLang="en-US" dirty="0" smtClean="0"/>
              <a:t>의 빈 </a:t>
            </a:r>
            <a:r>
              <a:rPr lang="ko-KR" altLang="en-US" dirty="0" err="1" smtClean="0"/>
              <a:t>검증기를</a:t>
            </a:r>
            <a:r>
              <a:rPr lang="ko-KR" altLang="en-US" dirty="0" smtClean="0"/>
              <a:t> 이용해서 모델 오브젝트를 검증하도록 지시하는 지시자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EEF6CB-C50F-488A-99E7-79215D4B1CC0}" type="slidenum">
              <a:rPr lang="en-GB" altLang="en-US" smtClean="0"/>
              <a:pPr>
                <a:defRPr/>
              </a:pPr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84483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en-US" altLang="ko-KR" dirty="0" err="1" smtClean="0"/>
              <a:t>RequestParam</a:t>
            </a:r>
            <a:r>
              <a:rPr lang="ko-KR" altLang="en-US" baseline="0" dirty="0" smtClean="0"/>
              <a:t>을 사용했다면 해당 </a:t>
            </a:r>
            <a:r>
              <a:rPr lang="ko-KR" altLang="en-US" baseline="0" dirty="0" err="1" smtClean="0"/>
              <a:t>파라미터가</a:t>
            </a:r>
            <a:r>
              <a:rPr lang="ko-KR" altLang="en-US" baseline="0" dirty="0" smtClean="0"/>
              <a:t> 반드시 있어야만 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없다면 </a:t>
            </a:r>
            <a:r>
              <a:rPr lang="en-US" altLang="ko-KR" baseline="0" dirty="0" smtClean="0"/>
              <a:t>400 </a:t>
            </a:r>
            <a:r>
              <a:rPr lang="ko-KR" altLang="en-US" baseline="0" dirty="0" smtClean="0"/>
              <a:t>에러가 발생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파라미터가</a:t>
            </a:r>
            <a:r>
              <a:rPr lang="ko-KR" altLang="en-US" baseline="0" dirty="0" smtClean="0"/>
              <a:t> 필수가 아니라 선택적으로 제공하게 하려면</a:t>
            </a:r>
            <a:r>
              <a:rPr lang="en-US" altLang="ko-KR" baseline="0" dirty="0" smtClean="0"/>
              <a:t>, required </a:t>
            </a:r>
            <a:r>
              <a:rPr lang="ko-KR" altLang="en-US" baseline="0" dirty="0" err="1" smtClean="0"/>
              <a:t>엘리먼트를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false</a:t>
            </a:r>
            <a:r>
              <a:rPr lang="ko-KR" altLang="en-US" baseline="0" dirty="0" smtClean="0"/>
              <a:t>로 설정한다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메서드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파라미터의</a:t>
            </a:r>
            <a:r>
              <a:rPr lang="ko-KR" altLang="en-US" baseline="0" dirty="0" smtClean="0"/>
              <a:t> 이름과 요청 </a:t>
            </a:r>
            <a:r>
              <a:rPr lang="ko-KR" altLang="en-US" baseline="0" dirty="0" err="1" smtClean="0"/>
              <a:t>파라미터의</a:t>
            </a:r>
            <a:r>
              <a:rPr lang="ko-KR" altLang="en-US" baseline="0" dirty="0" smtClean="0"/>
              <a:t> 이름이 일치한다면 </a:t>
            </a:r>
            <a:r>
              <a:rPr lang="en-US" altLang="ko-KR" baseline="0" dirty="0" smtClean="0"/>
              <a:t>value</a:t>
            </a:r>
            <a:r>
              <a:rPr lang="ko-KR" altLang="en-US" baseline="0" dirty="0" smtClean="0"/>
              <a:t>는 생략가능</a:t>
            </a:r>
            <a:endParaRPr lang="en-US" altLang="ko-KR" baseline="0" dirty="0" smtClean="0"/>
          </a:p>
          <a:p>
            <a:r>
              <a:rPr lang="en-US" altLang="ko-KR" baseline="0" dirty="0" smtClean="0"/>
              <a:t>String, </a:t>
            </a:r>
            <a:r>
              <a:rPr lang="en-US" altLang="ko-KR" baseline="0" dirty="0" err="1" smtClean="0"/>
              <a:t>int</a:t>
            </a:r>
            <a:r>
              <a:rPr lang="ko-KR" altLang="en-US" baseline="0" dirty="0" smtClean="0"/>
              <a:t>와 같은 단순타입인 경우는 </a:t>
            </a:r>
            <a:r>
              <a:rPr lang="en-US" altLang="ko-KR" baseline="0" dirty="0" smtClean="0"/>
              <a:t>@</a:t>
            </a:r>
            <a:r>
              <a:rPr lang="en-US" altLang="ko-KR" baseline="0" dirty="0" err="1" smtClean="0"/>
              <a:t>RequestParam</a:t>
            </a:r>
            <a:r>
              <a:rPr lang="ko-KR" altLang="en-US" baseline="0" dirty="0" smtClean="0"/>
              <a:t>을 아예 생략가능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이때는 </a:t>
            </a:r>
            <a:r>
              <a:rPr lang="ko-KR" altLang="en-US" baseline="0" dirty="0" err="1" smtClean="0"/>
              <a:t>메서드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파라미터와</a:t>
            </a:r>
            <a:r>
              <a:rPr lang="ko-KR" altLang="en-US" baseline="0" dirty="0" smtClean="0"/>
              <a:t> 같은 이름의 요청 </a:t>
            </a:r>
            <a:r>
              <a:rPr lang="ko-KR" altLang="en-US" baseline="0" dirty="0" err="1" smtClean="0"/>
              <a:t>파라미터</a:t>
            </a:r>
            <a:r>
              <a:rPr lang="ko-KR" altLang="en-US" baseline="0" dirty="0" smtClean="0"/>
              <a:t> 값을 받는다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EEF6CB-C50F-488A-99E7-79215D4B1CC0}" type="slidenum">
              <a:rPr lang="en-GB" altLang="en-US" smtClean="0"/>
              <a:pPr>
                <a:defRPr/>
              </a:pPr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84483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 Map.</a:t>
            </a:r>
            <a:r>
              <a:rPr lang="en-US" altLang="ko-KR" baseline="0" dirty="0" smtClean="0"/>
              <a:t> Model, </a:t>
            </a:r>
            <a:r>
              <a:rPr lang="en-US" altLang="ko-KR" baseline="0" dirty="0" err="1" smtClean="0"/>
              <a:t>ModelMap</a:t>
            </a:r>
            <a:r>
              <a:rPr lang="en-US" altLang="ko-KR" baseline="0" dirty="0" smtClean="0"/>
              <a:t> :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내에서 직접 생성할 수도 있지만 </a:t>
            </a:r>
            <a:r>
              <a:rPr lang="ko-KR" altLang="en-US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파라미터로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정의해서 </a:t>
            </a:r>
            <a:r>
              <a:rPr lang="ko-KR" altLang="en-US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핸들러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어댑터에서 미리 만들어 </a:t>
            </a:r>
            <a:r>
              <a:rPr lang="ko-KR" altLang="en-US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제공하는것을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사용하면 편리하다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EEF6CB-C50F-488A-99E7-79215D4B1CC0}" type="slidenum">
              <a:rPr lang="en-GB" altLang="en-US" smtClean="0"/>
              <a:pPr>
                <a:defRPr/>
              </a:pPr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84483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E2C6E7F3-DE13-4DF3-94EC-097DFEA52275}" type="slidenum">
              <a:rPr lang="en-GB" altLang="en-US" sz="1200" b="0">
                <a:solidFill>
                  <a:schemeClr val="tx1"/>
                </a:solidFill>
              </a:rPr>
              <a:pPr/>
              <a:t>2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91707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ModelAttribute</a:t>
            </a:r>
            <a:r>
              <a:rPr lang="ko-KR" altLang="en-US" dirty="0" smtClean="0"/>
              <a:t>는 컨트롤러가 리턴하는 모델에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전달한 오브젝트를 자동으로 </a:t>
            </a:r>
            <a:r>
              <a:rPr lang="ko-KR" altLang="en-US" dirty="0" err="1" smtClean="0"/>
              <a:t>추가해준다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ModelAttribute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currentUser</a:t>
            </a:r>
            <a:r>
              <a:rPr lang="en-US" altLang="ko-KR" dirty="0" smtClean="0"/>
              <a:t>”) User </a:t>
            </a:r>
            <a:r>
              <a:rPr lang="en-US" altLang="ko-KR" dirty="0" err="1" smtClean="0"/>
              <a:t>user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currentUser</a:t>
            </a:r>
            <a:r>
              <a:rPr lang="ko-KR" altLang="en-US" dirty="0" smtClean="0"/>
              <a:t>라는 키로 </a:t>
            </a:r>
            <a:r>
              <a:rPr lang="en-US" altLang="ko-KR" dirty="0" smtClean="0"/>
              <a:t>User </a:t>
            </a:r>
            <a:r>
              <a:rPr lang="ko-KR" altLang="en-US" dirty="0" smtClean="0"/>
              <a:t>오브젝트가 </a:t>
            </a:r>
            <a:r>
              <a:rPr lang="ko-KR" altLang="en-US" dirty="0" err="1" smtClean="0"/>
              <a:t>모델맵에</a:t>
            </a:r>
            <a:r>
              <a:rPr lang="ko-KR" altLang="en-US" dirty="0" smtClean="0"/>
              <a:t> 저장된다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EEF6CB-C50F-488A-99E7-79215D4B1CC0}" type="slidenum">
              <a:rPr lang="en-GB" altLang="en-US" smtClean="0"/>
              <a:pPr>
                <a:defRPr/>
              </a:pPr>
              <a:t>20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84483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RequestBody</a:t>
            </a:r>
            <a:r>
              <a:rPr lang="en-US" altLang="ko-KR" baseline="0" dirty="0" smtClean="0"/>
              <a:t> : XML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JSON </a:t>
            </a:r>
            <a:r>
              <a:rPr lang="ko-KR" altLang="en-US" baseline="0" dirty="0" smtClean="0"/>
              <a:t>기반의 메시지를 사용하는 요청의 경우에 매우 유용</a:t>
            </a:r>
            <a:endParaRPr lang="en-US" altLang="ko-KR" baseline="0" dirty="0" smtClean="0"/>
          </a:p>
          <a:p>
            <a:pPr>
              <a:buFontTx/>
              <a:buNone/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RequestBody</a:t>
            </a:r>
            <a:r>
              <a:rPr lang="ko-KR" altLang="en-US" dirty="0" smtClean="0"/>
              <a:t>가 붙은 파라미터가 있으면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요청의 미디어 타입과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타입을 먼저 확인한다</a:t>
            </a:r>
            <a:r>
              <a:rPr lang="en-US" altLang="ko-KR" dirty="0" smtClean="0"/>
              <a:t>(servlet-context.xml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&lt;annotation-</a:t>
            </a:r>
            <a:r>
              <a:rPr lang="en-US" altLang="ko-KR" dirty="0" err="1" smtClean="0"/>
              <a:t>drvien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 내에 선언하는 </a:t>
            </a:r>
            <a:r>
              <a:rPr lang="en-US" altLang="ko-KR" dirty="0" smtClean="0"/>
              <a:t>&lt;message-converter&gt; </a:t>
            </a:r>
            <a:r>
              <a:rPr lang="ko-KR" altLang="en-US" dirty="0" smtClean="0"/>
              <a:t>에서 확인</a:t>
            </a:r>
            <a:r>
              <a:rPr lang="en-US" altLang="ko-KR" dirty="0" smtClean="0"/>
              <a:t>). </a:t>
            </a:r>
            <a:r>
              <a:rPr lang="ko-KR" altLang="en-US" dirty="0" smtClean="0"/>
              <a:t>메시지 변환기 중에서 해당 미디어 타입과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타입을 처리할 수 있다면</a:t>
            </a:r>
            <a:r>
              <a:rPr lang="en-US" altLang="ko-KR" dirty="0" smtClean="0"/>
              <a:t>, HTTP </a:t>
            </a:r>
            <a:r>
              <a:rPr lang="ko-KR" altLang="en-US" dirty="0" smtClean="0"/>
              <a:t>요청의 본문 부분을 통째로 변환해서 지정된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전달해준다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EEF6CB-C50F-488A-99E7-79215D4B1CC0}" type="slidenum">
              <a:rPr lang="en-GB" altLang="en-US" smtClean="0"/>
              <a:pPr>
                <a:defRPr/>
              </a:pPr>
              <a:t>21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844833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@Controller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메서드의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리턴타입은</a:t>
            </a:r>
            <a:r>
              <a:rPr lang="ko-KR" altLang="en-US" baseline="0" dirty="0" smtClean="0"/>
              <a:t> 기타 정보와 결합해서 결국 </a:t>
            </a:r>
            <a:r>
              <a:rPr lang="en-US" altLang="ko-KR" baseline="0" dirty="0" err="1" smtClean="0"/>
              <a:t>ModelAndView</a:t>
            </a:r>
            <a:r>
              <a:rPr lang="ko-KR" altLang="en-US" baseline="0" dirty="0" smtClean="0"/>
              <a:t>로 만들어진다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EEF6CB-C50F-488A-99E7-79215D4B1CC0}" type="slidenum">
              <a:rPr lang="en-GB" altLang="en-US" smtClean="0"/>
              <a:pPr>
                <a:defRPr/>
              </a:pPr>
              <a:t>22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760764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 smtClean="0"/>
              <a:t>@Controller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메서드의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리턴타입은</a:t>
            </a:r>
            <a:r>
              <a:rPr lang="ko-KR" altLang="en-US" baseline="0" dirty="0" smtClean="0"/>
              <a:t> 기타 정보와 결합해서 결국 </a:t>
            </a:r>
            <a:r>
              <a:rPr lang="en-US" altLang="ko-KR" baseline="0" dirty="0" err="1" smtClean="0"/>
              <a:t>ModelAndView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만들어진다</a:t>
            </a:r>
            <a:r>
              <a:rPr lang="en-US" altLang="ko-KR" baseline="0" dirty="0" smtClean="0"/>
              <a:t>.</a:t>
            </a:r>
          </a:p>
          <a:p>
            <a:pPr>
              <a:buFontTx/>
              <a:buChar char="-"/>
            </a:pPr>
            <a:r>
              <a:rPr lang="en-US" altLang="ko-KR" baseline="0" dirty="0" smtClean="0"/>
              <a:t>@</a:t>
            </a:r>
            <a:r>
              <a:rPr lang="en-US" altLang="ko-KR" baseline="0" dirty="0" err="1" smtClean="0"/>
              <a:t>ModelAttribute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파라미터와</a:t>
            </a:r>
            <a:r>
              <a:rPr lang="ko-KR" altLang="en-US" baseline="0" dirty="0" smtClean="0"/>
              <a:t> 함께 사용하는 </a:t>
            </a:r>
            <a:r>
              <a:rPr lang="en-US" altLang="ko-KR" baseline="0" dirty="0" err="1" smtClean="0"/>
              <a:t>BindingResult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타입의 객체도 모델에 자동으로 추가된다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스프링의 </a:t>
            </a:r>
            <a:r>
              <a:rPr lang="en-US" altLang="ko-KR" baseline="0" dirty="0" smtClean="0"/>
              <a:t>JSP</a:t>
            </a:r>
            <a:r>
              <a:rPr lang="ko-KR" altLang="en-US" baseline="0" dirty="0" smtClean="0"/>
              <a:t>에서 사용하기 위해 자동으로 추가된다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주로 잘못 입력된 폼 필드의 잘못 입력된 값을 가져오거나 바인딩 오류 메시지를 생성할 때 사용된다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EEF6CB-C50F-488A-99E7-79215D4B1CC0}" type="slidenum">
              <a:rPr lang="en-GB" altLang="en-US" smtClean="0"/>
              <a:pPr>
                <a:defRPr/>
              </a:pPr>
              <a:t>23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760764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@Controller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메서드의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리턴타입은</a:t>
            </a:r>
            <a:r>
              <a:rPr lang="ko-KR" altLang="en-US" baseline="0" dirty="0" smtClean="0"/>
              <a:t> 기타 정보와 결합해서 결국 </a:t>
            </a:r>
            <a:r>
              <a:rPr lang="en-US" altLang="ko-KR" baseline="0" dirty="0" err="1" smtClean="0"/>
              <a:t>ModelAndView</a:t>
            </a:r>
            <a:r>
              <a:rPr lang="ko-KR" altLang="en-US" baseline="0" dirty="0" smtClean="0"/>
              <a:t>로 만들어진다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EEF6CB-C50F-488A-99E7-79215D4B1CC0}" type="slidenum">
              <a:rPr lang="en-GB" altLang="en-US" smtClean="0"/>
              <a:pPr>
                <a:defRPr/>
              </a:pPr>
              <a:t>24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760764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EEF6CB-C50F-488A-99E7-79215D4B1CC0}" type="slidenum">
              <a:rPr lang="en-GB" altLang="en-US" smtClean="0"/>
              <a:pPr>
                <a:defRPr/>
              </a:pPr>
              <a:t>25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7607648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@Controller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메서드의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리턴타입은</a:t>
            </a:r>
            <a:r>
              <a:rPr lang="ko-KR" altLang="en-US" baseline="0" dirty="0" smtClean="0"/>
              <a:t> 기타 정보와 결합해서 결국 </a:t>
            </a:r>
            <a:r>
              <a:rPr lang="en-US" altLang="ko-KR" baseline="0" dirty="0" err="1" smtClean="0"/>
              <a:t>ModelAndView</a:t>
            </a:r>
            <a:r>
              <a:rPr lang="ko-KR" altLang="en-US" baseline="0" dirty="0" smtClean="0"/>
              <a:t>로 만들어진다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EEF6CB-C50F-488A-99E7-79215D4B1CC0}" type="slidenum">
              <a:rPr lang="en-GB" altLang="en-US" smtClean="0"/>
              <a:pPr>
                <a:defRPr/>
              </a:pPr>
              <a:t>26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760764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Map </a:t>
            </a:r>
            <a:r>
              <a:rPr lang="ko-KR" altLang="en-US" dirty="0" smtClean="0"/>
              <a:t>타입의 </a:t>
            </a:r>
            <a:r>
              <a:rPr lang="ko-KR" altLang="en-US" dirty="0" err="1" smtClean="0"/>
              <a:t>리턴값은</a:t>
            </a:r>
            <a:r>
              <a:rPr lang="ko-KR" altLang="en-US" dirty="0" smtClean="0"/>
              <a:t> 그 자체로 </a:t>
            </a:r>
            <a:r>
              <a:rPr lang="ko-KR" altLang="en-US" dirty="0" err="1" smtClean="0"/>
              <a:t>모델맵으로</a:t>
            </a:r>
            <a:r>
              <a:rPr lang="ko-KR" altLang="en-US" dirty="0" smtClean="0"/>
              <a:t> 인식해서 그 안의 </a:t>
            </a:r>
            <a:r>
              <a:rPr lang="ko-KR" altLang="en-US" dirty="0" err="1" smtClean="0"/>
              <a:t>엔트리</a:t>
            </a:r>
            <a:r>
              <a:rPr lang="ko-KR" altLang="en-US" dirty="0" smtClean="0"/>
              <a:t> 하나하나를 개별적인 모델로 다시 </a:t>
            </a:r>
            <a:r>
              <a:rPr lang="ko-KR" altLang="en-US" dirty="0" err="1" smtClean="0"/>
              <a:t>등록해버린다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EEF6CB-C50F-488A-99E7-79215D4B1CC0}" type="slidenum">
              <a:rPr lang="en-GB" altLang="en-US" smtClean="0"/>
              <a:pPr>
                <a:defRPr/>
              </a:pPr>
              <a:t>27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7607648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ResponseBody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HttpMessageConverter</a:t>
            </a:r>
            <a:r>
              <a:rPr lang="ko-KR" altLang="en-US" dirty="0" smtClean="0"/>
              <a:t>에 의해 변환된다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EEF6CB-C50F-488A-99E7-79215D4B1CC0}" type="slidenum">
              <a:rPr lang="en-GB" altLang="en-US" smtClean="0"/>
              <a:pPr>
                <a:defRPr/>
              </a:pPr>
              <a:t>28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7607648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E2C6E7F3-DE13-4DF3-94EC-097DFEA52275}" type="slidenum">
              <a:rPr lang="en-GB" altLang="en-US" sz="1200" b="0">
                <a:solidFill>
                  <a:schemeClr val="tx1"/>
                </a:solidFill>
              </a:rPr>
              <a:pPr/>
              <a:t>29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>
              <a:buNone/>
            </a:pPr>
            <a:r>
              <a:rPr lang="en-GB" altLang="en-US" dirty="0" smtClean="0"/>
              <a:t>- </a:t>
            </a:r>
            <a:r>
              <a:rPr lang="en-US" altLang="en-US" dirty="0" smtClean="0"/>
              <a:t>Validation</a:t>
            </a:r>
            <a:r>
              <a:rPr lang="en-US" altLang="en-US" baseline="0" dirty="0" smtClean="0"/>
              <a:t> : </a:t>
            </a:r>
            <a:r>
              <a:rPr lang="ko-KR" altLang="en-US" baseline="0" dirty="0" err="1" smtClean="0"/>
              <a:t>객체읭</a:t>
            </a:r>
            <a:r>
              <a:rPr lang="ko-KR" altLang="en-US" baseline="0" dirty="0" smtClean="0"/>
              <a:t> 유효성 검증하기 위해 사용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모델객체의</a:t>
            </a:r>
            <a:r>
              <a:rPr lang="ko-KR" altLang="en-US" baseline="0" dirty="0" smtClean="0"/>
              <a:t> 검증 작업 </a:t>
            </a:r>
            <a:endParaRPr lang="en-GB" altLang="en-US" dirty="0" smtClean="0"/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altLang="en-US" baseline="0" dirty="0" smtClean="0"/>
              <a:t>Spring Validation</a:t>
            </a:r>
          </a:p>
          <a:p>
            <a:pPr marL="228600" indent="-228600" eaLnBrk="1" hangingPunct="1">
              <a:buAutoNum type="arabicPeriod"/>
            </a:pPr>
            <a:r>
              <a:rPr lang="en-GB" altLang="en-US" baseline="0" dirty="0" smtClean="0"/>
              <a:t>JSR303 : </a:t>
            </a:r>
            <a:r>
              <a:rPr lang="ko-KR" altLang="en-US" baseline="0" dirty="0" err="1" smtClean="0"/>
              <a:t>서블릿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2.3 </a:t>
            </a:r>
            <a:r>
              <a:rPr lang="ko-KR" altLang="en-US" baseline="0" dirty="0" err="1" smtClean="0"/>
              <a:t>표준스펙</a:t>
            </a:r>
            <a:r>
              <a:rPr lang="ko-KR" altLang="en-US" baseline="0" dirty="0" smtClean="0"/>
              <a:t> 중 하나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도메인 객체를 확인하기 위한 자바 </a:t>
            </a:r>
            <a:r>
              <a:rPr lang="ko-KR" altLang="en-US" baseline="0" dirty="0" err="1" smtClean="0"/>
              <a:t>표준기술</a:t>
            </a:r>
            <a:r>
              <a:rPr lang="en-US" altLang="ko-KR" baseline="0" dirty="0" smtClean="0"/>
              <a:t>, Annotation</a:t>
            </a:r>
            <a:r>
              <a:rPr lang="ko-KR" altLang="en-US" baseline="0" dirty="0" smtClean="0"/>
              <a:t>으로 </a:t>
            </a:r>
            <a:r>
              <a:rPr lang="en-US" altLang="ko-KR" baseline="0" dirty="0" smtClean="0"/>
              <a:t>Validation </a:t>
            </a:r>
            <a:r>
              <a:rPr lang="ko-KR" altLang="en-US" baseline="0" dirty="0" smtClean="0"/>
              <a:t>규칙을 명시</a:t>
            </a:r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altLang="en-US" dirty="0" smtClean="0"/>
              <a:t>Jakarta Common</a:t>
            </a:r>
            <a:r>
              <a:rPr lang="en-GB" altLang="en-US" baseline="0" dirty="0" smtClean="0"/>
              <a:t>s </a:t>
            </a:r>
            <a:r>
              <a:rPr lang="en-GB" altLang="en-US" baseline="0" dirty="0" err="1" smtClean="0"/>
              <a:t>Validator</a:t>
            </a:r>
            <a:endParaRPr lang="en-GB" altLang="en-US" baseline="0" dirty="0" smtClean="0"/>
          </a:p>
          <a:p>
            <a:pPr marL="228600" indent="-228600" eaLnBrk="1" hangingPunct="1">
              <a:buAutoNum type="arabicPeriod"/>
            </a:pPr>
            <a:endParaRPr lang="en-GB" altLang="en-US" baseline="0" dirty="0" smtClean="0"/>
          </a:p>
          <a:p>
            <a:pPr marL="228600" indent="-228600" eaLnBrk="1" hangingPunct="1">
              <a:buFontTx/>
              <a:buChar char="-"/>
            </a:pPr>
            <a:r>
              <a:rPr lang="en-GB" altLang="en-US" baseline="0" dirty="0" smtClean="0"/>
              <a:t>JSR : </a:t>
            </a:r>
            <a:r>
              <a:rPr lang="ko-KR" altLang="en-US" baseline="0" dirty="0" smtClean="0"/>
              <a:t>자바 </a:t>
            </a:r>
            <a:r>
              <a:rPr lang="ko-KR" altLang="en-US" baseline="0" dirty="0" err="1" smtClean="0"/>
              <a:t>스펙</a:t>
            </a:r>
            <a:r>
              <a:rPr lang="ko-KR" altLang="en-US" baseline="0" dirty="0" smtClean="0"/>
              <a:t> 요구서</a:t>
            </a:r>
            <a:r>
              <a:rPr lang="en-US" altLang="ko-KR" baseline="0" dirty="0" smtClean="0"/>
              <a:t>(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Java Specification Request),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자바 플랫폼에 추가된 사양 및 기술을 기술하는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공식문서</a:t>
            </a:r>
            <a:endParaRPr lang="en-US" altLang="ko-KR" sz="1200" b="0" i="0" kern="12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228600" indent="-228600" eaLnBrk="1" hangingPunct="1">
              <a:buFontTx/>
              <a:buChar char="-"/>
            </a:pPr>
            <a:endParaRPr lang="en-US" altLang="ko-KR" sz="1200" b="0" i="0" kern="12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1707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E2C6E7F3-DE13-4DF3-94EC-097DFEA52275}" type="slidenum">
              <a:rPr lang="en-GB" altLang="en-US" sz="1200" b="0">
                <a:solidFill>
                  <a:schemeClr val="tx1"/>
                </a:solidFill>
              </a:rPr>
              <a:pPr/>
              <a:t>3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r>
              <a:rPr lang="en-US" altLang="ko-KR" dirty="0" smtClean="0"/>
              <a:t>MVC</a:t>
            </a:r>
          </a:p>
          <a:p>
            <a:pPr marL="628650" lvl="1" indent="-171450" eaLnBrk="1" hangingPunct="1">
              <a:buFont typeface="Wingdings" pitchFamily="2" charset="2"/>
              <a:buChar char="l"/>
            </a:pPr>
            <a:r>
              <a:rPr lang="ko-KR" altLang="en-US" dirty="0" smtClean="0"/>
              <a:t>모델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프레젠테이션 계층의 구성요소 정보를</a:t>
            </a:r>
            <a:r>
              <a:rPr lang="ko-KR" altLang="en-US" baseline="0" dirty="0" smtClean="0"/>
              <a:t> 담은 객체</a:t>
            </a:r>
            <a:endParaRPr lang="en-US" altLang="ko-KR" baseline="0" dirty="0" smtClean="0"/>
          </a:p>
          <a:p>
            <a:pPr marL="628650" lvl="1" indent="-171450" eaLnBrk="1" hangingPunct="1">
              <a:buFont typeface="Wingdings" pitchFamily="2" charset="2"/>
              <a:buChar char="l"/>
            </a:pPr>
            <a:r>
              <a:rPr lang="ko-KR" altLang="en-US" baseline="0" dirty="0" err="1" smtClean="0"/>
              <a:t>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화면출력로직을</a:t>
            </a:r>
            <a:r>
              <a:rPr lang="ko-KR" altLang="en-US" baseline="0" dirty="0" smtClean="0"/>
              <a:t> 담은 객체</a:t>
            </a:r>
            <a:endParaRPr lang="en-US" altLang="ko-KR" baseline="0" dirty="0" smtClean="0"/>
          </a:p>
          <a:p>
            <a:pPr marL="628650" lvl="1" indent="-171450" eaLnBrk="1" hangingPunct="1">
              <a:buFont typeface="Wingdings" pitchFamily="2" charset="2"/>
              <a:buChar char="l"/>
            </a:pPr>
            <a:r>
              <a:rPr lang="ko-KR" altLang="en-US" baseline="0" dirty="0" smtClean="0"/>
              <a:t>컨트롤러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제어로직을</a:t>
            </a:r>
            <a:r>
              <a:rPr lang="ko-KR" altLang="en-US" baseline="0" dirty="0" smtClean="0"/>
              <a:t> 담은 객체</a:t>
            </a:r>
            <a:endParaRPr lang="en-US" altLang="ko-KR" baseline="0" dirty="0" smtClean="0"/>
          </a:p>
          <a:p>
            <a:pPr marL="171450" indent="-171450" eaLnBrk="1" hangingPunct="1">
              <a:buFontTx/>
              <a:buChar char="-"/>
            </a:pPr>
            <a:r>
              <a:rPr lang="en-GB" altLang="en-US" dirty="0" smtClean="0"/>
              <a:t>Front</a:t>
            </a:r>
            <a:r>
              <a:rPr lang="en-GB" altLang="en-US" baseline="0" dirty="0" smtClean="0"/>
              <a:t> Controller : </a:t>
            </a:r>
            <a:r>
              <a:rPr lang="ko-KR" altLang="en-US" baseline="0" dirty="0" err="1" smtClean="0"/>
              <a:t>중앙집중형</a:t>
            </a:r>
            <a:r>
              <a:rPr lang="ko-KR" altLang="en-US" baseline="0" dirty="0" smtClean="0"/>
              <a:t> 컨트롤러를 프레젠테이션 계층의 제일 앞에 둬서 서버로 들어오는 모든 요청을 먼저 받아서 처리</a:t>
            </a:r>
            <a:endParaRPr lang="en-US" altLang="ko-KR" baseline="0" dirty="0" smtClean="0"/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err="1" smtClean="0"/>
              <a:t>DispatcherServlet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MVC </a:t>
            </a:r>
            <a:r>
              <a:rPr lang="ko-KR" altLang="en-US" baseline="0" dirty="0" smtClean="0"/>
              <a:t>아키텍처로 구성된 프레젠테이션 계층을 만들 수 있도록 설계되어 있다</a:t>
            </a:r>
            <a:r>
              <a:rPr lang="en-US" altLang="ko-KR" baseline="0" dirty="0" smtClean="0"/>
              <a:t>.</a:t>
            </a:r>
          </a:p>
          <a:p>
            <a:pPr marL="171450" indent="-171450" eaLnBrk="1" hangingPunct="1">
              <a:buFontTx/>
              <a:buChar char="-"/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917078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E2C6E7F3-DE13-4DF3-94EC-097DFEA52275}" type="slidenum">
              <a:rPr lang="en-GB" altLang="en-US" sz="1200" b="0">
                <a:solidFill>
                  <a:schemeClr val="tx1"/>
                </a:solidFill>
              </a:rPr>
              <a:pPr/>
              <a:t>30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>
              <a:buFontTx/>
              <a:buChar char="-"/>
            </a:pPr>
            <a:r>
              <a:rPr lang="en-US" altLang="en-US" dirty="0" err="1" smtClean="0"/>
              <a:t>Validator.supports</a:t>
            </a:r>
            <a:r>
              <a:rPr lang="en-US" altLang="en-US" baseline="0" dirty="0" smtClean="0"/>
              <a:t> : </a:t>
            </a:r>
            <a:r>
              <a:rPr lang="ko-KR" altLang="en-US" baseline="0" dirty="0" smtClean="0"/>
              <a:t>이 검증기가 검증할 수 있는 오브젝트 타입인지를 </a:t>
            </a:r>
            <a:r>
              <a:rPr lang="ko-KR" altLang="en-US" baseline="0" dirty="0" err="1" smtClean="0"/>
              <a:t>확인해주는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메서드</a:t>
            </a:r>
            <a:endParaRPr lang="en-US" altLang="ko-KR" baseline="0" dirty="0" smtClean="0"/>
          </a:p>
          <a:p>
            <a:pPr marL="228600" indent="-228600" eaLnBrk="1" hangingPunct="1">
              <a:buFontTx/>
              <a:buNone/>
            </a:pPr>
            <a:r>
              <a:rPr lang="en-US" altLang="ko-KR" baseline="0" dirty="0" smtClean="0"/>
              <a:t>Supports </a:t>
            </a:r>
            <a:r>
              <a:rPr lang="ko-KR" altLang="en-US" baseline="0" dirty="0" err="1" smtClean="0"/>
              <a:t>메서드를</a:t>
            </a:r>
            <a:r>
              <a:rPr lang="ko-KR" altLang="en-US" baseline="0" dirty="0" smtClean="0"/>
              <a:t> 통과한 경우에만 </a:t>
            </a:r>
            <a:r>
              <a:rPr lang="en-US" altLang="ko-KR" baseline="0" dirty="0" smtClean="0"/>
              <a:t>validate()</a:t>
            </a:r>
            <a:r>
              <a:rPr lang="ko-KR" altLang="en-US" baseline="0" dirty="0" smtClean="0"/>
              <a:t>가 호출된다</a:t>
            </a:r>
            <a:r>
              <a:rPr lang="en-US" altLang="ko-KR" baseline="0" dirty="0" smtClean="0"/>
              <a:t>.</a:t>
            </a:r>
          </a:p>
          <a:p>
            <a:pPr marL="228600" indent="-228600" eaLnBrk="1" hangingPunct="1">
              <a:buFontTx/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-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자바스크립트의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검증을 통과했다고 서버의 검증 작업을 생략하면 위험하기 때문이다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브라우저에서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자바스크립트가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동작하지 않도록 만들 수도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또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스크립트를 무시하고 폼을 조작해서 오류가 있는 정보를 강제로 서버로 보낼 수도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따라서 서버에서 최종적으로 검증하는 작업이 생략되면 잘못된 값이 등록되거나 기타 문제를 일으킬 가능성이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따라서 모델에 대한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검증기를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통한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검증작업은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생략하면 안되고 필수 입력 값 확인도 반드시 거쳐야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228600" indent="-228600" eaLnBrk="1" hangingPunct="1">
              <a:buFontTx/>
              <a:buNone/>
            </a:pPr>
            <a:endParaRPr lang="en-US" altLang="en-US" dirty="0" smtClean="0"/>
          </a:p>
          <a:p>
            <a:pPr marL="228600" indent="-228600" eaLnBrk="1" hangingPunct="1">
              <a:buFontTx/>
              <a:buNone/>
            </a:pPr>
            <a:r>
              <a:rPr lang="en-US" altLang="en-US" dirty="0" smtClean="0"/>
              <a:t>- Errors : </a:t>
            </a:r>
            <a:r>
              <a:rPr lang="ko-KR" altLang="en-US" dirty="0" smtClean="0"/>
              <a:t>유효성 검증 결과를 저장할 때 사용</a:t>
            </a:r>
            <a:endParaRPr lang="en-US" altLang="en-US" dirty="0" smtClean="0"/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dirty="0" err="1" smtClean="0"/>
              <a:t>BindingResult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en-US" altLang="ko-KR" baseline="0" dirty="0" err="1" smtClean="0"/>
              <a:t>Validator</a:t>
            </a:r>
            <a:r>
              <a:rPr lang="ko-KR" altLang="en-US" baseline="0" dirty="0" smtClean="0"/>
              <a:t>를 통한 검증 과정의 </a:t>
            </a:r>
            <a:r>
              <a:rPr lang="ko-KR" altLang="en-US" baseline="0" dirty="0" err="1" smtClean="0"/>
              <a:t>결과정보</a:t>
            </a:r>
            <a:r>
              <a:rPr lang="en-US" altLang="ko-KR" baseline="0" dirty="0" smtClean="0"/>
              <a:t>, Errors</a:t>
            </a:r>
            <a:r>
              <a:rPr lang="ko-KR" altLang="en-US" baseline="0" dirty="0" smtClean="0"/>
              <a:t>의 서브 인터페이스</a:t>
            </a:r>
            <a:endParaRPr lang="en-US" altLang="ko-KR" baseline="0" dirty="0" smtClean="0"/>
          </a:p>
          <a:p>
            <a:pPr marL="228600" indent="-228600" eaLnBrk="1" hangingPunct="1">
              <a:buFontTx/>
              <a:buChar char="-"/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917078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baseline="0" dirty="0" smtClean="0"/>
              <a:t>  Spring </a:t>
            </a:r>
            <a:r>
              <a:rPr lang="en-US" altLang="ko-KR" baseline="0" dirty="0" err="1" smtClean="0"/>
              <a:t>Validator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JSR303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@Valid </a:t>
            </a:r>
            <a:r>
              <a:rPr lang="ko-KR" altLang="en-US" baseline="0" dirty="0" err="1" smtClean="0"/>
              <a:t>어노테이션을</a:t>
            </a:r>
            <a:r>
              <a:rPr lang="ko-KR" altLang="en-US" baseline="0" dirty="0" smtClean="0"/>
              <a:t> 차용해서 </a:t>
            </a:r>
            <a:r>
              <a:rPr lang="en-US" altLang="ko-KR" baseline="0" dirty="0" smtClean="0"/>
              <a:t>@Valid</a:t>
            </a:r>
            <a:r>
              <a:rPr lang="ko-KR" altLang="en-US" baseline="0" dirty="0" smtClean="0"/>
              <a:t>도 사용할 수 있음</a:t>
            </a:r>
            <a:endParaRPr lang="en-US" altLang="ko-KR" baseline="0" dirty="0" smtClean="0"/>
          </a:p>
          <a:p>
            <a:pPr marL="228600" indent="-228600" eaLnBrk="1" hangingPunct="1">
              <a:buFontTx/>
              <a:buChar char="-"/>
            </a:pPr>
            <a:r>
              <a:rPr lang="en-GB" altLang="en-US" dirty="0" err="1" smtClean="0"/>
              <a:t>Errors.rejectValue</a:t>
            </a:r>
            <a:r>
              <a:rPr lang="en-GB" altLang="en-US" dirty="0" smtClean="0"/>
              <a:t>(“name”, “</a:t>
            </a:r>
            <a:r>
              <a:rPr lang="en-GB" altLang="en-US" dirty="0" err="1" smtClean="0"/>
              <a:t>field.required</a:t>
            </a:r>
            <a:r>
              <a:rPr lang="en-GB" altLang="en-US" dirty="0" smtClean="0"/>
              <a:t>”)</a:t>
            </a:r>
          </a:p>
          <a:p>
            <a:pPr marL="228600" indent="-228600" eaLnBrk="1" hangingPunct="1">
              <a:buFontTx/>
              <a:buNone/>
            </a:pPr>
            <a:r>
              <a:rPr lang="en-GB" altLang="en-US" baseline="0" dirty="0" smtClean="0"/>
              <a:t>   </a:t>
            </a:r>
            <a:r>
              <a:rPr lang="en-GB" altLang="en-US" dirty="0" smtClean="0"/>
              <a:t> </a:t>
            </a:r>
            <a:r>
              <a:rPr lang="en-US" altLang="en-US" dirty="0" smtClean="0"/>
              <a:t>name</a:t>
            </a:r>
            <a:r>
              <a:rPr lang="en-US" altLang="en-US" baseline="0" dirty="0" smtClean="0"/>
              <a:t> </a:t>
            </a:r>
            <a:r>
              <a:rPr lang="ko-KR" altLang="en-US" baseline="0" dirty="0" err="1" smtClean="0"/>
              <a:t>프로퍼티값이</a:t>
            </a:r>
            <a:r>
              <a:rPr lang="ko-KR" altLang="en-US" baseline="0" dirty="0" smtClean="0"/>
              <a:t> 잘못됐고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에러코드는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fail.common.user.msg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에러코드는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메시지프로퍼티</a:t>
            </a:r>
            <a:r>
              <a:rPr lang="ko-KR" altLang="en-US" baseline="0" dirty="0" smtClean="0"/>
              <a:t> 키이다</a:t>
            </a:r>
            <a:r>
              <a:rPr lang="en-US" altLang="ko-KR" baseline="0" dirty="0" smtClean="0"/>
              <a:t>.</a:t>
            </a:r>
          </a:p>
          <a:p>
            <a:pPr marL="228600" indent="-228600" eaLnBrk="1" hangingPunct="1">
              <a:buFontTx/>
              <a:buNone/>
            </a:pPr>
            <a:r>
              <a:rPr lang="ko-KR" altLang="en-US" baseline="0" dirty="0" smtClean="0"/>
              <a:t>검증이 실패하면 </a:t>
            </a:r>
            <a:r>
              <a:rPr lang="en-US" altLang="ko-KR" baseline="0" dirty="0" smtClean="0"/>
              <a:t>reject, </a:t>
            </a:r>
            <a:r>
              <a:rPr lang="en-US" altLang="ko-KR" baseline="0" dirty="0" err="1" smtClean="0"/>
              <a:t>rejectValue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메서드를</a:t>
            </a:r>
            <a:r>
              <a:rPr lang="ko-KR" altLang="en-US" baseline="0" dirty="0" smtClean="0"/>
              <a:t> 이용해서 어떤 필드가 </a:t>
            </a:r>
            <a:r>
              <a:rPr lang="ko-KR" altLang="en-US" baseline="0" dirty="0" err="1" smtClean="0"/>
              <a:t>잘못되었느지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관련된 에러가 무엇인지 입력한다</a:t>
            </a:r>
            <a:r>
              <a:rPr lang="en-US" altLang="ko-KR" baseline="0" dirty="0" smtClean="0"/>
              <a:t>.</a:t>
            </a:r>
          </a:p>
          <a:p>
            <a:pPr marL="228600" indent="-228600" eaLnBrk="1" hangingPunct="1">
              <a:buFontTx/>
              <a:buChar char="-"/>
            </a:pPr>
            <a:r>
              <a:rPr lang="en-US" altLang="ko-KR" baseline="0" dirty="0" smtClean="0"/>
              <a:t>reject() : </a:t>
            </a:r>
            <a:r>
              <a:rPr lang="ko-KR" altLang="en-US" baseline="0" dirty="0" err="1" smtClean="0"/>
              <a:t>검증대상객체의</a:t>
            </a:r>
            <a:r>
              <a:rPr lang="ko-KR" altLang="en-US" baseline="0" dirty="0" smtClean="0"/>
              <a:t> 전체적인 에러를 설정</a:t>
            </a:r>
            <a:endParaRPr lang="en-US" altLang="ko-KR" baseline="0" dirty="0" smtClean="0"/>
          </a:p>
          <a:p>
            <a:pPr marL="228600" indent="-228600" eaLnBrk="1" hangingPunct="1">
              <a:buFontTx/>
              <a:buChar char="-"/>
            </a:pPr>
            <a:r>
              <a:rPr lang="en-US" altLang="ko-KR" baseline="0" dirty="0" err="1" smtClean="0"/>
              <a:t>rejectValue</a:t>
            </a:r>
            <a:r>
              <a:rPr lang="en-US" altLang="ko-KR" baseline="0" dirty="0" smtClean="0"/>
              <a:t>() : </a:t>
            </a:r>
            <a:r>
              <a:rPr lang="ko-KR" altLang="en-US" baseline="0" dirty="0" smtClean="0"/>
              <a:t>특정 </a:t>
            </a:r>
            <a:r>
              <a:rPr lang="ko-KR" altLang="en-US" baseline="0" dirty="0" err="1" smtClean="0"/>
              <a:t>프로퍼티의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검증에러</a:t>
            </a:r>
            <a:r>
              <a:rPr lang="ko-KR" altLang="en-US" baseline="0" dirty="0" smtClean="0"/>
              <a:t> 설정</a:t>
            </a:r>
            <a:endParaRPr lang="en-US" altLang="ko-KR" baseline="0" dirty="0" smtClean="0"/>
          </a:p>
          <a:p>
            <a:pPr marL="228600" indent="-228600" eaLnBrk="1" hangingPunct="1">
              <a:buFontTx/>
              <a:buChar char="-"/>
            </a:pPr>
            <a:endParaRPr lang="en-US" altLang="ko-KR" baseline="0" dirty="0" smtClean="0"/>
          </a:p>
          <a:p>
            <a:pPr marL="228600" indent="-228600" eaLnBrk="1" hangingPunct="1">
              <a:buFontTx/>
              <a:buChar char="-"/>
            </a:pPr>
            <a:r>
              <a:rPr lang="en-US" altLang="ko-KR" baseline="0" dirty="0" err="1" smtClean="0"/>
              <a:t>Jsp</a:t>
            </a:r>
            <a:r>
              <a:rPr lang="ko-KR" altLang="en-US" baseline="0" dirty="0" smtClean="0"/>
              <a:t>에서 사용하기 위해서는 </a:t>
            </a:r>
            <a:r>
              <a:rPr lang="en-US" altLang="ko-KR" baseline="0" dirty="0" smtClean="0"/>
              <a:t>Spring</a:t>
            </a:r>
            <a:r>
              <a:rPr lang="ko-KR" altLang="en-US" baseline="0" dirty="0" smtClean="0"/>
              <a:t>의 폼 태그 라이브러리를 추가해야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EEF6CB-C50F-488A-99E7-79215D4B1CC0}" type="slidenum">
              <a:rPr lang="en-GB" altLang="en-US" smtClean="0"/>
              <a:pPr>
                <a:defRPr/>
              </a:pPr>
              <a:t>31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baseline="0" dirty="0" smtClean="0"/>
              <a:t>JSR303 : </a:t>
            </a:r>
            <a:r>
              <a:rPr lang="ko-KR" altLang="en-US" baseline="0" dirty="0" err="1" smtClean="0"/>
              <a:t>서블릿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2.3 </a:t>
            </a:r>
            <a:r>
              <a:rPr lang="ko-KR" altLang="en-US" baseline="0" dirty="0" err="1" smtClean="0"/>
              <a:t>표준스펙</a:t>
            </a:r>
            <a:r>
              <a:rPr lang="ko-KR" altLang="en-US" baseline="0" dirty="0" smtClean="0"/>
              <a:t> 중 하나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도메인 객체를 확인하기 위한 자바 </a:t>
            </a:r>
            <a:r>
              <a:rPr lang="ko-KR" altLang="en-US" baseline="0" dirty="0" err="1" smtClean="0"/>
              <a:t>표준기술</a:t>
            </a:r>
            <a:r>
              <a:rPr lang="en-US" altLang="ko-KR" baseline="0" dirty="0" smtClean="0"/>
              <a:t>, Annotation</a:t>
            </a:r>
            <a:r>
              <a:rPr lang="ko-KR" altLang="en-US" baseline="0" dirty="0" smtClean="0"/>
              <a:t>으로 </a:t>
            </a:r>
            <a:r>
              <a:rPr lang="en-US" altLang="ko-KR" baseline="0" dirty="0" smtClean="0"/>
              <a:t>Validation </a:t>
            </a:r>
            <a:r>
              <a:rPr lang="ko-KR" altLang="en-US" baseline="0" dirty="0" smtClean="0"/>
              <a:t>규칙을 명시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EEF6CB-C50F-488A-99E7-79215D4B1CC0}" type="slidenum">
              <a:rPr lang="en-GB" altLang="en-US" smtClean="0"/>
              <a:pPr>
                <a:defRPr/>
              </a:pPr>
              <a:t>32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EEF6CB-C50F-488A-99E7-79215D4B1CC0}" type="slidenum">
              <a:rPr lang="en-GB" altLang="en-US" smtClean="0"/>
              <a:pPr>
                <a:defRPr/>
              </a:pPr>
              <a:t>33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E2C6E7F3-DE13-4DF3-94EC-097DFEA52275}" type="slidenum">
              <a:rPr lang="en-GB" altLang="en-US" sz="1200" b="0">
                <a:solidFill>
                  <a:schemeClr val="tx1"/>
                </a:solidFill>
              </a:rPr>
              <a:pPr/>
              <a:t>34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>
              <a:buFontTx/>
              <a:buChar char="-"/>
            </a:pPr>
            <a:r>
              <a:rPr lang="ko-KR" altLang="en-US" dirty="0" err="1" smtClean="0"/>
              <a:t>참고사이트</a:t>
            </a:r>
            <a:endParaRPr lang="en-US" altLang="ko-KR" dirty="0" smtClean="0"/>
          </a:p>
          <a:p>
            <a:pPr marL="228600" indent="-228600" eaLnBrk="1" hangingPunct="1">
              <a:buNone/>
            </a:pPr>
            <a:r>
              <a:rPr lang="en-GB" altLang="en-US" dirty="0" smtClean="0"/>
              <a:t>	http://www.egovframe.go.kr/wiki/doku.php?id=egovframework:rte:ptl:security:jakarta_commons_validator</a:t>
            </a:r>
          </a:p>
          <a:p>
            <a:pPr marL="228600" indent="-228600" eaLnBrk="1" hangingPunct="1">
              <a:buNone/>
            </a:pPr>
            <a:r>
              <a:rPr lang="en-GB" altLang="en-US" dirty="0" smtClean="0"/>
              <a:t>	http://www.egovframe.go.kr/wiki/doku.php?id=egovframework:rte:ptl:validation:add_rules_in_commons_validator</a:t>
            </a:r>
          </a:p>
          <a:p>
            <a:pPr marL="228600" indent="-228600" eaLnBrk="1" hangingPunct="1">
              <a:buNone/>
            </a:pPr>
            <a:endParaRPr lang="en-GB" altLang="en-US" dirty="0" smtClean="0"/>
          </a:p>
          <a:p>
            <a:pPr marL="228600" indent="-228600" eaLnBrk="1" hangingPunct="1">
              <a:buFontTx/>
              <a:buChar char="-"/>
            </a:pPr>
            <a:r>
              <a:rPr lang="en-GB" altLang="en-US" dirty="0" err="1" smtClean="0"/>
              <a:t>DefaultValidatorFactory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DefaultBeanValidator</a:t>
            </a:r>
            <a:r>
              <a:rPr lang="en-GB" altLang="en-US" dirty="0" smtClean="0"/>
              <a:t> : </a:t>
            </a:r>
            <a:r>
              <a:rPr lang="en-US" altLang="ko-KR" dirty="0" smtClean="0"/>
              <a:t>Spring </a:t>
            </a:r>
            <a:r>
              <a:rPr lang="en-US" altLang="ko-KR" dirty="0" err="1" smtClean="0"/>
              <a:t>Validator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Commons </a:t>
            </a:r>
            <a:r>
              <a:rPr lang="en-US" altLang="ko-KR" dirty="0" err="1" smtClean="0"/>
              <a:t>Validator</a:t>
            </a:r>
            <a:r>
              <a:rPr lang="ko-KR" altLang="en-US" dirty="0" smtClean="0"/>
              <a:t>의 연계를 위해 중요한 역할을 하는 클래스</a:t>
            </a:r>
            <a:endParaRPr lang="en-US" altLang="ko-KR" dirty="0" smtClean="0"/>
          </a:p>
          <a:p>
            <a:pPr marL="228600" indent="-228600" eaLnBrk="1" hangingPunct="1">
              <a:buFontTx/>
              <a:buChar char="-"/>
            </a:pPr>
            <a:r>
              <a:rPr lang="en-GB" altLang="en-US" dirty="0" err="1" smtClean="0"/>
              <a:t>DefaultValidatorFactory</a:t>
            </a:r>
            <a:endParaRPr lang="en-GB" altLang="en-US" dirty="0" smtClean="0"/>
          </a:p>
          <a:p>
            <a:pPr marL="228600" indent="-228600" eaLnBrk="1" hangingPunct="1">
              <a:buFontTx/>
              <a:buNone/>
            </a:pPr>
            <a:r>
              <a:rPr lang="en-GB" altLang="en-US" dirty="0" smtClean="0"/>
              <a:t>	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'</a:t>
            </a:r>
            <a:r>
              <a:rPr lang="en-GB" altLang="en-US" dirty="0" err="1" smtClean="0"/>
              <a:t>validationConfigLocations</a:t>
            </a:r>
            <a:r>
              <a:rPr lang="en-GB" altLang="en-US" dirty="0" smtClean="0"/>
              <a:t>'</a:t>
            </a:r>
            <a:r>
              <a:rPr lang="ko-KR" altLang="en-US" dirty="0" smtClean="0"/>
              <a:t>에 정의된 </a:t>
            </a:r>
            <a:r>
              <a:rPr lang="en-GB" altLang="en-US" dirty="0" smtClean="0"/>
              <a:t>Validation rule</a:t>
            </a:r>
            <a:r>
              <a:rPr lang="ko-KR" altLang="en-US" dirty="0" smtClean="0"/>
              <a:t>을 기반으로 </a:t>
            </a:r>
            <a:r>
              <a:rPr lang="en-GB" altLang="en-US" dirty="0" smtClean="0"/>
              <a:t>Commons </a:t>
            </a:r>
            <a:r>
              <a:rPr lang="en-GB" altLang="en-US" dirty="0" err="1" smtClean="0"/>
              <a:t>Validator</a:t>
            </a:r>
            <a:r>
              <a:rPr lang="ko-KR" altLang="en-US" dirty="0" smtClean="0"/>
              <a:t>들의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얻는다</a:t>
            </a:r>
            <a:r>
              <a:rPr lang="en-US" altLang="ko-KR" dirty="0" smtClean="0"/>
              <a:t>.</a:t>
            </a:r>
            <a:endParaRPr lang="en-GB" altLang="en-US" dirty="0" smtClean="0"/>
          </a:p>
          <a:p>
            <a:pPr marL="228600" indent="-228600" eaLnBrk="1" hangingPunct="1">
              <a:buFontTx/>
              <a:buChar char="-"/>
            </a:pPr>
            <a:r>
              <a:rPr lang="en-GB" altLang="en-US" dirty="0" err="1" smtClean="0"/>
              <a:t>DefaultBeanValidator</a:t>
            </a:r>
            <a:r>
              <a:rPr lang="en-GB" altLang="en-US" dirty="0" smtClean="0"/>
              <a:t> </a:t>
            </a:r>
          </a:p>
          <a:p>
            <a:pPr marL="228600" indent="-228600" eaLnBrk="1" hangingPunct="1">
              <a:buFontTx/>
              <a:buNone/>
            </a:pPr>
            <a:r>
              <a:rPr lang="en-GB" altLang="en-US" dirty="0" smtClean="0"/>
              <a:t>	</a:t>
            </a:r>
            <a:r>
              <a:rPr lang="en-GB" altLang="en-US" dirty="0" err="1" smtClean="0"/>
              <a:t>org.springframework.validation.Validator</a:t>
            </a:r>
            <a:r>
              <a:rPr lang="ko-KR" altLang="en-US" dirty="0" smtClean="0"/>
              <a:t>를 </a:t>
            </a:r>
            <a:r>
              <a:rPr lang="en-GB" altLang="en-US" dirty="0" smtClean="0"/>
              <a:t>implements</a:t>
            </a:r>
            <a:r>
              <a:rPr lang="ko-KR" altLang="en-US" dirty="0" smtClean="0"/>
              <a:t>하고 있지만</a:t>
            </a:r>
            <a:r>
              <a:rPr lang="en-US" altLang="ko-KR" dirty="0" smtClean="0"/>
              <a:t>, </a:t>
            </a:r>
            <a:r>
              <a:rPr lang="en-GB" altLang="en-US" dirty="0" err="1" smtClean="0"/>
              <a:t>DefaultValidatorFactory</a:t>
            </a:r>
            <a:r>
              <a:rPr lang="ko-KR" altLang="en-US" dirty="0" smtClean="0"/>
              <a:t>가 가져온 </a:t>
            </a:r>
            <a:r>
              <a:rPr lang="en-GB" altLang="en-US" dirty="0" smtClean="0"/>
              <a:t>Commons </a:t>
            </a:r>
            <a:r>
              <a:rPr lang="en-GB" altLang="en-US" dirty="0" err="1" smtClean="0"/>
              <a:t>Validator</a:t>
            </a:r>
            <a:r>
              <a:rPr lang="ko-KR" altLang="en-US" dirty="0" smtClean="0"/>
              <a:t>의 인스턴스를 이용해 </a:t>
            </a:r>
            <a:r>
              <a:rPr lang="en-GB" altLang="en-US" dirty="0" smtClean="0"/>
              <a:t>validation</a:t>
            </a:r>
            <a:r>
              <a:rPr lang="ko-KR" altLang="en-US" dirty="0" smtClean="0"/>
              <a:t>을 수행한다</a:t>
            </a:r>
            <a:r>
              <a:rPr lang="en-US" altLang="ko-KR" dirty="0" smtClean="0"/>
              <a:t>.</a:t>
            </a:r>
          </a:p>
          <a:p>
            <a:pPr marL="228600" indent="-228600" eaLnBrk="1" hangingPunct="1">
              <a:buFontTx/>
              <a:buNone/>
            </a:pPr>
            <a:r>
              <a:rPr lang="en-GB" altLang="en-US" dirty="0" smtClean="0"/>
              <a:t>	Controller</a:t>
            </a:r>
            <a:r>
              <a:rPr lang="ko-KR" altLang="en-US" dirty="0" smtClean="0"/>
              <a:t>에 </a:t>
            </a:r>
            <a:r>
              <a:rPr lang="en-GB" altLang="en-US" dirty="0" smtClean="0"/>
              <a:t>validation </a:t>
            </a:r>
            <a:r>
              <a:rPr lang="ko-KR" altLang="en-US" dirty="0" err="1" smtClean="0"/>
              <a:t>수행할때</a:t>
            </a:r>
            <a:r>
              <a:rPr lang="ko-KR" altLang="en-US" dirty="0" smtClean="0"/>
              <a:t> 이 </a:t>
            </a:r>
            <a:r>
              <a:rPr lang="en-GB" altLang="en-US" dirty="0" err="1" smtClean="0"/>
              <a:t>DefaultBeanValidator</a:t>
            </a:r>
            <a:r>
              <a:rPr lang="ko-KR" altLang="en-US" dirty="0" smtClean="0"/>
              <a:t>를 참조하면 된다</a:t>
            </a:r>
            <a:r>
              <a:rPr lang="en-US" altLang="ko-KR" dirty="0" smtClean="0"/>
              <a:t>.</a:t>
            </a:r>
            <a:endParaRPr lang="en-GB" altLang="en-US" dirty="0" smtClean="0"/>
          </a:p>
          <a:p>
            <a:pPr marL="228600" indent="-228600" eaLnBrk="1" hangingPunct="1">
              <a:buNone/>
            </a:pPr>
            <a:endParaRPr lang="en-GB" altLang="en-US" dirty="0" smtClean="0"/>
          </a:p>
          <a:p>
            <a:pPr marL="228600" indent="-228600" eaLnBrk="1" hangingPunct="1">
              <a:buFontTx/>
              <a:buChar char="-"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validator-rules.xml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은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application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에서 사용하는 모든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validation rule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에 대해 정의하는 파일</a:t>
            </a:r>
            <a:endParaRPr lang="en-US" altLang="ko-KR" sz="1200" b="0" i="0" kern="12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228600" indent="-228600" eaLnBrk="1" hangingPunct="1">
              <a:buFontTx/>
              <a:buChar char="-"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validator.xml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은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validation rule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validation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할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Form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을 매핑한다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. </a:t>
            </a:r>
          </a:p>
          <a:p>
            <a:pPr marL="228600" indent="-228600" eaLnBrk="1" hangingPunct="1">
              <a:buFontTx/>
              <a:buChar char="-"/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917078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E2C6E7F3-DE13-4DF3-94EC-097DFEA52275}" type="slidenum">
              <a:rPr lang="en-GB" altLang="en-US" sz="1200" b="0">
                <a:solidFill>
                  <a:schemeClr val="tx1"/>
                </a:solidFill>
              </a:rPr>
              <a:pPr/>
              <a:t>35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>
              <a:buNone/>
            </a:pPr>
            <a:r>
              <a:rPr lang="en-GB" altLang="en-US" dirty="0" smtClean="0"/>
              <a:t>- </a:t>
            </a:r>
            <a:r>
              <a:rPr lang="en-US" altLang="en-US" dirty="0" smtClean="0"/>
              <a:t>Validation</a:t>
            </a:r>
            <a:r>
              <a:rPr lang="en-US" altLang="en-US" baseline="0" dirty="0" smtClean="0"/>
              <a:t> : </a:t>
            </a:r>
            <a:r>
              <a:rPr lang="ko-KR" altLang="en-US" baseline="0" dirty="0" err="1" smtClean="0"/>
              <a:t>객체읭</a:t>
            </a:r>
            <a:r>
              <a:rPr lang="ko-KR" altLang="en-US" baseline="0" dirty="0" smtClean="0"/>
              <a:t> 유효성 검증하기 위해 사용</a:t>
            </a:r>
            <a:endParaRPr lang="en-GB" altLang="en-US" dirty="0" smtClean="0"/>
          </a:p>
          <a:p>
            <a:pPr marL="228600" indent="-228600" eaLnBrk="1" hangingPunct="1">
              <a:buAutoNum type="arabicPeriod"/>
            </a:pPr>
            <a:r>
              <a:rPr lang="en-GB" altLang="en-US" dirty="0" smtClean="0"/>
              <a:t>Jakarta Common</a:t>
            </a:r>
            <a:r>
              <a:rPr lang="en-GB" altLang="en-US" baseline="0" dirty="0" smtClean="0"/>
              <a:t>s </a:t>
            </a:r>
            <a:r>
              <a:rPr lang="en-GB" altLang="en-US" baseline="0" dirty="0" err="1" smtClean="0"/>
              <a:t>Validator</a:t>
            </a:r>
            <a:endParaRPr lang="en-GB" altLang="en-US" baseline="0" dirty="0" smtClean="0"/>
          </a:p>
          <a:p>
            <a:pPr marL="228600" indent="-228600" eaLnBrk="1" hangingPunct="1">
              <a:buAutoNum type="arabicPeriod"/>
            </a:pPr>
            <a:r>
              <a:rPr lang="en-GB" altLang="en-US" baseline="0" dirty="0" smtClean="0"/>
              <a:t>JSR303 : </a:t>
            </a:r>
            <a:r>
              <a:rPr lang="ko-KR" altLang="en-US" baseline="0" dirty="0" err="1" smtClean="0"/>
              <a:t>서블릿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2.3 </a:t>
            </a:r>
            <a:r>
              <a:rPr lang="ko-KR" altLang="en-US" baseline="0" dirty="0" err="1" smtClean="0"/>
              <a:t>표준스펙</a:t>
            </a:r>
            <a:r>
              <a:rPr lang="ko-KR" altLang="en-US" baseline="0" dirty="0" smtClean="0"/>
              <a:t> 중 하나</a:t>
            </a:r>
            <a:endParaRPr lang="en-GB" altLang="en-US" baseline="0" dirty="0" smtClean="0"/>
          </a:p>
          <a:p>
            <a:pPr marL="228600" indent="-228600" eaLnBrk="1" hangingPunct="1">
              <a:buAutoNum type="arabicPeriod"/>
            </a:pPr>
            <a:r>
              <a:rPr lang="en-GB" altLang="en-US" baseline="0" dirty="0" smtClean="0"/>
              <a:t>Spring Validation</a:t>
            </a:r>
          </a:p>
          <a:p>
            <a:pPr marL="228600" indent="-228600" eaLnBrk="1" hangingPunct="1">
              <a:buAutoNum type="arabicPeriod"/>
            </a:pPr>
            <a:endParaRPr lang="en-GB" altLang="en-US" baseline="0" dirty="0" smtClean="0"/>
          </a:p>
          <a:p>
            <a:pPr marL="228600" indent="-228600" eaLnBrk="1" hangingPunct="1">
              <a:buNone/>
            </a:pPr>
            <a:r>
              <a:rPr lang="en-GB" altLang="en-US" baseline="0" dirty="0" smtClean="0"/>
              <a:t>- JSR : </a:t>
            </a:r>
            <a:r>
              <a:rPr lang="ko-KR" altLang="en-US" baseline="0" dirty="0" smtClean="0"/>
              <a:t>자바 </a:t>
            </a:r>
            <a:r>
              <a:rPr lang="ko-KR" altLang="en-US" baseline="0" dirty="0" err="1" smtClean="0"/>
              <a:t>스펙</a:t>
            </a:r>
            <a:r>
              <a:rPr lang="ko-KR" altLang="en-US" baseline="0" dirty="0" smtClean="0"/>
              <a:t> 요구서</a:t>
            </a:r>
            <a:r>
              <a:rPr lang="en-US" altLang="ko-KR" baseline="0" dirty="0" smtClean="0"/>
              <a:t>(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Java Specification Request),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자바 플랫폼에 추가된 사양 및 기술을 기술하는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공식문서</a:t>
            </a:r>
            <a:endParaRPr lang="en-US" altLang="ko-KR" sz="1200" b="0" i="0" kern="12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228600" indent="-228600" eaLnBrk="1" hangingPunct="1">
              <a:buNone/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91707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Java5</a:t>
            </a:r>
            <a:r>
              <a:rPr lang="ko-KR" altLang="en-US" dirty="0" smtClean="0"/>
              <a:t>에서 제공하는 기본 어노테이션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Override : </a:t>
            </a:r>
            <a:r>
              <a:rPr lang="ko-KR" altLang="en-US" dirty="0" err="1" smtClean="0"/>
              <a:t>부모클래스로부터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오버라이드</a:t>
            </a:r>
            <a:r>
              <a:rPr lang="ko-KR" altLang="en-US" dirty="0" smtClean="0"/>
              <a:t> 된 </a:t>
            </a:r>
            <a:r>
              <a:rPr lang="ko-KR" altLang="en-US" dirty="0" err="1" smtClean="0"/>
              <a:t>메서드임을</a:t>
            </a:r>
            <a:r>
              <a:rPr lang="ko-KR" altLang="en-US" dirty="0" smtClean="0"/>
              <a:t> 명시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Deprecated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지정한 요소가 더 이상 </a:t>
            </a:r>
            <a:r>
              <a:rPr lang="ko-KR" altLang="en-US" baseline="0" dirty="0" err="1" smtClean="0"/>
              <a:t>사용됮</a:t>
            </a:r>
            <a:r>
              <a:rPr lang="ko-KR" altLang="en-US" baseline="0" dirty="0" smtClean="0"/>
              <a:t> 않음을 의미</a:t>
            </a:r>
            <a:endParaRPr lang="en-US" altLang="ko-KR" baseline="0" dirty="0" smtClean="0"/>
          </a:p>
          <a:p>
            <a:pPr lvl="1">
              <a:buFontTx/>
              <a:buChar char="-"/>
            </a:pPr>
            <a:r>
              <a:rPr lang="en-US" altLang="ko-KR" dirty="0" err="1" smtClean="0"/>
              <a:t>SuppresssWarning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선언한 영역에서 발생한 컴파일러의 경고를 제거함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EEF6CB-C50F-488A-99E7-79215D4B1CC0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 err="1" smtClean="0"/>
              <a:t>리플렉션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투영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반사</a:t>
            </a:r>
            <a:endParaRPr lang="en-US" altLang="ko-KR" dirty="0" smtClean="0"/>
          </a:p>
          <a:p>
            <a:pPr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EEF6CB-C50F-488A-99E7-79215D4B1CC0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위의 비즈니스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부분은 </a:t>
            </a:r>
            <a:r>
              <a:rPr lang="en-US" altLang="ko-KR" dirty="0" err="1" smtClean="0"/>
              <a:t>RootApplicationContext</a:t>
            </a:r>
            <a:r>
              <a:rPr lang="ko-KR" altLang="en-US" dirty="0" smtClean="0"/>
              <a:t>에서 관리되는</a:t>
            </a:r>
            <a:r>
              <a:rPr lang="ko-KR" altLang="en-US" baseline="0" dirty="0" smtClean="0"/>
              <a:t> 빈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처리흐름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1.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가 들어오면 </a:t>
            </a:r>
            <a:r>
              <a:rPr lang="en-US" altLang="ko-KR" dirty="0" err="1" smtClean="0"/>
              <a:t>DispatchServlet</a:t>
            </a:r>
            <a:r>
              <a:rPr lang="ko-KR" altLang="en-US" dirty="0" smtClean="0"/>
              <a:t>이 가장 먼저 요청을 받는다</a:t>
            </a:r>
            <a:r>
              <a:rPr lang="en-US" altLang="ko-KR" dirty="0" smtClean="0"/>
              <a:t>.</a:t>
            </a:r>
          </a:p>
          <a:p>
            <a:r>
              <a:rPr lang="en-US" altLang="ko-KR" baseline="0" dirty="0" smtClean="0"/>
              <a:t>   2. </a:t>
            </a:r>
            <a:r>
              <a:rPr lang="en-US" altLang="ko-KR" dirty="0" err="1" smtClean="0"/>
              <a:t>HandlerMapping</a:t>
            </a:r>
            <a:r>
              <a:rPr lang="ko-KR" altLang="en-US" dirty="0" smtClean="0"/>
              <a:t>이 요청에 해당하는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를 찾아서 반환한다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3. </a:t>
            </a:r>
            <a:r>
              <a:rPr lang="en-US" altLang="ko-KR" dirty="0" err="1" smtClean="0"/>
              <a:t>HandlerAdapter</a:t>
            </a:r>
            <a:r>
              <a:rPr lang="ko-KR" altLang="en-US" dirty="0" smtClean="0"/>
              <a:t>을 이용해서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를 호출한다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전형적인 오브젝트 어댑터 패턴을 사용해서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컨트롤러를 호출해야 할 때는 해당 컨트롤러 타입을 지원하는 어댑터를 중간에 껴서 호출한다</a:t>
            </a:r>
            <a:r>
              <a:rPr lang="en-US" altLang="ko-KR" dirty="0" smtClean="0"/>
              <a:t>.)</a:t>
            </a:r>
          </a:p>
          <a:p>
            <a:r>
              <a:rPr lang="en-US" altLang="ko-KR" dirty="0" smtClean="0"/>
              <a:t>   4. Controller</a:t>
            </a:r>
            <a:r>
              <a:rPr lang="ko-KR" altLang="en-US" dirty="0" smtClean="0"/>
              <a:t>는 비지니스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수행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하고 결과 데이터를 </a:t>
            </a:r>
            <a:r>
              <a:rPr lang="en-US" altLang="ko-KR" dirty="0" err="1" smtClean="0"/>
              <a:t>ModelAndView</a:t>
            </a:r>
            <a:r>
              <a:rPr lang="ko-KR" altLang="en-US" dirty="0" smtClean="0"/>
              <a:t>에 반영하여 반환한다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5. </a:t>
            </a:r>
            <a:r>
              <a:rPr lang="en-US" altLang="ko-KR" dirty="0" err="1" smtClean="0"/>
              <a:t>ViewResolver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view name</a:t>
            </a:r>
            <a:r>
              <a:rPr lang="ko-KR" altLang="en-US" dirty="0" smtClean="0"/>
              <a:t>을 받아 해당하는 </a:t>
            </a:r>
            <a:r>
              <a:rPr lang="en-US" altLang="ko-KR" dirty="0" smtClean="0"/>
              <a:t>View </a:t>
            </a:r>
            <a:r>
              <a:rPr lang="ko-KR" altLang="en-US" dirty="0" smtClean="0"/>
              <a:t>객체를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6. View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Model </a:t>
            </a:r>
            <a:r>
              <a:rPr lang="ko-KR" altLang="en-US" dirty="0" smtClean="0"/>
              <a:t>객체를 받아 </a:t>
            </a:r>
            <a:r>
              <a:rPr lang="en-US" altLang="ko-KR" dirty="0" smtClean="0"/>
              <a:t>rendering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용어</a:t>
            </a:r>
            <a:endParaRPr lang="en-US" altLang="ko-KR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   Adapter : </a:t>
            </a:r>
            <a:r>
              <a:rPr lang="ko-KR" altLang="en-US" baseline="0" dirty="0" smtClean="0"/>
              <a:t>어댑터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접속소켓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확장카드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   Resolver : </a:t>
            </a:r>
            <a:r>
              <a:rPr lang="ko-KR" altLang="en-US" baseline="0" dirty="0" err="1" smtClean="0"/>
              <a:t>해결자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결심자</a:t>
            </a:r>
            <a:r>
              <a:rPr lang="en-US" altLang="ko-KR" baseline="0" dirty="0" smtClean="0"/>
              <a:t>(View Resolver : </a:t>
            </a:r>
            <a:r>
              <a:rPr lang="ko-KR" altLang="en-US" baseline="0" dirty="0" err="1" smtClean="0"/>
              <a:t>뷰를</a:t>
            </a:r>
            <a:r>
              <a:rPr lang="ko-KR" altLang="en-US" baseline="0" dirty="0" smtClean="0"/>
              <a:t> 결정하는 객체</a:t>
            </a:r>
            <a:r>
              <a:rPr lang="en-US" altLang="ko-KR" baseline="0" dirty="0" smtClean="0"/>
              <a:t>)</a:t>
            </a:r>
          </a:p>
          <a:p>
            <a:pPr marL="0" indent="0">
              <a:buFontTx/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EEF6CB-C50F-488A-99E7-79215D4B1CC0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 err="1" smtClean="0"/>
              <a:t>DispatcherServlet</a:t>
            </a:r>
            <a:r>
              <a:rPr lang="en-US" altLang="ko-KR" dirty="0" smtClean="0"/>
              <a:t> :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클라이언트의 요청을 전달받아 요청에 맞는 컨트롤러가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리턴한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결과값을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View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에 전달하여 알맞은 응답을 생성 </a:t>
            </a:r>
            <a:endParaRPr lang="en-US" altLang="ko-KR" sz="1200" b="0" i="0" kern="12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HandlerMapping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: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클라이언트의 요청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URL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을 어떤 컨트롤러가 처리할지 결정</a:t>
            </a:r>
            <a:endParaRPr lang="en-US" altLang="ko-KR" sz="1200" b="0" i="0" kern="12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 err="1" smtClean="0"/>
              <a:t>ViewResolver</a:t>
            </a:r>
            <a:r>
              <a:rPr lang="en-US" altLang="ko-KR" dirty="0" smtClean="0"/>
              <a:t> : </a:t>
            </a:r>
            <a:r>
              <a:rPr lang="en-US" altLang="ko-KR" sz="1200" u="sng" dirty="0" smtClean="0">
                <a:latin typeface="맑은 고딕" pitchFamily="50" charset="-127"/>
                <a:ea typeface="맑은 고딕" pitchFamily="50" charset="-127"/>
              </a:rPr>
              <a:t>Controller</a:t>
            </a:r>
            <a:r>
              <a:rPr lang="ko-KR" altLang="en-US" sz="1200" u="sng" dirty="0" smtClean="0">
                <a:latin typeface="맑은 고딕" pitchFamily="50" charset="-127"/>
                <a:ea typeface="맑은 고딕" pitchFamily="50" charset="-127"/>
              </a:rPr>
              <a:t>가 리턴한 </a:t>
            </a:r>
            <a:r>
              <a:rPr lang="ko-KR" altLang="en-US" sz="1200" u="sng" dirty="0" err="1" smtClean="0">
                <a:latin typeface="맑은 고딕" pitchFamily="50" charset="-127"/>
                <a:ea typeface="맑은 고딕" pitchFamily="50" charset="-127"/>
              </a:rPr>
              <a:t>뷰</a:t>
            </a:r>
            <a:r>
              <a:rPr lang="ko-KR" altLang="en-US" sz="1200" u="sng" dirty="0" smtClean="0">
                <a:latin typeface="맑은 고딕" pitchFamily="50" charset="-127"/>
                <a:ea typeface="맑은 고딕" pitchFamily="50" charset="-127"/>
              </a:rPr>
              <a:t> 이름을 참고해서 적절한 </a:t>
            </a:r>
            <a:r>
              <a:rPr lang="ko-KR" altLang="en-US" sz="1200" u="sng" dirty="0" err="1" smtClean="0">
                <a:latin typeface="맑은 고딕" pitchFamily="50" charset="-127"/>
                <a:ea typeface="맑은 고딕" pitchFamily="50" charset="-127"/>
              </a:rPr>
              <a:t>뷰</a:t>
            </a:r>
            <a:r>
              <a:rPr lang="ko-KR" altLang="en-US" sz="1200" u="sng" dirty="0" smtClean="0">
                <a:latin typeface="맑은 고딕" pitchFamily="50" charset="-127"/>
                <a:ea typeface="맑은 고딕" pitchFamily="50" charset="-127"/>
              </a:rPr>
              <a:t> 오브젝트를 </a:t>
            </a:r>
            <a:r>
              <a:rPr lang="ko-KR" altLang="en-US" sz="1200" u="sng" dirty="0" err="1" smtClean="0">
                <a:latin typeface="맑은 고딕" pitchFamily="50" charset="-127"/>
                <a:ea typeface="맑은 고딕" pitchFamily="50" charset="-127"/>
              </a:rPr>
              <a:t>찾아주는</a:t>
            </a:r>
            <a:r>
              <a:rPr lang="ko-KR" altLang="en-US" sz="1200" u="sng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u="sng" dirty="0" err="1" smtClean="0">
                <a:latin typeface="맑은 고딕" pitchFamily="50" charset="-127"/>
                <a:ea typeface="맑은 고딕" pitchFamily="50" charset="-127"/>
              </a:rPr>
              <a:t>로직을</a:t>
            </a:r>
            <a:r>
              <a:rPr lang="ko-KR" altLang="en-US" sz="1200" u="sng" dirty="0" smtClean="0">
                <a:latin typeface="맑은 고딕" pitchFamily="50" charset="-127"/>
                <a:ea typeface="맑은 고딕" pitchFamily="50" charset="-127"/>
              </a:rPr>
              <a:t> 가진 객체</a:t>
            </a:r>
            <a:endParaRPr lang="en-US" altLang="ko-KR" sz="1200" u="sng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 smtClean="0"/>
              <a:t>Controller :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클라이언트의 요청을 처리한 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결과를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DispatcherServlet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에게 리턴</a:t>
            </a:r>
            <a:endParaRPr lang="en-US" altLang="ko-KR" sz="1200" b="0" i="0" kern="12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 err="1" smtClean="0"/>
              <a:t>ModelAndView</a:t>
            </a:r>
            <a:r>
              <a:rPr lang="en-US" altLang="ko-KR" dirty="0" smtClean="0"/>
              <a:t> :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컨트롤러가 처리한 결과 정보 및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뷰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선택에 필요한 정보를 담음 </a:t>
            </a:r>
            <a:endParaRPr lang="en-US" altLang="ko-KR" sz="1200" b="0" i="0" kern="12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Model :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컨트롤러에 의해 비즈니스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로직이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수행되고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난후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사용자에게 반환되어 브라우저에 표시될 정보</a:t>
            </a:r>
            <a:endParaRPr lang="en-US" altLang="ko-KR" sz="1200" b="0" i="0" kern="12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@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ModelAttribute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: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모델로 사용하는 오브젝트</a:t>
            </a:r>
            <a:endParaRPr lang="en-US" altLang="ko-KR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EEF6CB-C50F-488A-99E7-79215D4B1CC0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0731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EEF6CB-C50F-488A-99E7-79215D4B1CC0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 err="1" smtClean="0"/>
              <a:t>핸들러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객체는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가지가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핸들러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매핑은</a:t>
            </a:r>
            <a:r>
              <a:rPr lang="ko-KR" altLang="en-US" dirty="0" smtClean="0"/>
              <a:t> 컨트롤러의 타입과는 상관없다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하나의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전략이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타입의 컨트롤러를 선택할 수 있다는 말이다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err="1" smtClean="0"/>
              <a:t>ControllerBeanNameHandlerMapping</a:t>
            </a:r>
            <a:r>
              <a:rPr lang="en-US" altLang="ko-KR" dirty="0" smtClean="0"/>
              <a:t> : /hello URL</a:t>
            </a:r>
            <a:r>
              <a:rPr lang="ko-KR" altLang="en-US" dirty="0" smtClean="0"/>
              <a:t>에 매핑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err="1" smtClean="0"/>
              <a:t>BeanNameUrlHandlerMapping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vs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ControllerBeanNameHandlerMapping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빈의 이름에 </a:t>
            </a:r>
            <a:r>
              <a:rPr lang="en-US" altLang="ko-KR" baseline="0" dirty="0" smtClean="0"/>
              <a:t>‘/’</a:t>
            </a:r>
            <a:r>
              <a:rPr lang="ko-KR" altLang="en-US" baseline="0" dirty="0" smtClean="0"/>
              <a:t>가 들어가고 안들어가고의 차이가 있음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EEF6CB-C50F-488A-99E7-79215D4B1CC0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0731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www.company.com</a:t>
            </a:r>
            <a:endParaRPr lang="fr-FR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5029200"/>
            <a:ext cx="5715000" cy="609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429000" y="3581400"/>
            <a:ext cx="5715000" cy="14700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18511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8755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1400175"/>
            <a:ext cx="1828800" cy="4772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400175"/>
            <a:ext cx="5334000" cy="4772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95192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xmlns="" val="2494930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4332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7837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2723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3105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9359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567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3511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24120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2724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3"/>
          <p:cNvSpPr>
            <a:spLocks noChangeArrowheads="1"/>
          </p:cNvSpPr>
          <p:nvPr userDrawn="1"/>
        </p:nvSpPr>
        <p:spPr bwMode="auto">
          <a:xfrm>
            <a:off x="1295400" y="1752600"/>
            <a:ext cx="78486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400175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133600"/>
            <a:ext cx="7162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text styles</a:t>
            </a:r>
          </a:p>
          <a:p>
            <a:pPr lvl="1"/>
            <a:r>
              <a:rPr lang="fr-FR" altLang="en-US" smtClean="0"/>
              <a:t>Second level</a:t>
            </a:r>
          </a:p>
          <a:p>
            <a:pPr lvl="2"/>
            <a:r>
              <a:rPr lang="fr-FR" altLang="en-US" smtClean="0"/>
              <a:t>Third level</a:t>
            </a:r>
          </a:p>
          <a:p>
            <a:pPr lvl="3"/>
            <a:r>
              <a:rPr lang="fr-FR" altLang="en-US" smtClean="0"/>
              <a:t>Fourth level</a:t>
            </a:r>
          </a:p>
          <a:p>
            <a:pPr lvl="4"/>
            <a:r>
              <a:rPr lang="fr-FR" altLang="en-US" smtClean="0"/>
              <a:t>Fifth level</a:t>
            </a:r>
          </a:p>
        </p:txBody>
      </p:sp>
      <p:sp>
        <p:nvSpPr>
          <p:cNvPr id="1030" name="Rectangle 19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www.company.com</a:t>
            </a:r>
            <a:endParaRPr lang="fr-FR" altLang="en-US"/>
          </a:p>
        </p:txBody>
      </p:sp>
      <p:sp>
        <p:nvSpPr>
          <p:cNvPr id="1031" name="Oval 23"/>
          <p:cNvSpPr>
            <a:spLocks noChangeArrowheads="1"/>
          </p:cNvSpPr>
          <p:nvPr userDrawn="1"/>
        </p:nvSpPr>
        <p:spPr bwMode="auto">
          <a:xfrm>
            <a:off x="143351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2" name="Oval 24"/>
          <p:cNvSpPr>
            <a:spLocks noChangeArrowheads="1"/>
          </p:cNvSpPr>
          <p:nvPr userDrawn="1"/>
        </p:nvSpPr>
        <p:spPr bwMode="auto">
          <a:xfrm>
            <a:off x="219392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3" name="Oval 25"/>
          <p:cNvSpPr>
            <a:spLocks noChangeArrowheads="1"/>
          </p:cNvSpPr>
          <p:nvPr userDrawn="1"/>
        </p:nvSpPr>
        <p:spPr bwMode="auto">
          <a:xfrm>
            <a:off x="295433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4" name="Oval 26"/>
          <p:cNvSpPr>
            <a:spLocks noChangeArrowheads="1"/>
          </p:cNvSpPr>
          <p:nvPr userDrawn="1"/>
        </p:nvSpPr>
        <p:spPr bwMode="auto">
          <a:xfrm>
            <a:off x="371475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5" name="Oval 27"/>
          <p:cNvSpPr>
            <a:spLocks noChangeArrowheads="1"/>
          </p:cNvSpPr>
          <p:nvPr userDrawn="1"/>
        </p:nvSpPr>
        <p:spPr bwMode="auto">
          <a:xfrm>
            <a:off x="4475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6" name="Oval 28"/>
          <p:cNvSpPr>
            <a:spLocks noChangeArrowheads="1"/>
          </p:cNvSpPr>
          <p:nvPr userDrawn="1"/>
        </p:nvSpPr>
        <p:spPr bwMode="auto">
          <a:xfrm>
            <a:off x="5237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7" name="Oval 29"/>
          <p:cNvSpPr>
            <a:spLocks noChangeArrowheads="1"/>
          </p:cNvSpPr>
          <p:nvPr userDrawn="1"/>
        </p:nvSpPr>
        <p:spPr bwMode="auto">
          <a:xfrm>
            <a:off x="599757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8" name="Oval 30"/>
          <p:cNvSpPr>
            <a:spLocks noChangeArrowheads="1"/>
          </p:cNvSpPr>
          <p:nvPr userDrawn="1"/>
        </p:nvSpPr>
        <p:spPr bwMode="auto">
          <a:xfrm>
            <a:off x="675798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9" name="Oval 31"/>
          <p:cNvSpPr>
            <a:spLocks noChangeArrowheads="1"/>
          </p:cNvSpPr>
          <p:nvPr userDrawn="1"/>
        </p:nvSpPr>
        <p:spPr bwMode="auto">
          <a:xfrm>
            <a:off x="7518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40" name="Oval 32"/>
          <p:cNvSpPr>
            <a:spLocks noChangeArrowheads="1"/>
          </p:cNvSpPr>
          <p:nvPr userDrawn="1"/>
        </p:nvSpPr>
        <p:spPr bwMode="auto">
          <a:xfrm>
            <a:off x="8280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930775"/>
            <a:ext cx="6781800" cy="1470025"/>
          </a:xfrm>
        </p:spPr>
        <p:txBody>
          <a:bodyPr/>
          <a:lstStyle/>
          <a:p>
            <a:pPr eaLnBrk="1" hangingPunct="1"/>
            <a:r>
              <a:rPr lang="en-GB" altLang="en-US" sz="3600" dirty="0" smtClean="0">
                <a:latin typeface="맑은 고딕" pitchFamily="50" charset="-127"/>
                <a:ea typeface="맑은 고딕" pitchFamily="50" charset="-127"/>
              </a:rPr>
              <a:t>Spring Study 2 Day</a:t>
            </a:r>
            <a:endParaRPr lang="en-US" altLang="en-US" sz="36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00200" y="3581400"/>
            <a:ext cx="7362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SimpleUrlHandlerMapping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Controller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의 매핑 정보를 한곳에 모아놓을 수 있는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핸들러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매핑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전략</a:t>
            </a:r>
            <a:endParaRPr lang="en-US" altLang="ko-KR" sz="14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pPr eaLnBrk="1" hangingPunct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HandlerMapping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(2/2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4872"/>
          <a:stretch/>
        </p:blipFill>
        <p:spPr bwMode="auto">
          <a:xfrm>
            <a:off x="1828800" y="4091920"/>
            <a:ext cx="67786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1600200" y="2438400"/>
            <a:ext cx="670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ControllerClassNameHandlerMapping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클래스 이름을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사용하는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핸들러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매핑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전략</a:t>
            </a:r>
            <a:endParaRPr lang="en-US" altLang="ko-KR" sz="14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6853"/>
          <a:stretch/>
        </p:blipFill>
        <p:spPr bwMode="auto">
          <a:xfrm>
            <a:off x="1828800" y="2961620"/>
            <a:ext cx="6620876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652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RequestMapping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644996" y="5929332"/>
            <a:ext cx="212374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/user/</a:t>
            </a:r>
            <a:r>
              <a:rPr lang="en-US" altLang="ko-KR" sz="10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edit?type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=admin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3644996" y="6150153"/>
            <a:ext cx="212374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/user/</a:t>
            </a:r>
            <a:r>
              <a:rPr lang="en-US" altLang="ko-KR" sz="10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edit?type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=member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12960424" y="6054774"/>
            <a:ext cx="586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12960424" y="6234959"/>
            <a:ext cx="586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295400" y="3576221"/>
            <a:ext cx="59055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RequestMapping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에서 지정가능한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엘리먼트</a:t>
            </a:r>
            <a:endParaRPr lang="en-GB" altLang="en-US" sz="1600" dirty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600200" y="3854443"/>
            <a:ext cx="16859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itchFamily="2" charset="2"/>
              <a:buChar char="ü"/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URL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패턴</a:t>
            </a:r>
            <a:endParaRPr lang="en-GB" altLang="en-US" sz="1400" dirty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600200" y="4884321"/>
            <a:ext cx="55054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itchFamily="2" charset="2"/>
              <a:buChar char="ü"/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HTTP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요청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메서드</a:t>
            </a:r>
            <a:endParaRPr lang="en-GB" altLang="en-US" sz="1400" dirty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600200" y="5483531"/>
            <a:ext cx="74144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itchFamily="2" charset="2"/>
              <a:buChar char="ü"/>
            </a:pP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요청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파라미터</a:t>
            </a:r>
            <a:endParaRPr lang="en-GB" altLang="en-US" sz="1400" dirty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600200" y="6087506"/>
            <a:ext cx="74144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itchFamily="2" charset="2"/>
              <a:buChar char="ü"/>
            </a:pPr>
            <a:r>
              <a:rPr lang="en-US" altLang="en-US" sz="1400" dirty="0" smtClean="0">
                <a:latin typeface="맑은 고딕" pitchFamily="50" charset="-127"/>
                <a:ea typeface="맑은 고딕" pitchFamily="50" charset="-127"/>
              </a:rPr>
              <a:t>HTTP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헤더</a:t>
            </a:r>
            <a:endParaRPr lang="en-GB" altLang="en-US" sz="1400" b="0" dirty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353175"/>
            <a:ext cx="49911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24325"/>
            <a:ext cx="49911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762625"/>
            <a:ext cx="49911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153025"/>
            <a:ext cx="49911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5789"/>
          <a:stretch>
            <a:fillRect/>
          </a:stretch>
        </p:blipFill>
        <p:spPr bwMode="auto">
          <a:xfrm>
            <a:off x="1295400" y="2438400"/>
            <a:ext cx="67056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pPr eaLnBrk="1" hangingPunct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HandlerAdapter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(1/2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295400" y="2438400"/>
            <a:ext cx="77866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ClrTx/>
              <a:buNone/>
            </a:pP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HandlerMapping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으로 선택한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핸들러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객체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(Controller)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DispatcherServlet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이 호출할 때 사용하는 객체</a:t>
            </a:r>
            <a:endParaRPr lang="en-GB" altLang="en-US" sz="1600" dirty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5789"/>
          <a:stretch>
            <a:fillRect/>
          </a:stretch>
        </p:blipFill>
        <p:spPr bwMode="auto">
          <a:xfrm>
            <a:off x="1828800" y="4724400"/>
            <a:ext cx="67056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1600200" y="3124200"/>
            <a:ext cx="739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RequestMappingHandlerAdapter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HandlerAdapter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b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RequestMappingHandlerMapping</a:t>
            </a: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 같이 사용됨</a:t>
            </a:r>
            <a:endParaRPr lang="en-US" altLang="ko-KR" sz="14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지원하는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Controller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의 타입이 정해져 있지 않다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Controller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하나가 하나 이상의 요청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 매핑될 수 있다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클래스와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메서드에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붙은 몇 가지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Annotation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의 정보를 이용하여 컨트롤러를 선별하고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파라미터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리턴 타입에 대한 규칙 등을 종합적으로 분석해서 호출 방식을 결정한다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46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590675" y="5190484"/>
            <a:ext cx="6219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Controller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SimpleControllerHandlerAdapter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HandlerAdapter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pPr eaLnBrk="1" hangingPunct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HandlerAdapter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(2/2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0592" y="5486400"/>
            <a:ext cx="79629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0592" y="4073525"/>
            <a:ext cx="79629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590675" y="3781623"/>
            <a:ext cx="5838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HttpRequestHandler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HttpRequestHandlerAdapter</a:t>
            </a:r>
            <a:endParaRPr lang="ko-KR" altLang="en-US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2972" y="2705100"/>
            <a:ext cx="7962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590675" y="2425700"/>
            <a:ext cx="46986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Servlet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SimpleServletHandlerAdapter</a:t>
            </a:r>
            <a:endParaRPr lang="ko-KR" altLang="en-US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24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View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600200" y="2438400"/>
            <a:ext cx="710962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en-US" sz="1600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InternalResourceView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와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JstlView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400" b="0" dirty="0" smtClean="0"/>
              <a:t>	</a:t>
            </a:r>
            <a:r>
              <a:rPr lang="en-US" altLang="ko-KR" sz="1400" b="0" dirty="0" err="1" smtClean="0"/>
              <a:t>RequestDispatcher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의 </a:t>
            </a:r>
            <a:r>
              <a:rPr lang="en-US" altLang="ko-KR" sz="1400" b="0" dirty="0" smtClean="0"/>
              <a:t>forward() </a:t>
            </a:r>
            <a:r>
              <a:rPr lang="ko-KR" altLang="en-US" sz="1400" b="0" dirty="0" smtClean="0"/>
              <a:t>나 </a:t>
            </a:r>
            <a:r>
              <a:rPr lang="en-US" altLang="ko-KR" sz="1400" b="0" dirty="0" smtClean="0"/>
              <a:t>include() </a:t>
            </a:r>
            <a:r>
              <a:rPr lang="ko-KR" altLang="en-US" sz="1400" b="0" dirty="0" smtClean="0"/>
              <a:t>를 이용하여 </a:t>
            </a:r>
            <a:r>
              <a:rPr lang="en-US" altLang="ko-KR" sz="1400" b="0" dirty="0" smtClean="0"/>
              <a:t>JSP</a:t>
            </a:r>
            <a:r>
              <a:rPr lang="ko-KR" altLang="en-US" sz="1400" b="0" dirty="0" smtClean="0"/>
              <a:t>를 호출하는 </a:t>
            </a:r>
            <a:r>
              <a:rPr lang="ko-KR" altLang="en-US" sz="1400" b="0" dirty="0" err="1" smtClean="0"/>
              <a:t>뷰</a:t>
            </a:r>
            <a:endParaRPr lang="en-US" altLang="en-US" sz="1400" b="0" dirty="0" smtClean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en-US" sz="1600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RedirectView</a:t>
            </a:r>
            <a:r>
              <a:rPr lang="en-US" altLang="en-US" sz="160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</a:p>
          <a:p>
            <a:pPr marL="247650" lvl="1" indent="0" eaLnBrk="1" hangingPunct="1">
              <a:spcBef>
                <a:spcPct val="0"/>
              </a:spcBef>
              <a:buClrTx/>
              <a:buNone/>
            </a:pPr>
            <a:r>
              <a:rPr lang="en-US" altLang="en-US" sz="1400" b="0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HttpServletResponce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400" b="0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sendRedirect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()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를 호출해주는 기능을 가진 </a:t>
            </a:r>
            <a:r>
              <a:rPr lang="ko-KR" altLang="en-US" sz="1400" b="0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뷰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marL="247650" lvl="1" indent="0" eaLnBrk="1" hangingPunct="1">
              <a:spcBef>
                <a:spcPct val="0"/>
              </a:spcBef>
              <a:buClrTx/>
              <a:buNone/>
            </a:pP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실제 </a:t>
            </a:r>
            <a:r>
              <a:rPr lang="ko-KR" altLang="en-US" sz="1400" b="0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뷰가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생성되는 것이 아니라 다른 페이지로 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Redirect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된다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.</a:t>
            </a:r>
          </a:p>
          <a:p>
            <a:pPr marL="247650" lvl="1" indent="0" eaLnBrk="1" hangingPunct="1">
              <a:spcBef>
                <a:spcPct val="0"/>
              </a:spcBef>
              <a:buClrTx/>
              <a:buNone/>
            </a:pPr>
            <a:endParaRPr lang="en-US" altLang="en-US" sz="1600" dirty="0" smtClean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en-US" sz="1600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VelocityView</a:t>
            </a:r>
            <a:r>
              <a:rPr lang="en-US" altLang="en-US" sz="160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, </a:t>
            </a:r>
            <a:r>
              <a:rPr lang="en-US" altLang="en-US" sz="1600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FreeMarkerView</a:t>
            </a:r>
            <a:endParaRPr lang="en-US" altLang="en-US" sz="1600" dirty="0" smtClean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marL="247650" lvl="1" indent="0" eaLnBrk="1" hangingPunct="1">
              <a:spcBef>
                <a:spcPct val="0"/>
              </a:spcBef>
              <a:buClrTx/>
              <a:buNone/>
            </a:pP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자바 템플릿 엔진을 </a:t>
            </a:r>
            <a:r>
              <a:rPr lang="ko-KR" altLang="en-US" sz="1400" b="0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뷰로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사용</a:t>
            </a:r>
            <a:endParaRPr lang="en-US" altLang="en-US" sz="1400" b="0" dirty="0" smtClean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en-US" sz="1600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MarshallingView</a:t>
            </a:r>
            <a:endParaRPr lang="en-US" altLang="en-US" sz="1600" dirty="0" smtClean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marL="268287" lvl="1" indent="0" eaLnBrk="1" hangingPunct="1">
              <a:spcBef>
                <a:spcPct val="0"/>
              </a:spcBef>
              <a:buClrTx/>
              <a:buNone/>
            </a:pPr>
            <a:r>
              <a:rPr lang="en-US" altLang="en-US" sz="14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application/xml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타입의 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XML </a:t>
            </a:r>
            <a:r>
              <a:rPr lang="ko-KR" altLang="en-US" sz="1400" b="0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컨텐츠를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작성하게 해주는 </a:t>
            </a:r>
            <a:r>
              <a:rPr lang="ko-KR" altLang="en-US" sz="1400" b="0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뷰</a:t>
            </a:r>
            <a:endParaRPr lang="en-US" altLang="en-US" sz="1400" b="0" dirty="0" smtClean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en-US" sz="1600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AbstractExcelView</a:t>
            </a:r>
            <a:r>
              <a:rPr lang="en-US" altLang="en-US" sz="160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, </a:t>
            </a:r>
            <a:r>
              <a:rPr lang="en-US" altLang="en-US" sz="1600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AbstractJExcelView</a:t>
            </a:r>
            <a:r>
              <a:rPr lang="en-US" altLang="en-US" sz="160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, </a:t>
            </a:r>
            <a:r>
              <a:rPr lang="en-US" altLang="en-US" sz="1600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AbstractPdfView</a:t>
            </a:r>
            <a:endParaRPr lang="en-US" altLang="en-US" sz="1600" dirty="0" smtClean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marL="268287" lvl="1" indent="0" eaLnBrk="1" hangingPunct="1">
              <a:spcBef>
                <a:spcPct val="0"/>
              </a:spcBef>
              <a:buClrTx/>
              <a:buNone/>
            </a:pP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엑셀과 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PDF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문서를 만들어주는 </a:t>
            </a:r>
            <a:r>
              <a:rPr lang="ko-KR" altLang="en-US" sz="1400" b="0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뷰</a:t>
            </a:r>
            <a:endParaRPr lang="en-US" altLang="en-US" sz="1400" b="0" dirty="0" smtClean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en-US" sz="1600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MappingJacksonJsonView</a:t>
            </a:r>
            <a:endParaRPr lang="en-US" altLang="en-US" sz="1600" dirty="0" smtClean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marL="268287" lvl="1" indent="0" eaLnBrk="1" hangingPunct="1">
              <a:spcBef>
                <a:spcPct val="0"/>
              </a:spcBef>
              <a:buClrTx/>
              <a:buNone/>
            </a:pPr>
            <a:r>
              <a:rPr lang="en-US" altLang="en-US" sz="14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JSON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타입의 </a:t>
            </a:r>
            <a:r>
              <a:rPr lang="ko-KR" altLang="en-US" sz="1400" b="0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컨텐츠를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작성해주는 </a:t>
            </a:r>
            <a:r>
              <a:rPr lang="ko-KR" altLang="en-US" sz="1400" b="0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뷰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모델의 모든 객체를 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JSON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으로 변환해준다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en-US" sz="1600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XsltView</a:t>
            </a:r>
            <a:r>
              <a:rPr lang="en-US" altLang="en-US" sz="160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, </a:t>
            </a:r>
            <a:r>
              <a:rPr lang="en-US" altLang="en-US" sz="1600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TilesView</a:t>
            </a:r>
            <a:r>
              <a:rPr lang="en-US" altLang="en-US" sz="160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, </a:t>
            </a:r>
            <a:r>
              <a:rPr lang="en-US" altLang="en-US" sz="1600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AbstractJasperReportsView</a:t>
            </a:r>
            <a:endParaRPr lang="en-US" altLang="en-US" sz="1600" dirty="0" smtClean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en-US" sz="1600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AbstractAtomFeedView</a:t>
            </a:r>
            <a:r>
              <a:rPr lang="en-US" altLang="en-US" sz="160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, </a:t>
            </a:r>
            <a:r>
              <a:rPr lang="en-US" altLang="en-US" sz="1600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AbstractRssFeedView</a:t>
            </a:r>
            <a:endParaRPr lang="en-GB" altLang="en-US" sz="1600" dirty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35975" y="2114733"/>
            <a:ext cx="49911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35975" y="4495800"/>
            <a:ext cx="49911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-28942"/>
          <a:stretch>
            <a:fillRect/>
          </a:stretch>
        </p:blipFill>
        <p:spPr bwMode="auto">
          <a:xfrm>
            <a:off x="1828800" y="3634740"/>
            <a:ext cx="64356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558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00200" y="3505200"/>
            <a:ext cx="7924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BeanNameViewResolver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빈으로 등록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생성된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뷰의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빈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찾아서 연결</a:t>
            </a:r>
            <a:endParaRPr lang="en-US" altLang="ko-KR" sz="14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XmlViewResolver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뷰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이름과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뷰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클래스간의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매핑정보가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담긴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XML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파일을 이용</a:t>
            </a:r>
            <a:endParaRPr lang="en-US" altLang="ko-KR" sz="14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ResourceBundleViewResolver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뷰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이름과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뷰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클래스간의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매핑정보가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담긴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properties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파일을 이용</a:t>
            </a:r>
            <a:endParaRPr lang="en-US" altLang="ko-KR" sz="14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UrlBasedViewResolver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InternalResourceViewResolver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ViewResolver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특정 경로의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JSP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파일들을 호출할 때 사용</a:t>
            </a:r>
            <a:endParaRPr lang="en-US" altLang="ko-KR" sz="14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뷰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클래스를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InternalResourceView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JstlView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사용</a:t>
            </a:r>
            <a:endParaRPr lang="en-US" altLang="ko-KR" sz="14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VelocityViewResolver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  </a:t>
            </a:r>
            <a:r>
              <a:rPr lang="en-US" altLang="ko-KR" sz="14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FreeMarkerViewResolver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 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0975" indent="-180975"/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자바 템플릿 엔진 기반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뷰인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VelocityView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FreeMarkerView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사용하게 해주는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ViewResolver</a:t>
            </a:r>
            <a:endParaRPr lang="en-US" altLang="ko-KR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295400" y="2438400"/>
            <a:ext cx="76962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ClrTx/>
              <a:buNone/>
            </a:pPr>
            <a:r>
              <a:rPr lang="en-US" altLang="ko-KR" sz="1600" u="sng" dirty="0" smtClean="0">
                <a:latin typeface="맑은 고딕" pitchFamily="50" charset="-127"/>
                <a:ea typeface="맑은 고딕" pitchFamily="50" charset="-127"/>
              </a:rPr>
              <a:t>Controller</a:t>
            </a:r>
            <a:r>
              <a:rPr lang="ko-KR" altLang="en-US" sz="1600" u="sng" dirty="0" smtClean="0">
                <a:latin typeface="맑은 고딕" pitchFamily="50" charset="-127"/>
                <a:ea typeface="맑은 고딕" pitchFamily="50" charset="-127"/>
              </a:rPr>
              <a:t>가 리턴한 </a:t>
            </a:r>
            <a:r>
              <a:rPr lang="ko-KR" altLang="en-US" sz="1600" u="sng" dirty="0" err="1" smtClean="0">
                <a:latin typeface="맑은 고딕" pitchFamily="50" charset="-127"/>
                <a:ea typeface="맑은 고딕" pitchFamily="50" charset="-127"/>
              </a:rPr>
              <a:t>뷰</a:t>
            </a:r>
            <a:r>
              <a:rPr lang="ko-KR" altLang="en-US" sz="1600" u="sng" dirty="0" smtClean="0">
                <a:latin typeface="맑은 고딕" pitchFamily="50" charset="-127"/>
                <a:ea typeface="맑은 고딕" pitchFamily="50" charset="-127"/>
              </a:rPr>
              <a:t> 이름을 참고해서 적절한 </a:t>
            </a:r>
            <a:r>
              <a:rPr lang="ko-KR" altLang="en-US" sz="1600" u="sng" dirty="0" err="1" smtClean="0">
                <a:latin typeface="맑은 고딕" pitchFamily="50" charset="-127"/>
                <a:ea typeface="맑은 고딕" pitchFamily="50" charset="-127"/>
              </a:rPr>
              <a:t>뷰</a:t>
            </a:r>
            <a:r>
              <a:rPr lang="ko-KR" altLang="en-US" sz="1600" u="sng" dirty="0" smtClean="0">
                <a:latin typeface="맑은 고딕" pitchFamily="50" charset="-127"/>
                <a:ea typeface="맑은 고딕" pitchFamily="50" charset="-127"/>
              </a:rPr>
              <a:t> 객체를 찾아주는 </a:t>
            </a:r>
            <a:r>
              <a:rPr lang="ko-KR" altLang="en-US" sz="1600" u="sng" dirty="0" err="1" smtClean="0">
                <a:latin typeface="맑은 고딕" pitchFamily="50" charset="-127"/>
                <a:ea typeface="맑은 고딕" pitchFamily="50" charset="-127"/>
              </a:rPr>
              <a:t>로직을</a:t>
            </a:r>
            <a:r>
              <a:rPr lang="ko-KR" altLang="en-US" sz="1600" u="sng" dirty="0" smtClean="0">
                <a:latin typeface="맑은 고딕" pitchFamily="50" charset="-127"/>
                <a:ea typeface="맑은 고딕" pitchFamily="50" charset="-127"/>
              </a:rPr>
              <a:t> 가진 객체</a:t>
            </a:r>
            <a:endParaRPr lang="en-US" altLang="ko-KR" sz="1600" u="sng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en-US" sz="16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Spring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에서는 여러 개의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ViewResolver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구현을 제공한다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GB" altLang="en-US" sz="1600" b="0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ViewResolver</a:t>
            </a:r>
            <a:r>
              <a:rPr lang="en-GB" altLang="en-US" sz="16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인터페이스를 구현해서 </a:t>
            </a:r>
            <a:r>
              <a:rPr lang="ko-KR" altLang="en-US" sz="1600" b="0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만들어진다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.</a:t>
            </a:r>
            <a:endParaRPr lang="en-GB" altLang="en-US" sz="1600" b="0" dirty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pPr eaLnBrk="1" hangingPunct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ViewResolver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3776" y="5529302"/>
            <a:ext cx="6873024" cy="55399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ko-KR" dirty="0" smtClean="0"/>
              <a:t>&lt;bean class="</a:t>
            </a:r>
            <a:r>
              <a:rPr lang="en-US" altLang="ko-KR" dirty="0" err="1" smtClean="0"/>
              <a:t>org.springframework.web.servlet.view.UrlBasedViewResolver</a:t>
            </a:r>
            <a:r>
              <a:rPr lang="en-US" altLang="ko-KR" dirty="0" smtClean="0"/>
              <a:t>" p:order="1"</a:t>
            </a:r>
          </a:p>
          <a:p>
            <a:r>
              <a:rPr lang="en-US" altLang="ko-KR" dirty="0" smtClean="0"/>
              <a:t>    p:viewClass="</a:t>
            </a:r>
            <a:r>
              <a:rPr lang="en-US" altLang="ko-KR" dirty="0" err="1" smtClean="0"/>
              <a:t>org.springframework.web.servlet.view.JstlView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    p:prefix="/WEB-INF/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/" p:suffix=".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"/&gt;</a:t>
            </a:r>
            <a:endParaRPr lang="en-US" altLang="ko-KR" dirty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879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95400" y="2438400"/>
            <a:ext cx="76950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@Controller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에서는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Controller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역할을 담당하는 메서드의 </a:t>
            </a:r>
            <a:r>
              <a:rPr lang="ko-KR" altLang="en-US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파라미터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개수와 타입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리턴 </a:t>
            </a:r>
            <a:r>
              <a:rPr lang="ko-KR" altLang="en-US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타입등을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자유롭게 결정할 수 있다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@Controller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0200" y="3124200"/>
            <a:ext cx="7177824" cy="132343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ko-KR" dirty="0" smtClean="0"/>
              <a:t>@Controller</a:t>
            </a:r>
          </a:p>
          <a:p>
            <a:r>
              <a:rPr lang="en-US" altLang="ko-KR" dirty="0" smtClean="0"/>
              <a:t>public class </a:t>
            </a:r>
            <a:r>
              <a:rPr lang="en-US" altLang="ko-KR" dirty="0" err="1" smtClean="0"/>
              <a:t>EgovBBSManageController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("/cop/</a:t>
            </a:r>
            <a:r>
              <a:rPr lang="en-US" altLang="ko-KR" dirty="0" err="1" smtClean="0"/>
              <a:t>bbs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selectBoardList.do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public String </a:t>
            </a:r>
            <a:r>
              <a:rPr lang="en-US" altLang="ko-KR" dirty="0" err="1" smtClean="0"/>
              <a:t>selectBoardArticles</a:t>
            </a:r>
            <a:r>
              <a:rPr lang="en-US" altLang="ko-KR" dirty="0" smtClean="0"/>
              <a:t>(@</a:t>
            </a:r>
            <a:r>
              <a:rPr lang="en-US" altLang="ko-KR" dirty="0" err="1" smtClean="0"/>
              <a:t>ModelAttribute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searchVO</a:t>
            </a:r>
            <a:r>
              <a:rPr lang="en-US" altLang="ko-KR" dirty="0" smtClean="0"/>
              <a:t>") 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ModelMap</a:t>
            </a:r>
            <a:r>
              <a:rPr lang="en-US" altLang="ko-KR" dirty="0" smtClean="0"/>
              <a:t> model) {</a:t>
            </a:r>
          </a:p>
          <a:p>
            <a:r>
              <a:rPr lang="en-US" altLang="ko-KR" dirty="0" smtClean="0"/>
              <a:t>      …</a:t>
            </a:r>
          </a:p>
          <a:p>
            <a:r>
              <a:rPr lang="en-US" altLang="ko-KR" dirty="0" smtClean="0"/>
              <a:t>      return "cop/</a:t>
            </a:r>
            <a:r>
              <a:rPr lang="en-US" altLang="ko-KR" dirty="0" err="1" smtClean="0"/>
              <a:t>bbs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EgovNoticeList</a:t>
            </a:r>
            <a:r>
              <a:rPr lang="en-US" altLang="ko-KR" dirty="0" smtClean="0"/>
              <a:t>";</a:t>
            </a:r>
          </a:p>
          <a:p>
            <a:r>
              <a:rPr lang="en-US" altLang="ko-KR" dirty="0" smtClean="0"/>
              <a:t>   }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}</a:t>
            </a:r>
            <a:endParaRPr lang="en-US" altLang="ko-KR" dirty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4724400"/>
            <a:ext cx="7177824" cy="8617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context:component</a:t>
            </a:r>
            <a:r>
              <a:rPr lang="en-US" altLang="ko-KR" dirty="0" smtClean="0"/>
              <a:t>-scan base-package="</a:t>
            </a:r>
            <a:r>
              <a:rPr lang="en-US" altLang="ko-KR" dirty="0" err="1" smtClean="0"/>
              <a:t>egovframework</a:t>
            </a:r>
            <a:r>
              <a:rPr lang="en-US" altLang="ko-KR" dirty="0" smtClean="0"/>
              <a:t>"&gt;</a:t>
            </a:r>
          </a:p>
          <a:p>
            <a:r>
              <a:rPr lang="en-US" altLang="ko-KR" dirty="0" smtClean="0"/>
              <a:t>        &lt;</a:t>
            </a:r>
            <a:r>
              <a:rPr lang="en-US" altLang="ko-KR" dirty="0" err="1" smtClean="0"/>
              <a:t>context:include</a:t>
            </a:r>
            <a:r>
              <a:rPr lang="en-US" altLang="ko-KR" dirty="0" smtClean="0"/>
              <a:t>-filter type="annotation" expression="</a:t>
            </a:r>
            <a:r>
              <a:rPr lang="en-US" altLang="ko-KR" dirty="0" err="1" smtClean="0"/>
              <a:t>org.springframework.stereotype.Controller</a:t>
            </a:r>
            <a:r>
              <a:rPr lang="en-US" altLang="ko-KR" dirty="0" smtClean="0"/>
              <a:t>"/&gt;</a:t>
            </a:r>
          </a:p>
          <a:p>
            <a:r>
              <a:rPr lang="en-US" altLang="ko-KR" dirty="0" smtClean="0"/>
              <a:t>        &lt;</a:t>
            </a:r>
            <a:r>
              <a:rPr lang="en-US" altLang="ko-KR" dirty="0" err="1" smtClean="0"/>
              <a:t>context:exclude</a:t>
            </a:r>
            <a:r>
              <a:rPr lang="en-US" altLang="ko-KR" dirty="0" smtClean="0"/>
              <a:t>-filter type="annotation" expression="</a:t>
            </a:r>
            <a:r>
              <a:rPr lang="en-US" altLang="ko-KR" dirty="0" err="1" smtClean="0"/>
              <a:t>org.springframework.stereotype.Service</a:t>
            </a:r>
            <a:r>
              <a:rPr lang="en-US" altLang="ko-KR" dirty="0" smtClean="0"/>
              <a:t>"/&gt;</a:t>
            </a:r>
          </a:p>
          <a:p>
            <a:r>
              <a:rPr lang="en-US" altLang="ko-KR" dirty="0" smtClean="0"/>
              <a:t>        &lt;</a:t>
            </a:r>
            <a:r>
              <a:rPr lang="en-US" altLang="ko-KR" dirty="0" err="1" smtClean="0"/>
              <a:t>context:exclude</a:t>
            </a:r>
            <a:r>
              <a:rPr lang="en-US" altLang="ko-KR" dirty="0" smtClean="0"/>
              <a:t>-filter type="annotation" expression="</a:t>
            </a:r>
            <a:r>
              <a:rPr lang="en-US" altLang="ko-KR" dirty="0" err="1" smtClean="0"/>
              <a:t>org.springframework.stereotype.Repository</a:t>
            </a:r>
            <a:r>
              <a:rPr lang="en-US" altLang="ko-KR" dirty="0" smtClean="0"/>
              <a:t>"/&gt;</a:t>
            </a:r>
          </a:p>
          <a:p>
            <a:r>
              <a:rPr lang="en-US" altLang="ko-KR" dirty="0" smtClean="0"/>
              <a:t>    &lt;/</a:t>
            </a:r>
            <a:r>
              <a:rPr lang="en-US" altLang="ko-KR" dirty="0" err="1" smtClean="0"/>
              <a:t>context:component</a:t>
            </a:r>
            <a:r>
              <a:rPr lang="en-US" altLang="ko-KR" dirty="0" smtClean="0"/>
              <a:t>-scan&gt;</a:t>
            </a:r>
            <a:endParaRPr lang="en-US" altLang="ko-KR" dirty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12127" y="3084255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HttpServletRequest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HttpServletResponse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HttpSession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WebRequest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NativeWebRequest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Locale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InputStream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Reader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outputStream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Writer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-US" altLang="ko-KR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PathVariable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-US" altLang="ko-KR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RequestParam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-US" altLang="ko-KR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CookieValue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-US" altLang="ko-KR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RequestHeader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@Controller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63956" y="3097411"/>
            <a:ext cx="32990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Map, Model, </a:t>
            </a:r>
            <a:r>
              <a:rPr lang="en-US" altLang="ko-KR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ModelMap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-US" altLang="ko-KR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ModelAttribute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Errors, </a:t>
            </a:r>
            <a:r>
              <a:rPr lang="en-US" altLang="ko-KR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BindingResult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SessionStatus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-US" altLang="ko-KR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RequestBody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@Value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@Valid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295400" y="24384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@Controller 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파라미터의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종류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00200" y="2819645"/>
            <a:ext cx="6802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PathVariable</a:t>
            </a:r>
            <a:endParaRPr lang="en-US" altLang="ko-KR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>
              <a:buFont typeface="Wingdings" pitchFamily="2" charset="2"/>
              <a:buChar char="ü"/>
            </a:pP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RequestMapping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{}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들어가는 패스 변수를 받는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Annotation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@Controller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1500" y="3355565"/>
            <a:ext cx="6997700" cy="101566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@</a:t>
            </a:r>
            <a:r>
              <a:rPr lang="en-US" dirty="0" err="1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RequestMapping</a:t>
            </a:r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("/user/view/{id}")</a:t>
            </a:r>
          </a:p>
          <a:p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public String view(</a:t>
            </a:r>
            <a:r>
              <a:rPr lang="en-US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@</a:t>
            </a:r>
            <a:r>
              <a:rPr lang="en-US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PathVariable</a:t>
            </a:r>
            <a:r>
              <a:rPr lang="en-US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("id")</a:t>
            </a:r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dirty="0" err="1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id) {</a:t>
            </a:r>
          </a:p>
          <a:p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}</a:t>
            </a:r>
            <a:endParaRPr lang="en-US" dirty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@</a:t>
            </a:r>
            <a:r>
              <a:rPr lang="en-US" dirty="0" err="1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RequestMapping</a:t>
            </a:r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("/member/{</a:t>
            </a:r>
            <a:r>
              <a:rPr lang="en-US" dirty="0" err="1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membercode</a:t>
            </a:r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}/order/{</a:t>
            </a:r>
            <a:r>
              <a:rPr lang="en-US" dirty="0" err="1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orderid</a:t>
            </a:r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}")</a:t>
            </a:r>
          </a:p>
          <a:p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public String lookup(</a:t>
            </a:r>
            <a:r>
              <a:rPr lang="en-US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@</a:t>
            </a:r>
            <a:r>
              <a:rPr lang="en-US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PathVariable</a:t>
            </a:r>
            <a:r>
              <a:rPr lang="en-US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("</a:t>
            </a:r>
            <a:r>
              <a:rPr lang="en-US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membercode</a:t>
            </a:r>
            <a:r>
              <a:rPr lang="en-US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")</a:t>
            </a:r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String code, </a:t>
            </a:r>
            <a:r>
              <a:rPr lang="en-US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@</a:t>
            </a:r>
            <a:r>
              <a:rPr lang="en-US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PathVariable</a:t>
            </a:r>
            <a:r>
              <a:rPr lang="en-US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("</a:t>
            </a:r>
            <a:r>
              <a:rPr lang="en-US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orderid</a:t>
            </a:r>
            <a:r>
              <a:rPr lang="en-US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")</a:t>
            </a:r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dirty="0" err="1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dirty="0" err="1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orderid</a:t>
            </a:r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}</a:t>
            </a:r>
            <a:endParaRPr lang="en-US" dirty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00200" y="4447877"/>
            <a:ext cx="6802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RequestParam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>
              <a:buFont typeface="Wingdings" pitchFamily="2" charset="2"/>
              <a:buChar char="ü"/>
            </a:pP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단일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HTTP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요청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파라미터를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파라미터에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넣어주는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Annotation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1500" y="4971097"/>
            <a:ext cx="7025424" cy="147732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@</a:t>
            </a:r>
            <a:r>
              <a:rPr lang="en-US" dirty="0" err="1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RequestMapping</a:t>
            </a:r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("/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user/add")</a:t>
            </a:r>
            <a:endParaRPr lang="en-US" dirty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public String view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@</a:t>
            </a:r>
            <a:r>
              <a:rPr lang="en-US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RequestParam</a:t>
            </a:r>
            <a:r>
              <a:rPr lang="en-US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("</a:t>
            </a:r>
            <a:r>
              <a:rPr lang="en-US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id")</a:t>
            </a:r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dirty="0" err="1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id) {</a:t>
            </a:r>
          </a:p>
          <a:p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}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@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RequestMapping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("/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user/modify")</a:t>
            </a:r>
            <a:endParaRPr lang="en-US" altLang="ko-KR" dirty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public String view(</a:t>
            </a:r>
            <a:r>
              <a:rPr lang="en-US" altLang="ko-KR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@</a:t>
            </a:r>
            <a:r>
              <a:rPr lang="en-US" altLang="ko-KR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RequestParam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(value="id“, required=false, </a:t>
            </a:r>
            <a:r>
              <a:rPr lang="en-US" altLang="ko-KR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defaultValue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=“-1”)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id) {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}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@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RequestMapping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("/user/add")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public String view(</a:t>
            </a:r>
            <a:r>
              <a:rPr lang="en-US" altLang="ko-KR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@</a:t>
            </a:r>
            <a:r>
              <a:rPr lang="en-US" altLang="ko-KR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RequestParam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id) {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}</a:t>
            </a:r>
            <a:endParaRPr lang="en-US" altLang="ko-KR" dirty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95400" y="24384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@Controller 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파라미터의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종류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747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00200" y="2705100"/>
            <a:ext cx="7183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CookieValue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>
              <a:buFont typeface="Wingdings" pitchFamily="2" charset="2"/>
              <a:buChar char="ü"/>
            </a:pP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HTTP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요청과 함께 전달된 쿠키 값을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파라미터에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넣어주는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Annotation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@Controller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3225800"/>
            <a:ext cx="6858000" cy="70788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// 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auth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라는 이름의 쿠키 값을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메서드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파리미터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auth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에 넣어준다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동일하다면 쿠키 이름은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생략가능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!</a:t>
            </a:r>
            <a:endParaRPr lang="en-US" dirty="0" smtClean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@</a:t>
            </a:r>
            <a:r>
              <a:rPr lang="en-US" dirty="0" err="1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RequestMapping</a:t>
            </a:r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("/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user/")</a:t>
            </a:r>
            <a:endParaRPr lang="en-US" dirty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public String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check(</a:t>
            </a:r>
            <a:r>
              <a:rPr lang="en-US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@</a:t>
            </a:r>
            <a:r>
              <a:rPr lang="en-US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CookieValue</a:t>
            </a:r>
            <a:r>
              <a:rPr lang="en-US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(“</a:t>
            </a:r>
            <a:r>
              <a:rPr lang="en-US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auth</a:t>
            </a:r>
            <a:r>
              <a:rPr lang="en-US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")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String 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auth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00200" y="3924300"/>
            <a:ext cx="6802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RequestHeader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/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요청헤더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정보를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파라미터에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넣어주는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Annotation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8800" y="4437102"/>
            <a:ext cx="6858000" cy="55399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@</a:t>
            </a:r>
            <a:r>
              <a:rPr lang="en-US" dirty="0" err="1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RequestMapping</a:t>
            </a:r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("/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user/")</a:t>
            </a:r>
            <a:endParaRPr lang="en-US" dirty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public String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check(</a:t>
            </a:r>
            <a:r>
              <a:rPr lang="en-US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@</a:t>
            </a:r>
            <a:r>
              <a:rPr lang="en-US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RequestHeader</a:t>
            </a:r>
            <a:r>
              <a:rPr lang="en-US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(“Host")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String host, </a:t>
            </a:r>
            <a:r>
              <a:rPr lang="en-US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@</a:t>
            </a:r>
            <a:r>
              <a:rPr lang="en-US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RequestHeader</a:t>
            </a:r>
            <a:r>
              <a:rPr lang="en-US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(“Keep-Alive”)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long 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keepAlive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295400" y="24384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@Controller 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파라미터의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종류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00200" y="4983599"/>
            <a:ext cx="7848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Map, Model, 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ModelMap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0975" lvl="1" indent="-180975">
              <a:buFont typeface="Wingdings" pitchFamily="2" charset="2"/>
              <a:buChar char="ü"/>
            </a:pP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다른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Annotation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붙어있지 않은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Map, Model,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ModelMap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타입의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파라미터는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모두 모델정보를 담는데 사용할 수 있는 객체가 전달된다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8800" y="5704126"/>
            <a:ext cx="6858000" cy="8617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@</a:t>
            </a:r>
            <a:r>
              <a:rPr lang="en-US" dirty="0" err="1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RequestMapping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(…)</a:t>
            </a:r>
            <a:endParaRPr lang="en-US" dirty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public String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hello(</a:t>
            </a:r>
            <a:r>
              <a:rPr lang="en-US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ModelMap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model) </a:t>
            </a:r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User 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user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= new User(1, “Spring”);</a:t>
            </a:r>
          </a:p>
          <a:p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model.addAttribute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(user);</a:t>
            </a:r>
            <a:endParaRPr lang="en-US" dirty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1353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984011" y="6320651"/>
            <a:ext cx="199111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spring-bean-x.x.x.jar</a:t>
            </a:r>
            <a:endParaRPr lang="en-US" altLang="en-US" sz="12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1" name="Group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xmlns="" val="78595852"/>
              </p:ext>
            </p:extLst>
          </p:nvPr>
        </p:nvGraphicFramePr>
        <p:xfrm>
          <a:off x="1557773" y="1776633"/>
          <a:ext cx="7190939" cy="410832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625785"/>
                <a:gridCol w="5565154"/>
              </a:tblGrid>
              <a:tr h="719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컨테이너</a:t>
                      </a:r>
                      <a:endParaRPr kumimoji="0" lang="en-US" altLang="ko-KR" sz="2400" u="none" strike="noStrike" cap="none" normalizeH="0" baseline="0" dirty="0" smtClean="0">
                        <a:ln>
                          <a:noFill/>
                        </a:ln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IoC</a:t>
                      </a: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&amp; DI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AOP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eGov</a:t>
                      </a: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구조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Spring MVC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Validation</a:t>
                      </a:r>
                    </a:p>
                  </a:txBody>
                  <a:tcPr anchor="ctr" horzOverflow="overflow"/>
                </a:tc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eGov</a:t>
                      </a:r>
                      <a:r>
                        <a:rPr kumimoji="0" lang="en-US" altLang="ko-KR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템플릿 설명</a:t>
                      </a:r>
                      <a:r>
                        <a:rPr kumimoji="0" lang="en-US" altLang="ko-KR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Ajax, </a:t>
                      </a:r>
                      <a:r>
                        <a:rPr kumimoji="0" lang="en-US" alt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json</a:t>
                      </a:r>
                      <a:r>
                        <a:rPr kumimoji="0" lang="en-US" altLang="ko-KR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AOP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84523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@Controller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00200" y="2768173"/>
            <a:ext cx="7315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ModelAttribute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>
              <a:buFont typeface="Wingdings" pitchFamily="2" charset="2"/>
              <a:buChar char="ü"/>
            </a:pP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모델로 사용하는 객체에 붙인다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80975" lvl="1" indent="-180975">
              <a:buFont typeface="Wingdings" pitchFamily="2" charset="2"/>
              <a:buChar char="ü"/>
            </a:pP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클라이언트로부터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Controller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 받는 요청정보 중에서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하나 이상의 값을 가진 오브젝트 형태로 만들 수 있는 구조적인 정보를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ModelAttribute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모델이라고 부른다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000375" y="5033022"/>
            <a:ext cx="55377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-US" altLang="ko-KR" sz="11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RequestParam</a:t>
            </a:r>
            <a:r>
              <a:rPr lang="en-US" altLang="ko-KR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으로 모두 </a:t>
            </a:r>
            <a:r>
              <a:rPr lang="en-US" altLang="ko-KR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1:1</a:t>
            </a:r>
            <a:r>
              <a:rPr lang="ko-KR" altLang="en-US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받으면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코드가 복잡해 지며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수정도 불편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Picture 2" descr="C:\Users\jby\AppData\Local\Temp\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96980" y="3676799"/>
            <a:ext cx="39624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jby\AppData\Local\Temp\Ima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98405" y="3905399"/>
            <a:ext cx="5257800" cy="1076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4" name="Picture 4" descr="C:\Users\jby\AppData\Local\Temp\Imag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9241" y="5489575"/>
            <a:ext cx="3667125" cy="1076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/>
          <a:extLst/>
        </p:spPr>
      </p:pic>
      <p:cxnSp>
        <p:nvCxnSpPr>
          <p:cNvPr id="15" name="꺾인 연결선 14"/>
          <p:cNvCxnSpPr>
            <a:stCxn id="13" idx="3"/>
            <a:endCxn id="14" idx="3"/>
          </p:cNvCxnSpPr>
          <p:nvPr/>
        </p:nvCxnSpPr>
        <p:spPr>
          <a:xfrm flipH="1">
            <a:off x="6786366" y="4443562"/>
            <a:ext cx="1569839" cy="1584176"/>
          </a:xfrm>
          <a:prstGeom prst="bentConnector3">
            <a:avLst>
              <a:gd name="adj1" fmla="val -1456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295400" y="24384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@Controller 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파라미터의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종류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237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9240" y="4038600"/>
            <a:ext cx="7564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@Value</a:t>
            </a:r>
          </a:p>
          <a:p>
            <a:pPr marL="0" lvl="1">
              <a:buFont typeface="Wingdings" pitchFamily="2" charset="2"/>
              <a:buChar char="ü"/>
            </a:pP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주로 시스템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프로퍼티나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다른 빈의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프로퍼티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값 등을 넣는데 사용되는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Annotation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@Controller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4561820"/>
            <a:ext cx="6705600" cy="193899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@</a:t>
            </a:r>
            <a:r>
              <a:rPr lang="en-US" dirty="0" err="1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RequestMapping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(…)</a:t>
            </a:r>
            <a:endParaRPr lang="en-US" dirty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public String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hello(</a:t>
            </a:r>
            <a:r>
              <a:rPr lang="en-US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@Value(“#{</a:t>
            </a:r>
            <a:r>
              <a:rPr lang="en-US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systemProperties</a:t>
            </a:r>
            <a:r>
              <a:rPr lang="en-US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[‘os.name’]}”)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String 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osName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}</a:t>
            </a:r>
          </a:p>
          <a:p>
            <a:endParaRPr lang="en-US" dirty="0" smtClean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//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컨트롤러 필드에 주입</a:t>
            </a:r>
            <a:endParaRPr lang="en-US" dirty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HelloController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@Value(“</a:t>
            </a:r>
            <a:r>
              <a:rPr lang="en-US" altLang="ko-KR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#{</a:t>
            </a:r>
            <a:r>
              <a:rPr lang="en-US" altLang="ko-KR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systemProperties</a:t>
            </a:r>
            <a:r>
              <a:rPr lang="en-US" altLang="ko-KR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[‘os.name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’]}”)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String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osName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}</a:t>
            </a:r>
          </a:p>
          <a:p>
            <a:endParaRPr lang="en-US" dirty="0" smtClean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// 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globals.properties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의 값 로드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public String hello(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@Value(“#{‘</a:t>
            </a:r>
            <a:r>
              <a:rPr lang="en-US" altLang="ko-KR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root.path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’}”)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String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rootPath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295400" y="24384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@Controller 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파라미터의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종류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00200" y="2776954"/>
            <a:ext cx="7564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RequestBody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>
              <a:buFont typeface="Wingdings" pitchFamily="2" charset="2"/>
              <a:buChar char="ü"/>
            </a:pP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HTTP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요청의 본문이 그대로 전달되는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Annotation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28800" y="3300174"/>
            <a:ext cx="6705600" cy="55399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@</a:t>
            </a:r>
            <a:r>
              <a:rPr lang="en-US" dirty="0" err="1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RequestMapping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(…)</a:t>
            </a:r>
            <a:endParaRPr lang="en-US" dirty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public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void message(</a:t>
            </a:r>
            <a:r>
              <a:rPr lang="en-US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@</a:t>
            </a:r>
            <a:r>
              <a:rPr lang="en-US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RequestBody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String body) </a:t>
            </a:r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1555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31996" y="3195697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자동 추가 모델 객체와 자동생성 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뷰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이름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ModelAndView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String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Void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모델 오브젝트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Map/Model/</a:t>
            </a:r>
            <a:r>
              <a:rPr lang="en-US" altLang="ko-KR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ModelMap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-US" altLang="ko-KR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ResponseBody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@Controller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95400" y="24384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@Controller 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리턴 타입의 종류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418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@Controller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00200" y="2806005"/>
            <a:ext cx="73152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자동 추가 모델 객체와 자동생성 </a:t>
            </a:r>
            <a:r>
              <a:rPr lang="ko-KR" altLang="en-US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뷰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이름</a:t>
            </a:r>
            <a:endParaRPr lang="en-US" altLang="ko-KR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/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리턴 타입에 상관없이 조건만 맞으면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뷰에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전달되는 모델에 자동으로 추가되는 정보</a:t>
            </a:r>
            <a:endParaRPr lang="en-US" altLang="ko-KR" sz="14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>
              <a:buFont typeface="Wingdings" panose="05000000000000000000" pitchFamily="2" charset="2"/>
              <a:buChar char="ü"/>
            </a:pP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ModelAttribute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모델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객체</a:t>
            </a:r>
            <a:endParaRPr lang="en-US" altLang="ko-KR" sz="14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>
              <a:buFont typeface="Wingdings" panose="05000000000000000000" pitchFamily="2" charset="2"/>
              <a:buChar char="ü"/>
            </a:pP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Map, Model,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ModelMap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파라미터</a:t>
            </a:r>
            <a:endParaRPr lang="en-US" altLang="ko-KR" sz="14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>
              <a:buFont typeface="Wingdings" panose="05000000000000000000" pitchFamily="2" charset="2"/>
              <a:buChar char="ü"/>
            </a:pP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ModelAttribute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메서드</a:t>
            </a:r>
            <a:endParaRPr lang="en-US" altLang="ko-KR" sz="14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altLang="ko-KR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BindingResult</a:t>
            </a:r>
            <a:endParaRPr lang="en-US" altLang="ko-KR" sz="14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4397514"/>
            <a:ext cx="6905625" cy="70788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@</a:t>
            </a:r>
            <a:r>
              <a:rPr lang="en-US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ModelAttribute</a:t>
            </a:r>
            <a:r>
              <a:rPr lang="en-US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(“codes”)</a:t>
            </a:r>
          </a:p>
          <a:p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Public List&lt;Code&gt; codes() {</a:t>
            </a:r>
          </a:p>
          <a:p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return 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codeService.getAllCodes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();</a:t>
            </a:r>
          </a:p>
          <a:p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}</a:t>
            </a:r>
            <a:endParaRPr lang="en-US" dirty="0" smtClean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95400" y="24384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@Controller 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리턴 타입의 종류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334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@Controller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00200" y="2903210"/>
            <a:ext cx="68027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ModelAndView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>
              <a:buFont typeface="Wingdings" pitchFamily="2" charset="2"/>
              <a:buChar char="ü"/>
            </a:pP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Controller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 리턴해야 하는 정보를 담고 있는 가장 대표적인 타입</a:t>
            </a:r>
            <a:endParaRPr lang="en-US" altLang="ko-KR" sz="14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>
              <a:buFont typeface="Wingdings" pitchFamily="2" charset="2"/>
              <a:buChar char="ü"/>
            </a:pP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뷰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정보 및 모델 정보를 담고 있다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225" y="3657600"/>
            <a:ext cx="6810375" cy="224676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@Controller</a:t>
            </a:r>
          </a:p>
          <a:p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HelloController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@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RequestMapping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(“/hello”)</a:t>
            </a:r>
          </a:p>
          <a:p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public </a:t>
            </a:r>
            <a:r>
              <a:rPr lang="en-US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ModelAndView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handleRequest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HttpServletRequest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request, 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HttpServletResponse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response) {</a:t>
            </a:r>
          </a:p>
          <a:p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   String name = 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request.getParameter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(“hello”);</a:t>
            </a:r>
          </a:p>
          <a:p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   return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new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ModelAndView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(“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hello.jsp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”).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addObject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(“name”, name);</a:t>
            </a:r>
            <a:endParaRPr lang="en-US" dirty="0" smtClean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}</a:t>
            </a:r>
          </a:p>
          <a:p>
            <a:endParaRPr lang="en-US" dirty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@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RequestMapping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(“/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hello2”)</a:t>
            </a:r>
            <a:endParaRPr lang="en-US" altLang="ko-KR" dirty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 public </a:t>
            </a:r>
            <a:r>
              <a:rPr lang="en-US" altLang="ko-KR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ModelAndView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hello2(@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RequestParam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String name, Model model)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{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   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model.addAttribute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(“name”, name);</a:t>
            </a:r>
            <a:endParaRPr lang="en-US" altLang="ko-KR" dirty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    return new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ModelAndView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hello”);</a:t>
            </a:r>
            <a:endParaRPr lang="en-US" altLang="ko-KR" dirty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 }</a:t>
            </a:r>
            <a:endParaRPr lang="en-US" dirty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295400" y="24384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@Controller 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리턴 타입의 종류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038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@Controller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00200" y="2794000"/>
            <a:ext cx="6802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String</a:t>
            </a:r>
          </a:p>
          <a:p>
            <a:pPr marL="0" lvl="1">
              <a:buFont typeface="Wingdings" pitchFamily="2" charset="2"/>
              <a:buChar char="ü"/>
            </a:pP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반환된 문자열은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뷰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이름으로 사용한다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3314700"/>
            <a:ext cx="6791325" cy="132343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@Controller</a:t>
            </a:r>
          </a:p>
          <a:p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HelloController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 @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RequestMapping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(“/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hello”)</a:t>
            </a:r>
            <a:endParaRPr lang="en-US" altLang="ko-KR" dirty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 public 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String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hello(@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RequestParam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String name, Model model)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{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   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model.addAttribute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(“name”, name);</a:t>
            </a:r>
            <a:endParaRPr lang="en-US" altLang="ko-KR" dirty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    return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“hello”;</a:t>
            </a:r>
            <a:endParaRPr lang="en-US" altLang="ko-KR" dirty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 }</a:t>
            </a:r>
            <a:endParaRPr lang="en-US" dirty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00200" y="4734580"/>
            <a:ext cx="6802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void</a:t>
            </a:r>
          </a:p>
          <a:p>
            <a:pPr marL="0" lvl="1">
              <a:buFont typeface="Wingdings" pitchFamily="2" charset="2"/>
              <a:buChar char="ü"/>
            </a:pP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뷰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이름으로 사용한다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5243949"/>
            <a:ext cx="6781800" cy="116955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@Controller</a:t>
            </a:r>
          </a:p>
          <a:p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HelloController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 @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RequestMapping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(“/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hello”)</a:t>
            </a:r>
            <a:endParaRPr lang="en-US" altLang="ko-KR" dirty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 public 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hello(@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RequestParam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String name, Model model)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{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   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model.addAttribute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(“name”, name);</a:t>
            </a:r>
            <a:endParaRPr lang="en-US" altLang="ko-KR" dirty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 }</a:t>
            </a:r>
            <a:endParaRPr lang="en-US" dirty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95400" y="24384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@Controller 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리턴 타입의 종류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74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@Controller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00200" y="2895600"/>
            <a:ext cx="68027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모델 오브젝트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>
              <a:buFont typeface="Wingdings" pitchFamily="2" charset="2"/>
              <a:buChar char="ü"/>
            </a:pP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뷰 이름으로 사용한다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80975" lvl="1" indent="-180975">
              <a:buFont typeface="Wingdings" pitchFamily="2" charset="2"/>
              <a:buChar char="ü"/>
            </a:pP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코드를 이용해 모델에 추가할 객체가 하나뿐이라면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Model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파라미터를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받아서 저장하는 대신 모델 객체를 바로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리턴해도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된다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3862407"/>
            <a:ext cx="6705600" cy="116955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@Controller</a:t>
            </a:r>
          </a:p>
          <a:p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HelloController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 @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RequestMapping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(“/view”)</a:t>
            </a:r>
            <a:endParaRPr lang="en-US" altLang="ko-KR" dirty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 public 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User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view(@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RequestParam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id)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{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   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return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userService.getUser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(id)</a:t>
            </a:r>
            <a:endParaRPr lang="en-US" altLang="ko-KR" dirty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 }</a:t>
            </a:r>
            <a:endParaRPr lang="en-US" dirty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295400" y="24384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@Controller 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리턴 타입의 종류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403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@Controller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00200" y="2897762"/>
            <a:ext cx="68027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Map/Model/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ModelMap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7800" lvl="1" indent="-177800">
              <a:buFont typeface="Wingdings" pitchFamily="2" charset="2"/>
              <a:buChar char="ü"/>
            </a:pP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메서드의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코드에서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Map, Model,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ModelMap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타입의 객체를 직접 만들어서 리턴 하면 이 객체는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뷰에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전달할 객체 정보를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담고있는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모델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모델맵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사용된다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00200" y="3880008"/>
            <a:ext cx="6802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</a:p>
          <a:p>
            <a:pPr marL="177800" lvl="1" indent="-177800">
              <a:buFont typeface="Wingdings" pitchFamily="2" charset="2"/>
              <a:buChar char="ü"/>
            </a:pP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뷰의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이름 대신 직접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뷰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객체를 반환한다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4410075"/>
            <a:ext cx="6705600" cy="147732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@Controller</a:t>
            </a:r>
          </a:p>
          <a:p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HelloController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@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Autowired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marshallingView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userXmlView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;</a:t>
            </a:r>
          </a:p>
          <a:p>
            <a:endParaRPr lang="en-US" dirty="0" smtClean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 @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RequestMapping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(“/view”)</a:t>
            </a:r>
            <a:endParaRPr lang="en-US" altLang="ko-KR" dirty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 public 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View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userXml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(@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RequestParam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id)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{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   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return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this.userXmlView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;</a:t>
            </a:r>
            <a:endParaRPr lang="en-US" altLang="ko-KR" dirty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 }</a:t>
            </a:r>
            <a:endParaRPr lang="en-US" dirty="0"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95400" y="24384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@Controller 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리턴 타입의 종류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80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@Controller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00200" y="2995136"/>
            <a:ext cx="68027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ResponseBody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7800" lvl="1" indent="-177800">
              <a:buFont typeface="Wingdings" pitchFamily="2" charset="2"/>
              <a:buChar char="ü"/>
            </a:pP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메서드가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리턴하는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객체는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뷰를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통해 결과를 만들어내는 모델로 사용되는 대신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리턴 객체를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HTTP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응답의 메시지 본문으로 전송한다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95400" y="24384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@Controller 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리턴 타입의 종류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3724275"/>
            <a:ext cx="6705600" cy="147732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ko-KR" dirty="0" smtClean="0"/>
              <a:t>@Controller</a:t>
            </a:r>
          </a:p>
          <a:p>
            <a:r>
              <a:rPr lang="en-US" altLang="ko-KR" dirty="0" smtClean="0"/>
              <a:t>public class </a:t>
            </a:r>
            <a:r>
              <a:rPr lang="en-US" altLang="ko-KR" dirty="0" err="1" smtClean="0"/>
              <a:t>AjaxExampleController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("/cop/example/</a:t>
            </a:r>
            <a:r>
              <a:rPr lang="en-US" altLang="ko-KR" dirty="0" err="1" smtClean="0"/>
              <a:t>ajaxAndJson.do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public </a:t>
            </a:r>
            <a:r>
              <a:rPr lang="en-US" altLang="ko-KR" dirty="0" smtClean="0">
                <a:solidFill>
                  <a:srgbClr val="FF0000"/>
                </a:solidFill>
              </a:rPr>
              <a:t>@</a:t>
            </a:r>
            <a:r>
              <a:rPr lang="en-US" altLang="ko-KR" dirty="0" err="1" smtClean="0">
                <a:solidFill>
                  <a:srgbClr val="FF0000"/>
                </a:solidFill>
              </a:rPr>
              <a:t>ResponseBody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/>
              <a:t>SocialPerson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ajaxAndJson</a:t>
            </a:r>
            <a:r>
              <a:rPr lang="en-US" altLang="ko-KR" dirty="0" smtClean="0"/>
              <a:t>() throws Exception {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SocialPerson</a:t>
            </a:r>
            <a:r>
              <a:rPr lang="en-US" altLang="ko-KR" dirty="0" smtClean="0"/>
              <a:t> person = new </a:t>
            </a:r>
            <a:r>
              <a:rPr lang="en-US" altLang="ko-KR" dirty="0" err="1" smtClean="0"/>
              <a:t>SocialPerson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person.generateValue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    return person;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04919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Validation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295400" y="2438400"/>
            <a:ext cx="76962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시스템 구성 단위가 목표한 대로 동작하도록 하기 위해 검증하는 작업</a:t>
            </a:r>
            <a:endParaRPr lang="en-US" altLang="ko-KR" sz="2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marL="228600" indent="-228600" algn="l" eaLnBrk="1" hangingPunct="1"/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Spring</a:t>
            </a: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에서는 다음 </a:t>
            </a:r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3</a:t>
            </a: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가지의 </a:t>
            </a:r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Validation</a:t>
            </a: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를 제공한다</a:t>
            </a:r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.</a:t>
            </a:r>
            <a:endParaRPr lang="en-GB" altLang="en-US" sz="2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marL="228600" indent="-228600" algn="l" eaLnBrk="1" hangingPunct="1">
              <a:buFont typeface="Wingdings" pitchFamily="2" charset="2"/>
              <a:buChar char="ü"/>
            </a:pPr>
            <a:r>
              <a:rPr lang="en-GB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Spring </a:t>
            </a:r>
            <a:r>
              <a:rPr lang="en-GB" altLang="en-US" sz="2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Validator</a:t>
            </a:r>
            <a:endParaRPr lang="en-GB" altLang="en-US" sz="2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marL="228600" indent="-228600" algn="l" eaLnBrk="1" hangingPunct="1">
              <a:buFont typeface="Wingdings" pitchFamily="2" charset="2"/>
              <a:buChar char="ü"/>
            </a:pPr>
            <a:r>
              <a:rPr lang="en-GB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JSR303</a:t>
            </a:r>
          </a:p>
          <a:p>
            <a:pPr marL="228600" indent="-228600" algn="l" eaLnBrk="1" hangingPunct="1"/>
            <a:r>
              <a:rPr lang="en-US" altLang="en-US" sz="2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	Bean Validation</a:t>
            </a:r>
            <a:r>
              <a:rPr lang="ko-KR" altLang="en-US" sz="2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을 위한 스펙</a:t>
            </a:r>
            <a:endParaRPr lang="en-GB" altLang="en-US" sz="24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marL="228600" indent="-228600" algn="l" eaLnBrk="1" hangingPunct="1">
              <a:buFont typeface="Wingdings" pitchFamily="2" charset="2"/>
              <a:buChar char="ü"/>
            </a:pPr>
            <a:r>
              <a:rPr lang="en-GB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Apache Commons </a:t>
            </a:r>
            <a:r>
              <a:rPr lang="en-GB" altLang="en-US" sz="2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Validator</a:t>
            </a:r>
            <a:endParaRPr lang="en-GB" altLang="en-US" sz="2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marL="228600" indent="-228600" algn="l" eaLnBrk="1" hangingPunct="1">
              <a:buFont typeface="Wingdings" pitchFamily="2" charset="2"/>
              <a:buChar char="ü"/>
            </a:pPr>
            <a:endParaRPr lang="en-GB" altLang="en-US" sz="2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Spring MVC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295400" y="5029200"/>
            <a:ext cx="760026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algn="l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Model  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응용프로그램의 정보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(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데이터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)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를 관리</a:t>
            </a:r>
            <a:endParaRPr lang="en-US" altLang="en-US" sz="14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marL="285750" indent="-285750" algn="l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View  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텍스트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체크박스 항목 등과 같은 </a:t>
            </a:r>
            <a:r>
              <a:rPr lang="en-US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UI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요소로 모델을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렌더링</a:t>
            </a:r>
            <a:endParaRPr lang="en-US" altLang="en-US" sz="14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marL="285750" indent="-285750" algn="l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Controller  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사용자 입력을 처리하고 데이터와 </a:t>
            </a: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비즈니스 </a:t>
            </a:r>
            <a:r>
              <a:rPr lang="ko-KR" altLang="en-US" sz="1400" b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로직</a:t>
            </a: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사이의 상호 동작을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관리</a:t>
            </a:r>
            <a:endParaRPr lang="en-US" altLang="en-US" sz="1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pic>
        <p:nvPicPr>
          <p:cNvPr id="28674" name="Picture 2" descr="http://upload.wikimedia.org/wikipedia/commons/thumb/b/b5/ModelViewControllerDiagram2.svg/313px-ModelViewControllerDiagram2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1187" y="3819087"/>
            <a:ext cx="2981325" cy="1362075"/>
          </a:xfrm>
          <a:prstGeom prst="rect">
            <a:avLst/>
          </a:prstGeom>
          <a:noFill/>
        </p:spPr>
      </p:pic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295400" y="2438400"/>
            <a:ext cx="7784416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Spring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에서 제공하는 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Servlet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기반의 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MVC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프레임워크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Front Controller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역할을 하는 </a:t>
            </a:r>
            <a:r>
              <a:rPr lang="en-US" altLang="ko-KR" sz="1400" b="0" dirty="0" err="1" smtClean="0">
                <a:latin typeface="맑은 고딕" pitchFamily="50" charset="-127"/>
                <a:ea typeface="맑은 고딕" pitchFamily="50" charset="-127"/>
              </a:rPr>
              <a:t>DispatcherServlet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을 핵심 엔진으로 사용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Spring Servlet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의 모든 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Component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Spring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400" b="0" dirty="0" err="1" smtClean="0">
                <a:latin typeface="맑은 고딕" pitchFamily="50" charset="-127"/>
                <a:ea typeface="맑은 고딕" pitchFamily="50" charset="-127"/>
              </a:rPr>
              <a:t>ServletApplicationContext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의 빈으로 등록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생성되어 동작한다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Sprin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 3.0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Annotation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기반의 설정을 제공함으로써 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@MVC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라고도 불린다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Spring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Validator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3835400"/>
            <a:ext cx="4191000" cy="70788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ko-KR" dirty="0" smtClean="0"/>
              <a:t>public interface </a:t>
            </a:r>
            <a:r>
              <a:rPr lang="en-US" altLang="ko-KR" dirty="0" err="1" smtClean="0"/>
              <a:t>Validator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supports(Class&lt;?&gt; </a:t>
            </a:r>
            <a:r>
              <a:rPr lang="en-US" altLang="ko-KR" dirty="0" err="1" smtClean="0"/>
              <a:t>clazz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 void validate(Object target, Errors </a:t>
            </a:r>
            <a:r>
              <a:rPr lang="en-US" altLang="ko-KR" dirty="0" err="1" smtClean="0"/>
              <a:t>errors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600199" y="2855893"/>
            <a:ext cx="75438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스프링에서 범용적으로 사용할 수 있는 </a:t>
            </a:r>
            <a:r>
              <a:rPr lang="ko-KR" altLang="en-US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모델객체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Validator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정의할 수 있는 인터페이스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7800" lvl="1" indent="-177800">
              <a:buFont typeface="Wingdings" pitchFamily="2" charset="2"/>
              <a:buChar char="ü"/>
            </a:pP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검증결과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오류가 발견되면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Errors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인터페이스를 통해서 특정 필드나 모델 객체 전체에 대해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오류정보를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등록</a:t>
            </a:r>
            <a:endParaRPr lang="en-US" altLang="ko-KR" sz="14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7800" lvl="1" indent="-177800">
              <a:buFont typeface="Wingdings" pitchFamily="2" charset="2"/>
              <a:buChar char="ü"/>
            </a:pP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등록된 오류는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BindingResult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 담겨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Controller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 전달된다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295400" y="24384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Validator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인터페이스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2401" y="4038600"/>
            <a:ext cx="4507791" cy="255454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endParaRPr lang="en-US" altLang="ko-KR" dirty="0" smtClean="0"/>
          </a:p>
          <a:p>
            <a:r>
              <a:rPr lang="en-US" altLang="ko-KR" dirty="0" smtClean="0"/>
              <a:t>private </a:t>
            </a:r>
            <a:r>
              <a:rPr lang="en-US" altLang="ko-KR" dirty="0" err="1" smtClean="0"/>
              <a:t>UserValidator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userValidator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(value = "/home1", method = </a:t>
            </a:r>
            <a:r>
              <a:rPr lang="en-US" altLang="ko-KR" dirty="0" err="1" smtClean="0"/>
              <a:t>RequestMethod.</a:t>
            </a:r>
            <a:r>
              <a:rPr lang="en-US" altLang="ko-KR" i="1" dirty="0" err="1" smtClean="0"/>
              <a:t>GET</a:t>
            </a:r>
            <a:r>
              <a:rPr lang="en-US" altLang="ko-KR" i="1" dirty="0" smtClean="0"/>
              <a:t>)</a:t>
            </a:r>
          </a:p>
          <a:p>
            <a:r>
              <a:rPr lang="en-US" altLang="ko-KR" dirty="0" smtClean="0"/>
              <a:t>public String home1(Locale </a:t>
            </a:r>
            <a:r>
              <a:rPr lang="en-US" altLang="ko-KR" dirty="0" err="1" smtClean="0"/>
              <a:t>locale</a:t>
            </a:r>
            <a:r>
              <a:rPr lang="en-US" altLang="ko-KR" dirty="0" smtClean="0"/>
              <a:t>, @</a:t>
            </a:r>
            <a:r>
              <a:rPr lang="en-US" altLang="ko-KR" dirty="0" err="1" smtClean="0"/>
              <a:t>ModelAttribute</a:t>
            </a:r>
            <a:r>
              <a:rPr lang="en-US" altLang="ko-KR" dirty="0" smtClean="0"/>
              <a:t> User </a:t>
            </a:r>
            <a:r>
              <a:rPr lang="en-US" altLang="ko-KR" dirty="0" err="1" smtClean="0"/>
              <a:t>user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BindingResult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resultUser</a:t>
            </a:r>
            <a:r>
              <a:rPr lang="en-US" altLang="ko-KR" dirty="0" smtClean="0"/>
              <a:t>, Model </a:t>
            </a:r>
            <a:r>
              <a:rPr lang="en-US" altLang="ko-KR" dirty="0" err="1" smtClean="0"/>
              <a:t>model</a:t>
            </a:r>
            <a:r>
              <a:rPr lang="en-US" altLang="ko-KR" dirty="0" smtClean="0"/>
              <a:t>) {</a:t>
            </a:r>
          </a:p>
          <a:p>
            <a:r>
              <a:rPr lang="en-US" altLang="ko-KR" i="1" dirty="0" smtClean="0"/>
              <a:t>     logger.info("User Object Name is {}", </a:t>
            </a:r>
            <a:r>
              <a:rPr lang="en-US" altLang="ko-KR" i="1" dirty="0" err="1" smtClean="0"/>
              <a:t>user.getName</a:t>
            </a:r>
            <a:r>
              <a:rPr lang="en-US" altLang="ko-KR" i="1" dirty="0" smtClean="0"/>
              <a:t>());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userValidator.validate</a:t>
            </a:r>
            <a:r>
              <a:rPr lang="en-US" altLang="ko-KR" dirty="0" smtClean="0"/>
              <a:t>(user, </a:t>
            </a:r>
            <a:r>
              <a:rPr lang="en-US" altLang="ko-KR" dirty="0" err="1" smtClean="0"/>
              <a:t>resultUser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 if (</a:t>
            </a:r>
            <a:r>
              <a:rPr lang="en-US" altLang="ko-KR" dirty="0" err="1" smtClean="0"/>
              <a:t>resultUser.hasErrors</a:t>
            </a:r>
            <a:r>
              <a:rPr lang="en-US" altLang="ko-KR" dirty="0" smtClean="0"/>
              <a:t>()) {</a:t>
            </a:r>
          </a:p>
          <a:p>
            <a:r>
              <a:rPr lang="en-US" altLang="ko-KR" dirty="0" smtClean="0"/>
              <a:t>        </a:t>
            </a:r>
            <a:r>
              <a:rPr lang="en-US" altLang="ko-KR" i="1" dirty="0" smtClean="0"/>
              <a:t>logger.info("User Validation </a:t>
            </a:r>
            <a:r>
              <a:rPr lang="ko-KR" altLang="en-US" i="1" dirty="0" smtClean="0"/>
              <a:t>실패</a:t>
            </a:r>
            <a:r>
              <a:rPr lang="en-US" altLang="ko-KR" i="1" dirty="0" smtClean="0"/>
              <a:t>");</a:t>
            </a:r>
          </a:p>
          <a:p>
            <a:r>
              <a:rPr lang="en-US" altLang="ko-KR" dirty="0" smtClean="0"/>
              <a:t>    } else {</a:t>
            </a:r>
          </a:p>
          <a:p>
            <a:r>
              <a:rPr lang="en-US" altLang="ko-KR" dirty="0" smtClean="0"/>
              <a:t>         </a:t>
            </a:r>
            <a:r>
              <a:rPr lang="en-US" altLang="ko-KR" i="1" dirty="0" smtClean="0"/>
              <a:t>logger.info("User Validation </a:t>
            </a:r>
            <a:r>
              <a:rPr lang="ko-KR" altLang="en-US" i="1" dirty="0" smtClean="0"/>
              <a:t>성공</a:t>
            </a:r>
            <a:r>
              <a:rPr lang="en-US" altLang="ko-KR" i="1" dirty="0" smtClean="0"/>
              <a:t>");</a:t>
            </a:r>
          </a:p>
          <a:p>
            <a:r>
              <a:rPr lang="en-US" altLang="ko-KR" dirty="0" smtClean="0"/>
              <a:t>    }</a:t>
            </a:r>
          </a:p>
          <a:p>
            <a:r>
              <a:rPr lang="en-US" altLang="ko-KR" dirty="0" smtClean="0"/>
              <a:t>    return "home";</a:t>
            </a:r>
          </a:p>
          <a:p>
            <a:r>
              <a:rPr lang="en-US" altLang="ko-KR" dirty="0" smtClean="0"/>
              <a:t>}</a:t>
            </a:r>
          </a:p>
        </p:txBody>
      </p:sp>
      <p:sp>
        <p:nvSpPr>
          <p:cNvPr id="30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Spring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Validator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00600" y="2133600"/>
            <a:ext cx="4191000" cy="255454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ko-KR" dirty="0" smtClean="0"/>
              <a:t>@Component</a:t>
            </a:r>
          </a:p>
          <a:p>
            <a:r>
              <a:rPr lang="en-US" altLang="ko-KR" dirty="0" smtClean="0"/>
              <a:t>public class </a:t>
            </a:r>
            <a:r>
              <a:rPr lang="en-US" altLang="ko-KR" dirty="0" err="1" smtClean="0"/>
              <a:t>UserValidator</a:t>
            </a:r>
            <a:r>
              <a:rPr lang="en-US" altLang="ko-KR" dirty="0" smtClean="0"/>
              <a:t> implements </a:t>
            </a:r>
            <a:r>
              <a:rPr lang="en-US" altLang="ko-KR" dirty="0" err="1" smtClean="0"/>
              <a:t>Validator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@Override</a:t>
            </a:r>
          </a:p>
          <a:p>
            <a:r>
              <a:rPr lang="en-US" altLang="ko-KR" dirty="0" smtClean="0"/>
              <a:t>    public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supports(Class&lt;?&gt; </a:t>
            </a:r>
            <a:r>
              <a:rPr lang="en-US" altLang="ko-KR" dirty="0" err="1" smtClean="0"/>
              <a:t>clazz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        return (</a:t>
            </a:r>
            <a:r>
              <a:rPr lang="en-US" altLang="ko-KR" dirty="0" err="1" smtClean="0"/>
              <a:t>User.class.isAssignableFrom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clazz</a:t>
            </a:r>
            <a:r>
              <a:rPr lang="en-US" altLang="ko-KR" dirty="0" smtClean="0"/>
              <a:t>));</a:t>
            </a:r>
          </a:p>
          <a:p>
            <a:r>
              <a:rPr lang="en-US" altLang="ko-KR" dirty="0" smtClean="0"/>
              <a:t>    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@Override</a:t>
            </a:r>
          </a:p>
          <a:p>
            <a:r>
              <a:rPr lang="en-US" altLang="ko-KR" dirty="0" smtClean="0"/>
              <a:t>    public void validate(Object target, Errors </a:t>
            </a:r>
            <a:r>
              <a:rPr lang="en-US" altLang="ko-KR" dirty="0" err="1" smtClean="0"/>
              <a:t>errors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        User </a:t>
            </a:r>
            <a:r>
              <a:rPr lang="en-US" altLang="ko-KR" dirty="0" err="1" smtClean="0"/>
              <a:t>user</a:t>
            </a:r>
            <a:r>
              <a:rPr lang="en-US" altLang="ko-KR" dirty="0" smtClean="0"/>
              <a:t> = (User)target;</a:t>
            </a:r>
          </a:p>
          <a:p>
            <a:r>
              <a:rPr lang="en-US" altLang="ko-KR" dirty="0" smtClean="0"/>
              <a:t>        if(</a:t>
            </a:r>
            <a:r>
              <a:rPr lang="en-US" altLang="ko-KR" dirty="0" err="1" smtClean="0"/>
              <a:t>user.getName</a:t>
            </a:r>
            <a:r>
              <a:rPr lang="en-US" altLang="ko-KR" dirty="0" smtClean="0"/>
              <a:t>() == null || </a:t>
            </a:r>
            <a:r>
              <a:rPr lang="en-US" altLang="ko-KR" dirty="0" err="1" smtClean="0"/>
              <a:t>user.getName</a:t>
            </a:r>
            <a:r>
              <a:rPr lang="en-US" altLang="ko-KR" dirty="0" smtClean="0"/>
              <a:t>().length() == 0) {</a:t>
            </a:r>
          </a:p>
          <a:p>
            <a:r>
              <a:rPr lang="en-US" altLang="ko-KR" dirty="0" smtClean="0"/>
              <a:t>            // </a:t>
            </a:r>
            <a:r>
              <a:rPr lang="en-US" altLang="ko-KR" dirty="0" err="1" smtClean="0"/>
              <a:t>fail.common.user.msg</a:t>
            </a:r>
            <a:endParaRPr lang="en-US" altLang="ko-KR" dirty="0" smtClean="0"/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errors.rejectValue</a:t>
            </a:r>
            <a:r>
              <a:rPr lang="en-US" altLang="ko-KR" dirty="0" smtClean="0"/>
              <a:t>("name", "</a:t>
            </a:r>
            <a:r>
              <a:rPr lang="en-US" altLang="ko-KR" dirty="0" err="1" smtClean="0"/>
              <a:t>fail.common.user.msg</a:t>
            </a:r>
            <a:r>
              <a:rPr lang="en-US" altLang="ko-KR" dirty="0" smtClean="0"/>
              <a:t>");</a:t>
            </a:r>
          </a:p>
          <a:p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    }</a:t>
            </a:r>
          </a:p>
          <a:p>
            <a:r>
              <a:rPr lang="en-US" altLang="ko-KR" dirty="0" smtClean="0"/>
              <a:t>}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52400" y="2099846"/>
            <a:ext cx="8133080" cy="1818858"/>
            <a:chOff x="152400" y="2099846"/>
            <a:chExt cx="8133080" cy="1818858"/>
          </a:xfrm>
        </p:grpSpPr>
        <p:sp>
          <p:nvSpPr>
            <p:cNvPr id="33" name="TextBox 32"/>
            <p:cNvSpPr txBox="1"/>
            <p:nvPr/>
          </p:nvSpPr>
          <p:spPr>
            <a:xfrm>
              <a:off x="152400" y="2133600"/>
              <a:ext cx="4507791" cy="1785104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altLang="ko-KR" dirty="0" smtClean="0"/>
                <a:t>public class User {</a:t>
              </a:r>
            </a:p>
            <a:p>
              <a:r>
                <a:rPr lang="en-US" altLang="ko-KR" dirty="0" smtClean="0"/>
                <a:t>    private String name = "";</a:t>
              </a:r>
            </a:p>
            <a:p>
              <a:r>
                <a:rPr lang="en-US" altLang="ko-KR" dirty="0" smtClean="0"/>
                <a:t>    User() {</a:t>
              </a:r>
            </a:p>
            <a:p>
              <a:r>
                <a:rPr lang="en-US" altLang="ko-KR" dirty="0" smtClean="0"/>
                <a:t>    }</a:t>
              </a:r>
            </a:p>
            <a:p>
              <a:r>
                <a:rPr lang="en-US" altLang="ko-KR" dirty="0" smtClean="0"/>
                <a:t>    public String </a:t>
              </a:r>
              <a:r>
                <a:rPr lang="en-US" altLang="ko-KR" dirty="0" err="1" smtClean="0"/>
                <a:t>getName</a:t>
              </a:r>
              <a:r>
                <a:rPr lang="en-US" altLang="ko-KR" dirty="0" smtClean="0"/>
                <a:t>() {</a:t>
              </a:r>
            </a:p>
            <a:p>
              <a:r>
                <a:rPr lang="en-US" altLang="ko-KR" dirty="0" smtClean="0"/>
                <a:t>        return name;</a:t>
              </a:r>
            </a:p>
            <a:p>
              <a:r>
                <a:rPr lang="en-US" altLang="ko-KR" dirty="0" smtClean="0"/>
                <a:t>    }</a:t>
              </a:r>
            </a:p>
            <a:p>
              <a:r>
                <a:rPr lang="en-US" altLang="ko-KR" dirty="0" smtClean="0"/>
                <a:t>    public void </a:t>
              </a:r>
              <a:r>
                <a:rPr lang="en-US" altLang="ko-KR" dirty="0" err="1" smtClean="0"/>
                <a:t>setName</a:t>
              </a:r>
              <a:r>
                <a:rPr lang="en-US" altLang="ko-KR" dirty="0" smtClean="0"/>
                <a:t>(String name) {</a:t>
              </a:r>
            </a:p>
            <a:p>
              <a:r>
                <a:rPr lang="en-US" altLang="ko-KR" dirty="0" smtClean="0"/>
                <a:t>        this.name = name;</a:t>
              </a:r>
            </a:p>
            <a:p>
              <a:r>
                <a:rPr lang="en-US" altLang="ko-KR" dirty="0" smtClean="0"/>
                <a:t>    }</a:t>
              </a:r>
            </a:p>
            <a:p>
              <a:r>
                <a:rPr lang="en-US" altLang="ko-KR" dirty="0" smtClean="0"/>
                <a:t>}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713480" y="2099846"/>
              <a:ext cx="4572000" cy="3385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모델객체</a:t>
              </a:r>
              <a:endPara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7975600" y="209984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Validator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43300" y="40132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Controller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0601" y="4800600"/>
            <a:ext cx="4191000" cy="116955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sv-SE" altLang="ko-KR" dirty="0" smtClean="0"/>
              <a:t>&lt;%@ taglib prefix="form" uri=”... " %&gt;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&lt;td&gt; Name :&lt;/td&gt;</a:t>
            </a:r>
          </a:p>
          <a:p>
            <a:r>
              <a:rPr lang="en-US" altLang="ko-KR" dirty="0" smtClean="0"/>
              <a:t>    &lt;td&gt;&lt;</a:t>
            </a:r>
            <a:r>
              <a:rPr lang="en-US" altLang="ko-KR" dirty="0" err="1" smtClean="0"/>
              <a:t>form:input</a:t>
            </a:r>
            <a:r>
              <a:rPr lang="en-US" altLang="ko-KR" dirty="0" smtClean="0"/>
              <a:t> path=“name" /&gt;(required)&lt;/td&gt;</a:t>
            </a:r>
          </a:p>
          <a:p>
            <a:r>
              <a:rPr lang="en-US" altLang="ko-KR" dirty="0" smtClean="0"/>
              <a:t>    &lt;td&gt;&lt;</a:t>
            </a:r>
            <a:r>
              <a:rPr lang="en-US" altLang="ko-KR" dirty="0" err="1" smtClean="0"/>
              <a:t>form:errors</a:t>
            </a:r>
            <a:r>
              <a:rPr lang="en-US" altLang="ko-KR" dirty="0" smtClean="0"/>
              <a:t> path=“name" /&gt;&lt;/td&gt;</a:t>
            </a:r>
          </a:p>
          <a:p>
            <a:r>
              <a:rPr lang="en-US" altLang="ko-KR" dirty="0" smtClean="0"/>
              <a:t>&lt;/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496300" y="47752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JSP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1" y="5997575"/>
            <a:ext cx="40386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6124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JSR 303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00200" y="3342144"/>
            <a:ext cx="7543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AssertFalse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: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 해당 속성의 값이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false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인지 체크한다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AssertTrue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: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 해당 속성의 값이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인지 체크한다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@Digits(integer=,fraction=) : 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 속성이 가질 수 있는 정수부의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자리수와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소수부의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자리수를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체크한다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b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@Future : 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 속성의 값이 현재일 이후인지 체크한다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b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@Past :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 해당 속성의 값이 현재일 이전인지 체크한다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b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@Max(value) :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 해당 속성이 가질 수 있는 최대값을 체크한다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@Min(value) : 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 속성이 가질 수 있는 최소값을 체크한다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NotNull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: 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 속성의 값이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Null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아닌지 체크한다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@Pattern(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regex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=, flag=) : 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 속성의 값이 정의된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정규식에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부합하는지 체크한다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b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@Size(min=, max=) :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 해당 속성이 가질 수 있는 최대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최소 길이를 체크한다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5400" y="2438400"/>
            <a:ext cx="7848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도메인 객체를 확인하기 위한 자바 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표준기술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@Valid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사용하여 자동으로 검증이 수행된다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검증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규칙도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Annotation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으로 명시한다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96124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JSR 303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http://thumbnail.egloos.net/600x0/http:/pds21.egloos.com/pds/201202/27/49/d0144949_4f4a9260f0ae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895600"/>
            <a:ext cx="5715000" cy="35718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52400" y="2438400"/>
            <a:ext cx="4419600" cy="101566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ko-KR" b="0" dirty="0" smtClean="0"/>
              <a:t>public class User {</a:t>
            </a:r>
            <a:br>
              <a:rPr lang="en-US" altLang="ko-KR" b="0" dirty="0" smtClean="0"/>
            </a:br>
            <a:r>
              <a:rPr lang="en-US" altLang="ko-KR" b="0" dirty="0" smtClean="0"/>
              <a:t>    @Size(min=5, max=50, message=“{error.id}”) private String id;</a:t>
            </a:r>
          </a:p>
          <a:p>
            <a:r>
              <a:rPr lang="en-US" altLang="ko-KR" b="0" dirty="0" smtClean="0"/>
              <a:t>    @Size(min=5, max=50) private String password;</a:t>
            </a:r>
          </a:p>
          <a:p>
            <a:r>
              <a:rPr lang="en-US" altLang="ko-KR" b="0" dirty="0" smtClean="0"/>
              <a:t>    @Pattern(</a:t>
            </a:r>
            <a:r>
              <a:rPr lang="en-US" altLang="ko-KR" b="0" dirty="0" err="1" smtClean="0"/>
              <a:t>regexp</a:t>
            </a:r>
            <a:r>
              <a:rPr lang="en-US" altLang="ko-KR" b="0" dirty="0" smtClean="0"/>
              <a:t>="^[_0-9a-zA-Z-]+@[0-9a-zA-Z]+(.[_0-9a-zA-Z-]+)*$")</a:t>
            </a:r>
          </a:p>
          <a:p>
            <a:r>
              <a:rPr lang="en-US" altLang="ko-KR" b="0" dirty="0" smtClean="0"/>
              <a:t>    private String email;</a:t>
            </a:r>
            <a:br>
              <a:rPr lang="en-US" altLang="ko-KR" b="0" dirty="0" smtClean="0"/>
            </a:br>
            <a:r>
              <a:rPr lang="en-US" altLang="ko-KR" b="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96124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Apache Commons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Validator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95400" y="2438400"/>
            <a:ext cx="78486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Apache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제공하는 </a:t>
            </a:r>
            <a:r>
              <a:rPr lang="en-US" altLang="ko-KR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Validator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(http://commons.apache.org/proper/commons-validator/)</a:t>
            </a:r>
          </a:p>
          <a:p>
            <a:pPr marL="177800" indent="-177800">
              <a:buFont typeface="Wingdings" pitchFamily="2" charset="2"/>
              <a:buChar char="ü"/>
            </a:pPr>
            <a:r>
              <a:rPr lang="ko-KR" altLang="en-US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필수값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각종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Primitive Type(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long, float…),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최대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최소 길이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신용카드번호등의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값 </a:t>
            </a:r>
            <a:r>
              <a:rPr lang="ko-KR" altLang="en-US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체크등을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할 수 있도록 템플릿이 제공된다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7800" indent="-177800"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템플릿은 자바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ko-KR" altLang="en-US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자바스크립트를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제공하며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서버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클라이언트에서 동시에 검증 가능하다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0200" y="4090531"/>
            <a:ext cx="7315200" cy="224676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ko-KR" b="0" dirty="0" smtClean="0"/>
              <a:t>    &lt;!-- Integrated </a:t>
            </a:r>
            <a:r>
              <a:rPr lang="en-US" altLang="ko-KR" b="0" u="sng" dirty="0" smtClean="0"/>
              <a:t>Apache Commons </a:t>
            </a:r>
            <a:r>
              <a:rPr lang="en-US" altLang="ko-KR" b="0" u="sng" dirty="0" err="1" smtClean="0"/>
              <a:t>Validator</a:t>
            </a:r>
            <a:r>
              <a:rPr lang="en-US" altLang="ko-KR" b="0" u="sng" dirty="0" smtClean="0"/>
              <a:t> by Spring Modules --&gt;              </a:t>
            </a:r>
          </a:p>
          <a:p>
            <a:r>
              <a:rPr lang="en-US" altLang="ko-KR" b="0" dirty="0" smtClean="0"/>
              <a:t>    &lt;bean id="</a:t>
            </a:r>
            <a:r>
              <a:rPr lang="en-US" altLang="ko-KR" b="0" dirty="0" err="1" smtClean="0"/>
              <a:t>beanValidator</a:t>
            </a:r>
            <a:r>
              <a:rPr lang="en-US" altLang="ko-KR" b="0" dirty="0" smtClean="0"/>
              <a:t>" class="</a:t>
            </a:r>
            <a:r>
              <a:rPr lang="en-US" altLang="ko-KR" b="0" dirty="0" err="1" smtClean="0"/>
              <a:t>org.springmodules.validation.commons.DefaultBeanValidator</a:t>
            </a:r>
            <a:r>
              <a:rPr lang="en-US" altLang="ko-KR" b="0" dirty="0" smtClean="0"/>
              <a:t>"&gt;</a:t>
            </a:r>
          </a:p>
          <a:p>
            <a:r>
              <a:rPr lang="en-US" altLang="ko-KR" b="0" dirty="0" smtClean="0"/>
              <a:t>        &lt;property name="</a:t>
            </a:r>
            <a:r>
              <a:rPr lang="en-US" altLang="ko-KR" b="0" dirty="0" err="1" smtClean="0"/>
              <a:t>validatorFactory</a:t>
            </a:r>
            <a:r>
              <a:rPr lang="en-US" altLang="ko-KR" b="0" dirty="0" smtClean="0"/>
              <a:t>" ref="</a:t>
            </a:r>
            <a:r>
              <a:rPr lang="en-US" altLang="ko-KR" b="0" dirty="0" err="1" smtClean="0"/>
              <a:t>validatorFactory</a:t>
            </a:r>
            <a:r>
              <a:rPr lang="en-US" altLang="ko-KR" b="0" dirty="0" smtClean="0"/>
              <a:t>"/&gt;</a:t>
            </a:r>
          </a:p>
          <a:p>
            <a:r>
              <a:rPr lang="en-US" altLang="ko-KR" b="0" dirty="0" smtClean="0"/>
              <a:t>    &lt;/bean&gt;</a:t>
            </a:r>
          </a:p>
          <a:p>
            <a:endParaRPr lang="ko-KR" altLang="en-US" b="0" dirty="0" smtClean="0"/>
          </a:p>
          <a:p>
            <a:r>
              <a:rPr lang="en-US" altLang="ko-KR" b="0" dirty="0" smtClean="0"/>
              <a:t>    &lt;bean id="</a:t>
            </a:r>
            <a:r>
              <a:rPr lang="en-US" altLang="ko-KR" b="0" dirty="0" err="1" smtClean="0"/>
              <a:t>validatorFactory</a:t>
            </a:r>
            <a:r>
              <a:rPr lang="en-US" altLang="ko-KR" b="0" dirty="0" smtClean="0"/>
              <a:t>" class="</a:t>
            </a:r>
            <a:r>
              <a:rPr lang="en-US" altLang="ko-KR" b="0" dirty="0" err="1" smtClean="0"/>
              <a:t>org.springmodules.validation.commons.DefaultValidatorFactory</a:t>
            </a:r>
            <a:r>
              <a:rPr lang="en-US" altLang="ko-KR" b="0" dirty="0" smtClean="0"/>
              <a:t>"&gt;</a:t>
            </a:r>
          </a:p>
          <a:p>
            <a:r>
              <a:rPr lang="en-US" altLang="ko-KR" b="0" dirty="0" smtClean="0"/>
              <a:t>        &lt;property name="</a:t>
            </a:r>
            <a:r>
              <a:rPr lang="en-US" altLang="ko-KR" b="0" dirty="0" err="1" smtClean="0"/>
              <a:t>validationConfigLocations</a:t>
            </a:r>
            <a:r>
              <a:rPr lang="en-US" altLang="ko-KR" b="0" dirty="0" smtClean="0"/>
              <a:t>"&gt;</a:t>
            </a:r>
          </a:p>
          <a:p>
            <a:r>
              <a:rPr lang="en-US" altLang="ko-KR" b="0" dirty="0" smtClean="0"/>
              <a:t>            &lt;list&gt;</a:t>
            </a:r>
          </a:p>
          <a:p>
            <a:r>
              <a:rPr lang="ko-KR" altLang="en-US" b="0" dirty="0" smtClean="0"/>
              <a:t>                </a:t>
            </a:r>
            <a:r>
              <a:rPr lang="en-US" altLang="ko-KR" b="0" dirty="0" smtClean="0"/>
              <a:t>&lt;!-- </a:t>
            </a:r>
            <a:r>
              <a:rPr lang="ko-KR" altLang="en-US" b="0" dirty="0" err="1" smtClean="0"/>
              <a:t>경량환경</a:t>
            </a:r>
            <a:r>
              <a:rPr lang="ko-KR" altLang="en-US" b="0" dirty="0" smtClean="0"/>
              <a:t> 템플릿 </a:t>
            </a:r>
            <a:r>
              <a:rPr lang="ko-KR" altLang="en-US" b="0" dirty="0" err="1" smtClean="0"/>
              <a:t>밸리데이터</a:t>
            </a:r>
            <a:r>
              <a:rPr lang="ko-KR" altLang="en-US" b="0" dirty="0" smtClean="0"/>
              <a:t> 설정 </a:t>
            </a:r>
            <a:r>
              <a:rPr lang="en-US" altLang="ko-KR" b="0" dirty="0" smtClean="0"/>
              <a:t>--&gt;</a:t>
            </a:r>
          </a:p>
          <a:p>
            <a:r>
              <a:rPr lang="en-US" altLang="ko-KR" b="0" dirty="0" smtClean="0"/>
              <a:t>            &lt;value&gt;</a:t>
            </a:r>
            <a:r>
              <a:rPr lang="en-US" altLang="ko-KR" b="0" u="sng" dirty="0" err="1" smtClean="0"/>
              <a:t>classpath</a:t>
            </a:r>
            <a:r>
              <a:rPr lang="en-US" altLang="ko-KR" b="0" u="sng" dirty="0" smtClean="0"/>
              <a:t>:/</a:t>
            </a:r>
            <a:r>
              <a:rPr lang="en-US" altLang="ko-KR" b="0" u="sng" dirty="0" err="1" smtClean="0"/>
              <a:t>egovframework</a:t>
            </a:r>
            <a:r>
              <a:rPr lang="en-US" altLang="ko-KR" b="0" u="sng" dirty="0" smtClean="0"/>
              <a:t>/</a:t>
            </a:r>
            <a:r>
              <a:rPr lang="en-US" altLang="ko-KR" b="0" u="sng" dirty="0" err="1" smtClean="0"/>
              <a:t>validator</a:t>
            </a:r>
            <a:r>
              <a:rPr lang="en-US" altLang="ko-KR" b="0" u="sng" dirty="0" smtClean="0"/>
              <a:t>/validator-rules-let.xml&lt;/value&gt;</a:t>
            </a:r>
          </a:p>
          <a:p>
            <a:r>
              <a:rPr lang="en-US" altLang="ko-KR" b="0" dirty="0" smtClean="0"/>
              <a:t>            &lt;value&gt;</a:t>
            </a:r>
            <a:r>
              <a:rPr lang="en-US" altLang="ko-KR" b="0" u="sng" dirty="0" err="1" smtClean="0"/>
              <a:t>classpath</a:t>
            </a:r>
            <a:r>
              <a:rPr lang="en-US" altLang="ko-KR" b="0" u="sng" dirty="0" smtClean="0"/>
              <a:t>:/</a:t>
            </a:r>
            <a:r>
              <a:rPr lang="en-US" altLang="ko-KR" b="0" u="sng" dirty="0" err="1" smtClean="0"/>
              <a:t>egovframework</a:t>
            </a:r>
            <a:r>
              <a:rPr lang="en-US" altLang="ko-KR" b="0" u="sng" dirty="0" smtClean="0"/>
              <a:t>/</a:t>
            </a:r>
            <a:r>
              <a:rPr lang="en-US" altLang="ko-KR" b="0" u="sng" dirty="0" err="1" smtClean="0"/>
              <a:t>validator</a:t>
            </a:r>
            <a:r>
              <a:rPr lang="en-US" altLang="ko-KR" b="0" u="sng" dirty="0" smtClean="0"/>
              <a:t>/let/**/*.xml&lt;/value&gt;</a:t>
            </a:r>
          </a:p>
          <a:p>
            <a:r>
              <a:rPr lang="en-US" altLang="ko-KR" b="0" dirty="0" smtClean="0"/>
              <a:t>            &lt;/list&gt;</a:t>
            </a:r>
          </a:p>
          <a:p>
            <a:r>
              <a:rPr lang="en-US" altLang="ko-KR" b="0" dirty="0" smtClean="0"/>
              <a:t>        &lt;/property&gt;</a:t>
            </a:r>
          </a:p>
          <a:p>
            <a:r>
              <a:rPr lang="en-US" altLang="ko-KR" b="0" dirty="0" smtClean="0"/>
              <a:t>    &lt;/bean&gt;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98600" y="3807023"/>
            <a:ext cx="2286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context-validator.xml</a:t>
            </a:r>
            <a:endParaRPr lang="ko-KR" altLang="en-US" sz="1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Apache Commons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Validator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52800" y="3657600"/>
            <a:ext cx="3048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Demo</a:t>
            </a:r>
            <a:endParaRPr lang="ko-KR" altLang="en-US" sz="60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effectLst/>
                <a:latin typeface="맑은 고딕" pitchFamily="50" charset="-127"/>
                <a:ea typeface="맑은 고딕" pitchFamily="50" charset="-127"/>
              </a:rPr>
              <a:t>Annotation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3733800"/>
            <a:ext cx="38100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Java 5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부터 지원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자바코드에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주석을 달아 특별한 의미를 부여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Override, Deprecated, 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SuppressWarning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5786"/>
          <a:stretch>
            <a:fillRect/>
          </a:stretch>
        </p:blipFill>
        <p:spPr bwMode="auto">
          <a:xfrm>
            <a:off x="3810000" y="2438400"/>
            <a:ext cx="5013755" cy="393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91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effectLst/>
                <a:latin typeface="맑은 고딕" pitchFamily="50" charset="-127"/>
                <a:ea typeface="맑은 고딕" pitchFamily="50" charset="-127"/>
              </a:rPr>
              <a:t>Reflection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2582" b="9432"/>
          <a:stretch>
            <a:fillRect/>
          </a:stretch>
        </p:blipFill>
        <p:spPr bwMode="auto">
          <a:xfrm>
            <a:off x="1600200" y="2818402"/>
            <a:ext cx="5791200" cy="365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95400" y="2438400"/>
            <a:ext cx="6477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객체를 통해 클래스의 정보를 분석해 내는 프로그래밍 기법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875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en-resource://resourcemap/72375d75b2fe7201102a0675f0d6fbcb"/>
          <p:cNvSpPr>
            <a:spLocks noChangeAspect="1" noChangeArrowheads="1"/>
          </p:cNvSpPr>
          <p:nvPr/>
        </p:nvSpPr>
        <p:spPr bwMode="auto">
          <a:xfrm>
            <a:off x="1397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2" name="Picture 8" descr="C:\Users\jby\AppData\Local\Temp\Evernote Camera Roll 20150205 14191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4501" y="1734528"/>
            <a:ext cx="7072488" cy="471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41880" y="991559"/>
            <a:ext cx="2348720" cy="27699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어떤 컨트롤러를 사용할지 결정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꺾인 연결선 17"/>
          <p:cNvCxnSpPr>
            <a:stCxn id="11" idx="1"/>
          </p:cNvCxnSpPr>
          <p:nvPr/>
        </p:nvCxnSpPr>
        <p:spPr>
          <a:xfrm rot="10800000" flipV="1">
            <a:off x="4097864" y="1130058"/>
            <a:ext cx="144016" cy="71456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41874" y="1613115"/>
            <a:ext cx="1162498" cy="27699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200" b="1" smtClean="0">
                <a:latin typeface="맑은 고딕" pitchFamily="50" charset="-127"/>
                <a:ea typeface="맑은 고딕" pitchFamily="50" charset="-127"/>
              </a:rPr>
              <a:t>컨트롤러 호출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604372" y="1890114"/>
            <a:ext cx="493491" cy="6025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10032" y="5156990"/>
            <a:ext cx="2228495" cy="46166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적절힌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뷰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오브젝트를 찾아줌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JSP, Excel, XML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4890745" y="3932854"/>
            <a:ext cx="719287" cy="12241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57996" y="105489"/>
            <a:ext cx="4566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Spring MVC </a:t>
            </a: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Workflow</a:t>
            </a:r>
            <a:endParaRPr lang="ko-KR" altLang="en-US" sz="32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503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Spring MVC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에서 중요 컴포넌트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600200" y="2971800"/>
            <a:ext cx="637494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itchFamily="2" charset="2"/>
              <a:buChar char="ü"/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DispatcherServlet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 typeface="Wingdings" pitchFamily="2" charset="2"/>
              <a:buChar char="ü"/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HandlerMapping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/@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RequestMapping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 typeface="Wingdings" pitchFamily="2" charset="2"/>
              <a:buChar char="ü"/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ViewResolver</a:t>
            </a:r>
            <a:endParaRPr lang="en-GB" altLang="en-US" u="sng" dirty="0" smtClean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 typeface="Wingdings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Controller</a:t>
            </a:r>
          </a:p>
          <a:p>
            <a:pPr eaLnBrk="1" hangingPunct="1">
              <a:spcBef>
                <a:spcPct val="0"/>
              </a:spcBef>
              <a:buClrTx/>
              <a:buFont typeface="Wingdings" pitchFamily="2" charset="2"/>
              <a:buChar char="ü"/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ModelAndView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 typeface="Wingdings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Model &amp; @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ModelAttribute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46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pPr eaLnBrk="1" hangingPunct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DispatcherServlet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295400" y="2438400"/>
            <a:ext cx="7934326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ClrTx/>
              <a:buNone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클라이언트의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요청정보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(URL,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파라미터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헤더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를 기준으로 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ct val="0"/>
              </a:spcBef>
              <a:buClrTx/>
              <a:buNone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어떤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핸들러객체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(Controller)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를 사용할 것인지를 결정하여 처리하며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,</a:t>
            </a:r>
          </a:p>
          <a:p>
            <a:pPr marL="0" indent="0" eaLnBrk="1" hangingPunct="1">
              <a:spcBef>
                <a:spcPct val="0"/>
              </a:spcBef>
              <a:buClrTx/>
              <a:buNone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결과 데이터를 클라이언트에게 응답한다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Spring MVC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의 맨 앞에 존재하는 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Controller(Front Controller)</a:t>
            </a:r>
            <a:endParaRPr lang="ko-KR" altLang="en-US" sz="1400" b="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ko-KR" altLang="en-US" sz="1400" b="0" dirty="0" err="1" smtClean="0">
                <a:latin typeface="맑은 고딕" pitchFamily="50" charset="-127"/>
                <a:ea typeface="맑은 고딕" pitchFamily="50" charset="-127"/>
              </a:rPr>
              <a:t>웹요청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 생명주기 전체를 주관한다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733800"/>
            <a:ext cx="60198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6581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600200" y="4000025"/>
            <a:ext cx="70598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BeanNameUrlHandlerMapping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HandlerMapping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Bean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의 이름에 들어있는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HTTP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요청의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 비교해서  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Controller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</a:t>
            </a:r>
            <a:r>
              <a:rPr lang="ko-KR" altLang="en-US" sz="1400" b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핑</a:t>
            </a:r>
            <a:endParaRPr lang="en-US" altLang="ko-KR" sz="1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11589" y="4950979"/>
            <a:ext cx="670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ControllerBeanNameHandlerMapping</a:t>
            </a:r>
            <a:endParaRPr lang="ko-KR" altLang="en-US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Bean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의 아이</a:t>
            </a: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디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Bean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이름을 이용하여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</a:t>
            </a:r>
            <a:r>
              <a:rPr lang="ko-KR" altLang="en-US" sz="1400" b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핑</a:t>
            </a:r>
            <a:endParaRPr lang="ko-KR" altLang="en-US" sz="1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pPr eaLnBrk="1" hangingPunct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HandlerMapping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(1/2)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295400" y="2438400"/>
            <a:ext cx="74144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ClrTx/>
              <a:buNone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URL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과 요청 정보를 기준으로 어떤 핸들러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객체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(Controller)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를 사용할 것인지를 결정하는 객체</a:t>
            </a:r>
            <a:endParaRPr lang="en-GB" altLang="en-US" sz="1600" u="sng" dirty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7704"/>
          <a:stretch/>
        </p:blipFill>
        <p:spPr bwMode="auto">
          <a:xfrm>
            <a:off x="1828800" y="4510545"/>
            <a:ext cx="65532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9806" r="17082"/>
          <a:stretch/>
        </p:blipFill>
        <p:spPr bwMode="auto">
          <a:xfrm>
            <a:off x="1828800" y="5448799"/>
            <a:ext cx="6602689" cy="621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1600200" y="3223736"/>
            <a:ext cx="75437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RequestMappingHandlerMapping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HandlerMapping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5725" indent="-85725"/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@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RequestMapping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Controller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클래스나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메서드에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직접 부여하고 이를 이용해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매핑하는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전략</a:t>
            </a:r>
            <a:endParaRPr lang="en-US" altLang="ko-KR" sz="1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46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3286</TotalTime>
  <Words>3392</Words>
  <Application>Microsoft Office PowerPoint</Application>
  <PresentationFormat>화면 슬라이드 쇼(4:3)</PresentationFormat>
  <Paragraphs>588</Paragraphs>
  <Slides>35</Slides>
  <Notes>35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Default Design</vt:lpstr>
      <vt:lpstr>Spring Study 2 Day</vt:lpstr>
      <vt:lpstr>슬라이드 2</vt:lpstr>
      <vt:lpstr>Spring MVC</vt:lpstr>
      <vt:lpstr>Annotation</vt:lpstr>
      <vt:lpstr>Reflection</vt:lpstr>
      <vt:lpstr>슬라이드 6</vt:lpstr>
      <vt:lpstr>Spring MVC에서 중요 컴포넌트</vt:lpstr>
      <vt:lpstr>DispatcherServlet</vt:lpstr>
      <vt:lpstr>HandlerMapping(1/2)</vt:lpstr>
      <vt:lpstr>HandlerMapping(2/2)</vt:lpstr>
      <vt:lpstr>@RequestMapping</vt:lpstr>
      <vt:lpstr>HandlerAdapter(1/2)</vt:lpstr>
      <vt:lpstr>HandlerAdapter(2/2)</vt:lpstr>
      <vt:lpstr>View</vt:lpstr>
      <vt:lpstr>ViewResolver</vt:lpstr>
      <vt:lpstr>@Controller</vt:lpstr>
      <vt:lpstr>@Controller</vt:lpstr>
      <vt:lpstr>@Controller</vt:lpstr>
      <vt:lpstr>@Controller</vt:lpstr>
      <vt:lpstr>@Controller</vt:lpstr>
      <vt:lpstr>@Controller</vt:lpstr>
      <vt:lpstr>@Controller</vt:lpstr>
      <vt:lpstr>@Controller</vt:lpstr>
      <vt:lpstr>@Controller</vt:lpstr>
      <vt:lpstr>@Controller</vt:lpstr>
      <vt:lpstr>@Controller</vt:lpstr>
      <vt:lpstr>@Controller</vt:lpstr>
      <vt:lpstr>@Controller</vt:lpstr>
      <vt:lpstr>Validation</vt:lpstr>
      <vt:lpstr>Spring Validator</vt:lpstr>
      <vt:lpstr>Spring Validator</vt:lpstr>
      <vt:lpstr>JSR 303</vt:lpstr>
      <vt:lpstr>JSR 303</vt:lpstr>
      <vt:lpstr>Apache Commons Validator</vt:lpstr>
      <vt:lpstr>Apache Commons Validator</vt:lpstr>
    </vt:vector>
  </TitlesOfParts>
  <Company>Presentation Magazine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2 Template</dc:title>
  <dc:creator>Presentation Magazine</dc:creator>
  <cp:lastModifiedBy>DarkKaiser</cp:lastModifiedBy>
  <cp:revision>1226</cp:revision>
  <dcterms:created xsi:type="dcterms:W3CDTF">2005-02-28T14:06:28Z</dcterms:created>
  <dcterms:modified xsi:type="dcterms:W3CDTF">2015-05-07T00:47:21Z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Presentation Helper</vt:lpwstr>
  </property>
</Properties>
</file>