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77" r:id="rId3"/>
    <p:sldId id="297" r:id="rId4"/>
    <p:sldId id="308" r:id="rId5"/>
    <p:sldId id="319" r:id="rId6"/>
    <p:sldId id="321" r:id="rId7"/>
    <p:sldId id="311" r:id="rId8"/>
    <p:sldId id="312" r:id="rId9"/>
    <p:sldId id="320" r:id="rId10"/>
    <p:sldId id="317" r:id="rId11"/>
    <p:sldId id="318" r:id="rId1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BDD2F2"/>
    <a:srgbClr val="D4E3F7"/>
    <a:srgbClr val="DDDDDD"/>
    <a:srgbClr val="EAEAEA"/>
    <a:srgbClr val="96B8D6"/>
    <a:srgbClr val="B4CCE2"/>
    <a:srgbClr val="00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82602" autoAdjust="0"/>
  </p:normalViewPr>
  <p:slideViewPr>
    <p:cSldViewPr snapToObjects="1">
      <p:cViewPr>
        <p:scale>
          <a:sx n="100" d="100"/>
          <a:sy n="100" d="100"/>
        </p:scale>
        <p:origin x="-1362" y="354"/>
      </p:cViewPr>
      <p:guideLst>
        <p:guide orient="horz" pos="1536"/>
        <p:guide pos="1152"/>
        <p:guide pos="816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38459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10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this, target </a:t>
            </a:r>
            <a:r>
              <a:rPr lang="ko-KR" altLang="en-US" baseline="0" dirty="0" smtClean="0"/>
              <a:t>참고 </a:t>
            </a:r>
            <a:r>
              <a:rPr lang="en-US" altLang="ko-KR" baseline="0" dirty="0" smtClean="0"/>
              <a:t>: http://blog.javarouka.me/2012/04/aop-this-target.html</a:t>
            </a:r>
          </a:p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11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중복을 줄여서 적은 코드 수정으로 전체 변경을 할 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있게하자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라는 목적에서 출발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AOP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의 필요성을 이해하는 가장 기초가 되는 개념은 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관심의 분리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(Separation of Concerns)'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이다</a:t>
            </a: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핵심관점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업무로직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+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횡단관점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트랜잭션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로그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보안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인증 처리 등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관심의 분리를 실현</a:t>
            </a:r>
          </a:p>
          <a:p>
            <a:pPr eaLnBrk="1" hangingPunct="1"/>
            <a:r>
              <a:rPr lang="en-US" altLang="en-US" dirty="0" err="1" smtClean="0"/>
              <a:t>JoinPoint</a:t>
            </a:r>
            <a:r>
              <a:rPr lang="en-US" altLang="en-US" baseline="0" dirty="0" smtClean="0"/>
              <a:t> : Spring AOP</a:t>
            </a:r>
            <a:r>
              <a:rPr lang="ko-KR" altLang="en-US" baseline="0" dirty="0" smtClean="0"/>
              <a:t>에서는 언제나 메서드 호출</a:t>
            </a:r>
            <a:endParaRPr lang="en-GB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9170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43</a:t>
            </a:r>
          </a:p>
          <a:p>
            <a:pPr marL="171450" indent="-171450" eaLnBrk="1" hangingPunct="1">
              <a:buFontTx/>
              <a:buChar char="-"/>
            </a:pPr>
            <a:endParaRPr lang="en-US" altLang="en-US" dirty="0" smtClean="0"/>
          </a:p>
          <a:p>
            <a:pPr marL="171450" indent="-171450" eaLnBrk="1" hangingPunct="1">
              <a:buFontTx/>
              <a:buChar char="-"/>
            </a:pPr>
            <a:r>
              <a:rPr lang="en-GB" altLang="en-US" dirty="0" smtClean="0"/>
              <a:t>Advice</a:t>
            </a:r>
            <a:r>
              <a:rPr lang="ko-KR" altLang="en-US" dirty="0" smtClean="0"/>
              <a:t>는 별도의 빈으로 구현한 것을 참조한다</a:t>
            </a:r>
            <a:r>
              <a:rPr lang="en-US" altLang="ko-KR" dirty="0" smtClean="0"/>
              <a:t>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45</a:t>
            </a:r>
          </a:p>
          <a:p>
            <a:pPr marL="171450" indent="-171450" eaLnBrk="1" hangingPunct="1">
              <a:buFontTx/>
              <a:buChar char="-"/>
            </a:pPr>
            <a:endParaRPr lang="en-US" alt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스프링이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Advice, 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Advisor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인터페이스를 구현하는 것으로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프록시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방식의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지원하기 시작했지만 스프링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2.0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에서부터는 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AspectJ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전용 기술을 대폭 도입하면서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Aspect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정의해서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만드는 방법을 함께 제공하고 있다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인터페이스를 구현하는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제약조건이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없으므로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유연하게 정의할 수 있고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하나의 클래스 안에 여러 개의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애스펙트를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포함할 수도 있다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  <a:p>
            <a:pPr marL="171450" indent="-171450" eaLnBrk="1" hangingPunct="1">
              <a:buFontTx/>
              <a:buChar char="-"/>
            </a:pPr>
            <a:r>
              <a:rPr lang="en-GB" altLang="en-US" dirty="0" smtClean="0"/>
              <a:t>&lt;</a:t>
            </a:r>
            <a:r>
              <a:rPr lang="en-GB" altLang="en-US" dirty="0" err="1" smtClean="0"/>
              <a:t>aop:config</a:t>
            </a:r>
            <a:r>
              <a:rPr lang="en-GB" altLang="en-US" dirty="0" smtClean="0"/>
              <a:t>&gt; : </a:t>
            </a:r>
            <a:r>
              <a:rPr lang="en-GB" altLang="en-US" dirty="0" err="1" smtClean="0"/>
              <a:t>aop</a:t>
            </a:r>
            <a:r>
              <a:rPr lang="en-GB" altLang="en-US" dirty="0" smtClean="0"/>
              <a:t> </a:t>
            </a:r>
            <a:r>
              <a:rPr lang="ko-KR" altLang="en-US" dirty="0" smtClean="0"/>
              <a:t>설정의 루트 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위빙들의</a:t>
            </a:r>
            <a:r>
              <a:rPr lang="ko-KR" altLang="en-US" dirty="0" smtClean="0"/>
              <a:t> 묶음</a:t>
            </a:r>
            <a:endParaRPr lang="en-US" altLang="ko-KR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&lt;</a:t>
            </a:r>
            <a:r>
              <a:rPr lang="en-US" altLang="en-US" dirty="0" err="1" smtClean="0"/>
              <a:t>aop:aspect</a:t>
            </a:r>
            <a:r>
              <a:rPr lang="en-US" altLang="en-US" dirty="0" smtClean="0"/>
              <a:t>&gt; : Aspect</a:t>
            </a:r>
            <a:r>
              <a:rPr lang="en-US" altLang="en-US" baseline="0" dirty="0" smtClean="0"/>
              <a:t> </a:t>
            </a:r>
            <a:r>
              <a:rPr lang="ko-KR" altLang="en-US" baseline="0" dirty="0" smtClean="0"/>
              <a:t>설정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위빙에</a:t>
            </a:r>
            <a:r>
              <a:rPr lang="ko-KR" altLang="en-US" dirty="0" smtClean="0"/>
              <a:t> 대한 설정</a:t>
            </a:r>
            <a:endParaRPr lang="en-US" altLang="ko-KR" dirty="0" smtClean="0"/>
          </a:p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46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171450" indent="-171450" eaLnBrk="1" hangingPunct="1">
              <a:buFontTx/>
              <a:buChar char="-"/>
            </a:pPr>
            <a:endParaRPr lang="en-US" altLang="ko-KR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ko-KR" dirty="0" smtClean="0"/>
              <a:t>Advice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 </a:t>
            </a:r>
            <a:r>
              <a:rPr lang="en-US" altLang="ko-KR" baseline="0" dirty="0" smtClean="0"/>
              <a:t>: @Before, @After, @</a:t>
            </a:r>
            <a:r>
              <a:rPr lang="en-US" altLang="ko-KR" baseline="0" dirty="0" err="1" smtClean="0"/>
              <a:t>AfterReturning</a:t>
            </a:r>
            <a:r>
              <a:rPr lang="en-US" altLang="ko-KR" baseline="0" dirty="0" smtClean="0"/>
              <a:t>, @</a:t>
            </a:r>
            <a:r>
              <a:rPr lang="en-US" altLang="ko-KR" baseline="0" dirty="0" err="1" smtClean="0"/>
              <a:t>AfterThrowing</a:t>
            </a:r>
            <a:r>
              <a:rPr lang="en-US" altLang="ko-KR" baseline="0" dirty="0" smtClean="0"/>
              <a:t>, @Around</a:t>
            </a:r>
            <a:endParaRPr lang="en-US" altLang="ko-KR" dirty="0" smtClean="0"/>
          </a:p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  <a:p>
            <a:pPr marL="171450" indent="-171450" eaLnBrk="1" hangingPunct="1">
              <a:buFontTx/>
              <a:buChar char="-"/>
            </a:pPr>
            <a:r>
              <a:rPr lang="en-GB" altLang="en-US" dirty="0" smtClean="0"/>
              <a:t>@Aspect :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@Aspect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설정이 되어 있는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Spring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은 자동적으로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@Aspect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어노테이션을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포함한 클래스를 검색하여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Spring AOP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설정에 반영한다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</a:t>
            </a:r>
            <a:r>
              <a:rPr lang="en-US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Pointcut</a:t>
            </a:r>
            <a:r>
              <a:rPr lang="en-US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결합점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(Join points)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을 지정하여 충고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(Advice)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가 언제 실행될지를 지정하는데 사용된다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endParaRPr lang="en-US" altLang="en-US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@Before : Before Advice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정의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</a:t>
            </a:r>
            <a:r>
              <a:rPr lang="en-US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AfterReturning</a:t>
            </a:r>
            <a:r>
              <a:rPr lang="en-US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: After Returning Advice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정의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정상적으로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메서드가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실행될 때 수행된다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Returning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에는 타겟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메서드의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실행결과가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저장되어 전달된다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	returning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의 이름과 함수의 파라메터 명이 다르면 빈 생성시 예외가 발생한다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</a:t>
            </a:r>
            <a:r>
              <a:rPr lang="en-US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AfterThrowing</a:t>
            </a:r>
            <a:r>
              <a:rPr lang="en-US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: After Throwing Advice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정의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메서드가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실행중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예외상황을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반환하고 종료하는 경우 수행된다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throwing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에는 발생한 예외가 저장되어 전달된다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	throwing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의 이름과 함수의 파라메터 명이 다르면 빈 생성시 예외가 발생한다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@After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: After Advice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정의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메서드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수행후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무조건 수행된다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AfterThrowing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이 수행되더라도 수행된다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@Around : Around Advice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정의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메서드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수행 전후에 수행된다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GB" altLang="en-US" dirty="0" smtClean="0"/>
              <a:t>?</a:t>
            </a:r>
            <a:r>
              <a:rPr lang="ko-KR" altLang="en-US" baseline="0" dirty="0" smtClean="0"/>
              <a:t> 부분은</a:t>
            </a:r>
            <a:r>
              <a:rPr lang="ko-KR" altLang="en-US" dirty="0" smtClean="0"/>
              <a:t> 생략 가능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GB" altLang="en-US" dirty="0" smtClean="0"/>
              <a:t>?</a:t>
            </a:r>
            <a:r>
              <a:rPr lang="ko-KR" altLang="en-US" baseline="0" dirty="0" smtClean="0"/>
              <a:t> 부분은</a:t>
            </a:r>
            <a:r>
              <a:rPr lang="ko-KR" altLang="en-US" dirty="0" smtClean="0"/>
              <a:t> 생략 가능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xmlns="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30775"/>
            <a:ext cx="6781800" cy="1470025"/>
          </a:xfrm>
        </p:spPr>
        <p:txBody>
          <a:bodyPr/>
          <a:lstStyle/>
          <a:p>
            <a:pPr eaLnBrk="1" hangingPunct="1"/>
            <a:r>
              <a:rPr lang="en-GB" altLang="en-US" sz="3600" dirty="0" smtClean="0">
                <a:latin typeface="맑은 고딕" pitchFamily="50" charset="-127"/>
                <a:ea typeface="맑은 고딕" pitchFamily="50" charset="-127"/>
              </a:rPr>
              <a:t>Spring Study 4 Day</a:t>
            </a:r>
            <a:endParaRPr lang="en-US" altLang="en-US" sz="3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5400" y="2861370"/>
            <a:ext cx="778441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within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타입 패턴에 해당하는 클래스의 모든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0" dirty="0" smtClean="0"/>
              <a:t>within(</a:t>
            </a:r>
            <a:r>
              <a:rPr lang="en-US" altLang="ko-KR" sz="1400" b="0" dirty="0" err="1" smtClean="0"/>
              <a:t>com.xyz.service</a:t>
            </a:r>
            <a:r>
              <a:rPr lang="en-US" altLang="ko-KR" sz="1400" b="0" dirty="0" smtClean="0"/>
              <a:t>.*) : service </a:t>
            </a:r>
            <a:r>
              <a:rPr lang="ko-KR" altLang="en-US" sz="1400" b="0" dirty="0" smtClean="0"/>
              <a:t>패키지 내의 모든 </a:t>
            </a:r>
            <a:r>
              <a:rPr lang="ko-KR" altLang="en-US" sz="1400" b="0" dirty="0" err="1" smtClean="0"/>
              <a:t>메서드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0" dirty="0" smtClean="0"/>
              <a:t>within(</a:t>
            </a:r>
            <a:r>
              <a:rPr lang="en-US" altLang="ko-KR" sz="1400" b="0" dirty="0" err="1" smtClean="0"/>
              <a:t>com.xyz.service</a:t>
            </a:r>
            <a:r>
              <a:rPr lang="en-US" altLang="ko-KR" sz="1400" b="0" dirty="0" smtClean="0"/>
              <a:t>..*) : </a:t>
            </a:r>
            <a:r>
              <a:rPr lang="en-US" altLang="ko-KR" sz="1400" b="0" dirty="0" smtClean="0"/>
              <a:t>service </a:t>
            </a:r>
            <a:r>
              <a:rPr lang="ko-KR" altLang="en-US" sz="1400" b="0" dirty="0" smtClean="0"/>
              <a:t>패키지 및 하위 패키지의 모든 </a:t>
            </a:r>
            <a:r>
              <a:rPr lang="ko-KR" altLang="en-US" sz="1400" b="0" dirty="0" err="1" smtClean="0"/>
              <a:t>메서드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this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주어진 타입과 일치하는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프록시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객체의 모든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0" dirty="0" smtClean="0"/>
              <a:t>this(</a:t>
            </a:r>
            <a:r>
              <a:rPr lang="en-US" altLang="ko-KR" sz="1400" b="0" dirty="0" err="1" smtClean="0"/>
              <a:t>com.xyz.service.AccountService</a:t>
            </a:r>
            <a:r>
              <a:rPr lang="en-US" altLang="ko-KR" sz="1400" b="0" dirty="0" smtClean="0"/>
              <a:t>) : </a:t>
            </a:r>
            <a:r>
              <a:rPr lang="en-US" altLang="ko-KR" sz="1400" b="0" dirty="0" err="1" smtClean="0"/>
              <a:t>AccountService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인터페이스를 구현하는 </a:t>
            </a:r>
            <a:r>
              <a:rPr lang="ko-KR" altLang="en-US" sz="1400" b="0" dirty="0" err="1" smtClean="0"/>
              <a:t>프록시</a:t>
            </a:r>
            <a:r>
              <a:rPr lang="ko-KR" altLang="en-US" sz="1400" b="0" dirty="0" smtClean="0"/>
              <a:t> </a:t>
            </a:r>
            <a:r>
              <a:rPr lang="ko-KR" altLang="en-US" sz="1400" b="0" dirty="0" smtClean="0"/>
              <a:t>개체의 </a:t>
            </a:r>
            <a:r>
              <a:rPr lang="ko-KR" altLang="en-US" sz="1400" b="0" dirty="0" smtClean="0"/>
              <a:t>모든 </a:t>
            </a:r>
            <a:r>
              <a:rPr lang="ko-KR" altLang="en-US" sz="1400" b="0" dirty="0" err="1" smtClean="0"/>
              <a:t>메서드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target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주어진 타입과 일치하는 대상 객체의 모든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0" dirty="0" smtClean="0"/>
              <a:t>target(</a:t>
            </a:r>
            <a:r>
              <a:rPr lang="en-US" altLang="ko-KR" sz="1400" b="0" dirty="0" err="1" smtClean="0"/>
              <a:t>com.xyz.service.AccountService</a:t>
            </a:r>
            <a:r>
              <a:rPr lang="en-US" altLang="ko-KR" sz="1400" b="0" dirty="0" smtClean="0"/>
              <a:t>) : </a:t>
            </a:r>
            <a:r>
              <a:rPr lang="en-US" altLang="ko-KR" sz="1400" b="0" dirty="0" err="1" smtClean="0"/>
              <a:t>AccountService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인터페이스를 구현하는 대상 객체의 모든 </a:t>
            </a:r>
            <a:r>
              <a:rPr lang="ko-KR" altLang="en-US" sz="1400" b="0" dirty="0" err="1" smtClean="0"/>
              <a:t>메서드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인자의 타입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과 개수가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일치하는 모든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0" dirty="0" err="1" smtClean="0"/>
              <a:t>args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java.io.Serializable</a:t>
            </a:r>
            <a:r>
              <a:rPr lang="en-US" altLang="ko-KR" sz="1400" b="0" dirty="0" smtClean="0"/>
              <a:t>) : </a:t>
            </a:r>
            <a:r>
              <a:rPr lang="ko-KR" altLang="en-US" sz="1400" b="0" dirty="0" smtClean="0"/>
              <a:t>하나의 </a:t>
            </a:r>
            <a:r>
              <a:rPr lang="ko-KR" altLang="en-US" sz="1400" b="0" dirty="0" err="1" smtClean="0"/>
              <a:t>파라미터를</a:t>
            </a:r>
            <a:r>
              <a:rPr lang="ko-KR" altLang="en-US" sz="1400" b="0" dirty="0" smtClean="0"/>
              <a:t> 갖고 전달된 인자가 </a:t>
            </a:r>
            <a:r>
              <a:rPr lang="en-US" altLang="ko-KR" sz="1400" b="0" dirty="0" err="1" smtClean="0"/>
              <a:t>Serializable</a:t>
            </a:r>
            <a:r>
              <a:rPr lang="ko-KR" altLang="en-US" sz="1400" b="0" dirty="0" smtClean="0"/>
              <a:t>인 모든 </a:t>
            </a:r>
            <a:r>
              <a:rPr lang="ko-KR" altLang="en-US" sz="1400" b="0" dirty="0" smtClean="0"/>
              <a:t>메서</a:t>
            </a:r>
            <a:r>
              <a:rPr lang="ko-KR" altLang="en-US" sz="1400" b="0" dirty="0" smtClean="0"/>
              <a:t>드</a:t>
            </a:r>
            <a:endParaRPr lang="en-US" altLang="ko-KR" sz="1400" b="0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786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지정자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(3/4)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5400" y="2861370"/>
            <a:ext cx="778441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@target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지정된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가지고 있는 대상 객체의 모든 메서드를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target(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org.springframework.transaction.annotation.Transactional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@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Transactional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갖는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대상 객체의 모든 메서드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지정된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과 런타임시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메서드의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인자로 전달된 객체의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이 일치하는 모든 메서드를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@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com.xyz.security.Classified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단일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받고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전달된 인자 타입이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@Classified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갖는 모든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메서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드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@within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지정된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가지고 있는 객체의 모든 메서드를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within(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org.springframework.transaction.annotation.Transactional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대상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객체의 선언 타입이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@Transactional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어노테이션을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갖는 모든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결합점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786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지정자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(4/4)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78595852"/>
              </p:ext>
            </p:extLst>
          </p:nvPr>
        </p:nvGraphicFramePr>
        <p:xfrm>
          <a:off x="1557773" y="1776633"/>
          <a:ext cx="7190939" cy="39313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25785"/>
                <a:gridCol w="5565154"/>
              </a:tblGrid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컨테이너</a:t>
                      </a:r>
                      <a:endParaRPr kumimoji="0" lang="en-US" altLang="ko-KR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IoC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&amp; 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eGov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구조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Spring MVC</a:t>
                      </a: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eGov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 설명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Ajax,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json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AOP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452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3602556064"/>
              </p:ext>
            </p:extLst>
          </p:nvPr>
        </p:nvGraphicFramePr>
        <p:xfrm>
          <a:off x="1600200" y="2857275"/>
          <a:ext cx="6934200" cy="323872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077849"/>
                <a:gridCol w="5856351"/>
              </a:tblGrid>
              <a:tr h="6477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객체에서 공통으로 적용되는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관심사항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ex:DB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트랜잭션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로깅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Advice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Pointcut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합쳐서 하나의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Aspect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라고 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JoinPoint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Aspect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적용될수 있는 지점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횡단관심 모듈의 기능이 삽입되어 동작될 수 있는 위치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Pointcut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클래스와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Advice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결합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(Weaving)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될 때 둘 사이의 결합 규칙을 정의하는 것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Advice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실질적인 비즈니스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로직을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구현하고 있는 기능의 추가적인 기능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Weaving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Pointcut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의해서 결정된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JoinPoint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Advice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삽입하는 과정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695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AOP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용어 설명</a:t>
            </a:r>
            <a:endParaRPr lang="en-GB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Aspect Oriented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Programming: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351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00200" y="3060700"/>
            <a:ext cx="7315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인터페이스 구현과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네임스페이스의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aop:advisor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태그를 이용하는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임의의 자바 클래스와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네임스페이스의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aop:aspect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이용하는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AspectJ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Annotation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3127" y="2438400"/>
            <a:ext cx="7786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3127" y="2438400"/>
            <a:ext cx="7786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인터페이스 구현과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네임스페이스의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aop:advisor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태그를 이용하는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77844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활용해서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Advisor,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그리고 이를 모두 적용하는 자동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프록시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생성기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빈 등록을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스키마의 간결한 전용 태그만으로 가능하게 하는 방법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Advice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인터페이스를 이용하여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Advice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3790950"/>
            <a:ext cx="7177824" cy="11695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public interface Advice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public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interface Interceptor extends Advice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public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interface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MethodInterceptor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extends Interceptor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Object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invoke(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MethodInvocation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invocation) throws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Throwable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027176"/>
            <a:ext cx="7177824" cy="13234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beans:bean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helloTarget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kr.co.darkkaiser.HelloTarget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beans:bean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uppercaseAdvice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kr.co.darkkaiser.UppercaseAdvice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helloPointcut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expression="execution(* *..*.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sayH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*(..))" /&gt;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aop:advisor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advice-ref="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uppercaseAdvice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-ref="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helloPointcut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3127" y="2438400"/>
            <a:ext cx="7786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임의의 자바 클래스와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네임스페이스의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aop:aspect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이용하는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2828925"/>
            <a:ext cx="778441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스프링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2.0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AspectJ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전용 기술을 대폭 도입하면서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Aspect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를 정의해서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를 만드는 방법을 함께 제공하고 있다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Aspect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는 기본적으로 일반 자바 클래스를 이용해 정의할 수 있다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Aspect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는 특정 인터페이스를 구현할 필요가 없다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Advice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설정 태그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aop:before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&gt; :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실행 전 실행될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Advice</a:t>
            </a:r>
          </a:p>
          <a:p>
            <a:pPr lvl="1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aop:after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-returning&gt; :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정상 실행 후 실행될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Advice</a:t>
            </a:r>
          </a:p>
          <a:p>
            <a:pPr lvl="1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aop:after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-throwing&gt; :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예외 발생 후 실행될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Advice</a:t>
            </a:r>
          </a:p>
          <a:p>
            <a:pPr lvl="1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aop:after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&gt; :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정상 또는 예외 발생 후 실행될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Advice</a:t>
            </a:r>
          </a:p>
          <a:p>
            <a:pPr lvl="1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aop:around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&gt; :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직접 실행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762375"/>
            <a:ext cx="7177824" cy="16312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beans:bean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helloTarget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kr.co.darkkaiser.HelloTarget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beans:bean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uppercaseAdvice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kr.co.darkkaiser.UppercaseAdvice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helloPointcut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expression="execution(* *..*.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sayH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*(..))" /&gt;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aop:aspect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ref="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uppercaseAdvice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aop:around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-ref="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helloPointcut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 method="translate" /&gt;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aop:aspect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5400" y="2776954"/>
            <a:ext cx="7784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Aspect Annotation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Aspect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클래스에 직접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Advice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설정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설정파일에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aop:aspectj-autoproxy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/&gt;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3127" y="2438400"/>
            <a:ext cx="7786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AspectJ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Annotation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0200" y="3505200"/>
            <a:ext cx="739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@Aspect 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@Before()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@After()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AfterReturning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=“”, returning=“”)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AfterThrowing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=“”, throwing=“”)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@Around()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5400" y="2861370"/>
            <a:ext cx="77844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execution</a:t>
            </a:r>
          </a:p>
          <a:p>
            <a:pPr lvl="1" eaLnBrk="1" hangingPunct="1">
              <a:spcBef>
                <a:spcPct val="0"/>
              </a:spcBef>
              <a:buClrTx/>
              <a:buNone/>
            </a:pP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패턴에 해당하는 모든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Joinpoint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로 사용한다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786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지정자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(1/4)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00200" y="3619500"/>
            <a:ext cx="7784416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execution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제한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 ②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리턴타입패턴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 ③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패키지패턴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이름패턴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(④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파라미터패턴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제한자패턴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 부분은 생략 가능한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부분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public, protected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등이 온다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리턴타입패턴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 부분은 리턴 타입을 명시한다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패키지패턴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이름패턴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부분은 매칭될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메서드명에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대해서 명시한다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④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파라미터패턴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 부분은 매칭될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파라미터에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대해서 명시한다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패턴은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'*'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이용하여 모든 값을 표현할 수 있다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'..'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이상이라는 의미를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표현할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수 있다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(Aspect Oriented Programming: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관점지향프로그래밍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5400" y="2861370"/>
            <a:ext cx="77844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execution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정의예제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786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지정자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(2/4)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00200" y="3196542"/>
            <a:ext cx="7239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dirty="0" smtClean="0"/>
              <a:t>execution(public * </a:t>
            </a:r>
            <a:r>
              <a:rPr lang="en-US" altLang="ko-KR" sz="1400" dirty="0" smtClean="0"/>
              <a:t>*(..))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400" b="0" dirty="0" smtClean="0"/>
              <a:t>모든 </a:t>
            </a:r>
            <a:r>
              <a:rPr lang="en-US" altLang="ko-KR" sz="1400" b="0" dirty="0" smtClean="0"/>
              <a:t>public </a:t>
            </a:r>
            <a:r>
              <a:rPr lang="ko-KR" altLang="en-US" sz="1400" b="0" dirty="0" err="1" smtClean="0"/>
              <a:t>메서드</a:t>
            </a:r>
            <a:r>
              <a:rPr lang="ko-KR" altLang="en-US" sz="1400" b="0" dirty="0" smtClean="0"/>
              <a:t> 실행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dirty="0" smtClean="0"/>
              <a:t>execution</a:t>
            </a:r>
            <a:r>
              <a:rPr lang="en-US" altLang="ko-KR" sz="1400" dirty="0" smtClean="0"/>
              <a:t>(* set</a:t>
            </a:r>
            <a:r>
              <a:rPr lang="en-US" altLang="ko-KR" sz="1400" dirty="0" smtClean="0"/>
              <a:t>*(..))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400" b="0" dirty="0" smtClean="0"/>
              <a:t>이름이 </a:t>
            </a:r>
            <a:r>
              <a:rPr lang="en-US" altLang="ko-KR" sz="1400" b="0" dirty="0" smtClean="0"/>
              <a:t>set</a:t>
            </a:r>
            <a:r>
              <a:rPr lang="ko-KR" altLang="en-US" sz="1400" b="0" dirty="0" smtClean="0"/>
              <a:t>으로 시작하는 모든 </a:t>
            </a:r>
            <a:r>
              <a:rPr lang="ko-KR" altLang="en-US" sz="1400" b="0" dirty="0" err="1" smtClean="0"/>
              <a:t>메서드</a:t>
            </a:r>
            <a:r>
              <a:rPr lang="ko-KR" altLang="en-US" sz="1400" b="0" dirty="0" smtClean="0"/>
              <a:t> 실행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dirty="0" smtClean="0"/>
              <a:t>execution</a:t>
            </a: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com.service.AccountService</a:t>
            </a:r>
            <a:r>
              <a:rPr lang="en-US" altLang="ko-KR" sz="1400" dirty="0" smtClean="0"/>
              <a:t>.*(..))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err="1" smtClean="0"/>
              <a:t>AccountService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인터페이스의 모든 </a:t>
            </a:r>
            <a:r>
              <a:rPr lang="ko-KR" altLang="en-US" sz="1400" b="0" dirty="0" err="1" smtClean="0"/>
              <a:t>메소드</a:t>
            </a:r>
            <a:r>
              <a:rPr lang="ko-KR" altLang="en-US" sz="1400" b="0" dirty="0" smtClean="0"/>
              <a:t> </a:t>
            </a:r>
            <a:r>
              <a:rPr lang="ko-KR" altLang="en-US" sz="1400" b="0" dirty="0" smtClean="0"/>
              <a:t>실행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dirty="0" smtClean="0"/>
              <a:t>execution</a:t>
            </a: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com.xyz.service</a:t>
            </a:r>
            <a:r>
              <a:rPr lang="en-US" altLang="ko-KR" sz="1400" dirty="0" smtClean="0"/>
              <a:t>.*.*(..))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/>
              <a:t>service </a:t>
            </a:r>
            <a:r>
              <a:rPr lang="ko-KR" altLang="en-US" sz="1400" b="0" dirty="0" smtClean="0"/>
              <a:t>패키지의 모든 </a:t>
            </a:r>
            <a:r>
              <a:rPr lang="ko-KR" altLang="en-US" sz="1400" b="0" dirty="0" err="1" smtClean="0"/>
              <a:t>메소드</a:t>
            </a:r>
            <a:r>
              <a:rPr lang="ko-KR" altLang="en-US" sz="1400" b="0" dirty="0" smtClean="0"/>
              <a:t> </a:t>
            </a:r>
            <a:r>
              <a:rPr lang="ko-KR" altLang="en-US" sz="1400" b="0" dirty="0" smtClean="0"/>
              <a:t>실행</a:t>
            </a: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400" b="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dirty="0" smtClean="0"/>
              <a:t>execution</a:t>
            </a: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com.xyz.service</a:t>
            </a:r>
            <a:r>
              <a:rPr lang="en-US" altLang="ko-KR" sz="1400" dirty="0" smtClean="0"/>
              <a:t>..*.*(..))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/>
              <a:t>service </a:t>
            </a:r>
            <a:r>
              <a:rPr lang="ko-KR" altLang="en-US" sz="1400" b="0" dirty="0" smtClean="0"/>
              <a:t>패키지와 하위 패키지의 모든 </a:t>
            </a:r>
            <a:r>
              <a:rPr lang="ko-KR" altLang="en-US" sz="1400" b="0" dirty="0" err="1" smtClean="0"/>
              <a:t>메소드</a:t>
            </a:r>
            <a:r>
              <a:rPr lang="ko-KR" altLang="en-US" sz="1400" b="0" dirty="0" smtClean="0"/>
              <a:t> </a:t>
            </a:r>
            <a:r>
              <a:rPr lang="ko-KR" altLang="en-US" sz="1400" b="0" dirty="0" smtClean="0"/>
              <a:t>실행</a:t>
            </a:r>
            <a:endParaRPr lang="en-US" altLang="ko-KR" sz="1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868</Words>
  <Application>Microsoft Office PowerPoint</Application>
  <PresentationFormat>화면 슬라이드 쇼(4:3)</PresentationFormat>
  <Paragraphs>194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Default Design</vt:lpstr>
      <vt:lpstr>Spring Study 4 Day</vt:lpstr>
      <vt:lpstr>슬라이드 2</vt:lpstr>
      <vt:lpstr>AOP(Aspect Oriented Programming: 관점지향프로그래밍)</vt:lpstr>
      <vt:lpstr>AOP(Aspect Oriented Programming: 관점지향프로그래밍)</vt:lpstr>
      <vt:lpstr>AOP(Aspect Oriented Programming: 관점지향프로그래밍)</vt:lpstr>
      <vt:lpstr>AOP(Aspect Oriented Programming: 관점지향프로그래밍)</vt:lpstr>
      <vt:lpstr>AOP(Aspect Oriented Programming: 관점지향프로그래밍)</vt:lpstr>
      <vt:lpstr>AOP(Aspect Oriented Programming: 관점지향프로그래밍)</vt:lpstr>
      <vt:lpstr>AOP(Aspect Oriented Programming: 관점지향프로그래밍)</vt:lpstr>
      <vt:lpstr>AOP(Aspect Oriented Programming: 관점지향프로그래밍)</vt:lpstr>
      <vt:lpstr>AOP(Aspect Oriented Programming: 관점지향프로그래밍)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DarkKaiser</cp:lastModifiedBy>
  <cp:revision>1472</cp:revision>
  <dcterms:created xsi:type="dcterms:W3CDTF">2005-02-28T14:06:28Z</dcterms:created>
  <dcterms:modified xsi:type="dcterms:W3CDTF">2015-05-07T07:51:50Z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