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1"/>
  </p:notesMasterIdLst>
  <p:sldIdLst>
    <p:sldId id="257" r:id="rId2"/>
    <p:sldId id="258" r:id="rId3"/>
    <p:sldId id="271" r:id="rId4"/>
    <p:sldId id="259" r:id="rId5"/>
    <p:sldId id="272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72540" autoAdjust="0"/>
  </p:normalViewPr>
  <p:slideViewPr>
    <p:cSldViewPr>
      <p:cViewPr>
        <p:scale>
          <a:sx n="100" d="100"/>
          <a:sy n="100" d="100"/>
        </p:scale>
        <p:origin x="-294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59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4E9CE-4EBA-4217-8353-EF55ACC77C9C}" type="datetimeFigureOut">
              <a:rPr lang="ko-KR" altLang="en-US" smtClean="0"/>
              <a:pPr/>
              <a:t>2012-04-13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ACCE2-F573-4A7A-BE2B-4C99A4DBCF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5620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2(2)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ACCE2-F573-4A7A-BE2B-4C99A4DBCFE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4077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3(5)</a:t>
            </a:r>
            <a:r>
              <a:rPr lang="ko-KR" altLang="en-US" dirty="0" smtClean="0"/>
              <a:t>모두들 아시다시피 사용자와 응용프로그램간의 소통을 위한 주된 방법을 이벤트라고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어떤 응용프로그램도 마찬가지 이겠지만 응용프로그램을 만들</a:t>
            </a:r>
            <a:r>
              <a:rPr lang="ko-KR" altLang="en-US" baseline="0" dirty="0" smtClean="0"/>
              <a:t> 때 </a:t>
            </a:r>
            <a:r>
              <a:rPr lang="en-US" altLang="ko-KR" baseline="0" dirty="0" smtClean="0"/>
              <a:t>jQuery</a:t>
            </a:r>
            <a:r>
              <a:rPr lang="ko-KR" altLang="en-US" baseline="0" dirty="0" smtClean="0"/>
              <a:t>도 대부분의 코드가 사용자와의 소통을 위한 이벤트를 처리하는 코드입니다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이벤트는 크게 사용자 이벤트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브라우저 이벤트 그리고 사용자 정의 이벤트와 같이 크게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가지로 구분할 수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사용자 이벤트란 사용자가 취하는 동작에 따라 어떤 행위를 하는 이벤트로써 클릭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마우스다운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키프레스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마우스 오버와 같은 이벤트를 의미하며 </a:t>
            </a:r>
            <a:endParaRPr lang="en-US" altLang="ko-KR" baseline="0" dirty="0" smtClean="0"/>
          </a:p>
          <a:p>
            <a:r>
              <a:rPr lang="ko-KR" altLang="en-US" baseline="0" dirty="0" smtClean="0"/>
              <a:t>브라우저 이벤트는 브라우저에 의해서 수행되는 </a:t>
            </a:r>
            <a:r>
              <a:rPr lang="en-US" altLang="ko-KR" baseline="0" dirty="0" smtClean="0"/>
              <a:t>DOM</a:t>
            </a:r>
            <a:r>
              <a:rPr lang="ko-KR" altLang="en-US" baseline="0" dirty="0" smtClean="0"/>
              <a:t>관련 이벤트를 의미합니다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브라우저 이벤트에는 상당히 자주 사용하는 </a:t>
            </a:r>
            <a:r>
              <a:rPr lang="en-US" altLang="ko-KR" baseline="0" dirty="0" err="1" smtClean="0"/>
              <a:t>document.ready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windows.onload</a:t>
            </a:r>
            <a:r>
              <a:rPr lang="ko-KR" altLang="en-US" baseline="0" dirty="0" smtClean="0"/>
              <a:t>와 같은 이벤트 들이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마지막으로 사용자 정의 이벤트가 있는데 사용자 정의 이벤트는 사용자에 의해 만들어지거나 </a:t>
            </a:r>
            <a:r>
              <a:rPr lang="en-US" altLang="ko-KR" baseline="0" dirty="0" smtClean="0"/>
              <a:t>jQuery</a:t>
            </a:r>
            <a:r>
              <a:rPr lang="ko-KR" altLang="en-US" baseline="0" dirty="0" smtClean="0"/>
              <a:t>나 </a:t>
            </a:r>
            <a:r>
              <a:rPr lang="ko-KR" altLang="en-US" baseline="0" dirty="0" err="1" smtClean="0"/>
              <a:t>프로토타입</a:t>
            </a:r>
            <a:r>
              <a:rPr lang="ko-KR" altLang="en-US" baseline="0" dirty="0" smtClean="0"/>
              <a:t> 같은 라이브러리가 제공하는 이벤트를 의미합니다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들어 사용자가 컬러 체인지라는 이벤트를 만들었다면 컬러 체인지가 사용자 이벤트가 되며 </a:t>
            </a:r>
            <a:r>
              <a:rPr lang="en-US" altLang="ko-KR" baseline="0" dirty="0" smtClean="0"/>
              <a:t>jQuery</a:t>
            </a:r>
            <a:r>
              <a:rPr lang="ko-KR" altLang="en-US" baseline="0" dirty="0" smtClean="0"/>
              <a:t>에서 제공하는 </a:t>
            </a:r>
            <a:r>
              <a:rPr lang="en-US" altLang="ko-KR" baseline="0" dirty="0" err="1" smtClean="0"/>
              <a:t>ajaxSend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ajaxComplete</a:t>
            </a:r>
            <a:r>
              <a:rPr lang="ko-KR" altLang="en-US" baseline="0" dirty="0" smtClean="0"/>
              <a:t>같은 </a:t>
            </a:r>
            <a:r>
              <a:rPr lang="ko-KR" altLang="en-US" baseline="0" dirty="0" err="1" smtClean="0"/>
              <a:t>이벤트을</a:t>
            </a:r>
            <a:r>
              <a:rPr lang="ko-KR" altLang="en-US" baseline="0" dirty="0" smtClean="0"/>
              <a:t> 사용자 정의 이벤트로 볼 수 있겠습니다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이벤트에 대해 알아 보았으니 이벤트를 바인딩 하는 방법에 대해 알아 보면</a:t>
            </a:r>
            <a:r>
              <a:rPr lang="en-US" altLang="ko-KR" baseline="0" dirty="0" smtClean="0"/>
              <a:t>..</a:t>
            </a:r>
          </a:p>
          <a:p>
            <a:r>
              <a:rPr lang="ko-KR" altLang="en-US" baseline="0" dirty="0" smtClean="0"/>
              <a:t>이벤트는 사용자와의 소통을 위한 것이라 앞에서 </a:t>
            </a:r>
            <a:r>
              <a:rPr lang="ko-KR" altLang="en-US" baseline="0" dirty="0" err="1" smtClean="0"/>
              <a:t>설명한것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처럼</a:t>
            </a:r>
            <a:r>
              <a:rPr lang="ko-KR" altLang="en-US" baseline="0" dirty="0" smtClean="0"/>
              <a:t> 이벤트가 발생하면 어떤 처리를 해야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어떤 대상에 이벤트를 연결하고 해당 처리를 정의 하는 것을 이벤트 바인딩이라 하며 사용 방법은 다음과 같습니다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코드는 어떤 대상 즉 여기서는 </a:t>
            </a:r>
            <a:r>
              <a:rPr lang="en-US" altLang="ko-KR" baseline="0" dirty="0" smtClean="0"/>
              <a:t>div</a:t>
            </a:r>
            <a:r>
              <a:rPr lang="ko-KR" altLang="en-US" baseline="0" dirty="0" smtClean="0"/>
              <a:t>라는 요소에 사용자에 의해 클릭이 발생하였을 때 동작하는 클릭 이벤트를 연결하고 이때 수행되는 함수를 연결 한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이때 사용되는 것인 </a:t>
            </a:r>
            <a:r>
              <a:rPr lang="en-US" altLang="ko-KR" baseline="0" dirty="0" smtClean="0"/>
              <a:t>bind</a:t>
            </a:r>
            <a:r>
              <a:rPr lang="ko-KR" altLang="en-US" baseline="0" dirty="0" smtClean="0"/>
              <a:t>라는 함수입니다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이는 </a:t>
            </a:r>
            <a:r>
              <a:rPr lang="ko-KR" altLang="en-US" baseline="0" dirty="0" err="1" smtClean="0"/>
              <a:t>두번째</a:t>
            </a:r>
            <a:r>
              <a:rPr lang="ko-KR" altLang="en-US" baseline="0" dirty="0" smtClean="0"/>
              <a:t> 코드 </a:t>
            </a:r>
            <a:r>
              <a:rPr lang="ko-KR" altLang="en-US" baseline="0" dirty="0" err="1" smtClean="0"/>
              <a:t>처럼</a:t>
            </a:r>
            <a:r>
              <a:rPr lang="ko-KR" altLang="en-US" baseline="0" dirty="0" smtClean="0"/>
              <a:t> 단축 표현으로 작성할 수 있는데 </a:t>
            </a:r>
            <a:r>
              <a:rPr lang="en-US" altLang="ko-KR" baseline="0" dirty="0" smtClean="0"/>
              <a:t>bind</a:t>
            </a:r>
            <a:r>
              <a:rPr lang="ko-KR" altLang="en-US" baseline="0" dirty="0" smtClean="0"/>
              <a:t>에서 사용한 이벤트 이름을 메서드 명 처럼 사용하는 것입니다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두가지</a:t>
            </a:r>
            <a:r>
              <a:rPr lang="ko-KR" altLang="en-US" baseline="0" dirty="0" smtClean="0"/>
              <a:t> 방법 모두 잘 동작하며 </a:t>
            </a:r>
            <a:r>
              <a:rPr lang="ko-KR" altLang="en-US" baseline="0" dirty="0" err="1" smtClean="0"/>
              <a:t>어떤것이</a:t>
            </a:r>
            <a:r>
              <a:rPr lang="ko-KR" altLang="en-US" baseline="0" dirty="0" smtClean="0"/>
              <a:t> 더 좋다고 말할 순 없으며 상황에 따라 개발자의 취향에 따라 사용하시면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그럼 이벤트 처리기를 연결하는 방법을 더 자세하게 알아보도록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ACCE2-F573-4A7A-BE2B-4C99A4DBCFE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40778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altLang="ko-KR" dirty="0" smtClean="0"/>
              <a:t>4(9)</a:t>
            </a:r>
            <a:r>
              <a:rPr lang="ko-KR" altLang="en-US" dirty="0" smtClean="0"/>
              <a:t>컨트롤 </a:t>
            </a:r>
            <a:r>
              <a:rPr lang="en-US" altLang="ko-KR" dirty="0" smtClean="0"/>
              <a:t>C</a:t>
            </a:r>
            <a:r>
              <a:rPr lang="ko-KR" altLang="en-US" dirty="0" smtClean="0"/>
              <a:t>를 눌러 키 다운 이벤트와 </a:t>
            </a:r>
            <a:r>
              <a:rPr lang="ko-KR" altLang="en-US" baseline="0" dirty="0" smtClean="0"/>
              <a:t>복사 버튼의 클릭 이벤트가 처리 </a:t>
            </a:r>
            <a:r>
              <a:rPr lang="ko-KR" altLang="en-US" baseline="0" dirty="0" err="1" smtClean="0"/>
              <a:t>해야하는</a:t>
            </a:r>
            <a:r>
              <a:rPr lang="ko-KR" altLang="en-US" baseline="0" dirty="0" smtClean="0"/>
              <a:t> 동작은 복사라는 동일한 동작입니다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그렇다면 이는 서로 다른 이벤트에서 복사라는 동일한 처리기 함수를 호출 해야 한다는 것을 의미합니다</a:t>
            </a:r>
            <a:r>
              <a:rPr lang="en-US" altLang="ko-KR" baseline="0" dirty="0" smtClean="0"/>
              <a:t>. 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baseline="0" dirty="0" smtClean="0"/>
              <a:t>코드는 키 </a:t>
            </a:r>
            <a:r>
              <a:rPr lang="ko-KR" altLang="en-US" baseline="0" dirty="0" err="1" smtClean="0"/>
              <a:t>다운시에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handler </a:t>
            </a:r>
            <a:r>
              <a:rPr lang="ko-KR" altLang="en-US" baseline="0" dirty="0" smtClean="0"/>
              <a:t>함수를 처리 하는 코드 입니다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baseline="0" dirty="0" err="1" smtClean="0"/>
              <a:t>두번째</a:t>
            </a:r>
            <a:r>
              <a:rPr lang="ko-KR" altLang="en-US" baseline="0" dirty="0" smtClean="0"/>
              <a:t> 코드는 버튼 클릭이나 마우스 다운 시에 동일한 </a:t>
            </a:r>
            <a:r>
              <a:rPr lang="en-US" altLang="ko-KR" baseline="0" dirty="0" smtClean="0"/>
              <a:t>handler </a:t>
            </a:r>
            <a:r>
              <a:rPr lang="ko-KR" altLang="en-US" baseline="0" dirty="0" smtClean="0"/>
              <a:t>함수를 처리 합니다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baseline="0" dirty="0" smtClean="0"/>
              <a:t>이렇게 서로 다른 이벤트가 동일한 </a:t>
            </a:r>
            <a:r>
              <a:rPr lang="ko-KR" altLang="en-US" baseline="0" dirty="0" err="1" smtClean="0"/>
              <a:t>처리히</a:t>
            </a:r>
            <a:r>
              <a:rPr lang="ko-KR" altLang="en-US" baseline="0" dirty="0" smtClean="0"/>
              <a:t> 함수를 사용할 수 있습니다</a:t>
            </a:r>
            <a:r>
              <a:rPr lang="en-US" altLang="ko-KR" baseline="0" dirty="0" smtClean="0"/>
              <a:t>. 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baseline="0" dirty="0" err="1" smtClean="0"/>
              <a:t>두번째</a:t>
            </a:r>
            <a:r>
              <a:rPr lang="ko-KR" altLang="en-US" baseline="0" dirty="0" smtClean="0"/>
              <a:t> 코드를 보면 조금 특이한 점이 있는데요 이벤트를 </a:t>
            </a:r>
            <a:r>
              <a:rPr lang="ko-KR" altLang="en-US" baseline="0" dirty="0" err="1" smtClean="0"/>
              <a:t>두개</a:t>
            </a:r>
            <a:r>
              <a:rPr lang="ko-KR" altLang="en-US" baseline="0" dirty="0" smtClean="0"/>
              <a:t> 입력한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이벤트를 공백을 </a:t>
            </a:r>
            <a:r>
              <a:rPr lang="ko-KR" altLang="en-US" baseline="0" dirty="0" err="1" smtClean="0"/>
              <a:t>구분자로</a:t>
            </a:r>
            <a:r>
              <a:rPr lang="ko-KR" altLang="en-US" baseline="0" dirty="0" smtClean="0"/>
              <a:t> 하여 </a:t>
            </a:r>
            <a:r>
              <a:rPr lang="ko-KR" altLang="en-US" baseline="0" dirty="0" err="1" smtClean="0"/>
              <a:t>첫번째</a:t>
            </a:r>
            <a:r>
              <a:rPr lang="ko-KR" altLang="en-US" baseline="0" dirty="0" smtClean="0"/>
              <a:t> 매개변수로 입력하면 두 이벤트가 동시에 요소에 추가되며 하나의 처리기를 동작하게 됩니다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1.4</a:t>
            </a:r>
            <a:r>
              <a:rPr lang="ko-KR" altLang="en-US" baseline="0" dirty="0" smtClean="0"/>
              <a:t>에서는 다음 코드 처럼 하나의 요소에 이벤트와 처리기를 각각 지정할 수 있습니다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baseline="0" dirty="0" smtClean="0"/>
              <a:t>마지막으로 이벤트를 중복해서 지정할 수 있는데요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하나의 버튼에 동일한 클릭이벤트를 두 번 바인딩 하게 되면 </a:t>
            </a:r>
            <a:r>
              <a:rPr lang="ko-KR" altLang="en-US" baseline="0" dirty="0" err="1" smtClean="0"/>
              <a:t>두번</a:t>
            </a:r>
            <a:r>
              <a:rPr lang="ko-KR" altLang="en-US" baseline="0" dirty="0" smtClean="0"/>
              <a:t> 호출 됩니다</a:t>
            </a:r>
            <a:r>
              <a:rPr lang="en-US" altLang="ko-KR" baseline="0" dirty="0" smtClean="0"/>
              <a:t>. 1.3</a:t>
            </a:r>
            <a:r>
              <a:rPr lang="ko-KR" altLang="en-US" baseline="0" dirty="0" smtClean="0"/>
              <a:t>에서 한번만 수행하고 말았는데 </a:t>
            </a:r>
            <a:r>
              <a:rPr lang="en-US" altLang="ko-KR" baseline="0" dirty="0" smtClean="0"/>
              <a:t>1.4</a:t>
            </a:r>
            <a:r>
              <a:rPr lang="ko-KR" altLang="en-US" baseline="0" dirty="0" smtClean="0"/>
              <a:t>에서는 연속해서 </a:t>
            </a:r>
            <a:r>
              <a:rPr lang="ko-KR" altLang="en-US" baseline="0" dirty="0" err="1" smtClean="0"/>
              <a:t>두번</a:t>
            </a:r>
            <a:r>
              <a:rPr lang="ko-KR" altLang="en-US" baseline="0" dirty="0" smtClean="0"/>
              <a:t> 호출 하게 됩니다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baseline="0" dirty="0" smtClean="0"/>
          </a:p>
          <a:p>
            <a:pPr marL="0" indent="0">
              <a:buFont typeface="Arial" pitchFamily="34" charset="0"/>
              <a:buNone/>
            </a:pPr>
            <a:r>
              <a:rPr lang="ko-KR" altLang="en-US" b="1" baseline="0" dirty="0" smtClean="0"/>
              <a:t>데모</a:t>
            </a:r>
            <a:r>
              <a:rPr lang="en-US" altLang="ko-KR" b="1" baseline="0" dirty="0" smtClean="0"/>
              <a:t>1</a:t>
            </a:r>
            <a:r>
              <a:rPr lang="ko-KR" altLang="en-US" baseline="0" dirty="0" smtClean="0"/>
              <a:t>를 보시죠</a:t>
            </a:r>
            <a:r>
              <a:rPr lang="en-US" altLang="ko-KR" baseline="0" dirty="0" smtClean="0"/>
              <a:t>..(</a:t>
            </a:r>
            <a:r>
              <a:rPr lang="ko-KR" altLang="en-US" baseline="0" dirty="0" err="1" smtClean="0"/>
              <a:t>두번</a:t>
            </a:r>
            <a:r>
              <a:rPr lang="ko-KR" altLang="en-US" baseline="0" dirty="0" smtClean="0"/>
              <a:t> 바인딩 데모 라이브로</a:t>
            </a:r>
            <a:r>
              <a:rPr lang="en-US" altLang="ko-KR" baseline="0" dirty="0" smtClean="0"/>
              <a:t>..);</a:t>
            </a:r>
          </a:p>
          <a:p>
            <a:pPr marL="0" indent="0">
              <a:buFont typeface="Arial" pitchFamily="34" charset="0"/>
              <a:buNone/>
            </a:pPr>
            <a:endParaRPr lang="en-US" altLang="ko-KR" baseline="0" dirty="0" smtClean="0"/>
          </a:p>
          <a:p>
            <a:pPr marL="0" indent="0">
              <a:buFont typeface="Arial" pitchFamily="34" charset="0"/>
              <a:buNone/>
            </a:pPr>
            <a:r>
              <a:rPr lang="ko-KR" altLang="en-US" baseline="0" dirty="0" smtClean="0"/>
              <a:t>다음은 처리기 함수에 값을 전달하는 방법에 대해 알아 보겠습니다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ACCE2-F573-4A7A-BE2B-4C99A4DBCFE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7982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1(10)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ACCE2-F573-4A7A-BE2B-4C99A4DBCFE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79825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2(12)</a:t>
            </a:r>
            <a:r>
              <a:rPr lang="ko-KR" altLang="en-US" dirty="0" smtClean="0"/>
              <a:t>처리기 함수에 값을 전달하는 방법은 정적으로 전달하는 방법과 동적으로 전달하는 방법 </a:t>
            </a:r>
            <a:r>
              <a:rPr lang="ko-KR" altLang="en-US" dirty="0" err="1" smtClean="0"/>
              <a:t>두가지가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정적으로 데이터를 전달한다는 것은 이벤트를 </a:t>
            </a:r>
            <a:r>
              <a:rPr lang="ko-KR" altLang="en-US" dirty="0" err="1" smtClean="0"/>
              <a:t>바인딩하는</a:t>
            </a:r>
            <a:r>
              <a:rPr lang="ko-KR" altLang="en-US" dirty="0" smtClean="0"/>
              <a:t> 시점에 이미 알고 있는 값을 처리기로 전달 하는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바인딩 시에 데이터를 전달 할 수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코드를 보시면 </a:t>
            </a:r>
            <a:r>
              <a:rPr lang="ko-KR" altLang="en-US" dirty="0" err="1" smtClean="0"/>
              <a:t>바인드</a:t>
            </a:r>
            <a:r>
              <a:rPr lang="ko-KR" altLang="en-US" dirty="0" smtClean="0"/>
              <a:t> 함수의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매개변수로 데이터를 전달할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패널이라는 속성에 각각 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지정되에</a:t>
            </a:r>
            <a:r>
              <a:rPr lang="ko-KR" altLang="en-US" dirty="0" smtClean="0"/>
              <a:t> 있으며</a:t>
            </a:r>
            <a:r>
              <a:rPr lang="ko-KR" altLang="en-US" baseline="0" dirty="0" smtClean="0"/>
              <a:t> 컬러라는 속성에 </a:t>
            </a:r>
            <a:r>
              <a:rPr lang="ko-KR" altLang="en-US" baseline="0" dirty="0" err="1" smtClean="0"/>
              <a:t>레드와</a:t>
            </a:r>
            <a:r>
              <a:rPr lang="ko-KR" altLang="en-US" baseline="0" dirty="0" smtClean="0"/>
              <a:t> 블루가 지정되어 있습니다</a:t>
            </a:r>
            <a:r>
              <a:rPr lang="en-US" altLang="ko-KR" baseline="0" dirty="0" smtClean="0"/>
              <a:t>.  </a:t>
            </a:r>
            <a:r>
              <a:rPr lang="ko-KR" altLang="en-US" baseline="0" dirty="0" err="1" smtClean="0"/>
              <a:t>클리이벤트가</a:t>
            </a:r>
            <a:r>
              <a:rPr lang="ko-KR" altLang="en-US" baseline="0" dirty="0" smtClean="0"/>
              <a:t> 발생되면 처리기에서는 </a:t>
            </a:r>
            <a:r>
              <a:rPr lang="en-US" altLang="ko-KR" baseline="0" dirty="0" err="1" smtClean="0"/>
              <a:t>e.data.panel</a:t>
            </a:r>
            <a:r>
              <a:rPr lang="ko-KR" altLang="en-US" baseline="0" dirty="0" smtClean="0"/>
              <a:t>과 </a:t>
            </a:r>
            <a:r>
              <a:rPr lang="en-US" altLang="ko-KR" baseline="0" dirty="0" err="1" smtClean="0"/>
              <a:t>e.data.color</a:t>
            </a:r>
            <a:r>
              <a:rPr lang="ko-KR" altLang="en-US" baseline="0" dirty="0" smtClean="0"/>
              <a:t>과 같이 접근하여 데이터를 받아올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앞에서도 나오고 여기서도 나오지만 </a:t>
            </a:r>
            <a:r>
              <a:rPr lang="en-US" altLang="ko-KR" baseline="0" dirty="0" smtClean="0"/>
              <a:t>e</a:t>
            </a:r>
            <a:r>
              <a:rPr lang="ko-KR" altLang="en-US" baseline="0" dirty="0" smtClean="0"/>
              <a:t>라는 것은 </a:t>
            </a:r>
            <a:r>
              <a:rPr lang="en-US" altLang="ko-KR" baseline="0" dirty="0" smtClean="0"/>
              <a:t>jQuery</a:t>
            </a:r>
            <a:r>
              <a:rPr lang="ko-KR" altLang="en-US" baseline="0" dirty="0" smtClean="0"/>
              <a:t>가 제공하는 </a:t>
            </a:r>
            <a:r>
              <a:rPr lang="en-US" altLang="ko-KR" baseline="0" dirty="0" smtClean="0"/>
              <a:t>Event </a:t>
            </a:r>
            <a:r>
              <a:rPr lang="ko-KR" altLang="en-US" baseline="0" dirty="0" smtClean="0"/>
              <a:t>개체입니다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다음으로 동적 데이터 전달에 대해 살펴보면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ACCE2-F573-4A7A-BE2B-4C99A4DBCFE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2487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7(19)</a:t>
            </a:r>
            <a:r>
              <a:rPr lang="ko-KR" altLang="en-US" dirty="0" smtClean="0"/>
              <a:t>동적으로 데이터를 전달하는 방법은 </a:t>
            </a:r>
            <a:r>
              <a:rPr lang="en-US" altLang="ko-KR" dirty="0" smtClean="0"/>
              <a:t>trigger</a:t>
            </a:r>
            <a:r>
              <a:rPr lang="ko-KR" altLang="en-US" dirty="0" smtClean="0"/>
              <a:t>함수에서 데이터를 지정하도록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실제 동작이 </a:t>
            </a:r>
            <a:r>
              <a:rPr lang="ko-KR" altLang="en-US" dirty="0" err="1" smtClean="0"/>
              <a:t>수행될때</a:t>
            </a:r>
            <a:r>
              <a:rPr lang="ko-KR" altLang="en-US" dirty="0" smtClean="0"/>
              <a:t> 데이터를 전달하면</a:t>
            </a:r>
            <a:endParaRPr lang="en-US" altLang="ko-KR" dirty="0" smtClean="0"/>
          </a:p>
          <a:p>
            <a:r>
              <a:rPr lang="en-US" altLang="ko-KR" dirty="0" smtClean="0"/>
              <a:t>trigger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시에 값을 </a:t>
            </a:r>
            <a:r>
              <a:rPr lang="en-US" altLang="ko-KR" baseline="0" dirty="0" smtClean="0"/>
              <a:t>[]</a:t>
            </a:r>
            <a:r>
              <a:rPr lang="ko-KR" altLang="en-US" baseline="0" dirty="0" smtClean="0"/>
              <a:t>를 통해 전달하고 처리기 함수에서 각 매개변수 이름을 정하여 전달 받을 수 있으며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두번째</a:t>
            </a:r>
            <a:r>
              <a:rPr lang="ko-KR" altLang="en-US" baseline="0" dirty="0" smtClean="0"/>
              <a:t> 방법처럼 사용자 정의 이벤트 개체를 통해 값을 전달할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코드는 위의 표현을 단축하여 표현한 것이며 읽는 방식은 동일합니다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err="1" smtClean="0"/>
              <a:t>정적데이터전달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동적데티터</a:t>
            </a:r>
            <a:r>
              <a:rPr lang="ko-KR" altLang="en-US" dirty="0" smtClean="0"/>
              <a:t> 전달을 통한 처리기를 재사용하는 데모를 보도록 하죠</a:t>
            </a:r>
            <a:r>
              <a:rPr lang="en-US" altLang="ko-KR" dirty="0" smtClean="0"/>
              <a:t>.. </a:t>
            </a:r>
          </a:p>
          <a:p>
            <a:r>
              <a:rPr lang="ko-KR" altLang="en-US" b="1" dirty="0" smtClean="0"/>
              <a:t>데모</a:t>
            </a:r>
            <a:r>
              <a:rPr lang="en-US" altLang="ko-KR" b="1" dirty="0" smtClean="0"/>
              <a:t>2</a:t>
            </a:r>
          </a:p>
          <a:p>
            <a:r>
              <a:rPr lang="ko-KR" altLang="en-US" b="0" dirty="0" smtClean="0"/>
              <a:t>다음은 모든 처리기를 제거한다거나 동일한 이름을 갖는 이벤트 중 특정 이벤트를 추가하는 방법에 대해 알아보도록 하겠습니다</a:t>
            </a:r>
            <a:r>
              <a:rPr lang="en-US" altLang="ko-KR" b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ACCE2-F573-4A7A-BE2B-4C99A4DBCFE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25411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7(26)</a:t>
            </a:r>
            <a:r>
              <a:rPr lang="ko-KR" altLang="en-US" dirty="0" smtClean="0"/>
              <a:t>특정처리기 또는 모든 처리기를 제거하기 위해</a:t>
            </a:r>
            <a:r>
              <a:rPr lang="ko-KR" altLang="en-US" baseline="0" dirty="0" smtClean="0"/>
              <a:t> 알아 두셔야 할 것은 딱 한가지 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바로 네임스페이스인데요</a:t>
            </a:r>
            <a:r>
              <a:rPr lang="en-US" altLang="ko-KR" baseline="0" dirty="0" smtClean="0"/>
              <a:t>..</a:t>
            </a:r>
          </a:p>
          <a:p>
            <a:r>
              <a:rPr lang="ko-KR" altLang="en-US" baseline="0" dirty="0" smtClean="0"/>
              <a:t>이벤트 이름 뒤에 네임스페이스를 지정할 수 있어 이 네임스페이스를 통해 특정 이벤트를 발생시킨다던가 동일한 네임스페이스가 지정된 모든 이벤트를 바인딩 해제 할 수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err="1" smtClean="0"/>
              <a:t>첫번째</a:t>
            </a:r>
            <a:r>
              <a:rPr lang="ko-KR" altLang="en-US" baseline="0" dirty="0" smtClean="0"/>
              <a:t> 코드를 보시면 </a:t>
            </a:r>
            <a:r>
              <a:rPr lang="en-US" altLang="ko-KR" baseline="0" dirty="0" smtClean="0"/>
              <a:t>foo</a:t>
            </a:r>
            <a:r>
              <a:rPr lang="ko-KR" altLang="en-US" baseline="0" dirty="0" smtClean="0"/>
              <a:t>라는 이벤트에 </a:t>
            </a:r>
            <a:r>
              <a:rPr lang="en-US" altLang="ko-KR" baseline="0" dirty="0" smtClean="0"/>
              <a:t>..namespace</a:t>
            </a:r>
            <a:r>
              <a:rPr lang="ko-KR" altLang="en-US" baseline="0" dirty="0" smtClean="0"/>
              <a:t>이라는 네임스페이스를 붙였습니다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당연하게 보이지만 </a:t>
            </a:r>
            <a:r>
              <a:rPr lang="en-US" altLang="ko-KR" dirty="0" err="1" smtClean="0"/>
              <a:t>foo.namespace</a:t>
            </a:r>
            <a:r>
              <a:rPr lang="ko-KR" altLang="en-US" dirty="0" smtClean="0"/>
              <a:t>를 호출하게 되면 첫</a:t>
            </a:r>
            <a:r>
              <a:rPr lang="ko-KR" altLang="en-US" baseline="0" dirty="0" smtClean="0"/>
              <a:t> 번째 이벤트만 동작합니다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foo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호출하게되면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foo 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foo.namespace</a:t>
            </a:r>
            <a:r>
              <a:rPr lang="ko-KR" altLang="en-US" baseline="0" dirty="0" smtClean="0"/>
              <a:t>가 모두 호출되며 </a:t>
            </a:r>
            <a:r>
              <a:rPr lang="en-US" altLang="ko-KR" baseline="0" dirty="0" smtClean="0"/>
              <a:t>foo!</a:t>
            </a:r>
            <a:r>
              <a:rPr lang="ko-KR" altLang="en-US" baseline="0" dirty="0" smtClean="0"/>
              <a:t>을 호출 하면 </a:t>
            </a:r>
            <a:r>
              <a:rPr lang="en-US" altLang="ko-KR" baseline="0" dirty="0" smtClean="0"/>
              <a:t>foo</a:t>
            </a:r>
            <a:r>
              <a:rPr lang="ko-KR" altLang="en-US" baseline="0" dirty="0" smtClean="0"/>
              <a:t>만 호출됩니다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이어서 </a:t>
            </a:r>
            <a:r>
              <a:rPr lang="ko-KR" altLang="en-US" baseline="0" dirty="0" err="1" smtClean="0"/>
              <a:t>모든처리기를</a:t>
            </a:r>
            <a:r>
              <a:rPr lang="ko-KR" altLang="en-US" baseline="0" dirty="0" smtClean="0"/>
              <a:t> 제거하는 방법인데요 네임스페이스가 지정되어 있다면 </a:t>
            </a:r>
            <a:r>
              <a:rPr lang="en-US" altLang="ko-KR" baseline="0" dirty="0" smtClean="0"/>
              <a:t>unbind</a:t>
            </a:r>
            <a:r>
              <a:rPr lang="ko-KR" altLang="en-US" baseline="0" dirty="0" smtClean="0"/>
              <a:t>메서드의 매개변수로 </a:t>
            </a:r>
            <a:r>
              <a:rPr lang="en-US" altLang="ko-KR" baseline="0" dirty="0" smtClean="0"/>
              <a:t>namespace</a:t>
            </a:r>
            <a:r>
              <a:rPr lang="ko-KR" altLang="en-US" baseline="0" dirty="0" smtClean="0"/>
              <a:t>만 지정하면 해당 </a:t>
            </a:r>
            <a:r>
              <a:rPr lang="ko-KR" altLang="en-US" baseline="0" dirty="0" err="1" smtClean="0"/>
              <a:t>네임스페이시가</a:t>
            </a:r>
            <a:r>
              <a:rPr lang="ko-KR" altLang="en-US" baseline="0" dirty="0" smtClean="0"/>
              <a:t> 지정된 모든 처리기가 제거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데모를 보실까요</a:t>
            </a:r>
            <a:r>
              <a:rPr lang="en-US" altLang="ko-KR" baseline="0" dirty="0" smtClean="0"/>
              <a:t>?</a:t>
            </a:r>
            <a:endParaRPr lang="en-US" altLang="ko-KR" dirty="0" smtClean="0"/>
          </a:p>
          <a:p>
            <a:r>
              <a:rPr lang="en-US" altLang="ko-KR" b="1" dirty="0" smtClean="0"/>
              <a:t>demo 3,4</a:t>
            </a:r>
          </a:p>
          <a:p>
            <a:r>
              <a:rPr lang="ko-KR" altLang="en-US" b="0" dirty="0" smtClean="0"/>
              <a:t>다음은 빠르게 요소에 접근하는 방식에 대해 알아보겠습니다</a:t>
            </a:r>
            <a:r>
              <a:rPr lang="en-US" altLang="ko-KR" b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ACCE2-F573-4A7A-BE2B-4C99A4DBCFE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4668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3(31)</a:t>
            </a:r>
            <a:r>
              <a:rPr lang="ko-KR" altLang="en-US" dirty="0" smtClean="0"/>
              <a:t>폼 유효성 검사를 할 때 어떤 조건이 만족하지 않는다면 폼 전송을 취소하는 동작을 수행하고 싶을 때가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이때 유용하게 사용할 수 있는 것이 </a:t>
            </a:r>
            <a:r>
              <a:rPr lang="ko-KR" altLang="en-US" dirty="0" err="1" smtClean="0"/>
              <a:t>스탑이미디어트프로퍼게이션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메서드이며</a:t>
            </a:r>
            <a:r>
              <a:rPr lang="ko-KR" altLang="en-US" dirty="0" smtClean="0"/>
              <a:t> 이는 처리기의 동작을 중지할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코드를 보면 </a:t>
            </a:r>
            <a:r>
              <a:rPr lang="en-US" altLang="ko-KR" dirty="0" err="1" smtClean="0"/>
              <a:t>e.preventDefault</a:t>
            </a:r>
            <a:r>
              <a:rPr lang="ko-KR" altLang="en-US" dirty="0" smtClean="0"/>
              <a:t>를 통해 기본 이벤트를 중단 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그다음</a:t>
            </a:r>
            <a:r>
              <a:rPr lang="ko-KR" altLang="en-US" dirty="0" smtClean="0"/>
              <a:t> </a:t>
            </a:r>
            <a:r>
              <a:rPr lang="en-US" altLang="ko-KR" dirty="0" smtClean="0"/>
              <a:t>field</a:t>
            </a:r>
            <a:r>
              <a:rPr lang="ko-KR" altLang="en-US" dirty="0" smtClean="0"/>
              <a:t>의 값이 비어 있다면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stop....</a:t>
            </a:r>
            <a:r>
              <a:rPr lang="ko-KR" altLang="en-US" baseline="0" dirty="0" smtClean="0"/>
              <a:t>를 호출하여 처리기 동작을 중지 </a:t>
            </a:r>
            <a:r>
              <a:rPr lang="ko-KR" altLang="en-US" baseline="0" dirty="0" err="1" smtClean="0"/>
              <a:t>시켜며</a:t>
            </a:r>
            <a:r>
              <a:rPr lang="ko-KR" altLang="en-US" baseline="0" dirty="0" smtClean="0"/>
              <a:t> 그렇지 않다면 이어 나오는 </a:t>
            </a:r>
            <a:r>
              <a:rPr lang="en-US" altLang="ko-KR" baseline="0" dirty="0" smtClean="0"/>
              <a:t>submit</a:t>
            </a:r>
            <a:r>
              <a:rPr lang="ko-KR" altLang="en-US" baseline="0" dirty="0" smtClean="0"/>
              <a:t>처리기를 실행 시키게 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e.stop</a:t>
            </a:r>
            <a:r>
              <a:rPr lang="en-US" altLang="ko-KR" baseline="0" dirty="0" smtClean="0"/>
              <a:t>....</a:t>
            </a:r>
            <a:r>
              <a:rPr lang="ko-KR" altLang="en-US" baseline="0" dirty="0" smtClean="0"/>
              <a:t>을 사용할 때 고려사항에는 </a:t>
            </a:r>
            <a:r>
              <a:rPr lang="ko-KR" altLang="en-US" baseline="0" dirty="0" err="1" smtClean="0"/>
              <a:t>리스너가</a:t>
            </a:r>
            <a:r>
              <a:rPr lang="ko-KR" altLang="en-US" baseline="0" dirty="0" smtClean="0"/>
              <a:t> 여러 </a:t>
            </a:r>
            <a:r>
              <a:rPr lang="ko-KR" altLang="en-US" baseline="0" dirty="0" err="1" smtClean="0"/>
              <a:t>플러그인에서</a:t>
            </a:r>
            <a:r>
              <a:rPr lang="ko-KR" altLang="en-US" baseline="0" dirty="0" smtClean="0"/>
              <a:t> 사용된다거나 즉 일반적인 </a:t>
            </a:r>
            <a:r>
              <a:rPr lang="en-US" altLang="ko-KR" baseline="0" dirty="0" err="1" smtClean="0"/>
              <a:t>dom</a:t>
            </a:r>
            <a:r>
              <a:rPr lang="ko-KR" altLang="en-US" baseline="0" dirty="0" smtClean="0"/>
              <a:t>요소이거나 일반적인 이벤트인 경우에 주의해서 사용해야 하면 </a:t>
            </a:r>
            <a:r>
              <a:rPr lang="ko-KR" altLang="en-US" baseline="0" dirty="0" err="1" smtClean="0"/>
              <a:t>마음것</a:t>
            </a:r>
            <a:r>
              <a:rPr lang="ko-KR" altLang="en-US" baseline="0" dirty="0" smtClean="0"/>
              <a:t> 써도 되는 경우는 동적인 </a:t>
            </a:r>
            <a:r>
              <a:rPr lang="en-US" altLang="ko-KR" baseline="0" dirty="0" err="1" smtClean="0"/>
              <a:t>dom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리스너가</a:t>
            </a:r>
            <a:r>
              <a:rPr lang="ko-KR" altLang="en-US" baseline="0" dirty="0" smtClean="0"/>
              <a:t> 하나의 </a:t>
            </a:r>
            <a:r>
              <a:rPr lang="ko-KR" altLang="en-US" baseline="0" dirty="0" err="1" smtClean="0"/>
              <a:t>플러그인에서만</a:t>
            </a:r>
            <a:r>
              <a:rPr lang="ko-KR" altLang="en-US" baseline="0" dirty="0" smtClean="0"/>
              <a:t> 사용되는 경우</a:t>
            </a:r>
            <a:endParaRPr lang="en-US" altLang="ko-KR" baseline="0" dirty="0" smtClean="0"/>
          </a:p>
          <a:p>
            <a:r>
              <a:rPr lang="ko-KR" altLang="en-US" baseline="0" dirty="0" smtClean="0"/>
              <a:t>처음에 배운 사용자 정의 이벤트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의도적으로 모든 처리기를 중단하고 싶은 경우에는 </a:t>
            </a:r>
            <a:r>
              <a:rPr lang="ko-KR" altLang="en-US" baseline="0" dirty="0" err="1" smtClean="0"/>
              <a:t>마음것</a:t>
            </a:r>
            <a:r>
              <a:rPr lang="ko-KR" altLang="en-US" baseline="0" dirty="0" smtClean="0"/>
              <a:t> 사용하셔도 됩니다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ACCE2-F573-4A7A-BE2B-4C99A4DBCFE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756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rgbClr val="4295C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8" name="Picture 10" descr="Taeyo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" y="9525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0" y="6237288"/>
            <a:ext cx="9144000" cy="620712"/>
          </a:xfrm>
          <a:prstGeom prst="rect">
            <a:avLst/>
          </a:prstGeom>
          <a:solidFill>
            <a:srgbClr val="D3D3D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10" name="Picture 12" descr="cz_logo_a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5600" y="6327775"/>
            <a:ext cx="11874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3" descr="MVP_Horizontal_FullColor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6075" y="6308725"/>
            <a:ext cx="10795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48600" y="6308725"/>
            <a:ext cx="11874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142875" y="6429375"/>
            <a:ext cx="2647950" cy="2778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Microsoft Himalaya" pitchFamily="2" charset="0"/>
              </a:rPr>
              <a:t>Microsoft Community Conference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Microsoft Himalaya" pitchFamily="2" charset="0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ln>
            <a:noFill/>
          </a:ln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4CE1DC4-7B87-476D-A81A-701837592A6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B269-AA46-4E1E-8F4A-F62AD7FCE707}" type="datetimeFigureOut">
              <a:rPr lang="ko-KR" altLang="en-US" smtClean="0"/>
              <a:pPr/>
              <a:t>2012-04-13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41D2-368B-4453-9783-DF7339D06B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B269-AA46-4E1E-8F4A-F62AD7FCE707}" type="datetimeFigureOut">
              <a:rPr lang="ko-KR" altLang="en-US" smtClean="0"/>
              <a:pPr/>
              <a:t>2012-04-13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41D2-368B-4453-9783-DF7339D06B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B269-AA46-4E1E-8F4A-F62AD7FCE707}" type="datetimeFigureOut">
              <a:rPr lang="ko-KR" altLang="en-US" smtClean="0"/>
              <a:pPr/>
              <a:t>2012-04-13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41D2-368B-4453-9783-DF7339D06B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B269-AA46-4E1E-8F4A-F62AD7FCE707}" type="datetimeFigureOut">
              <a:rPr lang="ko-KR" altLang="en-US" smtClean="0"/>
              <a:pPr/>
              <a:t>2012-04-13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41D2-368B-4453-9783-DF7339D06B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B269-AA46-4E1E-8F4A-F62AD7FCE707}" type="datetimeFigureOut">
              <a:rPr lang="ko-KR" altLang="en-US" smtClean="0"/>
              <a:pPr/>
              <a:t>2012-04-13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41D2-368B-4453-9783-DF7339D06B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B269-AA46-4E1E-8F4A-F62AD7FCE707}" type="datetimeFigureOut">
              <a:rPr lang="ko-KR" altLang="en-US" smtClean="0"/>
              <a:pPr/>
              <a:t>2012-04-13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41D2-368B-4453-9783-DF7339D06B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B269-AA46-4E1E-8F4A-F62AD7FCE707}" type="datetimeFigureOut">
              <a:rPr lang="ko-KR" altLang="en-US" smtClean="0"/>
              <a:pPr/>
              <a:t>2012-04-13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41D2-368B-4453-9783-DF7339D06B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B269-AA46-4E1E-8F4A-F62AD7FCE707}" type="datetimeFigureOut">
              <a:rPr lang="ko-KR" altLang="en-US" smtClean="0"/>
              <a:pPr/>
              <a:t>2012-04-13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41D2-368B-4453-9783-DF7339D06B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B269-AA46-4E1E-8F4A-F62AD7FCE707}" type="datetimeFigureOut">
              <a:rPr lang="ko-KR" altLang="en-US" smtClean="0"/>
              <a:pPr/>
              <a:t>2012-04-13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41D2-368B-4453-9783-DF7339D06B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B269-AA46-4E1E-8F4A-F62AD7FCE707}" type="datetimeFigureOut">
              <a:rPr lang="ko-KR" altLang="en-US" smtClean="0"/>
              <a:pPr/>
              <a:t>2012-04-13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41D2-368B-4453-9783-DF7339D06B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4697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3B269-AA46-4E1E-8F4A-F62AD7FCE707}" type="datetimeFigureOut">
              <a:rPr lang="ko-KR" altLang="en-US" smtClean="0"/>
              <a:pPr/>
              <a:t>2012-04-13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641D2-368B-4453-9783-DF7339D06B7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4295C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8" name="Picture 10" descr="Taeyo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925" y="23813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71438" y="6548438"/>
            <a:ext cx="243675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맑은 고딕" pitchFamily="50" charset="-127"/>
                <a:ea typeface="맑은 고딕" pitchFamily="50" charset="-127"/>
                <a:cs typeface="Microsoft Himalaya" pitchFamily="2" charset="0"/>
              </a:rPr>
              <a:t>Microsoft Community </a:t>
            </a:r>
            <a:r>
              <a:rPr lang="en-US" altLang="ko-KR" sz="1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맑은 고딕" pitchFamily="50" charset="-127"/>
                <a:ea typeface="맑은 고딕" pitchFamily="50" charset="-127"/>
                <a:cs typeface="Microsoft Himalaya" pitchFamily="2" charset="0"/>
              </a:rPr>
              <a:t>Seminar</a:t>
            </a:r>
            <a:endParaRPr lang="ko-KR" altLang="en-US" sz="1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맑은 고딕" pitchFamily="50" charset="-127"/>
              <a:ea typeface="맑은 고딕" pitchFamily="50" charset="-127"/>
              <a:cs typeface="Microsoft Himalaya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>
            <a:lumMod val="75000"/>
          </a:schemeClr>
        </a:buClr>
        <a:buFont typeface="맑은 고딕" pitchFamily="50" charset="-127"/>
        <a:buChar char="＞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1">
            <a:lumMod val="40000"/>
            <a:lumOff val="60000"/>
          </a:schemeClr>
        </a:buClr>
        <a:buFont typeface="Wingdings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>
            <a:lumMod val="40000"/>
            <a:lumOff val="60000"/>
          </a:schemeClr>
        </a:buClr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r"/>
            <a:r>
              <a:rPr lang="ko-KR" altLang="en-US" sz="26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김경</a:t>
            </a:r>
            <a:r>
              <a:rPr lang="ko-KR" altLang="en-US" sz="26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균</a:t>
            </a:r>
            <a:endParaRPr lang="en-US" altLang="ko-KR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r"/>
            <a:endParaRPr lang="en-US" altLang="ko-KR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r"/>
            <a:r>
              <a:rPr lang="ko-KR" altLang="en-US" sz="18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㈜</a:t>
            </a:r>
            <a:r>
              <a:rPr lang="ko-KR" altLang="en-US" sz="1800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드원테크놀러지</a:t>
            </a:r>
            <a:r>
              <a:rPr lang="ko-KR" altLang="en-US" sz="18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선임 컨설턴트</a:t>
            </a:r>
            <a:endParaRPr lang="en-US" altLang="ko-KR" sz="1800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r"/>
            <a:r>
              <a:rPr lang="en-US" altLang="ko-KR" sz="18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Taeto.net jQuery sysop </a:t>
            </a:r>
            <a:r>
              <a:rPr lang="ko-KR" altLang="en-US" sz="18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및 운영진</a:t>
            </a:r>
            <a:endParaRPr lang="en-US" altLang="ko-KR" sz="1800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r"/>
            <a:r>
              <a:rPr lang="ko-KR" altLang="en-US" sz="18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실전 </a:t>
            </a:r>
            <a:r>
              <a:rPr lang="en-US" altLang="ko-KR" sz="1800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jquery</a:t>
            </a:r>
            <a:r>
              <a:rPr lang="en-US" altLang="ko-KR" sz="18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cookbook </a:t>
            </a:r>
            <a:r>
              <a:rPr lang="ko-KR" altLang="en-US" sz="18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역자</a:t>
            </a:r>
            <a:endParaRPr lang="ko-KR" altLang="en-US" sz="18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ko-KR" sz="44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jQuery Advanced Events</a:t>
            </a:r>
            <a:endParaRPr lang="ko-KR" altLang="en-US" sz="440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642942"/>
          </a:xfrm>
        </p:spPr>
        <p:txBody>
          <a:bodyPr/>
          <a:lstStyle/>
          <a:p>
            <a:r>
              <a:rPr lang="ko-KR" altLang="en-US" b="1" dirty="0" smtClean="0"/>
              <a:t>순서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697427"/>
          </a:xfrm>
        </p:spPr>
        <p:txBody>
          <a:bodyPr>
            <a:no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이벤트와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이벤트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바인딩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이벤트 처리기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이벤트 발생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이벤트 처리기에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값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전달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처리기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제거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처리기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실행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중단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642942"/>
          </a:xfrm>
        </p:spPr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이벤트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이벤트 바인딩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697427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사용자와 어플리케이션 간의 소통을 위한 주된 방법</a:t>
            </a: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대부분의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jQuery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코드는 다양한 사용자 이벤트 및 브라우저 이벤트를 처리하기 위해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실행됨</a:t>
            </a: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사용자 이벤트</a:t>
            </a: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사용자에 의해 어떤 동작을 수행하는 이벤트</a:t>
            </a:r>
            <a:endParaRPr lang="en-US" altLang="ko-KR" sz="14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click,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mousedown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,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keypress</a:t>
            </a:r>
            <a:endParaRPr lang="en-US" altLang="ko-KR" sz="14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브라우저 이벤트</a:t>
            </a: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브라우저에 의해 수행되는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DOM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관련 이벤트</a:t>
            </a:r>
            <a:endParaRPr lang="en-US" altLang="ko-KR" sz="14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document.ready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,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window.onload</a:t>
            </a:r>
            <a:endParaRPr lang="en-US" altLang="ko-KR" sz="14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사용자 정의 이벤트</a:t>
            </a: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사용자에 의해 만들어 지거나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jQuery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와 같은 라이브러리에 의해 제공되는 이벤트</a:t>
            </a:r>
            <a:endParaRPr lang="en-US" altLang="ko-KR" sz="14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ajaxSend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,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ajaxComplete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,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ajaxError</a:t>
            </a:r>
            <a:endParaRPr lang="en-US" altLang="ko-KR" sz="14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이벤트 바인딩</a:t>
            </a: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이벤트가 발생했을 때 이를 처리하기 위해 바인딩을 해야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함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5373216"/>
            <a:ext cx="7128792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bind </a:t>
            </a: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메서드 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사용</a:t>
            </a:r>
            <a:endParaRPr lang="en-US" altLang="ko-KR" sz="14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jQuery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(‘div’).bind(‘click’, function(e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){…});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단축 표현 </a:t>
            </a:r>
            <a:endParaRPr lang="en-US" altLang="ko-KR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jQuery(‘div’).click(function(e){…});</a:t>
            </a:r>
            <a:endParaRPr lang="en-US" altLang="ko-KR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8407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642942"/>
          </a:xfrm>
        </p:spPr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이벤트 처리기 연결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697427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여러 개의 이벤트에서 동일한 처리기를 연결해야 하는 경우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처리기 함수를 별도로 작성하여 각 이벤트에 연결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.</a:t>
            </a: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bind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메서드의 첫 번째 매개변수에는 여러 개의 이벤트를 공백을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구분자로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하여 추가가능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처리기 함수를 해제할 경우에는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unbind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메서드를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사용하며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,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반드시 처리기에 대한 참조를 가지고 있어야 함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jQuery 1.4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에서는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bind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메서드의 첫 번째 매개변수를 개체로 구성하여 지정할 수 있으며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,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또한 동일한 이벤트를 중복해서 지정 가능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. </a:t>
            </a:r>
          </a:p>
          <a:p>
            <a:pPr lvl="1">
              <a:buFont typeface="Arial" pitchFamily="34" charset="0"/>
              <a:buChar char="•"/>
            </a:pP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772816"/>
            <a:ext cx="756084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function handler(e){ alert(‘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복사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’);}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jQuery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(document).click(handler).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keydown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(handler);</a:t>
            </a:r>
            <a:endParaRPr lang="en-US" altLang="ko-KR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9380" y="2942923"/>
            <a:ext cx="756084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jQuery(‘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btnCopy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’).bind(‘click 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mousedown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’, handler);</a:t>
            </a:r>
            <a:endParaRPr lang="en-US" altLang="ko-KR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4593828"/>
            <a:ext cx="7560840" cy="11695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jQuery(‘div’).bind({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   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click:function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(){...},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keydown:function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(){...},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keyup:function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(){...}</a:t>
            </a:r>
            <a:endParaRPr lang="en-US" altLang="ko-KR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});</a:t>
            </a:r>
            <a:endParaRPr lang="en-US" altLang="ko-KR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77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642942"/>
          </a:xfrm>
        </p:spPr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이벤트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발생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697427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이벤트가 발생되려면 사용자의 동작에 의해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브라우저에 의해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그리고 프로그램적인 방식으로 발생시킬 수 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프로그램적인 이벤트 발생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685800" lvl="1">
              <a:buFont typeface="Arial" pitchFamily="34" charset="0"/>
              <a:buChar char="•"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trigger()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또는 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triggerHandler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()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를 사용한다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.</a:t>
            </a:r>
            <a:endParaRPr lang="en-US" altLang="ko-KR" sz="14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685800" lvl="1">
              <a:buFont typeface="Arial" pitchFamily="34" charset="0"/>
              <a:buChar char="•"/>
            </a:pP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triggerHandler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은 이벤트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버블링을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하지 않는다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.</a:t>
            </a:r>
            <a:endParaRPr lang="en-US" altLang="ko-KR" sz="14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457200" lvl="1" indent="0">
              <a:buNone/>
            </a:pP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69380" y="2635146"/>
            <a:ext cx="7560840" cy="16004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jQuery(‘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btnCopy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’).bind(‘click 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customEvent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’, handler);</a:t>
            </a:r>
          </a:p>
          <a:p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//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사용자 정의 이벤트를 프로그램적으로 발생</a:t>
            </a:r>
            <a:endParaRPr lang="en-US" altLang="ko-KR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jQuery(‘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btnCopy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’).trigger(‘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customEvent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’);</a:t>
            </a:r>
          </a:p>
          <a:p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//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사용자 이벤트를 프로그램적으로 발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생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jQuery(‘</a:t>
            </a:r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btnCopy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’).trigger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(‘click’);</a:t>
            </a:r>
            <a:endParaRPr lang="en-US" altLang="ko-KR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3021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642942"/>
          </a:xfrm>
        </p:spPr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처리기 함수에 값 전달하기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697427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정적 데이터 전달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바인딩 시점에 이미 사용 가능한 값들을 처리기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메서드로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전달</a:t>
            </a: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e.data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를 통해 전달된 매개변수에 접근</a:t>
            </a: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1916832"/>
            <a:ext cx="7344816" cy="16004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function 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buttonClicked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(e){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   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jQuery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(‘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div.panel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’).hide();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   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jQuery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(‘#panel’+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e.data.panel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).show();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jQuery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(‘#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desc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’).text(‘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e.data.color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’+</a:t>
            </a:r>
            <a:r>
              <a:rPr lang="ko-KR" altLang="en-US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번튼을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클릭했어요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!!’);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}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jQuery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(‘#button1’).bind(‘click’, {panel:1, 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color:’red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’}, 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buttonClicked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);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	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jQuery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(‘#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button2’).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bind(‘click’, {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panel:2, </a:t>
            </a:r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color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:’blue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’}, </a:t>
            </a:r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buttonClicked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27177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642942"/>
          </a:xfrm>
        </p:spPr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처리기 함수에 값 전달하기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697427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동적 데이터 전달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처리기를 호출 할 때 마다 변경되는 데이터들을 전달</a:t>
            </a: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매개변수를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trigger()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에 전달</a:t>
            </a: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marL="1200150" lvl="2" indent="-285750"/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매개변수는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4~5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개 정도가 적당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가독성을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위해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)</a:t>
            </a: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사용자 정의 이벤트 개체를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trigger()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에 전달</a:t>
            </a:r>
            <a:endParaRPr lang="en-US" altLang="ko-KR" sz="1600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387600"/>
            <a:ext cx="712879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jQuery(‘form’).bind(‘submit’, function(e,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lastname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firstname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, age){...});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이벤트 호출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jQuery(‘form’).trigger(‘submit’, [‘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경균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’, ‘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김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’, 32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]);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3573016"/>
            <a:ext cx="7128792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(‘form’).bind(‘submit’, function(e){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  //e.name,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e.age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...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});</a:t>
            </a: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이벤트 개체를 사용한 표현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var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e = </a:t>
            </a:r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jQuery.Event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(‘submit’);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e.name = ‘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경균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’;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e.age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= 32;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(‘form’).trigger(e);</a:t>
            </a:r>
          </a:p>
          <a:p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또는 단축 표현</a:t>
            </a:r>
            <a:endParaRPr lang="en-US" altLang="ko-KR" sz="12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jQuery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(‘form’).trigger({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  name:’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경균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’,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  age:32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});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77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642942"/>
          </a:xfrm>
        </p:spPr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처리기 제거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697427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모든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처리기 제거하기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네임스페이스를 지정하여 이벤트를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바인드하고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네임스페이스를 통해 바인딩을 해제한다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.</a:t>
            </a:r>
          </a:p>
          <a:p>
            <a:endParaRPr lang="en-US" altLang="ko-K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2204864"/>
            <a:ext cx="7344816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jQuery</a:t>
            </a:r>
            <a:r>
              <a:rPr lang="en-US" altLang="ko-KR" sz="1400" dirty="0"/>
              <a:t>('#unbind').click(function(){</a:t>
            </a:r>
          </a:p>
          <a:p>
            <a:r>
              <a:rPr lang="en-US" altLang="ko-KR" sz="1400" dirty="0" smtClean="0"/>
              <a:t>    jQuery</a:t>
            </a:r>
            <a:r>
              <a:rPr lang="en-US" altLang="ko-KR" sz="1400" dirty="0"/>
              <a:t>('#clickable').unbind('. special');</a:t>
            </a:r>
          </a:p>
          <a:p>
            <a:r>
              <a:rPr lang="en-US" altLang="ko-KR" sz="14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xmlns="" val="27177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642942"/>
          </a:xfrm>
        </p:spPr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처리기 실행 루프 중단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697427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e.stopImmediatePropagation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이어지는 이벤트 처리기들이 현재 이벤트에게 통지되지 않게 하며 이벤트의 전파 또한 중단시킨다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Arial" pitchFamily="34" charset="0"/>
              <a:buChar char="•"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e.stopImmediatePropagation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고려 사항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주의해야 하는 경우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리스너가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다른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플러그인에서도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사용되는 일반적인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요소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click, ready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처럼 일반적이어서 충돌가능성이 높은 경우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안전한 경우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동적을 생성되는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DOM,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리스너가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오직 하나의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플러그인에서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사용되는 경우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사용자 정의 이벤트인 경우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(change-color,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adduser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...)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의도적으로 모든 처리기를 중단하고 싶은 경우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2132856"/>
            <a:ext cx="7344816" cy="16004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jQuery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(‘form’).submit(function(e){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   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e.preventDefault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  if(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jQuery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(‘#field’).</a:t>
            </a:r>
            <a:r>
              <a:rPr lang="en-US" altLang="ko-KR" sz="14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val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== ‘’)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     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e.stopImmediatePropagation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();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}).submit(function(e){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   //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작업 수행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});</a:t>
            </a:r>
            <a:endParaRPr lang="en-US" altLang="ko-KR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77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3523</TotalTime>
  <Words>1520</Words>
  <Application>Microsoft Office PowerPoint</Application>
  <PresentationFormat>화면 슬라이드 쇼(4:3)</PresentationFormat>
  <Paragraphs>210</Paragraphs>
  <Slides>9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jQuery Advanced Events</vt:lpstr>
      <vt:lpstr>순서</vt:lpstr>
      <vt:lpstr>이벤트? 이벤트 바인딩</vt:lpstr>
      <vt:lpstr>이벤트 처리기 연결</vt:lpstr>
      <vt:lpstr>이벤트 발생</vt:lpstr>
      <vt:lpstr>처리기 함수에 값 전달하기</vt:lpstr>
      <vt:lpstr>처리기 함수에 값 전달하기</vt:lpstr>
      <vt:lpstr>모든 처리기 제거</vt:lpstr>
      <vt:lpstr>처리기 실행 루프 중단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Taeyo</dc:creator>
  <cp:lastModifiedBy>DarkKaiser</cp:lastModifiedBy>
  <cp:revision>411</cp:revision>
  <dcterms:created xsi:type="dcterms:W3CDTF">2009-06-16T04:29:41Z</dcterms:created>
  <dcterms:modified xsi:type="dcterms:W3CDTF">2012-04-13T01:19:05Z</dcterms:modified>
</cp:coreProperties>
</file>