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7" r:id="rId3"/>
    <p:sldId id="260" r:id="rId4"/>
    <p:sldId id="259" r:id="rId5"/>
    <p:sldId id="261" r:id="rId6"/>
    <p:sldId id="296" r:id="rId7"/>
    <p:sldId id="297" r:id="rId8"/>
    <p:sldId id="298" r:id="rId9"/>
    <p:sldId id="299" r:id="rId10"/>
    <p:sldId id="300" r:id="rId11"/>
    <p:sldId id="301" r:id="rId12"/>
    <p:sldId id="263" r:id="rId13"/>
    <p:sldId id="264" r:id="rId14"/>
    <p:sldId id="302" r:id="rId15"/>
    <p:sldId id="305" r:id="rId16"/>
    <p:sldId id="308" r:id="rId17"/>
    <p:sldId id="311" r:id="rId18"/>
    <p:sldId id="304" r:id="rId19"/>
    <p:sldId id="312" r:id="rId20"/>
    <p:sldId id="303" r:id="rId21"/>
    <p:sldId id="307" r:id="rId22"/>
  </p:sldIdLst>
  <p:sldSz cx="9144000" cy="5143500" type="screen16x9"/>
  <p:notesSz cx="6858000" cy="9144000"/>
  <p:embeddedFontLst>
    <p:embeddedFont>
      <p:font typeface="Barlow" panose="020B0604020202020204" charset="0"/>
      <p:regular r:id="rId24"/>
      <p:bold r:id="rId25"/>
      <p:italic r:id="rId26"/>
      <p:boldItalic r:id="rId27"/>
    </p:embeddedFont>
    <p:embeddedFont>
      <p:font typeface="Barlow Light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Montserrat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6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23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02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807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32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2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03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03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71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2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734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032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6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0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90307" y="1136444"/>
            <a:ext cx="5786621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PENTEST BEGINNER </a:t>
            </a:r>
            <a:r>
              <a:rPr lang="en" sz="4400" dirty="0">
                <a:solidFill>
                  <a:schemeClr val="accent1"/>
                </a:solidFill>
              </a:rPr>
              <a:t>WORKSHOP</a:t>
            </a:r>
            <a:r>
              <a:rPr lang="en" sz="4400" dirty="0"/>
              <a:t> </a:t>
            </a:r>
            <a:br>
              <a:rPr lang="en" sz="4400" dirty="0"/>
            </a:br>
            <a:r>
              <a:rPr lang="en" sz="4400" dirty="0"/>
              <a:t>DAY 2</a:t>
            </a:r>
            <a:endParaRPr sz="44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759471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CROSS-SITE REQUEST FORGERY (CSRF)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4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3638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CROSS-SITE REQUEST FORGERY (CSRF)</a:t>
            </a:r>
            <a:endParaRPr sz="2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514506"/>
            <a:ext cx="5307000" cy="23929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One-click attack or session riding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Forces to execute unwanted actions on a web application in which they’re currently authenticated.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543832" y="1067487"/>
            <a:ext cx="2327124" cy="3269852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7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5218885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Depends on user session with a vulnerable web app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Attack will be successful if the user in an active session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Find a valid URL to have a state-changing effect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b="1" dirty="0"/>
              <a:t>Find right values for the URL parameter. Otherwise, will be rejected.</a:t>
            </a:r>
            <a:endParaRPr b="1"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 ON CSRF ATTACK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PREVENT CSRF ATTACK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299" y="1353950"/>
            <a:ext cx="6601667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Logging off web app when not in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Secure user passwords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Not allow browser to remember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Avoid simultaneously browsing while logging into an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  <a:latin typeface="Barlow "/>
              </a:rPr>
              <a:t>FOR DEVELOPER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Barlow Light" panose="020B0604020202020204" charset="0"/>
              </a:rPr>
              <a:t>Generate unique random token for every session request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Barlow Light" panose="020B0604020202020204" charset="0"/>
              </a:rPr>
              <a:t>Duplicate or missing values will be blocked</a:t>
            </a:r>
          </a:p>
          <a:p>
            <a:pPr marL="34290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Barlow Light" panose="020B0604020202020204" charset="0"/>
              </a:rPr>
              <a:t>Block double submission of cookies</a:t>
            </a:r>
          </a:p>
          <a:p>
            <a:pPr marL="342900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Barlow "/>
            </a:endParaRPr>
          </a:p>
          <a:p>
            <a:pPr marL="0" indent="0">
              <a:buNone/>
            </a:pPr>
            <a:endParaRPr b="1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 LOGIC VULNERABILITY 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75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BUSSINESS LOGIC VULNERABILITY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300" y="1509894"/>
            <a:ext cx="5191081" cy="15522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Manipulate legitimate functionality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Attacker can elicit unintended behavior in design and implementation of flaws business logic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b="1" dirty="0"/>
              <a:t>Arise from circumstantial security weakness</a:t>
            </a:r>
            <a:endParaRPr b="1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634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253798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BUSSINESS LOGIC VULNERABILITIES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481541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Lead to the chance that a flaw can be escalated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Lead to stolen funds, fraudulent accounts, etc.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Chance to gain access to user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Chance to change the function of website elements completely</a:t>
            </a: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21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5999"/>
            <a:ext cx="7367212" cy="2013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LET’S MAKE SOME PRACTICE IN PORTSWIGGER LAB ON BUSSINESS LOGIC VULNERABILITY</a:t>
            </a:r>
            <a:endParaRPr sz="3600"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00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FILE UPLOAD VULNERABILITY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8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3638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FILE UPLOAD VULNERABILITY</a:t>
            </a:r>
            <a:endParaRPr sz="2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627503" y="1572296"/>
            <a:ext cx="5451549" cy="16893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Barlow Light" panose="020B0604020202020204" charset="0"/>
              </a:rPr>
              <a:t>W</a:t>
            </a:r>
            <a:r>
              <a:rPr lang="en-US" sz="2000" i="0" dirty="0">
                <a:solidFill>
                  <a:schemeClr val="tx1"/>
                </a:solidFill>
                <a:effectLst/>
                <a:latin typeface="Barlow Light" panose="020B0604020202020204" charset="0"/>
              </a:rPr>
              <a:t>eb server allows users to upload files to its filesystem without sufficiently validating things like their name, type, contents, or size.</a:t>
            </a:r>
            <a:endParaRPr sz="2000" dirty="0">
              <a:solidFill>
                <a:schemeClr val="tx1"/>
              </a:solidFill>
              <a:latin typeface="Barlow Light" panose="020B0604020202020204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543832" y="1067487"/>
            <a:ext cx="2327124" cy="3269852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915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4815599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" action="ppaction://noaction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855300" y="3753525"/>
            <a:ext cx="74334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3E7980-F7A5-40E0-B93E-A8FC0F18ADF7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0" y="1670"/>
            <a:ext cx="9144000" cy="5143451"/>
          </a:xfrm>
          <a:prstGeom prst="rect">
            <a:avLst/>
          </a:prstGeom>
        </p:spPr>
      </p:pic>
      <p:sp>
        <p:nvSpPr>
          <p:cNvPr id="8" name="Google Shape;88;p16">
            <a:extLst>
              <a:ext uri="{FF2B5EF4-FFF2-40B4-BE49-F238E27FC236}">
                <a16:creationId xmlns:a16="http://schemas.microsoft.com/office/drawing/2014/main" id="{70F42BBF-FBBD-48F7-9BE7-C3D792269134}"/>
              </a:ext>
            </a:extLst>
          </p:cNvPr>
          <p:cNvSpPr txBox="1">
            <a:spLocks/>
          </p:cNvSpPr>
          <p:nvPr/>
        </p:nvSpPr>
        <p:spPr>
          <a:xfrm>
            <a:off x="0" y="248213"/>
            <a:ext cx="9144000" cy="496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sz="2400" dirty="0">
                <a:solidFill>
                  <a:srgbClr val="FFFF00"/>
                </a:solidFill>
                <a:highlight>
                  <a:srgbClr val="FF0000"/>
                </a:highlight>
              </a:rPr>
              <a:t>DISCLAIMER/WARNING</a:t>
            </a:r>
          </a:p>
        </p:txBody>
      </p:sp>
      <p:sp>
        <p:nvSpPr>
          <p:cNvPr id="9" name="Google Shape;88;p16">
            <a:extLst>
              <a:ext uri="{FF2B5EF4-FFF2-40B4-BE49-F238E27FC236}">
                <a16:creationId xmlns:a16="http://schemas.microsoft.com/office/drawing/2014/main" id="{4EA7E9F0-F62C-4FBE-8875-D11C46580B59}"/>
              </a:ext>
            </a:extLst>
          </p:cNvPr>
          <p:cNvSpPr txBox="1">
            <a:spLocks/>
          </p:cNvSpPr>
          <p:nvPr/>
        </p:nvSpPr>
        <p:spPr>
          <a:xfrm>
            <a:off x="0" y="3744343"/>
            <a:ext cx="9094381" cy="210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spcBef>
                <a:spcPts val="600"/>
              </a:spcBef>
              <a:buFont typeface="Barlow Light"/>
              <a:buNone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Montserrat" panose="020B0604020202020204" charset="0"/>
              </a:rPr>
              <a:t>The information provided on this workshop is for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Montserrat" panose="020B0604020202020204" charset="0"/>
              </a:rPr>
              <a:t>educational purposes only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Montserrat" panose="020B0604020202020204" charset="0"/>
              </a:rPr>
              <a:t>. The instructors 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  <a:latin typeface="Montserrat" panose="020B0604020202020204" charset="0"/>
              </a:rPr>
              <a:t>will not be responsible 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Montserrat" panose="020B0604020202020204" charset="0"/>
              </a:rPr>
              <a:t>for any misuse of the information. We are not support illegal activities.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CONTROL VULNERABILITY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04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ACCESS CONTROL VULNERABILITY</a:t>
            </a:r>
            <a:endParaRPr dirty="0"/>
          </a:p>
        </p:txBody>
      </p:sp>
      <p:sp>
        <p:nvSpPr>
          <p:cNvPr id="394" name="Google Shape;394;p28"/>
          <p:cNvSpPr txBox="1">
            <a:spLocks noGrp="1"/>
          </p:cNvSpPr>
          <p:nvPr>
            <p:ph type="body" idx="1"/>
          </p:nvPr>
        </p:nvSpPr>
        <p:spPr>
          <a:xfrm>
            <a:off x="855299" y="1431922"/>
            <a:ext cx="6225985" cy="23887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User can in fast access some resources or perform some action that they are not supposed to be able to access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000" b="1" dirty="0"/>
              <a:t>Bypass access control methods to steal data or user creds.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sz="2000" b="1" dirty="0"/>
          </a:p>
        </p:txBody>
      </p:sp>
      <p:sp>
        <p:nvSpPr>
          <p:cNvPr id="397" name="Google Shape;397;p2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24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1370449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4000" dirty="0"/>
              <a:t>DAY 2 </a:t>
            </a:r>
            <a:endParaRPr sz="40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230;p18">
            <a:extLst>
              <a:ext uri="{FF2B5EF4-FFF2-40B4-BE49-F238E27FC236}">
                <a16:creationId xmlns:a16="http://schemas.microsoft.com/office/drawing/2014/main" id="{E8771E53-F4AB-49BA-90CB-87B1E88A5DA4}"/>
              </a:ext>
            </a:extLst>
          </p:cNvPr>
          <p:cNvSpPr txBox="1">
            <a:spLocks/>
          </p:cNvSpPr>
          <p:nvPr/>
        </p:nvSpPr>
        <p:spPr>
          <a:xfrm>
            <a:off x="2721910" y="1008117"/>
            <a:ext cx="5332874" cy="3127266"/>
          </a:xfrm>
          <a:prstGeom prst="rect">
            <a:avLst/>
          </a:prstGeom>
          <a:noFill/>
          <a:ln>
            <a:noFill/>
          </a:ln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4191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 u="none" strike="noStrike" cap="none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Server-side Template Injection </a:t>
            </a:r>
            <a:br>
              <a:rPr lang="en-US" sz="2000" dirty="0"/>
            </a:br>
            <a:r>
              <a:rPr lang="en-US" sz="2000" dirty="0"/>
              <a:t>(SSTI)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Cross-site Request Forgery (CSRF)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Business Logic Vulnerabilities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File Upload Vulnerabilities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Access Control Vulnerabilities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699129" y="196206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SERVER-SIDE TEMPLATE INJECTION (SSTI)</a:t>
            </a:r>
            <a:endParaRPr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E09234F-AC63-D547-96F7-8F45296756FE}"/>
              </a:ext>
            </a:extLst>
          </p:cNvPr>
          <p:cNvGrpSpPr/>
          <p:nvPr/>
        </p:nvGrpSpPr>
        <p:grpSpPr>
          <a:xfrm>
            <a:off x="6203830" y="1378047"/>
            <a:ext cx="2700352" cy="2520211"/>
            <a:chOff x="5427606" y="1552655"/>
            <a:chExt cx="726137" cy="683768"/>
          </a:xfrm>
        </p:grpSpPr>
        <p:sp>
          <p:nvSpPr>
            <p:cNvPr id="59" name="Google Shape;851;p46">
              <a:extLst>
                <a:ext uri="{FF2B5EF4-FFF2-40B4-BE49-F238E27FC236}">
                  <a16:creationId xmlns:a16="http://schemas.microsoft.com/office/drawing/2014/main" id="{F1C544D4-7F71-D54A-B00D-315A50D52229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52;p46">
              <a:extLst>
                <a:ext uri="{FF2B5EF4-FFF2-40B4-BE49-F238E27FC236}">
                  <a16:creationId xmlns:a16="http://schemas.microsoft.com/office/drawing/2014/main" id="{8D4662E8-B8D6-A54C-9773-97E896FA4B5B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53;p46">
              <a:extLst>
                <a:ext uri="{FF2B5EF4-FFF2-40B4-BE49-F238E27FC236}">
                  <a16:creationId xmlns:a16="http://schemas.microsoft.com/office/drawing/2014/main" id="{1849BD79-1C27-EC45-AD1B-1D7BA595AF18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854;p46">
              <a:extLst>
                <a:ext uri="{FF2B5EF4-FFF2-40B4-BE49-F238E27FC236}">
                  <a16:creationId xmlns:a16="http://schemas.microsoft.com/office/drawing/2014/main" id="{DD3E07EE-044A-C440-B626-DAE79832DA31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55;p46">
              <a:extLst>
                <a:ext uri="{FF2B5EF4-FFF2-40B4-BE49-F238E27FC236}">
                  <a16:creationId xmlns:a16="http://schemas.microsoft.com/office/drawing/2014/main" id="{366A95C5-5A38-C44C-A7EE-23495A45664C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56;p46">
              <a:extLst>
                <a:ext uri="{FF2B5EF4-FFF2-40B4-BE49-F238E27FC236}">
                  <a16:creationId xmlns:a16="http://schemas.microsoft.com/office/drawing/2014/main" id="{CAF1EBBB-8F42-A540-988C-94DC34629144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57;p46">
              <a:extLst>
                <a:ext uri="{FF2B5EF4-FFF2-40B4-BE49-F238E27FC236}">
                  <a16:creationId xmlns:a16="http://schemas.microsoft.com/office/drawing/2014/main" id="{432B05F2-8270-6240-B2EF-08BFCC483C6E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858;p46">
              <a:extLst>
                <a:ext uri="{FF2B5EF4-FFF2-40B4-BE49-F238E27FC236}">
                  <a16:creationId xmlns:a16="http://schemas.microsoft.com/office/drawing/2014/main" id="{A2BC29EB-3E6B-5D43-98E6-674777F7362C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859;p46">
              <a:extLst>
                <a:ext uri="{FF2B5EF4-FFF2-40B4-BE49-F238E27FC236}">
                  <a16:creationId xmlns:a16="http://schemas.microsoft.com/office/drawing/2014/main" id="{7631B307-8DD9-6D4A-897D-3C8FC52157C9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0;p46">
              <a:extLst>
                <a:ext uri="{FF2B5EF4-FFF2-40B4-BE49-F238E27FC236}">
                  <a16:creationId xmlns:a16="http://schemas.microsoft.com/office/drawing/2014/main" id="{F702330B-50D6-094E-AB43-9A0E6931B525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61;p46">
              <a:extLst>
                <a:ext uri="{FF2B5EF4-FFF2-40B4-BE49-F238E27FC236}">
                  <a16:creationId xmlns:a16="http://schemas.microsoft.com/office/drawing/2014/main" id="{B55041BE-B97C-AB43-9894-1BB2E773925D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62;p46">
              <a:extLst>
                <a:ext uri="{FF2B5EF4-FFF2-40B4-BE49-F238E27FC236}">
                  <a16:creationId xmlns:a16="http://schemas.microsoft.com/office/drawing/2014/main" id="{8B50823C-5A96-3641-A556-DAE95298F1B5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63;p46">
              <a:extLst>
                <a:ext uri="{FF2B5EF4-FFF2-40B4-BE49-F238E27FC236}">
                  <a16:creationId xmlns:a16="http://schemas.microsoft.com/office/drawing/2014/main" id="{70642E7E-77CA-1E48-AB32-9B17E91E469B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864;p46">
              <a:extLst>
                <a:ext uri="{FF2B5EF4-FFF2-40B4-BE49-F238E27FC236}">
                  <a16:creationId xmlns:a16="http://schemas.microsoft.com/office/drawing/2014/main" id="{0009CD3E-4917-7D4D-94AF-A19C3722079A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865;p46">
              <a:extLst>
                <a:ext uri="{FF2B5EF4-FFF2-40B4-BE49-F238E27FC236}">
                  <a16:creationId xmlns:a16="http://schemas.microsoft.com/office/drawing/2014/main" id="{8069BFE1-A2A5-C847-A718-722005375BF8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866;p46">
              <a:extLst>
                <a:ext uri="{FF2B5EF4-FFF2-40B4-BE49-F238E27FC236}">
                  <a16:creationId xmlns:a16="http://schemas.microsoft.com/office/drawing/2014/main" id="{B512B5AA-5BDF-1249-8D89-119AD0114FE7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867;p46">
              <a:extLst>
                <a:ext uri="{FF2B5EF4-FFF2-40B4-BE49-F238E27FC236}">
                  <a16:creationId xmlns:a16="http://schemas.microsoft.com/office/drawing/2014/main" id="{9413810C-4B1C-4045-9C07-58CE519428A8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868;p46">
              <a:extLst>
                <a:ext uri="{FF2B5EF4-FFF2-40B4-BE49-F238E27FC236}">
                  <a16:creationId xmlns:a16="http://schemas.microsoft.com/office/drawing/2014/main" id="{E29E4F4A-7E1E-A945-AE5F-D7EE3157C3D7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869;p46">
              <a:extLst>
                <a:ext uri="{FF2B5EF4-FFF2-40B4-BE49-F238E27FC236}">
                  <a16:creationId xmlns:a16="http://schemas.microsoft.com/office/drawing/2014/main" id="{9342584C-8AED-5444-BBE5-C312B063BDF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870;p46">
              <a:extLst>
                <a:ext uri="{FF2B5EF4-FFF2-40B4-BE49-F238E27FC236}">
                  <a16:creationId xmlns:a16="http://schemas.microsoft.com/office/drawing/2014/main" id="{401896DD-CA7B-4441-B937-FAF703375A3A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871;p46">
              <a:extLst>
                <a:ext uri="{FF2B5EF4-FFF2-40B4-BE49-F238E27FC236}">
                  <a16:creationId xmlns:a16="http://schemas.microsoft.com/office/drawing/2014/main" id="{51A54E27-16EF-104C-AC3D-E216B915F69C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72;p46">
              <a:extLst>
                <a:ext uri="{FF2B5EF4-FFF2-40B4-BE49-F238E27FC236}">
                  <a16:creationId xmlns:a16="http://schemas.microsoft.com/office/drawing/2014/main" id="{E2846B7A-A559-CD44-BDEA-12CA181049EA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73;p46">
              <a:extLst>
                <a:ext uri="{FF2B5EF4-FFF2-40B4-BE49-F238E27FC236}">
                  <a16:creationId xmlns:a16="http://schemas.microsoft.com/office/drawing/2014/main" id="{6B09356E-791A-654F-AAEA-B6EFEAB94208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74;p46">
              <a:extLst>
                <a:ext uri="{FF2B5EF4-FFF2-40B4-BE49-F238E27FC236}">
                  <a16:creationId xmlns:a16="http://schemas.microsoft.com/office/drawing/2014/main" id="{39C684C9-2175-F44D-86D6-475591F4D129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75;p46">
              <a:extLst>
                <a:ext uri="{FF2B5EF4-FFF2-40B4-BE49-F238E27FC236}">
                  <a16:creationId xmlns:a16="http://schemas.microsoft.com/office/drawing/2014/main" id="{00371F1F-A651-1D49-B588-7A122CE19AFD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76;p46">
              <a:extLst>
                <a:ext uri="{FF2B5EF4-FFF2-40B4-BE49-F238E27FC236}">
                  <a16:creationId xmlns:a16="http://schemas.microsoft.com/office/drawing/2014/main" id="{179CD420-7576-1D46-A72C-8DA7A801DA08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36386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WHAT IS SERVER-SIDE TEMPLATE INJECTION (SSTI)</a:t>
            </a:r>
            <a:endParaRPr sz="20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514506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form of attack using native template syntax.</a:t>
            </a:r>
          </a:p>
          <a:p>
            <a:pPr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used to inject a malicious payload.</a:t>
            </a:r>
          </a:p>
          <a:p>
            <a:pPr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$output = $twig-&gt;render("Dear " . $_GET['name']);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543832" y="1067487"/>
            <a:ext cx="2327124" cy="3269852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DETECT SSTI?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855300" y="1453188"/>
            <a:ext cx="67638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Fuzzing out the template via familiarizing generally-used expressions with special character sequences.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existence of web pages featuring extensions.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75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 METHOD</a:t>
            </a:r>
            <a:endParaRPr dirty="0"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309495" y="1611311"/>
            <a:ext cx="4326300" cy="19208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Plaintext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XSS input-like plain 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mathematical expression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http://example.com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/?username=${7*7}</a:t>
            </a:r>
          </a:p>
        </p:txBody>
      </p:sp>
      <p:sp>
        <p:nvSpPr>
          <p:cNvPr id="478" name="Google Shape;478;p3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477;p34">
            <a:extLst>
              <a:ext uri="{FF2B5EF4-FFF2-40B4-BE49-F238E27FC236}">
                <a16:creationId xmlns:a16="http://schemas.microsoft.com/office/drawing/2014/main" id="{9859FD41-81DC-4EB8-8CC6-ACAB369C4330}"/>
              </a:ext>
            </a:extLst>
          </p:cNvPr>
          <p:cNvSpPr txBox="1">
            <a:spLocks/>
          </p:cNvSpPr>
          <p:nvPr/>
        </p:nvSpPr>
        <p:spPr>
          <a:xfrm>
            <a:off x="4572000" y="3006664"/>
            <a:ext cx="4326300" cy="192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sz="1800" b="1" dirty="0"/>
              <a:t>Code Context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Ensure zero-probability for the XSS vulnerability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Try injecting arbitrary HTML.</a:t>
            </a:r>
          </a:p>
        </p:txBody>
      </p:sp>
    </p:spTree>
    <p:extLst>
      <p:ext uri="{BB962C8B-B14F-4D97-AF65-F5344CB8AC3E}">
        <p14:creationId xmlns:p14="http://schemas.microsoft.com/office/powerpoint/2010/main" val="73949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485290" y="1504826"/>
            <a:ext cx="6757143" cy="20122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MY" dirty="0">
                <a:latin typeface="Calibri" panose="020F0502020204030204" pitchFamily="34" charset="0"/>
                <a:cs typeface="Calibri" panose="020F0502020204030204" pitchFamily="34" charset="0"/>
              </a:rPr>
              <a:t>Remote code execution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MY" dirty="0">
                <a:latin typeface="Calibri" panose="020F0502020204030204" pitchFamily="34" charset="0"/>
                <a:cs typeface="Calibri" panose="020F0502020204030204" pitchFamily="34" charset="0"/>
              </a:rPr>
              <a:t>Unauthorized admin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Corruption of server-side systems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Numerous cyberattacks on the inner infrastructure</a:t>
            </a:r>
            <a:endParaRPr lang="en-MY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IMPACT OF SERVER-SIDE TEMPLATE INJECTION (SSTI)</a:t>
            </a:r>
            <a:endParaRPr sz="2000"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868049" y="1473085"/>
            <a:ext cx="2134899" cy="2752915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04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163;p16">
            <a:extLst>
              <a:ext uri="{FF2B5EF4-FFF2-40B4-BE49-F238E27FC236}">
                <a16:creationId xmlns:a16="http://schemas.microsoft.com/office/drawing/2014/main" id="{B8E564EC-B97B-4F84-82FD-0EF1B6D54A7F}"/>
              </a:ext>
            </a:extLst>
          </p:cNvPr>
          <p:cNvSpPr txBox="1">
            <a:spLocks/>
          </p:cNvSpPr>
          <p:nvPr/>
        </p:nvSpPr>
        <p:spPr>
          <a:xfrm>
            <a:off x="710923" y="2129131"/>
            <a:ext cx="5751052" cy="18603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allow any users to modify or submit new templates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"logic-less" template engine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execute users' code in a sandboxed environment</a:t>
            </a:r>
          </a:p>
          <a:p>
            <a:pPr marL="285750" indent="-285750">
              <a:buSzPts val="24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Google Shape;231;p18">
            <a:extLst>
              <a:ext uri="{FF2B5EF4-FFF2-40B4-BE49-F238E27FC236}">
                <a16:creationId xmlns:a16="http://schemas.microsoft.com/office/drawing/2014/main" id="{2FB42D64-B628-4DA1-B3E3-F070789C6D6A}"/>
              </a:ext>
            </a:extLst>
          </p:cNvPr>
          <p:cNvSpPr txBox="1">
            <a:spLocks/>
          </p:cNvSpPr>
          <p:nvPr/>
        </p:nvSpPr>
        <p:spPr>
          <a:xfrm>
            <a:off x="1052612" y="1421045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HOW TO PREVENT SSTI?</a:t>
            </a:r>
          </a:p>
        </p:txBody>
      </p:sp>
    </p:spTree>
    <p:extLst>
      <p:ext uri="{BB962C8B-B14F-4D97-AF65-F5344CB8AC3E}">
        <p14:creationId xmlns:p14="http://schemas.microsoft.com/office/powerpoint/2010/main" val="1727078981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691</Words>
  <Application>Microsoft Office PowerPoint</Application>
  <PresentationFormat>On-screen Show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Wingdings</vt:lpstr>
      <vt:lpstr>Courier New</vt:lpstr>
      <vt:lpstr>Calibri</vt:lpstr>
      <vt:lpstr>Arial</vt:lpstr>
      <vt:lpstr>Barlow Light</vt:lpstr>
      <vt:lpstr>Muli</vt:lpstr>
      <vt:lpstr>Barlow</vt:lpstr>
      <vt:lpstr>Barlow </vt:lpstr>
      <vt:lpstr>Montserrat</vt:lpstr>
      <vt:lpstr>Minola template</vt:lpstr>
      <vt:lpstr>PENTEST BEGINNER WORKSHOP  DAY 2</vt:lpstr>
      <vt:lpstr>INSTRUCTIONS FOR USE</vt:lpstr>
      <vt:lpstr>PowerPoint Presentation</vt:lpstr>
      <vt:lpstr>SERVER-SIDE TEMPLATE INJECTION (SSTI)</vt:lpstr>
      <vt:lpstr>WHAT IS SERVER-SIDE TEMPLATE INJECTION (SSTI)</vt:lpstr>
      <vt:lpstr>HOW TO DETECT SSTI?</vt:lpstr>
      <vt:lpstr>DETECTION METHOD</vt:lpstr>
      <vt:lpstr>IMPACT OF SERVER-SIDE TEMPLATE INJECTION (SSTI)</vt:lpstr>
      <vt:lpstr>PowerPoint Presentation</vt:lpstr>
      <vt:lpstr>CROSS-SITE REQUEST FORGERY (CSRF)</vt:lpstr>
      <vt:lpstr>WHAT IS CROSS-SITE REQUEST FORGERY (CSRF)</vt:lpstr>
      <vt:lpstr>REQUIREMENTS ON CSRF ATTACK</vt:lpstr>
      <vt:lpstr>HOW TO PREVENT CSRF ATTACK</vt:lpstr>
      <vt:lpstr>BUSSINESS LOGIC VULNERABILITY </vt:lpstr>
      <vt:lpstr>WHAT IS BUSSINESS LOGIC VULNERABILITY</vt:lpstr>
      <vt:lpstr>IMPACT OF BUSSINESS LOGIC VULNERABILITIES</vt:lpstr>
      <vt:lpstr>LET’S MAKE SOME PRACTICE IN PORTSWIGGER LAB ON BUSSINESS LOGIC VULNERABILITY</vt:lpstr>
      <vt:lpstr>FILE UPLOAD VULNERABILITY</vt:lpstr>
      <vt:lpstr>WHAT IS FILE UPLOAD VULNERABILITY</vt:lpstr>
      <vt:lpstr>ACCESS CONTROL VULNERABILITY</vt:lpstr>
      <vt:lpstr>WHAT IS ACCESS CONTROL VULNERABILITY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Naqib Fitri</cp:lastModifiedBy>
  <cp:revision>12</cp:revision>
  <dcterms:modified xsi:type="dcterms:W3CDTF">2022-08-14T01:12:47Z</dcterms:modified>
</cp:coreProperties>
</file>