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99"/>
    <a:srgbClr val="D2A000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410148" y="2338256"/>
            <a:ext cx="474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318708" y="4008670"/>
            <a:ext cx="4767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Department </a:t>
            </a:r>
            <a:r>
              <a:rPr lang="en-US" sz="2400" dirty="0" smtClean="0"/>
              <a:t>of 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464942" y="359555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4" y="119863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3318706" y="3629041"/>
            <a:ext cx="4741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Vandana M L</a:t>
            </a:r>
            <a:endParaRPr lang="en-IN" sz="2400" b="1" dirty="0"/>
          </a:p>
        </p:txBody>
      </p:sp>
    </p:spTree>
    <p:extLst>
      <p:ext uri="{BB962C8B-B14F-4D97-AF65-F5344CB8AC3E}">
        <p14:creationId xmlns="" xmlns:p14="http://schemas.microsoft.com/office/powerpoint/2010/main" val="30260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9715" y="1506525"/>
            <a:ext cx="587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Linear Organisation</a:t>
            </a:r>
            <a:endParaRPr lang="en-I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0" y="1690909"/>
            <a:ext cx="4152987" cy="27705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9963" y="2518566"/>
            <a:ext cx="117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Tree</a:t>
            </a:r>
          </a:p>
          <a:p>
            <a:r>
              <a:rPr lang="en-IN" sz="2400" i="1" dirty="0" smtClean="0"/>
              <a:t>Graph</a:t>
            </a:r>
            <a:endParaRPr lang="en-IN" sz="24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Classification of Data Structures : Non Linear Data Structures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23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Few Applications of Linear Data Structures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293719" y="1247629"/>
            <a:ext cx="874095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Array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To </a:t>
            </a:r>
            <a:r>
              <a:rPr lang="en-US" sz="2400" dirty="0" smtClean="0"/>
              <a:t>implement </a:t>
            </a:r>
            <a:r>
              <a:rPr lang="en-US" sz="2400" dirty="0"/>
              <a:t>other data </a:t>
            </a:r>
            <a:r>
              <a:rPr lang="en-US" sz="2400" dirty="0" smtClean="0"/>
              <a:t>structures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To store files in </a:t>
            </a:r>
            <a:r>
              <a:rPr lang="en-US" sz="2400" dirty="0" smtClean="0"/>
              <a:t>memory</a:t>
            </a:r>
          </a:p>
          <a:p>
            <a:pPr lvl="1"/>
            <a:endParaRPr lang="en-IN" sz="2400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To </a:t>
            </a:r>
            <a:r>
              <a:rPr lang="en-US" sz="2400" dirty="0" smtClean="0"/>
              <a:t>implement </a:t>
            </a:r>
            <a:r>
              <a:rPr lang="en-US" sz="2400" dirty="0"/>
              <a:t>other data structures 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To manipulate large </a:t>
            </a:r>
            <a:r>
              <a:rPr lang="en-US" sz="2400" dirty="0" smtClean="0"/>
              <a:t>numbers</a:t>
            </a:r>
          </a:p>
          <a:p>
            <a:pPr lvl="1"/>
            <a:endParaRPr lang="en-IN" sz="2400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Recursion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Infix to postfix conversion</a:t>
            </a:r>
          </a:p>
          <a:p>
            <a:pPr lvl="1"/>
            <a:endParaRPr lang="en-IN" sz="2400" dirty="0" smtClean="0"/>
          </a:p>
          <a:p>
            <a:pPr lvl="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Process Scheduling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Event handling </a:t>
            </a:r>
          </a:p>
          <a:p>
            <a:endParaRPr lang="en-US" sz="2400" dirty="0"/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4229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Few Applications of Non Linear Data Structures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313597" y="1452569"/>
            <a:ext cx="96454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Auto </a:t>
            </a:r>
            <a:r>
              <a:rPr lang="en-US" sz="2400" dirty="0"/>
              <a:t>complete features </a:t>
            </a:r>
            <a:r>
              <a:rPr lang="en-US" sz="2400" dirty="0" smtClean="0"/>
              <a:t>(</a:t>
            </a:r>
            <a:r>
              <a:rPr lang="en-US" sz="2400" dirty="0" err="1" smtClean="0"/>
              <a:t>Trie</a:t>
            </a:r>
            <a:r>
              <a:rPr lang="en-US" sz="2400" dirty="0" smtClean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Used by operating systems to maintain the structure of a file </a:t>
            </a:r>
            <a:r>
              <a:rPr lang="en-US" sz="2400" dirty="0" smtClean="0"/>
              <a:t>system</a:t>
            </a:r>
          </a:p>
          <a:p>
            <a:pPr lvl="1"/>
            <a:endParaRPr lang="en-US" sz="2400" dirty="0" smtClean="0"/>
          </a:p>
          <a:p>
            <a:pPr lvl="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Heaps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Priority Queue implementation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Heap Sort</a:t>
            </a:r>
          </a:p>
          <a:p>
            <a:pPr lvl="1"/>
            <a:endParaRPr lang="en-IN" sz="2400" dirty="0" smtClean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Computer Networks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Shortest Path Problems</a:t>
            </a:r>
            <a:endParaRPr lang="en-IN" sz="2400" dirty="0"/>
          </a:p>
          <a:p>
            <a:pPr lvl="0"/>
            <a:endParaRPr lang="en-IN" sz="2400" dirty="0"/>
          </a:p>
          <a:p>
            <a:endParaRPr lang="en-US" sz="2400" dirty="0"/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2595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61" y="1169371"/>
            <a:ext cx="7929153" cy="425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-1 : Linked Lists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dirty="0" smtClean="0"/>
              <a:t>Recursion, User defined data type, pointers, and pointer to structures</a:t>
            </a:r>
            <a:endParaRPr lang="en-IN" altLang="en-US" sz="24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Memory 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Allocation Static and Dynamic 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Singly Linked List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Doubly Linked Lists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Circularly Linked Lists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Multi Lists : Sparse Matrix</a:t>
            </a:r>
            <a:endParaRPr lang="en-US" alt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Skip List</a:t>
            </a:r>
            <a:endParaRPr kumimoji="0" lang="en-GB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53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91" y="1393791"/>
            <a:ext cx="7929153" cy="559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-2 : Stacks 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Basic Structure of Stack </a:t>
            </a:r>
          </a:p>
          <a:p>
            <a:pPr marL="54610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Array and Linked Implementation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altLang="en-US" sz="240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Applications</a:t>
            </a:r>
            <a:r>
              <a:rPr kumimoji="0" lang="en-IN" altLang="en-US" sz="2400" i="0" u="none" strike="noStrike" cap="none" normalizeH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: 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cs typeface="Arial" panose="020B0604020202020204" pitchFamily="34" charset="0"/>
              </a:rPr>
              <a:t>Recursion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cs typeface="Arial" panose="020B0604020202020204" pitchFamily="34" charset="0"/>
              </a:rPr>
              <a:t>Conversion of Infix to Postfix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cs typeface="Arial" panose="020B0604020202020204" pitchFamily="34" charset="0"/>
              </a:rPr>
              <a:t>Conversion </a:t>
            </a:r>
            <a:r>
              <a:rPr lang="en-US" altLang="en-US" sz="2400" dirty="0">
                <a:cs typeface="Arial" panose="020B0604020202020204" pitchFamily="34" charset="0"/>
              </a:rPr>
              <a:t>of Infix to Prefix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Arial" panose="020B0604020202020204" pitchFamily="34" charset="0"/>
              </a:rPr>
              <a:t>Evaluation of Expression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Arial" panose="020B0604020202020204" pitchFamily="34" charset="0"/>
              </a:rPr>
              <a:t>Parentheses Matching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kumimoji="0" lang="en-IN" altLang="en-US" sz="2400" i="0" u="none" strike="noStrike" cap="none" normalizeH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533400" indent="-4445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09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29" y="1203888"/>
            <a:ext cx="7929153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-2 : Queues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Basic</a:t>
            </a:r>
            <a:r>
              <a:rPr kumimoji="0" lang="en-IN" altLang="en-US" sz="2400" i="0" u="none" strike="noStrike" cap="none" normalizeH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Structure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baseline="0" dirty="0" smtClean="0">
                <a:cs typeface="Arial" panose="020B0604020202020204" pitchFamily="34" charset="0"/>
              </a:rPr>
              <a:t>Circular Queue, Priority Queue,</a:t>
            </a:r>
            <a:r>
              <a:rPr lang="en-IN" altLang="en-US" sz="2400" dirty="0" smtClean="0">
                <a:cs typeface="Arial" panose="020B0604020202020204" pitchFamily="34" charset="0"/>
              </a:rPr>
              <a:t> </a:t>
            </a:r>
            <a:r>
              <a:rPr lang="en-IN" altLang="en-US" sz="2400" dirty="0" err="1" smtClean="0">
                <a:cs typeface="Arial" panose="020B0604020202020204" pitchFamily="34" charset="0"/>
              </a:rPr>
              <a:t>Dequeue</a:t>
            </a:r>
            <a:endParaRPr lang="en-IN" altLang="en-US" sz="2400" dirty="0" smtClean="0"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 smtClean="0">
                <a:cs typeface="Arial" panose="020B0604020202020204" pitchFamily="34" charset="0"/>
              </a:rPr>
              <a:t>Array and Linked Implementation</a:t>
            </a:r>
          </a:p>
          <a:p>
            <a:pPr marL="546100" marR="0" lvl="0" indent="-457200" algn="just" defTabSz="914400" rtl="0" eaLnBrk="0" fontAlgn="base" latinLnBrk="0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baseline="0" dirty="0" smtClean="0">
                <a:cs typeface="Arial" panose="020B0604020202020204" pitchFamily="34" charset="0"/>
              </a:rPr>
              <a:t>Applications :</a:t>
            </a:r>
          </a:p>
          <a:p>
            <a:pPr marL="1460500" lvl="2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cs typeface="Arial" panose="020B0604020202020204" pitchFamily="34" charset="0"/>
              </a:rPr>
              <a:t>Josephus Problem</a:t>
            </a:r>
          </a:p>
          <a:p>
            <a:pPr marL="1460500" lvl="2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cs typeface="Arial" panose="020B0604020202020204" pitchFamily="34" charset="0"/>
              </a:rPr>
              <a:t>CPU Scheduling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2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47" y="1298229"/>
            <a:ext cx="9821849" cy="513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-3 : Trees</a:t>
            </a:r>
          </a:p>
          <a:p>
            <a:pPr marL="5461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Definitions, Binary Trees, Binary Search Tree, Threaded Binary trees </a:t>
            </a:r>
          </a:p>
          <a:p>
            <a:pPr marL="5461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Operations on Trees</a:t>
            </a:r>
          </a:p>
          <a:p>
            <a:pPr marL="5461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Implementation of BST</a:t>
            </a:r>
          </a:p>
          <a:p>
            <a:pPr marL="5461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Threaded BST</a:t>
            </a:r>
          </a:p>
          <a:p>
            <a:pPr marL="546100" lvl="0" indent="-4572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-3 :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Heaps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Heap 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as a Data Structure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Array Implementation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Priority queue as a heap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Applications : </a:t>
            </a: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Dictionary, 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Simulation of Airport </a:t>
            </a: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operations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9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1" y="1113563"/>
            <a:ext cx="7929153" cy="885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-4 : Balanced Trees and Graphs 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AVL Trees 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Operations on AVL Trees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Properties of Graphs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Implementation of Graphs 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Search Operations on </a:t>
            </a: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Graph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Applications :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Indexing in data bases</a:t>
            </a:r>
          </a:p>
          <a:p>
            <a:pPr marL="1003300" lvl="1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Representing a Computer Topology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altLang="en-US" sz="24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endParaRPr lang="en-IN" altLang="en-US" sz="2400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IN" altLang="en-US" sz="2400" baseline="0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1460500" lvl="2" indent="-4572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endParaRPr lang="en-IN" altLang="en-US" sz="2400" baseline="0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endParaRPr kumimoji="0" lang="en-IN" altLang="en-US" sz="240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533400" indent="-4445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29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Overview- Course Contents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1" y="1106289"/>
            <a:ext cx="7929153" cy="775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-5 : Suffix Trees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Tries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Implementation of Tries 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Operations on Tries : Insert, delete and search</a:t>
            </a:r>
          </a:p>
          <a:p>
            <a:pPr marL="546100" marR="0" lvl="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Applications :</a:t>
            </a:r>
          </a:p>
          <a:p>
            <a:pPr marL="1003300" lvl="2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Word </a:t>
            </a: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Prediction</a:t>
            </a:r>
          </a:p>
          <a:p>
            <a:pPr marL="1003300" lvl="2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URLs Decoding </a:t>
            </a:r>
          </a:p>
          <a:p>
            <a:pPr marL="1003300" lvl="2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Cryptography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</a:pP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Unit -5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: Hashing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Hashing 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Techniques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Collision resolution </a:t>
            </a:r>
          </a:p>
          <a:p>
            <a:pPr marL="546100" indent="-4572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Double Hashing, Rehashing</a:t>
            </a:r>
          </a:p>
          <a:p>
            <a:pPr marL="546100" lvl="2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</a:pPr>
            <a:endParaRPr lang="en-IN" altLang="en-US" sz="2400" baseline="0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endParaRPr kumimoji="0" lang="en-IN" altLang="en-US" sz="240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533400" indent="-4445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6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Text book and Reference book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8" y="1208560"/>
            <a:ext cx="8151223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buClrTx/>
              <a:buSzTx/>
              <a:tabLst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Text Book :</a:t>
            </a:r>
          </a:p>
          <a:p>
            <a:pPr marL="889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Structures using C &amp; C++ </a:t>
            </a:r>
          </a:p>
          <a:p>
            <a:pPr marL="8890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</a:pPr>
            <a:r>
              <a:rPr lang="en-IN" altLang="en-US" sz="24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Yedidyah</a:t>
            </a: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Langsam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Moshe J. </a:t>
            </a:r>
            <a:r>
              <a:rPr lang="en-IN" alt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Augenstein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Aaron M. </a:t>
            </a:r>
            <a:r>
              <a:rPr lang="en-IN" alt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Tenenbaum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2015, Pearson Education , 2nd Edition.</a:t>
            </a:r>
          </a:p>
          <a:p>
            <a:pPr marL="5461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buClrTx/>
              <a:buSzTx/>
              <a:tabLst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Reference Book:</a:t>
            </a:r>
          </a:p>
          <a:p>
            <a:pPr marR="0" lvl="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Structure and Program Design in </a:t>
            </a: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en-IN" alt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 eaLnBrk="0" fontAlgn="base" hangingPunct="0">
              <a:lnSpc>
                <a:spcPts val="288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Robert Kruse, C.L </a:t>
            </a:r>
            <a:r>
              <a:rPr lang="en-IN" alt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Tondo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Bruce P. Leung – 2007, Pearson </a:t>
            </a:r>
            <a:r>
              <a:rPr lang="en-IN" altLang="en-US" sz="24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Education, 2nd </a:t>
            </a:r>
            <a:r>
              <a:rPr lang="en-IN" alt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Edition.</a:t>
            </a:r>
          </a:p>
          <a:p>
            <a:pPr marL="1460500" lvl="2" indent="-457200" algn="just" eaLnBrk="0" fontAlgn="base" hangingPunct="0">
              <a:lnSpc>
                <a:spcPct val="150000"/>
              </a:lnSpc>
              <a:spcBef>
                <a:spcPct val="0"/>
              </a:spcBef>
            </a:pPr>
            <a:endParaRPr lang="en-IN" altLang="en-US" sz="2400" baseline="0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461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buClrTx/>
              <a:buSzTx/>
              <a:buAutoNum type="arabicPeriod"/>
              <a:tabLst/>
            </a:pPr>
            <a:endParaRPr kumimoji="0" lang="en-IN" altLang="en-US" sz="240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533400" indent="-444500" algn="just" eaLnBrk="0" fontAlgn="base" hangingPunct="0">
              <a:lnSpc>
                <a:spcPct val="150000"/>
              </a:lnSpc>
              <a:spcBef>
                <a:spcPct val="0"/>
              </a:spcBef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39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91205" y="1863888"/>
            <a:ext cx="8216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128619" y="270589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Introduction to Data Structures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Vandana M L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25634"/>
            <a:ext cx="8164286" cy="3972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4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07403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233369"/>
            <a:ext cx="2369218" cy="35501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4326255" y="41121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vandanamd@pes.edu</a:t>
            </a:r>
            <a:endParaRPr lang="en-IN" sz="2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4326949" y="287711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Vandana M L</a:t>
            </a:r>
            <a:endParaRPr lang="en-IN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4326949" y="3274720"/>
            <a:ext cx="449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4339318" y="2149649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322184" y="1247629"/>
            <a:ext cx="79335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algn="just"/>
            <a:r>
              <a:rPr lang="en-US" altLang="en-US" sz="2400" dirty="0" smtClean="0">
                <a:solidFill>
                  <a:srgbClr val="000000"/>
                </a:solidFill>
              </a:rPr>
              <a:t>Data Structure is a scheme </a:t>
            </a:r>
            <a:r>
              <a:rPr lang="en-US" altLang="en-US" sz="2400" dirty="0">
                <a:solidFill>
                  <a:srgbClr val="000000"/>
                </a:solidFill>
              </a:rPr>
              <a:t>of </a:t>
            </a:r>
            <a:r>
              <a:rPr lang="en-US" altLang="en-US" sz="2400" dirty="0" smtClean="0">
                <a:solidFill>
                  <a:srgbClr val="000000"/>
                </a:solidFill>
              </a:rPr>
              <a:t>organizing </a:t>
            </a:r>
            <a:r>
              <a:rPr lang="en-US" altLang="en-US" sz="2400" dirty="0">
                <a:solidFill>
                  <a:srgbClr val="000000"/>
                </a:solidFill>
              </a:rPr>
              <a:t>data </a:t>
            </a:r>
            <a:r>
              <a:rPr lang="en-US" altLang="en-US" sz="2400" dirty="0" smtClean="0">
                <a:solidFill>
                  <a:srgbClr val="000000"/>
                </a:solidFill>
              </a:rPr>
              <a:t>in the memory of the computer in such </a:t>
            </a:r>
            <a:r>
              <a:rPr lang="en-US" altLang="en-US" sz="2400" dirty="0">
                <a:solidFill>
                  <a:srgbClr val="000000"/>
                </a:solidFill>
              </a:rPr>
              <a:t>a way </a:t>
            </a:r>
            <a:r>
              <a:rPr lang="en-US" altLang="en-US" sz="2400" dirty="0" smtClean="0">
                <a:solidFill>
                  <a:srgbClr val="000000"/>
                </a:solidFill>
              </a:rPr>
              <a:t>that various operations can be performed efficiently on this data</a:t>
            </a: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 smtClean="0">
              <a:solidFill>
                <a:srgbClr val="000000"/>
              </a:solidFill>
            </a:endParaRPr>
          </a:p>
          <a:p>
            <a:endParaRPr lang="en-US" altLang="en-US" sz="2400" dirty="0" smtClean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 smtClean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23311"/>
          <a:stretch/>
        </p:blipFill>
        <p:spPr>
          <a:xfrm>
            <a:off x="723899" y="3484383"/>
            <a:ext cx="5214988" cy="2399611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z="19050"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 Data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Structures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8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0235AE5-CDEC-40A0-B06D-07CE1B56B62A}"/>
              </a:ext>
            </a:extLst>
          </p:cNvPr>
          <p:cNvSpPr/>
          <p:nvPr/>
        </p:nvSpPr>
        <p:spPr>
          <a:xfrm>
            <a:off x="194447" y="1616961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Why Data Structure?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2" name="Group 5"/>
          <p:cNvGrpSpPr/>
          <p:nvPr/>
        </p:nvGrpSpPr>
        <p:grpSpPr>
          <a:xfrm>
            <a:off x="102672" y="2593984"/>
            <a:ext cx="7966672" cy="3080951"/>
            <a:chOff x="677706" y="3065326"/>
            <a:chExt cx="9919585" cy="35099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706" y="3105089"/>
              <a:ext cx="5129206" cy="341325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2919" y="3065326"/>
              <a:ext cx="4524372" cy="3509924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 Data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Structures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5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0" y="1294252"/>
            <a:ext cx="710409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</a:rPr>
              <a:t> Computer systems deal with large amount of data 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</a:rPr>
              <a:t>     ( text ,image, relational data etc.)</a:t>
            </a:r>
          </a:p>
          <a:p>
            <a:endParaRPr lang="en-US" alt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Data </a:t>
            </a:r>
            <a:r>
              <a:rPr lang="en-US" sz="2400" dirty="0"/>
              <a:t>is just the raw material for information, analytics, business intelligence, advertising, </a:t>
            </a:r>
            <a:r>
              <a:rPr lang="en-US" sz="2400" dirty="0" smtClean="0"/>
              <a:t>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</a:rPr>
              <a:t>The way data is organized in memory plays a 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</a:rPr>
              <a:t>     key role in deciding the time complexity of the 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</a:rPr>
              <a:t>     algorithms designed for solving the problems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</a:rPr>
              <a:t>Data Structures and algorithm go hand in hand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endParaRPr lang="en-US" altLang="en-US" sz="2400" dirty="0" smtClean="0">
              <a:solidFill>
                <a:srgbClr val="000000"/>
              </a:solidFill>
            </a:endParaRPr>
          </a:p>
          <a:p>
            <a:endParaRPr lang="en-US" altLang="en-US" sz="2400" dirty="0" smtClean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 smtClean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17" y="3934672"/>
            <a:ext cx="2915058" cy="2136227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6718438" y="1495314"/>
            <a:ext cx="3270484" cy="2439358"/>
            <a:chOff x="6084561" y="2600531"/>
            <a:chExt cx="3270484" cy="2439358"/>
          </a:xfrm>
        </p:grpSpPr>
        <p:sp>
          <p:nvSpPr>
            <p:cNvPr id="4" name="Oval Callout 3"/>
            <p:cNvSpPr/>
            <p:nvPr/>
          </p:nvSpPr>
          <p:spPr>
            <a:xfrm>
              <a:off x="6084561" y="3585353"/>
              <a:ext cx="1434509" cy="1355836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9070" y="2600531"/>
              <a:ext cx="1747601" cy="24393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83105" y="3705394"/>
              <a:ext cx="1208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1" dirty="0" smtClean="0">
                  <a:latin typeface="+mj-lt"/>
                </a:rPr>
                <a:t>Hey !!!   </a:t>
              </a:r>
            </a:p>
            <a:p>
              <a:r>
                <a:rPr lang="en-IN" b="1" i="1" dirty="0" smtClean="0">
                  <a:latin typeface="+mj-lt"/>
                </a:rPr>
                <a:t>I am </a:t>
              </a:r>
              <a:r>
                <a:rPr lang="en-IN" b="1" i="1" dirty="0" smtClean="0">
                  <a:solidFill>
                    <a:srgbClr val="FFFF00"/>
                  </a:solidFill>
                  <a:latin typeface="+mj-lt"/>
                </a:rPr>
                <a:t>Data Structure</a:t>
              </a:r>
              <a:endParaRPr lang="en-IN" b="1" i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19070" y="2938566"/>
              <a:ext cx="1835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1" dirty="0" smtClean="0">
                  <a:latin typeface="+mj-lt"/>
                </a:rPr>
                <a:t>        Hello!!!</a:t>
              </a:r>
            </a:p>
            <a:p>
              <a:r>
                <a:rPr lang="en-IN" b="1" i="1" dirty="0" smtClean="0">
                  <a:latin typeface="+mj-lt"/>
                </a:rPr>
                <a:t>I am </a:t>
              </a:r>
              <a:r>
                <a:rPr lang="en-IN" b="1" i="1" dirty="0" smtClean="0">
                  <a:solidFill>
                    <a:srgbClr val="FFFF00"/>
                  </a:solidFill>
                  <a:latin typeface="+mj-lt"/>
                </a:rPr>
                <a:t>Algorithm</a:t>
              </a:r>
              <a:endParaRPr lang="en-IN" b="1" i="1" dirty="0">
                <a:solidFill>
                  <a:srgbClr val="FFFF00"/>
                </a:solidFill>
                <a:latin typeface="+mj-lt"/>
              </a:endParaRPr>
            </a:p>
            <a:p>
              <a:r>
                <a:rPr lang="en-IN" b="1" i="1" dirty="0">
                  <a:latin typeface="+mj-lt"/>
                </a:rPr>
                <a:t>Lets Crack this problem together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 to Data Structures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0235AE5-CDEC-40A0-B06D-07CE1B56B62A}"/>
              </a:ext>
            </a:extLst>
          </p:cNvPr>
          <p:cNvSpPr/>
          <p:nvPr/>
        </p:nvSpPr>
        <p:spPr>
          <a:xfrm>
            <a:off x="241581" y="1310201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Why Data Structures?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38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393111" y="2227269"/>
            <a:ext cx="5557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Data </a:t>
            </a:r>
            <a:r>
              <a:rPr lang="en-US" sz="2400" dirty="0" smtClean="0"/>
              <a:t>Structures </a:t>
            </a:r>
            <a:r>
              <a:rPr lang="en-US" sz="2400" dirty="0"/>
              <a:t>is most fundamental </a:t>
            </a:r>
            <a:r>
              <a:rPr lang="en-US" sz="2400" dirty="0" smtClean="0"/>
              <a:t>and </a:t>
            </a:r>
            <a:r>
              <a:rPr lang="en-US" sz="2400" dirty="0"/>
              <a:t>building block concept in c</a:t>
            </a:r>
            <a:r>
              <a:rPr lang="en-US" sz="2400" dirty="0" smtClean="0"/>
              <a:t>omputer science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Good knowledge of </a:t>
            </a:r>
            <a:r>
              <a:rPr lang="en-US" sz="2400" dirty="0" smtClean="0"/>
              <a:t>Data Structures is required to build efficient software systems</a:t>
            </a:r>
          </a:p>
          <a:p>
            <a:pPr algn="just"/>
            <a:endParaRPr lang="en-US" sz="2400" dirty="0" smtClean="0"/>
          </a:p>
          <a:p>
            <a:endParaRPr lang="en-US" sz="2400" dirty="0"/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9464511" cy="2499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 Data Structures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0235AE5-CDEC-40A0-B06D-07CE1B56B62A}"/>
              </a:ext>
            </a:extLst>
          </p:cNvPr>
          <p:cNvSpPr/>
          <p:nvPr/>
        </p:nvSpPr>
        <p:spPr>
          <a:xfrm>
            <a:off x="393111" y="1575510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Importance of Data Structures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91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037" y="3382986"/>
            <a:ext cx="2314575" cy="20002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Abstract Data Type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41" y="2155371"/>
            <a:ext cx="7818022" cy="63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GB" altLang="en-US" sz="2400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66" y="713905"/>
            <a:ext cx="953334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en-US" sz="2400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cs typeface="Arial" panose="020B0604020202020204" pitchFamily="34" charset="0"/>
              </a:rPr>
              <a:t>Abstract Data Type is used to represent data and operations associated with an entity  from the point of view of user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irrespective of implementation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cs typeface="Arial" panose="020B0604020202020204" pitchFamily="34" charset="0"/>
              </a:rPr>
              <a:t>ADT can be implemented using one or more 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Data Structures </a:t>
            </a:r>
            <a:r>
              <a:rPr lang="en-US" altLang="en-US" sz="2400" dirty="0" smtClean="0">
                <a:cs typeface="Arial" panose="020B0604020202020204" pitchFamily="34" charset="0"/>
              </a:rPr>
              <a:t>and 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Algorithms</a:t>
            </a:r>
          </a:p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2400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494" y="3962684"/>
            <a:ext cx="1994910" cy="19412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718" y="3086845"/>
            <a:ext cx="2015376" cy="19369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20460000">
            <a:off x="401060" y="4118520"/>
            <a:ext cx="3154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</a:t>
            </a:r>
          </a:p>
          <a:p>
            <a:r>
              <a:rPr lang="en-US" sz="2400" dirty="0" smtClean="0"/>
              <a:t>Insert </a:t>
            </a:r>
          </a:p>
          <a:p>
            <a:r>
              <a:rPr lang="en-US" sz="2400" dirty="0" smtClean="0"/>
              <a:t>Delete </a:t>
            </a:r>
          </a:p>
          <a:p>
            <a:r>
              <a:rPr lang="en-US" sz="2400" dirty="0" smtClean="0"/>
              <a:t>Display </a:t>
            </a:r>
          </a:p>
          <a:p>
            <a:r>
              <a:rPr lang="en-US" sz="2400" dirty="0" smtClean="0"/>
              <a:t>Destroy </a:t>
            </a:r>
          </a:p>
          <a:p>
            <a:r>
              <a:rPr lang="en-US" sz="2400" dirty="0" smtClean="0"/>
              <a:t>Search key</a:t>
            </a:r>
            <a:endParaRPr lang="en-IN" sz="2400" dirty="0"/>
          </a:p>
        </p:txBody>
      </p:sp>
      <p:sp>
        <p:nvSpPr>
          <p:cNvPr id="31" name="TextBox 30"/>
          <p:cNvSpPr txBox="1"/>
          <p:nvPr/>
        </p:nvSpPr>
        <p:spPr>
          <a:xfrm rot="20460000">
            <a:off x="3414947" y="3208489"/>
            <a:ext cx="3154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</a:t>
            </a:r>
          </a:p>
          <a:p>
            <a:r>
              <a:rPr lang="en-US" sz="2400" dirty="0" smtClean="0"/>
              <a:t>Push </a:t>
            </a:r>
          </a:p>
          <a:p>
            <a:r>
              <a:rPr lang="en-US" sz="2400" dirty="0" smtClean="0"/>
              <a:t>Pop </a:t>
            </a:r>
          </a:p>
          <a:p>
            <a:r>
              <a:rPr lang="en-US" sz="2400" dirty="0" smtClean="0"/>
              <a:t>Display </a:t>
            </a:r>
          </a:p>
          <a:p>
            <a:r>
              <a:rPr lang="en-US" sz="2400" dirty="0" smtClean="0"/>
              <a:t>Destroy </a:t>
            </a:r>
          </a:p>
        </p:txBody>
      </p:sp>
      <p:sp>
        <p:nvSpPr>
          <p:cNvPr id="34" name="TextBox 33"/>
          <p:cNvSpPr txBox="1"/>
          <p:nvPr/>
        </p:nvSpPr>
        <p:spPr>
          <a:xfrm rot="20452519">
            <a:off x="5934254" y="4158204"/>
            <a:ext cx="3154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</a:t>
            </a:r>
          </a:p>
          <a:p>
            <a:r>
              <a:rPr lang="en-US" sz="2400" dirty="0" err="1" smtClean="0"/>
              <a:t>Enqueue</a:t>
            </a:r>
            <a:endParaRPr lang="en-US" sz="2400" dirty="0" smtClean="0"/>
          </a:p>
          <a:p>
            <a:r>
              <a:rPr lang="en-US" sz="2400" dirty="0" err="1" smtClean="0"/>
              <a:t>Dequeue</a:t>
            </a:r>
            <a:endParaRPr lang="en-US" sz="2400" dirty="0" smtClean="0"/>
          </a:p>
          <a:p>
            <a:r>
              <a:rPr lang="en-US" sz="2400" dirty="0" smtClean="0"/>
              <a:t>Display </a:t>
            </a:r>
          </a:p>
          <a:p>
            <a:r>
              <a:rPr lang="en-US" sz="2400" dirty="0" smtClean="0"/>
              <a:t>Destroy 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2892287" y="5771611"/>
            <a:ext cx="3047295" cy="1016815"/>
          </a:xfrm>
          <a:prstGeom prst="flowChartProcess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Curved Connector 34"/>
          <p:cNvCxnSpPr>
            <a:endCxn id="29" idx="1"/>
          </p:cNvCxnSpPr>
          <p:nvPr/>
        </p:nvCxnSpPr>
        <p:spPr>
          <a:xfrm>
            <a:off x="2325757" y="5928098"/>
            <a:ext cx="566530" cy="351921"/>
          </a:xfrm>
          <a:prstGeom prst="curvedConnector3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042" y="6389084"/>
            <a:ext cx="2613641" cy="36228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73" y="5825568"/>
            <a:ext cx="1828800" cy="476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557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4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371880" y="1605100"/>
            <a:ext cx="5557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371880" y="1605100"/>
            <a:ext cx="69621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Linear Data Structures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     Stack, Queue, Linked List</a:t>
            </a:r>
            <a:endParaRPr lang="en-US" altLang="en-US" sz="2400" dirty="0">
              <a:solidFill>
                <a:srgbClr val="000000"/>
              </a:solidFill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</a:rPr>
              <a:t>   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Non Linear Data Structures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     Tree , Graph</a:t>
            </a: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Classification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of Data Structures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9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1" t="-1" r="-171" b="10663"/>
          <a:stretch/>
        </p:blipFill>
        <p:spPr>
          <a:xfrm>
            <a:off x="130357" y="1868852"/>
            <a:ext cx="5015940" cy="2740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6296" y="1868851"/>
            <a:ext cx="428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</a:t>
            </a:r>
            <a:r>
              <a:rPr lang="en-IN" sz="28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inear Organisation</a:t>
            </a:r>
            <a:endParaRPr lang="en-I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1525" y="2593556"/>
            <a:ext cx="3521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Stack</a:t>
            </a:r>
          </a:p>
          <a:p>
            <a:r>
              <a:rPr lang="en-IN" sz="2400" i="1" dirty="0" smtClean="0"/>
              <a:t>Queue</a:t>
            </a:r>
          </a:p>
          <a:p>
            <a:r>
              <a:rPr lang="en-IN" sz="2400" i="1" dirty="0" smtClean="0"/>
              <a:t>Linked List</a:t>
            </a:r>
          </a:p>
          <a:p>
            <a:r>
              <a:rPr lang="en-IN" sz="2400" i="1" dirty="0" smtClean="0"/>
              <a:t>Linear List using Array</a:t>
            </a:r>
            <a:endParaRPr lang="en-IN" sz="2400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Classification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of Data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Structures : Linear Data Structures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236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11415</TotalTime>
  <Words>795</Words>
  <Application>Microsoft Office PowerPoint</Application>
  <PresentationFormat>Custom</PresentationFormat>
  <Paragraphs>224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976</cp:revision>
  <dcterms:created xsi:type="dcterms:W3CDTF">2020-06-03T14:19:11Z</dcterms:created>
  <dcterms:modified xsi:type="dcterms:W3CDTF">2022-08-10T04:52:24Z</dcterms:modified>
</cp:coreProperties>
</file>