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0" r:id="rId2"/>
    <p:sldId id="392" r:id="rId3"/>
    <p:sldId id="391" r:id="rId4"/>
    <p:sldId id="376" r:id="rId5"/>
    <p:sldId id="380" r:id="rId6"/>
    <p:sldId id="382" r:id="rId7"/>
    <p:sldId id="383" r:id="rId8"/>
    <p:sldId id="384" r:id="rId9"/>
    <p:sldId id="385" r:id="rId10"/>
    <p:sldId id="387" r:id="rId11"/>
    <p:sldId id="378" r:id="rId12"/>
    <p:sldId id="388" r:id="rId13"/>
    <p:sldId id="3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00000"/>
    <a:srgbClr val="FF3399"/>
    <a:srgbClr val="47269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07-06-2022</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07-06-2022</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4" y="2745564"/>
            <a:ext cx="4893353" cy="1200329"/>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4"/>
            <a:ext cx="4577237" cy="461665"/>
          </a:xfrm>
          <a:prstGeom prst="rect">
            <a:avLst/>
          </a:prstGeom>
        </p:spPr>
        <p:txBody>
          <a:bodyPr wrap="square">
            <a:spAutoFit/>
          </a:bodyPr>
          <a:lstStyle/>
          <a:p>
            <a:r>
              <a:rPr lang="en-US" sz="2400" b="1" dirty="0" err="1" smtClean="0"/>
              <a:t>Shylaja</a:t>
            </a:r>
            <a:r>
              <a:rPr lang="en-US" sz="2400" b="1" dirty="0" smtClean="0"/>
              <a:t> S </a:t>
            </a:r>
            <a:r>
              <a:rPr lang="en-US" sz="2400" b="1" dirty="0" err="1" smtClean="0"/>
              <a:t>S</a:t>
            </a:r>
            <a:r>
              <a:rPr lang="en-US" sz="2400" b="1" dirty="0" smtClean="0"/>
              <a:t> &amp; Kusuma K V</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0420"/>
            <a:ext cx="4597215" cy="830997"/>
          </a:xfrm>
          <a:prstGeom prst="rect">
            <a:avLst/>
          </a:prstGeom>
        </p:spPr>
        <p:txBody>
          <a:bodyPr wrap="square">
            <a:spAutoFit/>
          </a:bodyPr>
          <a:lstStyle/>
          <a:p>
            <a:r>
              <a:rPr lang="en-US" sz="2400" dirty="0"/>
              <a:t>Department of </a:t>
            </a:r>
            <a:r>
              <a:rPr lang="en-US" sz="2400" dirty="0" smtClean="0"/>
              <a:t>Computer Science</a:t>
            </a:r>
          </a:p>
          <a:p>
            <a:r>
              <a:rPr lang="en-US" sz="2400" dirty="0" smtClean="0"/>
              <a:t> &amp; </a:t>
            </a:r>
            <a:r>
              <a:rPr lang="en-US" sz="2400" dirty="0"/>
              <a:t>Engineering</a:t>
            </a:r>
            <a:endParaRPr lang="en-IN" sz="24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51792" y="1296637"/>
            <a:ext cx="8004312"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2">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15" name="Table 14"/>
          <p:cNvGraphicFramePr>
            <a:graphicFrameLocks noGrp="1"/>
          </p:cNvGraphicFramePr>
          <p:nvPr/>
        </p:nvGraphicFramePr>
        <p:xfrm>
          <a:off x="7015074" y="3160643"/>
          <a:ext cx="1492812" cy="2118269"/>
        </p:xfrm>
        <a:graphic>
          <a:graphicData uri="http://schemas.openxmlformats.org/drawingml/2006/table">
            <a:tbl>
              <a:tblPr/>
              <a:tblGrid>
                <a:gridCol w="1492812"/>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25" name="TextBox 24"/>
          <p:cNvSpPr txBox="1"/>
          <p:nvPr/>
        </p:nvSpPr>
        <p:spPr>
          <a:xfrm>
            <a:off x="7222404" y="3803379"/>
            <a:ext cx="1046921" cy="461665"/>
          </a:xfrm>
          <a:prstGeom prst="rect">
            <a:avLst/>
          </a:prstGeom>
          <a:noFill/>
          <a:ln w="28575">
            <a:solidFill>
              <a:schemeClr val="accent1">
                <a:lumMod val="75000"/>
              </a:schemeClr>
            </a:solidFill>
          </a:ln>
        </p:spPr>
        <p:txBody>
          <a:bodyPr wrap="square" rtlCol="0">
            <a:spAutoFit/>
          </a:bodyPr>
          <a:lstStyle/>
          <a:p>
            <a:pPr algn="ctr"/>
            <a:endParaRPr lang="en-IN" sz="2400" dirty="0">
              <a:solidFill>
                <a:schemeClr val="accent1">
                  <a:lumMod val="75000"/>
                </a:schemeClr>
              </a:solidFill>
            </a:endParaRPr>
          </a:p>
        </p:txBody>
      </p:sp>
      <p:cxnSp>
        <p:nvCxnSpPr>
          <p:cNvPr id="27" name="Straight Arrow Connector 26"/>
          <p:cNvCxnSpPr/>
          <p:nvPr/>
        </p:nvCxnSpPr>
        <p:spPr>
          <a:xfrm flipV="1">
            <a:off x="7222405" y="4333466"/>
            <a:ext cx="1033669" cy="13252"/>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29032" y="4379847"/>
            <a:ext cx="1033670" cy="62241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4 bytes</a:t>
            </a:r>
            <a:endParaRPr lang="en-IN" sz="2400" dirty="0">
              <a:solidFill>
                <a:schemeClr val="accent1">
                  <a:lumMod val="75000"/>
                </a:schemeClr>
              </a:solidFill>
            </a:endParaRPr>
          </a:p>
        </p:txBody>
      </p:sp>
      <p:sp>
        <p:nvSpPr>
          <p:cNvPr id="35" name="TextBox 34"/>
          <p:cNvSpPr txBox="1"/>
          <p:nvPr/>
        </p:nvSpPr>
        <p:spPr>
          <a:xfrm>
            <a:off x="7023622" y="2756456"/>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graphicFrame>
        <p:nvGraphicFramePr>
          <p:cNvPr id="41" name="Table 40"/>
          <p:cNvGraphicFramePr>
            <a:graphicFrameLocks noGrp="1"/>
          </p:cNvGraphicFramePr>
          <p:nvPr/>
        </p:nvGraphicFramePr>
        <p:xfrm>
          <a:off x="5380371" y="3140765"/>
          <a:ext cx="1451495" cy="2118269"/>
        </p:xfrm>
        <a:graphic>
          <a:graphicData uri="http://schemas.openxmlformats.org/drawingml/2006/table">
            <a:tbl>
              <a:tblPr/>
              <a:tblGrid>
                <a:gridCol w="1451495"/>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42" name="TextBox 41"/>
          <p:cNvSpPr txBox="1"/>
          <p:nvPr/>
        </p:nvSpPr>
        <p:spPr>
          <a:xfrm>
            <a:off x="5307487" y="2749831"/>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Stack</a:t>
            </a:r>
            <a:endParaRPr lang="en-IN" sz="2400" dirty="0">
              <a:solidFill>
                <a:schemeClr val="accent1">
                  <a:lumMod val="75000"/>
                </a:schemeClr>
              </a:solidFill>
            </a:endParaRPr>
          </a:p>
        </p:txBody>
      </p:sp>
      <p:sp>
        <p:nvSpPr>
          <p:cNvPr id="43" name="TextBox 42"/>
          <p:cNvSpPr txBox="1"/>
          <p:nvPr/>
        </p:nvSpPr>
        <p:spPr>
          <a:xfrm>
            <a:off x="7030249" y="3273287"/>
            <a:ext cx="1404731" cy="584775"/>
          </a:xfrm>
          <a:prstGeom prst="rect">
            <a:avLst/>
          </a:prstGeom>
          <a:noFill/>
        </p:spPr>
        <p:txBody>
          <a:bodyPr wrap="square" rtlCol="0">
            <a:spAutoFit/>
          </a:bodyPr>
          <a:lstStyle/>
          <a:p>
            <a:pPr algn="ctr"/>
            <a:r>
              <a:rPr lang="en-US" sz="1600" dirty="0" smtClean="0">
                <a:solidFill>
                  <a:schemeClr val="accent1">
                    <a:lumMod val="75000"/>
                  </a:schemeClr>
                </a:solidFill>
              </a:rPr>
              <a:t>Starting Address: 5000</a:t>
            </a:r>
            <a:endParaRPr lang="en-IN" sz="1600" dirty="0">
              <a:solidFill>
                <a:schemeClr val="accent1">
                  <a:lumMod val="75000"/>
                </a:schemeClr>
              </a:solidFill>
            </a:endParaRPr>
          </a:p>
        </p:txBody>
      </p:sp>
      <p:sp>
        <p:nvSpPr>
          <p:cNvPr id="44" name="TextBox 43"/>
          <p:cNvSpPr txBox="1"/>
          <p:nvPr/>
        </p:nvSpPr>
        <p:spPr>
          <a:xfrm>
            <a:off x="5897206" y="4750908"/>
            <a:ext cx="881248" cy="461665"/>
          </a:xfrm>
          <a:prstGeom prst="rect">
            <a:avLst/>
          </a:prstGeom>
          <a:noFill/>
          <a:ln w="28575">
            <a:solidFill>
              <a:schemeClr val="accent1">
                <a:lumMod val="75000"/>
              </a:schemeClr>
            </a:solidFill>
          </a:ln>
        </p:spPr>
        <p:txBody>
          <a:bodyPr wrap="square" rtlCol="0">
            <a:spAutoFit/>
          </a:bodyPr>
          <a:lstStyle/>
          <a:p>
            <a:endParaRPr lang="en-IN" sz="2400" dirty="0">
              <a:solidFill>
                <a:schemeClr val="accent1">
                  <a:lumMod val="75000"/>
                </a:schemeClr>
              </a:solidFill>
            </a:endParaRPr>
          </a:p>
        </p:txBody>
      </p:sp>
      <p:cxnSp>
        <p:nvCxnSpPr>
          <p:cNvPr id="45" name="Straight Arrow Connector 44"/>
          <p:cNvCxnSpPr/>
          <p:nvPr/>
        </p:nvCxnSpPr>
        <p:spPr>
          <a:xfrm flipV="1">
            <a:off x="6375608" y="4034212"/>
            <a:ext cx="874623" cy="71007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33970" y="4764161"/>
            <a:ext cx="656002" cy="461665"/>
          </a:xfrm>
          <a:prstGeom prst="rect">
            <a:avLst/>
          </a:prstGeom>
          <a:noFill/>
        </p:spPr>
        <p:txBody>
          <a:bodyPr wrap="square" rtlCol="0">
            <a:spAutoFit/>
          </a:bodyPr>
          <a:lstStyle/>
          <a:p>
            <a:pPr algn="ctr"/>
            <a:r>
              <a:rPr lang="en-US" sz="2400" dirty="0" err="1" smtClean="0">
                <a:solidFill>
                  <a:schemeClr val="accent1">
                    <a:lumMod val="75000"/>
                  </a:schemeClr>
                </a:solidFill>
              </a:rPr>
              <a:t>ptr</a:t>
            </a:r>
            <a:endParaRPr lang="en-IN" sz="2400" dirty="0">
              <a:solidFill>
                <a:schemeClr val="accent1">
                  <a:lumMod val="75000"/>
                </a:schemeClr>
              </a:solidFill>
            </a:endParaRPr>
          </a:p>
        </p:txBody>
      </p:sp>
      <p:sp>
        <p:nvSpPr>
          <p:cNvPr id="31" name="TextBox 30"/>
          <p:cNvSpPr txBox="1"/>
          <p:nvPr/>
        </p:nvSpPr>
        <p:spPr>
          <a:xfrm>
            <a:off x="7315173" y="3882888"/>
            <a:ext cx="72888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10</a:t>
            </a:r>
            <a:endParaRPr lang="en-IN" sz="2400" dirty="0">
              <a:solidFill>
                <a:schemeClr val="accent1">
                  <a:lumMod val="75000"/>
                </a:schemeClr>
              </a:solidFill>
            </a:endParaRPr>
          </a:p>
        </p:txBody>
      </p:sp>
      <p:sp>
        <p:nvSpPr>
          <p:cNvPr id="38" name="TextBox 37"/>
          <p:cNvSpPr txBox="1"/>
          <p:nvPr/>
        </p:nvSpPr>
        <p:spPr>
          <a:xfrm>
            <a:off x="7401310" y="3876263"/>
            <a:ext cx="602993"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a:t>
            </a:r>
            <a:endParaRPr lang="en-IN" sz="2400" dirty="0">
              <a:solidFill>
                <a:schemeClr val="accent1">
                  <a:lumMod val="75000"/>
                </a:schemeClr>
              </a:solidFill>
            </a:endParaRPr>
          </a:p>
        </p:txBody>
      </p:sp>
      <p:sp>
        <p:nvSpPr>
          <p:cNvPr id="21" name="TextBox 20"/>
          <p:cNvSpPr txBox="1"/>
          <p:nvPr/>
        </p:nvSpPr>
        <p:spPr>
          <a:xfrm>
            <a:off x="5890559" y="4750719"/>
            <a:ext cx="881289" cy="461665"/>
          </a:xfrm>
          <a:prstGeom prst="rect">
            <a:avLst/>
          </a:prstGeom>
          <a:noFill/>
        </p:spPr>
        <p:txBody>
          <a:bodyPr wrap="square" rtlCol="0">
            <a:spAutoFit/>
          </a:bodyPr>
          <a:lstStyle/>
          <a:p>
            <a:pPr algn="ctr"/>
            <a:r>
              <a:rPr lang="en-US" sz="2400" dirty="0" smtClean="0">
                <a:solidFill>
                  <a:schemeClr val="accent1">
                    <a:lumMod val="75000"/>
                  </a:schemeClr>
                </a:solidFill>
              </a:rPr>
              <a:t>5000</a:t>
            </a:r>
            <a:endParaRPr lang="en-IN" sz="2400" dirty="0">
              <a:solidFill>
                <a:schemeClr val="accent1">
                  <a:lumMod val="75000"/>
                </a:schemeClr>
              </a:solidFill>
            </a:endParaRPr>
          </a:p>
        </p:txBody>
      </p:sp>
      <p:sp>
        <p:nvSpPr>
          <p:cNvPr id="23" name="TextBox 22"/>
          <p:cNvSpPr txBox="1"/>
          <p:nvPr/>
        </p:nvSpPr>
        <p:spPr>
          <a:xfrm>
            <a:off x="5936943" y="4810542"/>
            <a:ext cx="728889" cy="36593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a:t>
            </a:r>
            <a:endParaRPr lang="en-IN" sz="2400" dirty="0">
              <a:solidFill>
                <a:schemeClr val="accent1">
                  <a:lumMod val="75000"/>
                </a:schemeClr>
              </a:solidFill>
            </a:endParaRPr>
          </a:p>
        </p:txBody>
      </p:sp>
      <p:sp>
        <p:nvSpPr>
          <p:cNvPr id="24" name="TextBox 23"/>
          <p:cNvSpPr txBox="1"/>
          <p:nvPr/>
        </p:nvSpPr>
        <p:spPr>
          <a:xfrm>
            <a:off x="397567" y="1378226"/>
            <a:ext cx="7871790" cy="830997"/>
          </a:xfrm>
          <a:prstGeom prst="rect">
            <a:avLst/>
          </a:prstGeom>
          <a:noFill/>
        </p:spPr>
        <p:txBody>
          <a:bodyPr wrap="square" rtlCol="0">
            <a:spAutoFit/>
          </a:bodyPr>
          <a:lstStyle/>
          <a:p>
            <a:pPr algn="just"/>
            <a:r>
              <a:rPr lang="en-US" sz="2400" dirty="0" smtClean="0">
                <a:solidFill>
                  <a:schemeClr val="accent1">
                    <a:lumMod val="75000"/>
                  </a:schemeClr>
                </a:solidFill>
              </a:rPr>
              <a:t>void free(void *</a:t>
            </a:r>
            <a:r>
              <a:rPr lang="en-US" sz="2400" dirty="0" err="1" smtClean="0">
                <a:solidFill>
                  <a:schemeClr val="accent1">
                    <a:lumMod val="75000"/>
                  </a:schemeClr>
                </a:solidFill>
              </a:rPr>
              <a:t>ptr</a:t>
            </a:r>
            <a:r>
              <a:rPr lang="en-US" sz="2400" dirty="0" smtClean="0">
                <a:solidFill>
                  <a:schemeClr val="accent1">
                    <a:lumMod val="75000"/>
                  </a:schemeClr>
                </a:solidFill>
              </a:rPr>
              <a:t>);		</a:t>
            </a:r>
            <a:r>
              <a:rPr lang="en-US" sz="2400" dirty="0" smtClean="0">
                <a:solidFill>
                  <a:schemeClr val="accent2">
                    <a:lumMod val="75000"/>
                  </a:schemeClr>
                </a:solidFill>
              </a:rPr>
              <a:t>//</a:t>
            </a:r>
            <a:r>
              <a:rPr lang="en-US" sz="2400" dirty="0" err="1" smtClean="0">
                <a:solidFill>
                  <a:schemeClr val="accent2">
                    <a:lumMod val="75000"/>
                  </a:schemeClr>
                </a:solidFill>
              </a:rPr>
              <a:t>Deallocation</a:t>
            </a:r>
            <a:endParaRPr lang="en-US" sz="2400" dirty="0" smtClean="0">
              <a:solidFill>
                <a:schemeClr val="accent1">
                  <a:lumMod val="75000"/>
                </a:schemeClr>
              </a:solidFill>
            </a:endParaRPr>
          </a:p>
          <a:p>
            <a:pPr algn="just"/>
            <a:r>
              <a:rPr lang="en-US" sz="2400" dirty="0" smtClean="0">
                <a:solidFill>
                  <a:schemeClr val="accent2">
                    <a:lumMod val="75000"/>
                  </a:schemeClr>
                </a:solidFill>
              </a:rPr>
              <a:t> //</a:t>
            </a:r>
            <a:r>
              <a:rPr lang="en-US" sz="2400" dirty="0" err="1" smtClean="0">
                <a:solidFill>
                  <a:schemeClr val="accent2">
                    <a:lumMod val="75000"/>
                  </a:schemeClr>
                </a:solidFill>
              </a:rPr>
              <a:t>ptr</a:t>
            </a:r>
            <a:r>
              <a:rPr lang="en-US" sz="2400" dirty="0" smtClean="0">
                <a:solidFill>
                  <a:schemeClr val="accent2">
                    <a:lumMod val="75000"/>
                  </a:schemeClr>
                </a:solidFill>
              </a:rPr>
              <a:t> is a pointer pointing to dynamically allocated memory</a:t>
            </a:r>
            <a:endParaRPr lang="en-IN" dirty="0"/>
          </a:p>
        </p:txBody>
      </p:sp>
      <p:sp>
        <p:nvSpPr>
          <p:cNvPr id="26" name="Rectangle 25"/>
          <p:cNvSpPr/>
          <p:nvPr/>
        </p:nvSpPr>
        <p:spPr>
          <a:xfrm>
            <a:off x="318052" y="2460773"/>
            <a:ext cx="4678018" cy="3881447"/>
          </a:xfrm>
          <a:prstGeom prst="rect">
            <a:avLst/>
          </a:prstGeom>
        </p:spPr>
        <p:txBody>
          <a:bodyPr wrap="square">
            <a:spAutoFit/>
          </a:bodyPr>
          <a:lstStyle/>
          <a:p>
            <a:pPr marL="180000" indent="-180000" algn="just">
              <a:lnSpc>
                <a:spcPct val="114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14000"/>
              </a:lnSpc>
            </a:pPr>
            <a:r>
              <a:rPr lang="en-US" sz="2400" dirty="0" err="1" smtClean="0">
                <a:solidFill>
                  <a:schemeClr val="accent1">
                    <a:lumMod val="75000"/>
                  </a:schemeClr>
                </a:solidFill>
              </a:rPr>
              <a:t>int</a:t>
            </a:r>
            <a:r>
              <a:rPr lang="en-US" sz="2400" dirty="0" smtClean="0">
                <a:solidFill>
                  <a:schemeClr val="accent1">
                    <a:lumMod val="75000"/>
                  </a:schemeClr>
                </a:solidFill>
              </a:rPr>
              <a:t> main()</a:t>
            </a:r>
          </a:p>
          <a:p>
            <a:pPr marL="180000" indent="-180000" algn="just">
              <a:lnSpc>
                <a:spcPct val="114000"/>
              </a:lnSpc>
            </a:pPr>
            <a:r>
              <a:rPr lang="en-US" sz="2400" dirty="0" smtClean="0">
                <a:solidFill>
                  <a:schemeClr val="accent1">
                    <a:lumMod val="75000"/>
                  </a:schemeClr>
                </a:solidFill>
              </a:rPr>
              <a:t>{</a:t>
            </a:r>
          </a:p>
          <a:p>
            <a:pPr>
              <a:lnSpc>
                <a:spcPct val="114000"/>
              </a:lnSpc>
            </a:pPr>
            <a:r>
              <a:rPr lang="en-US" sz="2400" dirty="0" smtClean="0">
                <a:solidFill>
                  <a:schemeClr val="accent1">
                    <a:lumMod val="75000"/>
                  </a:schemeClr>
                </a:solidFill>
              </a:rPr>
              <a:t>  </a:t>
            </a:r>
          </a:p>
          <a:p>
            <a:pPr>
              <a:lnSpc>
                <a:spcPct val="114000"/>
              </a:lnSpc>
            </a:pPr>
            <a:r>
              <a:rPr lang="en-US" sz="2400" dirty="0" smtClean="0">
                <a:solidFill>
                  <a:schemeClr val="accent1">
                    <a:lumMod val="75000"/>
                  </a:schemeClr>
                </a:solidFill>
              </a:rPr>
              <a:t>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malloc</a:t>
            </a:r>
            <a:r>
              <a:rPr lang="en-US" sz="2400" dirty="0" smtClean="0">
                <a:solidFill>
                  <a:schemeClr val="accent1">
                    <a:lumMod val="75000"/>
                  </a:schemeClr>
                </a:solidFill>
              </a:rPr>
              <a:t> (</a:t>
            </a:r>
            <a:r>
              <a:rPr lang="en-US" sz="2400" dirty="0" err="1" smtClean="0">
                <a:solidFill>
                  <a:schemeClr val="accent1">
                    <a:lumMod val="75000"/>
                  </a:schemeClr>
                </a:solidFill>
              </a:rPr>
              <a:t>sizeof</a:t>
            </a:r>
            <a:r>
              <a:rPr lang="en-US" sz="2400" dirty="0" smtClean="0">
                <a:solidFill>
                  <a:schemeClr val="accent1">
                    <a:lumMod val="75000"/>
                  </a:schemeClr>
                </a:solidFill>
              </a:rPr>
              <a:t>(</a:t>
            </a:r>
            <a:r>
              <a:rPr lang="en-US" sz="2400" dirty="0" err="1" smtClean="0">
                <a:solidFill>
                  <a:schemeClr val="accent1">
                    <a:lumMod val="75000"/>
                  </a:schemeClr>
                </a:solidFill>
              </a:rPr>
              <a:t>int</a:t>
            </a:r>
            <a:r>
              <a:rPr lang="en-US" sz="2400" dirty="0" smtClean="0">
                <a:solidFill>
                  <a:schemeClr val="accent1">
                    <a:lumMod val="75000"/>
                  </a:schemeClr>
                </a:solidFill>
              </a:rPr>
              <a:t>));</a:t>
            </a:r>
            <a:endParaRPr lang="en-US" sz="2400" dirty="0" smtClean="0">
              <a:solidFill>
                <a:schemeClr val="accent2">
                  <a:lumMod val="75000"/>
                </a:schemeClr>
              </a:solidFill>
            </a:endParaRPr>
          </a:p>
          <a:p>
            <a:pPr>
              <a:lnSpc>
                <a:spcPct val="114000"/>
              </a:lnSpc>
            </a:pP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=10;</a:t>
            </a:r>
          </a:p>
          <a:p>
            <a:pPr>
              <a:lnSpc>
                <a:spcPct val="114000"/>
              </a:lnSpc>
            </a:pPr>
            <a:endParaRPr lang="en-US" sz="2400" dirty="0" smtClean="0">
              <a:solidFill>
                <a:schemeClr val="accent1">
                  <a:lumMod val="75000"/>
                </a:schemeClr>
              </a:solidFill>
            </a:endParaRPr>
          </a:p>
          <a:p>
            <a:pPr>
              <a:lnSpc>
                <a:spcPct val="114000"/>
              </a:lnSpc>
            </a:pPr>
            <a:r>
              <a:rPr lang="en-US" sz="2400" dirty="0" smtClean="0">
                <a:solidFill>
                  <a:schemeClr val="accent1">
                    <a:lumMod val="75000"/>
                  </a:schemeClr>
                </a:solidFill>
              </a:rPr>
              <a:t>   free(</a:t>
            </a:r>
            <a:r>
              <a:rPr lang="en-US" sz="2400" dirty="0" err="1" smtClean="0">
                <a:solidFill>
                  <a:schemeClr val="accent1">
                    <a:lumMod val="75000"/>
                  </a:schemeClr>
                </a:solidFill>
              </a:rPr>
              <a:t>ptr</a:t>
            </a:r>
            <a:r>
              <a:rPr lang="en-US" sz="2400" dirty="0" smtClean="0">
                <a:solidFill>
                  <a:schemeClr val="accent1">
                    <a:lumMod val="75000"/>
                  </a:schemeClr>
                </a:solidFill>
              </a:rPr>
              <a:t>);</a:t>
            </a:r>
          </a:p>
          <a:p>
            <a:pPr>
              <a:lnSpc>
                <a:spcPct val="114000"/>
              </a:lnSpc>
            </a:pPr>
            <a:r>
              <a:rPr lang="en-US" sz="2400" dirty="0" smtClean="0">
                <a:solidFill>
                  <a:schemeClr val="accent1">
                    <a:lumMod val="75000"/>
                  </a:schemeClr>
                </a:solidFill>
              </a:rPr>
              <a:t>}</a:t>
            </a:r>
          </a:p>
        </p:txBody>
      </p:sp>
      <p:sp>
        <p:nvSpPr>
          <p:cNvPr id="28" name="TextBox 27"/>
          <p:cNvSpPr txBox="1"/>
          <p:nvPr/>
        </p:nvSpPr>
        <p:spPr>
          <a:xfrm>
            <a:off x="682489" y="3770241"/>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30" name="TextBox 29"/>
          <p:cNvSpPr txBox="1"/>
          <p:nvPr/>
        </p:nvSpPr>
        <p:spPr>
          <a:xfrm>
            <a:off x="649360" y="5022569"/>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pic>
        <p:nvPicPr>
          <p:cNvPr id="32" name="Picture 3" descr="D:\PES\DS_2020\Madam\RightHand.jpg"/>
          <p:cNvPicPr>
            <a:picLocks noChangeAspect="1" noChangeArrowheads="1"/>
          </p:cNvPicPr>
          <p:nvPr/>
        </p:nvPicPr>
        <p:blipFill>
          <a:blip r:embed="rId4" cstate="print"/>
          <a:srcRect/>
          <a:stretch>
            <a:fillRect/>
          </a:stretch>
        </p:blipFill>
        <p:spPr bwMode="auto">
          <a:xfrm>
            <a:off x="4849249" y="4167418"/>
            <a:ext cx="473525" cy="480982"/>
          </a:xfrm>
          <a:prstGeom prst="rect">
            <a:avLst/>
          </a:prstGeom>
          <a:noFill/>
        </p:spPr>
      </p:pic>
      <p:pic>
        <p:nvPicPr>
          <p:cNvPr id="34" name="Picture 3" descr="D:\PES\DS_2020\Madam\RightHand.jpg"/>
          <p:cNvPicPr>
            <a:picLocks noChangeAspect="1" noChangeArrowheads="1"/>
          </p:cNvPicPr>
          <p:nvPr/>
        </p:nvPicPr>
        <p:blipFill>
          <a:blip r:embed="rId4" cstate="print"/>
          <a:srcRect/>
          <a:stretch>
            <a:fillRect/>
          </a:stretch>
        </p:blipFill>
        <p:spPr bwMode="auto">
          <a:xfrm>
            <a:off x="1768119" y="4624618"/>
            <a:ext cx="473525" cy="480982"/>
          </a:xfrm>
          <a:prstGeom prst="rect">
            <a:avLst/>
          </a:prstGeom>
          <a:noFill/>
        </p:spPr>
      </p:pic>
      <p:pic>
        <p:nvPicPr>
          <p:cNvPr id="36" name="Picture 3" descr="D:\PES\DS_2020\Madam\RightHand.jpg"/>
          <p:cNvPicPr>
            <a:picLocks noChangeAspect="1" noChangeArrowheads="1"/>
          </p:cNvPicPr>
          <p:nvPr/>
        </p:nvPicPr>
        <p:blipFill>
          <a:blip r:embed="rId4" cstate="print"/>
          <a:srcRect/>
          <a:stretch>
            <a:fillRect/>
          </a:stretch>
        </p:blipFill>
        <p:spPr bwMode="auto">
          <a:xfrm>
            <a:off x="1894015" y="5466130"/>
            <a:ext cx="473525" cy="480982"/>
          </a:xfrm>
          <a:prstGeom prst="rect">
            <a:avLst/>
          </a:prstGeom>
          <a:noFill/>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ox(i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ox(in)">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in)">
                                      <p:cBhvr>
                                        <p:cTn id="28" dur="500"/>
                                        <p:tgtEl>
                                          <p:spTgt spid="25"/>
                                        </p:tgtEl>
                                      </p:cBhvr>
                                    </p:animEffect>
                                  </p:childTnLst>
                                </p:cTn>
                              </p:par>
                              <p:par>
                                <p:cTn id="29" presetID="4" presetClass="entr" presetSubtype="16"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ox(in)">
                                      <p:cBhvr>
                                        <p:cTn id="31" dur="500"/>
                                        <p:tgtEl>
                                          <p:spTgt spid="2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ox(in)">
                                      <p:cBhvr>
                                        <p:cTn id="34" dur="500"/>
                                        <p:tgtEl>
                                          <p:spTgt spid="2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ox(in)">
                                      <p:cBhvr>
                                        <p:cTn id="37" dur="500"/>
                                        <p:tgtEl>
                                          <p:spTgt spid="43"/>
                                        </p:tgtEl>
                                      </p:cBhvr>
                                    </p:animEffect>
                                  </p:childTnLst>
                                </p:cTn>
                              </p:par>
                              <p:par>
                                <p:cTn id="38" presetID="4" presetClass="entr" presetSubtype="16"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ox(in)">
                                      <p:cBhvr>
                                        <p:cTn id="43" dur="500"/>
                                        <p:tgtEl>
                                          <p:spTgt spid="3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ox(in)">
                                      <p:cBhvr>
                                        <p:cTn id="46" dur="500"/>
                                        <p:tgtEl>
                                          <p:spTgt spid="42"/>
                                        </p:tgtEl>
                                      </p:cBhvr>
                                    </p:animEffect>
                                  </p:childTnLst>
                                </p:cTn>
                              </p:par>
                              <p:par>
                                <p:cTn id="47" presetID="4" presetClass="entr" presetSubtype="16"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ox(in)">
                                      <p:cBhvr>
                                        <p:cTn id="49" dur="500"/>
                                        <p:tgtEl>
                                          <p:spTgt spid="41"/>
                                        </p:tgtEl>
                                      </p:cBhvr>
                                    </p:animEffect>
                                  </p:childTnLst>
                                </p:cTn>
                              </p:par>
                              <p:par>
                                <p:cTn id="50" presetID="4" presetClass="entr" presetSubtype="16"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ox(in)">
                                      <p:cBhvr>
                                        <p:cTn id="52" dur="500"/>
                                        <p:tgtEl>
                                          <p:spTgt spid="4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ox(in)">
                                      <p:cBhvr>
                                        <p:cTn id="55" dur="500"/>
                                        <p:tgtEl>
                                          <p:spTgt spid="4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box(in)">
                                      <p:cBhvr>
                                        <p:cTn id="58" dur="500"/>
                                        <p:tgtEl>
                                          <p:spTgt spid="49"/>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ox(in)">
                                      <p:cBhvr>
                                        <p:cTn id="61" dur="500"/>
                                        <p:tgtEl>
                                          <p:spTgt spid="3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ox(in)">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box(in)">
                                      <p:cBhvr>
                                        <p:cTn id="69"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par>
                                <p:cTn id="70" presetID="4" presetClass="entr" presetSubtype="16"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box(in)">
                                      <p:cBhvr>
                                        <p:cTn id="72" dur="500"/>
                                        <p:tgtEl>
                                          <p:spTgt spid="31"/>
                                        </p:tgtEl>
                                      </p:cBhvr>
                                    </p:animEffect>
                                  </p:childTnLst>
                                </p:cTn>
                              </p:par>
                              <p:par>
                                <p:cTn id="73" presetID="4" presetClass="exit" presetSubtype="16" fill="hold" grpId="2" nodeType="withEffect">
                                  <p:stCondLst>
                                    <p:cond delay="0"/>
                                  </p:stCondLst>
                                  <p:childTnLst>
                                    <p:animEffect transition="out" filter="box(in)">
                                      <p:cBhvr>
                                        <p:cTn id="74" dur="500"/>
                                        <p:tgtEl>
                                          <p:spTgt spid="38"/>
                                        </p:tgtEl>
                                      </p:cBhvr>
                                    </p:animEffect>
                                    <p:set>
                                      <p:cBhvr>
                                        <p:cTn id="75" dur="1" fill="hold">
                                          <p:stCondLst>
                                            <p:cond delay="499"/>
                                          </p:stCondLst>
                                        </p:cTn>
                                        <p:tgtEl>
                                          <p:spTgt spid="38"/>
                                        </p:tgtEl>
                                        <p:attrNameLst>
                                          <p:attrName>style.visibility</p:attrName>
                                        </p:attrNameLst>
                                      </p:cBhvr>
                                      <p:to>
                                        <p:strVal val="hidden"/>
                                      </p:to>
                                    </p:set>
                                  </p:childTnLst>
                                </p:cTn>
                              </p:par>
                              <p:par>
                                <p:cTn id="76" presetID="4" presetClass="exit" presetSubtype="16" fill="hold" nodeType="withEffect">
                                  <p:stCondLst>
                                    <p:cond delay="0"/>
                                  </p:stCondLst>
                                  <p:childTnLst>
                                    <p:animEffect transition="out" filter="box(in)">
                                      <p:cBhvr>
                                        <p:cTn id="77" dur="500"/>
                                        <p:tgtEl>
                                          <p:spTgt spid="32"/>
                                        </p:tgtEl>
                                      </p:cBhvr>
                                    </p:animEffect>
                                    <p:set>
                                      <p:cBhvr>
                                        <p:cTn id="78" dur="1" fill="hold">
                                          <p:stCondLst>
                                            <p:cond delay="499"/>
                                          </p:stCondLst>
                                        </p:cTn>
                                        <p:tgtEl>
                                          <p:spTgt spid="3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box(in)">
                                      <p:cBhvr>
                                        <p:cTn id="83" dur="500"/>
                                        <p:tgtEl>
                                          <p:spTgt spid="36"/>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ox(in)">
                                      <p:cBhvr>
                                        <p:cTn id="86" dur="500"/>
                                        <p:tgtEl>
                                          <p:spTgt spid="23"/>
                                        </p:tgtEl>
                                      </p:cBhvr>
                                    </p:animEffect>
                                  </p:childTnLst>
                                </p:cTn>
                              </p:par>
                              <p:par>
                                <p:cTn id="87" presetID="4" presetClass="exit" presetSubtype="16" fill="hold" nodeType="withEffect">
                                  <p:stCondLst>
                                    <p:cond delay="0"/>
                                  </p:stCondLst>
                                  <p:childTnLst>
                                    <p:animEffect transition="out" filter="box(in)">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par>
                                <p:cTn id="90" presetID="4" presetClass="exit" presetSubtype="16" fill="hold" grpId="1" nodeType="withEffect">
                                  <p:stCondLst>
                                    <p:cond delay="0"/>
                                  </p:stCondLst>
                                  <p:childTnLst>
                                    <p:animEffect transition="out" filter="box(in)">
                                      <p:cBhvr>
                                        <p:cTn id="91" dur="500"/>
                                        <p:tgtEl>
                                          <p:spTgt spid="31"/>
                                        </p:tgtEl>
                                      </p:cBhvr>
                                    </p:animEffect>
                                    <p:set>
                                      <p:cBhvr>
                                        <p:cTn id="92" dur="1" fill="hold">
                                          <p:stCondLst>
                                            <p:cond delay="499"/>
                                          </p:stCondLst>
                                        </p:cTn>
                                        <p:tgtEl>
                                          <p:spTgt spid="31"/>
                                        </p:tgtEl>
                                        <p:attrNameLst>
                                          <p:attrName>style.visibility</p:attrName>
                                        </p:attrNameLst>
                                      </p:cBhvr>
                                      <p:to>
                                        <p:strVal val="hidden"/>
                                      </p:to>
                                    </p:set>
                                  </p:childTnLst>
                                </p:cTn>
                              </p:par>
                              <p:par>
                                <p:cTn id="93" presetID="4" presetClass="entr" presetSubtype="16" fill="hold" grpId="1"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ox(in)">
                                      <p:cBhvr>
                                        <p:cTn id="95" dur="500"/>
                                        <p:tgtEl>
                                          <p:spTgt spid="38"/>
                                        </p:tgtEl>
                                      </p:cBhvr>
                                    </p:animEffect>
                                  </p:childTnLst>
                                </p:cTn>
                              </p:par>
                              <p:par>
                                <p:cTn id="96" presetID="4" presetClass="exit" presetSubtype="16" fill="hold" grpId="1" nodeType="withEffect">
                                  <p:stCondLst>
                                    <p:cond delay="0"/>
                                  </p:stCondLst>
                                  <p:childTnLst>
                                    <p:animEffect transition="out" filter="box(in)">
                                      <p:cBhvr>
                                        <p:cTn id="97" dur="500"/>
                                        <p:tgtEl>
                                          <p:spTgt spid="21"/>
                                        </p:tgtEl>
                                      </p:cBhvr>
                                    </p:animEffect>
                                    <p:set>
                                      <p:cBhvr>
                                        <p:cTn id="9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5" grpId="0"/>
      <p:bldP spid="42" grpId="0"/>
      <p:bldP spid="43" grpId="0"/>
      <p:bldP spid="44" grpId="0" animBg="1"/>
      <p:bldP spid="49" grpId="0"/>
      <p:bldP spid="31" grpId="0"/>
      <p:bldP spid="31" grpId="1"/>
      <p:bldP spid="38" grpId="0"/>
      <p:bldP spid="38" grpId="1"/>
      <p:bldP spid="38" grpId="2"/>
      <p:bldP spid="21" grpId="0"/>
      <p:bldP spid="21" grpId="1"/>
      <p:bldP spid="23" grpId="0"/>
      <p:bldP spid="24" grpId="0"/>
      <p:bldP spid="26" grpId="0"/>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033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2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20000"/>
              </a:lnSpc>
            </a:pPr>
            <a:r>
              <a:rPr lang="en-US" sz="2400" dirty="0" smtClean="0">
                <a:solidFill>
                  <a:schemeClr val="accent1">
                    <a:lumMod val="75000"/>
                  </a:schemeClr>
                </a:solidFill>
              </a:rPr>
              <a:t>void* </a:t>
            </a:r>
            <a:r>
              <a:rPr lang="en-US" sz="2400" dirty="0" err="1" smtClean="0">
                <a:solidFill>
                  <a:schemeClr val="accent1">
                    <a:lumMod val="75000"/>
                  </a:schemeClr>
                </a:solidFill>
              </a:rPr>
              <a:t>calloc</a:t>
            </a:r>
            <a:r>
              <a:rPr lang="en-US" sz="2400" dirty="0" smtClean="0">
                <a:solidFill>
                  <a:schemeClr val="accent1">
                    <a:lumMod val="75000"/>
                  </a:schemeClr>
                </a:solidFill>
              </a:rPr>
              <a:t>(</a:t>
            </a:r>
            <a:r>
              <a:rPr lang="en-US" sz="2400" dirty="0" err="1" smtClean="0">
                <a:solidFill>
                  <a:schemeClr val="accent1">
                    <a:lumMod val="75000"/>
                  </a:schemeClr>
                </a:solidFill>
              </a:rPr>
              <a:t>size_t</a:t>
            </a:r>
            <a:r>
              <a:rPr lang="en-US" sz="2400" dirty="0" smtClean="0">
                <a:solidFill>
                  <a:schemeClr val="accent1">
                    <a:lumMod val="75000"/>
                  </a:schemeClr>
                </a:solidFill>
              </a:rPr>
              <a:t> </a:t>
            </a:r>
            <a:r>
              <a:rPr lang="en-US" sz="2400" dirty="0" err="1" smtClean="0">
                <a:solidFill>
                  <a:schemeClr val="accent1">
                    <a:lumMod val="75000"/>
                  </a:schemeClr>
                </a:solidFill>
              </a:rPr>
              <a:t>nmemb</a:t>
            </a:r>
            <a:r>
              <a:rPr lang="en-US" sz="2400" dirty="0" smtClean="0">
                <a:solidFill>
                  <a:schemeClr val="accent1">
                    <a:lumMod val="75000"/>
                  </a:schemeClr>
                </a:solidFill>
              </a:rPr>
              <a:t>, </a:t>
            </a:r>
            <a:r>
              <a:rPr lang="en-US" sz="2400" dirty="0" err="1" smtClean="0">
                <a:solidFill>
                  <a:schemeClr val="accent1">
                    <a:lumMod val="75000"/>
                  </a:schemeClr>
                </a:solidFill>
              </a:rPr>
              <a:t>size_t</a:t>
            </a:r>
            <a:r>
              <a:rPr lang="en-US" sz="2400" dirty="0" smtClean="0">
                <a:solidFill>
                  <a:schemeClr val="accent1">
                    <a:lumMod val="75000"/>
                  </a:schemeClr>
                </a:solidFill>
              </a:rPr>
              <a:t> size); 	</a:t>
            </a:r>
            <a:r>
              <a:rPr lang="en-US" sz="2400" dirty="0" smtClean="0">
                <a:solidFill>
                  <a:schemeClr val="accent2">
                    <a:lumMod val="75000"/>
                  </a:schemeClr>
                </a:solidFill>
              </a:rPr>
              <a:t>//Allocation</a:t>
            </a:r>
          </a:p>
          <a:p>
            <a:pPr marL="546100" lvl="0" indent="-457200" algn="just" eaLnBrk="0" fontAlgn="base" hangingPunct="0">
              <a:lnSpc>
                <a:spcPct val="120000"/>
              </a:lnSpc>
              <a:spcBef>
                <a:spcPct val="0"/>
              </a:spcBef>
              <a:buFont typeface="Arial" pitchFamily="34" charset="0"/>
              <a:buChar char="•"/>
            </a:pPr>
            <a:r>
              <a:rPr lang="en-IN" altLang="en-US" sz="2400" dirty="0" smtClean="0">
                <a:solidFill>
                  <a:schemeClr val="accent1">
                    <a:lumMod val="75000"/>
                  </a:schemeClr>
                </a:solidFill>
                <a:ea typeface="Times New Roman" panose="02020603050405020304" pitchFamily="18" charset="0"/>
                <a:cs typeface="Arial" panose="020B0604020202020204" pitchFamily="34" charset="0"/>
              </a:rPr>
              <a:t>Allocates memory for an array of </a:t>
            </a:r>
            <a:r>
              <a:rPr lang="en-IN" altLang="en-US" sz="2400" dirty="0" err="1" smtClean="0">
                <a:solidFill>
                  <a:schemeClr val="accent1">
                    <a:lumMod val="75000"/>
                  </a:schemeClr>
                </a:solidFill>
                <a:ea typeface="Times New Roman" panose="02020603050405020304" pitchFamily="18" charset="0"/>
                <a:cs typeface="Arial" panose="020B0604020202020204" pitchFamily="34" charset="0"/>
              </a:rPr>
              <a:t>nmemb</a:t>
            </a:r>
            <a:r>
              <a:rPr lang="en-IN" altLang="en-US" sz="2400" dirty="0" smtClean="0">
                <a:solidFill>
                  <a:schemeClr val="accent1">
                    <a:lumMod val="75000"/>
                  </a:schemeClr>
                </a:solidFill>
                <a:ea typeface="Times New Roman" panose="02020603050405020304" pitchFamily="18" charset="0"/>
                <a:cs typeface="Arial" panose="020B0604020202020204" pitchFamily="34" charset="0"/>
              </a:rPr>
              <a:t> elements of size bytes each and returns a pointer to the allocated memory</a:t>
            </a:r>
          </a:p>
          <a:p>
            <a:pPr marL="546100" lvl="0" indent="-457200" algn="just" eaLnBrk="0" fontAlgn="base" hangingPunct="0">
              <a:lnSpc>
                <a:spcPct val="120000"/>
              </a:lnSpc>
              <a:spcBef>
                <a:spcPct val="0"/>
              </a:spcBef>
              <a:buFont typeface="Arial" pitchFamily="34" charset="0"/>
              <a:buChar char="•"/>
            </a:pPr>
            <a:r>
              <a:rPr lang="en-IN" altLang="en-US" sz="2400" dirty="0" smtClean="0">
                <a:solidFill>
                  <a:schemeClr val="accent1">
                    <a:lumMod val="75000"/>
                  </a:schemeClr>
                </a:solidFill>
                <a:ea typeface="Times New Roman" panose="02020603050405020304" pitchFamily="18" charset="0"/>
                <a:cs typeface="Arial" panose="020B0604020202020204" pitchFamily="34" charset="0"/>
              </a:rPr>
              <a:t>The allocated memory is initialized to zero</a:t>
            </a:r>
          </a:p>
          <a:p>
            <a:pPr marL="546100" lvl="0" indent="-457200" algn="just" eaLnBrk="0" fontAlgn="base" hangingPunct="0">
              <a:lnSpc>
                <a:spcPct val="114000"/>
              </a:lnSpc>
              <a:spcBef>
                <a:spcPct val="0"/>
              </a:spcBef>
              <a:buFont typeface="Arial" pitchFamily="34" charset="0"/>
              <a:buChar char="•"/>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lnSpc>
                <a:spcPct val="114000"/>
              </a:lnSpc>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lnSpc>
                <a:spcPct val="114000"/>
              </a:lnSpc>
              <a:spcBef>
                <a:spcPct val="0"/>
              </a:spcBef>
            </a:pPr>
            <a:endParaRPr lang="en-GB"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9" name="Table 8"/>
          <p:cNvGraphicFramePr>
            <a:graphicFrameLocks noGrp="1"/>
          </p:cNvGraphicFramePr>
          <p:nvPr/>
        </p:nvGraphicFramePr>
        <p:xfrm>
          <a:off x="6631901" y="4648290"/>
          <a:ext cx="1492812" cy="2118269"/>
        </p:xfrm>
        <a:graphic>
          <a:graphicData uri="http://schemas.openxmlformats.org/drawingml/2006/table">
            <a:tbl>
              <a:tblPr/>
              <a:tblGrid>
                <a:gridCol w="1492812"/>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cxnSp>
        <p:nvCxnSpPr>
          <p:cNvPr id="12" name="Straight Arrow Connector 11"/>
          <p:cNvCxnSpPr/>
          <p:nvPr/>
        </p:nvCxnSpPr>
        <p:spPr>
          <a:xfrm flipV="1">
            <a:off x="6839232" y="5834365"/>
            <a:ext cx="1033669" cy="13252"/>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45859" y="5880746"/>
            <a:ext cx="1033670" cy="60529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8 bytes</a:t>
            </a:r>
            <a:endParaRPr lang="en-IN" sz="2400" dirty="0">
              <a:solidFill>
                <a:schemeClr val="accent1">
                  <a:lumMod val="75000"/>
                </a:schemeClr>
              </a:solidFill>
            </a:endParaRPr>
          </a:p>
        </p:txBody>
      </p:sp>
      <p:sp>
        <p:nvSpPr>
          <p:cNvPr id="14" name="TextBox 13"/>
          <p:cNvSpPr txBox="1"/>
          <p:nvPr/>
        </p:nvSpPr>
        <p:spPr>
          <a:xfrm>
            <a:off x="6640449" y="4257355"/>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graphicFrame>
        <p:nvGraphicFramePr>
          <p:cNvPr id="15" name="Table 14"/>
          <p:cNvGraphicFramePr>
            <a:graphicFrameLocks noGrp="1"/>
          </p:cNvGraphicFramePr>
          <p:nvPr/>
        </p:nvGraphicFramePr>
        <p:xfrm>
          <a:off x="4877930" y="4641664"/>
          <a:ext cx="1451495" cy="2118269"/>
        </p:xfrm>
        <a:graphic>
          <a:graphicData uri="http://schemas.openxmlformats.org/drawingml/2006/table">
            <a:tbl>
              <a:tblPr/>
              <a:tblGrid>
                <a:gridCol w="1451495"/>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16" name="TextBox 15"/>
          <p:cNvSpPr txBox="1"/>
          <p:nvPr/>
        </p:nvSpPr>
        <p:spPr>
          <a:xfrm>
            <a:off x="4924314" y="4250730"/>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Stack</a:t>
            </a:r>
            <a:endParaRPr lang="en-IN" sz="2400" dirty="0">
              <a:solidFill>
                <a:schemeClr val="accent1">
                  <a:lumMod val="75000"/>
                </a:schemeClr>
              </a:solidFill>
            </a:endParaRPr>
          </a:p>
        </p:txBody>
      </p:sp>
      <p:sp>
        <p:nvSpPr>
          <p:cNvPr id="17" name="TextBox 16"/>
          <p:cNvSpPr txBox="1"/>
          <p:nvPr/>
        </p:nvSpPr>
        <p:spPr>
          <a:xfrm>
            <a:off x="6647076" y="4717775"/>
            <a:ext cx="1404731" cy="584775"/>
          </a:xfrm>
          <a:prstGeom prst="rect">
            <a:avLst/>
          </a:prstGeom>
          <a:noFill/>
        </p:spPr>
        <p:txBody>
          <a:bodyPr wrap="square" rtlCol="0">
            <a:spAutoFit/>
          </a:bodyPr>
          <a:lstStyle/>
          <a:p>
            <a:pPr algn="ctr"/>
            <a:r>
              <a:rPr lang="en-US" sz="1600" dirty="0" smtClean="0">
                <a:solidFill>
                  <a:schemeClr val="accent1">
                    <a:lumMod val="75000"/>
                  </a:schemeClr>
                </a:solidFill>
              </a:rPr>
              <a:t>Starting Address:5000</a:t>
            </a:r>
            <a:endParaRPr lang="en-IN" sz="1600" dirty="0">
              <a:solidFill>
                <a:schemeClr val="accent1">
                  <a:lumMod val="75000"/>
                </a:schemeClr>
              </a:solidFill>
            </a:endParaRPr>
          </a:p>
        </p:txBody>
      </p:sp>
      <p:cxnSp>
        <p:nvCxnSpPr>
          <p:cNvPr id="18" name="Straight Arrow Connector 17"/>
          <p:cNvCxnSpPr/>
          <p:nvPr/>
        </p:nvCxnSpPr>
        <p:spPr>
          <a:xfrm flipV="1">
            <a:off x="5964608" y="5534732"/>
            <a:ext cx="874623" cy="71045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05025" y="6265060"/>
            <a:ext cx="656002" cy="461665"/>
          </a:xfrm>
          <a:prstGeom prst="rect">
            <a:avLst/>
          </a:prstGeom>
          <a:noFill/>
        </p:spPr>
        <p:txBody>
          <a:bodyPr wrap="square" rtlCol="0">
            <a:spAutoFit/>
          </a:bodyPr>
          <a:lstStyle/>
          <a:p>
            <a:pPr algn="ctr"/>
            <a:r>
              <a:rPr lang="en-US" sz="2400" dirty="0" err="1" smtClean="0">
                <a:solidFill>
                  <a:schemeClr val="accent1">
                    <a:lumMod val="75000"/>
                  </a:schemeClr>
                </a:solidFill>
              </a:rPr>
              <a:t>ptr</a:t>
            </a:r>
            <a:endParaRPr lang="en-IN" sz="2400" dirty="0">
              <a:solidFill>
                <a:schemeClr val="accent1">
                  <a:lumMod val="75000"/>
                </a:schemeClr>
              </a:solidFill>
            </a:endParaRPr>
          </a:p>
        </p:txBody>
      </p:sp>
      <p:sp>
        <p:nvSpPr>
          <p:cNvPr id="20" name="TextBox 19"/>
          <p:cNvSpPr txBox="1"/>
          <p:nvPr/>
        </p:nvSpPr>
        <p:spPr>
          <a:xfrm>
            <a:off x="6900192" y="5389848"/>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21" name="TextBox 20"/>
          <p:cNvSpPr txBox="1"/>
          <p:nvPr/>
        </p:nvSpPr>
        <p:spPr>
          <a:xfrm>
            <a:off x="5401370" y="6238555"/>
            <a:ext cx="881289" cy="461665"/>
          </a:xfrm>
          <a:prstGeom prst="rect">
            <a:avLst/>
          </a:prstGeom>
          <a:noFill/>
        </p:spPr>
        <p:txBody>
          <a:bodyPr wrap="square" rtlCol="0">
            <a:spAutoFit/>
          </a:bodyPr>
          <a:lstStyle/>
          <a:p>
            <a:pPr algn="ctr"/>
            <a:r>
              <a:rPr lang="en-US" sz="2400" dirty="0" smtClean="0">
                <a:solidFill>
                  <a:schemeClr val="accent1">
                    <a:lumMod val="75000"/>
                  </a:schemeClr>
                </a:solidFill>
              </a:rPr>
              <a:t>5000</a:t>
            </a:r>
            <a:endParaRPr lang="en-IN" sz="2400" dirty="0">
              <a:solidFill>
                <a:schemeClr val="accent1">
                  <a:lumMod val="75000"/>
                </a:schemeClr>
              </a:solidFill>
            </a:endParaRPr>
          </a:p>
        </p:txBody>
      </p:sp>
      <p:sp>
        <p:nvSpPr>
          <p:cNvPr id="23" name="TextBox 22"/>
          <p:cNvSpPr txBox="1"/>
          <p:nvPr/>
        </p:nvSpPr>
        <p:spPr>
          <a:xfrm>
            <a:off x="5355009" y="6240074"/>
            <a:ext cx="881248" cy="461665"/>
          </a:xfrm>
          <a:prstGeom prst="rect">
            <a:avLst/>
          </a:prstGeom>
          <a:noFill/>
          <a:ln w="28575">
            <a:solidFill>
              <a:schemeClr val="accent1">
                <a:lumMod val="75000"/>
              </a:schemeClr>
            </a:solidFill>
          </a:ln>
        </p:spPr>
        <p:txBody>
          <a:bodyPr wrap="square" rtlCol="0">
            <a:spAutoFit/>
          </a:bodyPr>
          <a:lstStyle/>
          <a:p>
            <a:endParaRPr lang="en-IN" sz="2400" dirty="0">
              <a:solidFill>
                <a:schemeClr val="accent1">
                  <a:lumMod val="75000"/>
                </a:schemeClr>
              </a:solidFill>
            </a:endParaRPr>
          </a:p>
        </p:txBody>
      </p:sp>
      <p:grpSp>
        <p:nvGrpSpPr>
          <p:cNvPr id="43" name="Group 42"/>
          <p:cNvGrpSpPr/>
          <p:nvPr/>
        </p:nvGrpSpPr>
        <p:grpSpPr>
          <a:xfrm>
            <a:off x="6839231" y="5302549"/>
            <a:ext cx="1046921" cy="463394"/>
            <a:chOff x="6388663" y="5302549"/>
            <a:chExt cx="1046921" cy="463394"/>
          </a:xfrm>
        </p:grpSpPr>
        <p:sp>
          <p:nvSpPr>
            <p:cNvPr id="11" name="TextBox 10"/>
            <p:cNvSpPr txBox="1"/>
            <p:nvPr/>
          </p:nvSpPr>
          <p:spPr>
            <a:xfrm>
              <a:off x="6388663" y="5303520"/>
              <a:ext cx="1046921" cy="462423"/>
            </a:xfrm>
            <a:prstGeom prst="rect">
              <a:avLst/>
            </a:prstGeom>
            <a:noFill/>
            <a:ln w="28575">
              <a:solidFill>
                <a:schemeClr val="accent1">
                  <a:lumMod val="75000"/>
                </a:schemeClr>
              </a:solidFill>
            </a:ln>
          </p:spPr>
          <p:txBody>
            <a:bodyPr wrap="square" rtlCol="0">
              <a:spAutoFit/>
            </a:bodyPr>
            <a:lstStyle/>
            <a:p>
              <a:pPr algn="ctr"/>
              <a:endParaRPr lang="en-IN" sz="2400" dirty="0">
                <a:solidFill>
                  <a:schemeClr val="accent1">
                    <a:lumMod val="75000"/>
                  </a:schemeClr>
                </a:solidFill>
              </a:endParaRPr>
            </a:p>
          </p:txBody>
        </p:sp>
        <p:cxnSp>
          <p:nvCxnSpPr>
            <p:cNvPr id="26" name="Straight Connector 25"/>
            <p:cNvCxnSpPr>
              <a:stCxn id="17" idx="2"/>
              <a:endCxn id="11" idx="2"/>
            </p:cNvCxnSpPr>
            <p:nvPr/>
          </p:nvCxnSpPr>
          <p:spPr>
            <a:xfrm rot="5400000">
              <a:off x="6680429" y="5534245"/>
              <a:ext cx="463393" cy="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431415" y="5385494"/>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47" name="Rectangle 46"/>
          <p:cNvSpPr/>
          <p:nvPr/>
        </p:nvSpPr>
        <p:spPr>
          <a:xfrm>
            <a:off x="263873" y="4028660"/>
            <a:ext cx="4678018" cy="2677656"/>
          </a:xfrm>
          <a:prstGeom prst="rect">
            <a:avLst/>
          </a:prstGeom>
        </p:spPr>
        <p:txBody>
          <a:bodyPr wrap="square">
            <a:spAutoFit/>
          </a:bodyPr>
          <a:lstStyle/>
          <a:p>
            <a:pPr marL="180000" indent="-180000" algn="just"/>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r>
              <a:rPr lang="en-US" sz="2400" dirty="0" err="1" smtClean="0">
                <a:solidFill>
                  <a:schemeClr val="accent1">
                    <a:lumMod val="75000"/>
                  </a:schemeClr>
                </a:solidFill>
              </a:rPr>
              <a:t>int</a:t>
            </a:r>
            <a:r>
              <a:rPr lang="en-US" sz="2400" dirty="0" smtClean="0">
                <a:solidFill>
                  <a:schemeClr val="accent1">
                    <a:lumMod val="75000"/>
                  </a:schemeClr>
                </a:solidFill>
              </a:rPr>
              <a:t> main()</a:t>
            </a:r>
          </a:p>
          <a:p>
            <a:pPr marL="180000" indent="-180000" algn="just"/>
            <a:r>
              <a:rPr lang="en-US" sz="2400" dirty="0" smtClean="0">
                <a:solidFill>
                  <a:schemeClr val="accent1">
                    <a:lumMod val="75000"/>
                  </a:schemeClr>
                </a:solidFill>
              </a:rPr>
              <a:t>{</a:t>
            </a:r>
          </a:p>
          <a:p>
            <a:pPr marL="180000" indent="-180000" algn="just"/>
            <a:endParaRPr lang="en-US" sz="2400" dirty="0" smtClean="0">
              <a:solidFill>
                <a:schemeClr val="accent1">
                  <a:lumMod val="75000"/>
                </a:schemeClr>
              </a:solidFill>
            </a:endParaRPr>
          </a:p>
          <a:p>
            <a:pPr lvl="0"/>
            <a:r>
              <a:rPr lang="en-US" sz="2400" dirty="0" smtClean="0">
                <a:solidFill>
                  <a:schemeClr val="accent1">
                    <a:lumMod val="75000"/>
                  </a:schemeClr>
                </a:solidFill>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ptr</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calloc</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(2,sizeof(</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p>
          <a:p>
            <a:endParaRPr lang="en-US" sz="2400" dirty="0" smtClean="0">
              <a:solidFill>
                <a:schemeClr val="accent1">
                  <a:lumMod val="75000"/>
                </a:schemeClr>
              </a:solidFill>
            </a:endParaRPr>
          </a:p>
          <a:p>
            <a:r>
              <a:rPr lang="en-US" sz="2400" dirty="0" smtClean="0">
                <a:solidFill>
                  <a:schemeClr val="accent1">
                    <a:lumMod val="75000"/>
                  </a:schemeClr>
                </a:solidFill>
              </a:rPr>
              <a:t>}</a:t>
            </a:r>
          </a:p>
        </p:txBody>
      </p:sp>
      <p:sp>
        <p:nvSpPr>
          <p:cNvPr id="48" name="TextBox 47"/>
          <p:cNvSpPr txBox="1"/>
          <p:nvPr/>
        </p:nvSpPr>
        <p:spPr>
          <a:xfrm>
            <a:off x="430701" y="5148462"/>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49" name="TextBox 48"/>
          <p:cNvSpPr txBox="1"/>
          <p:nvPr/>
        </p:nvSpPr>
        <p:spPr>
          <a:xfrm>
            <a:off x="410824" y="5883962"/>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ox(i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ox(i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par>
                                <p:cTn id="24" presetID="4" presetClass="entr" presetSubtype="16"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ox(in)">
                                      <p:cBhvr>
                                        <p:cTn id="26" dur="500"/>
                                        <p:tgtEl>
                                          <p:spTgt spid="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ox(in)">
                                      <p:cBhvr>
                                        <p:cTn id="29" dur="500"/>
                                        <p:tgtEl>
                                          <p:spTgt spid="1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par>
                                <p:cTn id="33" presetID="4" presetClass="entr" presetSubtype="16"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par>
                                <p:cTn id="36" presetID="4" presetClass="entr" presetSubtype="16"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ox(in)">
                                      <p:cBhvr>
                                        <p:cTn id="38" dur="500"/>
                                        <p:tgtEl>
                                          <p:spTgt spid="1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ox(in)">
                                      <p:cBhvr>
                                        <p:cTn id="41" dur="500"/>
                                        <p:tgtEl>
                                          <p:spTgt spid="19"/>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ox(in)">
                                      <p:cBhvr>
                                        <p:cTn id="47" dur="500"/>
                                        <p:tgtEl>
                                          <p:spTgt spid="21"/>
                                        </p:tgtEl>
                                      </p:cBhvr>
                                    </p:animEffect>
                                  </p:childTnLst>
                                </p:cTn>
                              </p:par>
                              <p:par>
                                <p:cTn id="48" presetID="4" presetClass="entr" presetSubtype="16" fill="hold" grpId="1"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ox(in)">
                                      <p:cBhvr>
                                        <p:cTn id="50" dur="500"/>
                                        <p:tgtEl>
                                          <p:spTgt spid="20"/>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ox(in)">
                                      <p:cBhvr>
                                        <p:cTn id="53" dur="500"/>
                                        <p:tgtEl>
                                          <p:spTgt spid="23"/>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ox(in)">
                                      <p:cBhvr>
                                        <p:cTn id="56" dur="500"/>
                                        <p:tgtEl>
                                          <p:spTgt spid="42"/>
                                        </p:tgtEl>
                                      </p:cBhvr>
                                    </p:animEffect>
                                  </p:childTnLst>
                                </p:cTn>
                              </p:par>
                              <p:par>
                                <p:cTn id="57" presetID="4" presetClass="entr" presetSubtype="16" fill="hold" grpId="1"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box(in)">
                                      <p:cBhvr>
                                        <p:cTn id="59" dur="500"/>
                                        <p:tgtEl>
                                          <p:spTgt spid="42"/>
                                        </p:tgtEl>
                                      </p:cBhvr>
                                    </p:animEffect>
                                  </p:childTnLst>
                                </p:cTn>
                              </p:par>
                              <p:par>
                                <p:cTn id="60" presetID="4"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ox(in)">
                                      <p:cBhvr>
                                        <p:cTn id="65" dur="500"/>
                                        <p:tgtEl>
                                          <p:spTgt spid="47"/>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box(in)">
                                      <p:cBhvr>
                                        <p:cTn id="68" dur="500"/>
                                        <p:tgtEl>
                                          <p:spTgt spid="48"/>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box(in)">
                                      <p:cBhvr>
                                        <p:cTn id="7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9" grpId="0"/>
      <p:bldP spid="20" grpId="0"/>
      <p:bldP spid="20" grpId="1"/>
      <p:bldP spid="21" grpId="0"/>
      <p:bldP spid="23" grpId="0" animBg="1"/>
      <p:bldP spid="42" grpId="0"/>
      <p:bldP spid="42" grpId="1"/>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50000"/>
              </a:lnSpc>
            </a:pPr>
            <a:r>
              <a:rPr lang="en-US" sz="2400" dirty="0" smtClean="0">
                <a:solidFill>
                  <a:schemeClr val="accent1">
                    <a:lumMod val="75000"/>
                  </a:schemeClr>
                </a:solidFill>
              </a:rPr>
              <a:t> void* </a:t>
            </a:r>
            <a:r>
              <a:rPr lang="en-US" sz="2400" dirty="0" err="1" smtClean="0">
                <a:solidFill>
                  <a:schemeClr val="accent1">
                    <a:lumMod val="75000"/>
                  </a:schemeClr>
                </a:solidFill>
              </a:rPr>
              <a:t>realloc</a:t>
            </a:r>
            <a:r>
              <a:rPr lang="en-US" sz="2400" dirty="0" smtClean="0">
                <a:solidFill>
                  <a:schemeClr val="accent1">
                    <a:lumMod val="75000"/>
                  </a:schemeClr>
                </a:solidFill>
              </a:rPr>
              <a:t>(void *</a:t>
            </a:r>
            <a:r>
              <a:rPr lang="en-US" sz="2400" dirty="0" err="1" smtClean="0">
                <a:solidFill>
                  <a:schemeClr val="accent1">
                    <a:lumMod val="75000"/>
                  </a:schemeClr>
                </a:solidFill>
              </a:rPr>
              <a:t>ptr</a:t>
            </a:r>
            <a:r>
              <a:rPr lang="en-US" sz="2400" dirty="0" smtClean="0">
                <a:solidFill>
                  <a:schemeClr val="accent1">
                    <a:lumMod val="75000"/>
                  </a:schemeClr>
                </a:solidFill>
              </a:rPr>
              <a:t>, </a:t>
            </a:r>
            <a:r>
              <a:rPr lang="en-US" sz="2400" dirty="0" err="1" smtClean="0">
                <a:solidFill>
                  <a:schemeClr val="accent1">
                    <a:lumMod val="75000"/>
                  </a:schemeClr>
                </a:solidFill>
              </a:rPr>
              <a:t>size_t</a:t>
            </a:r>
            <a:r>
              <a:rPr lang="en-US" sz="2400" dirty="0" smtClean="0">
                <a:solidFill>
                  <a:schemeClr val="accent1">
                    <a:lumMod val="75000"/>
                  </a:schemeClr>
                </a:solidFill>
              </a:rPr>
              <a:t> </a:t>
            </a:r>
            <a:r>
              <a:rPr lang="en-US" sz="2400" dirty="0" err="1" smtClean="0">
                <a:solidFill>
                  <a:schemeClr val="accent1">
                    <a:lumMod val="75000"/>
                  </a:schemeClr>
                </a:solidFill>
              </a:rPr>
              <a:t>new_size</a:t>
            </a:r>
            <a:r>
              <a:rPr lang="en-US" sz="2400" dirty="0" smtClean="0">
                <a:solidFill>
                  <a:schemeClr val="accent1">
                    <a:lumMod val="75000"/>
                  </a:schemeClr>
                </a:solidFill>
              </a:rPr>
              <a:t>); 	</a:t>
            </a:r>
            <a:r>
              <a:rPr lang="en-US" sz="2400" dirty="0" smtClean="0">
                <a:solidFill>
                  <a:schemeClr val="accent2">
                    <a:lumMod val="75000"/>
                  </a:schemeClr>
                </a:solidFill>
              </a:rPr>
              <a:t>//Allocation</a:t>
            </a:r>
          </a:p>
          <a:p>
            <a:pPr marL="180000" lvl="0" indent="-180000" algn="just">
              <a:lnSpc>
                <a:spcPct val="150000"/>
              </a:lnSpc>
              <a:buFont typeface="Arial" pitchFamily="34" charset="0"/>
              <a:buChar char="•"/>
            </a:pP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Allows to modify the previously allocated memory by </a:t>
            </a:r>
            <a:r>
              <a:rPr lang="en-GB" altLang="en-US" sz="2400" dirty="0" err="1" smtClean="0">
                <a:solidFill>
                  <a:schemeClr val="accent1">
                    <a:lumMod val="75000"/>
                  </a:schemeClr>
                </a:solidFill>
                <a:ea typeface="Times New Roman" panose="02020603050405020304" pitchFamily="18" charset="0"/>
                <a:cs typeface="Arial" panose="020B0604020202020204" pitchFamily="34" charset="0"/>
              </a:rPr>
              <a:t>malloc</a:t>
            </a: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 or </a:t>
            </a:r>
            <a:r>
              <a:rPr lang="en-GB" altLang="en-US" sz="2400" dirty="0" err="1" smtClean="0">
                <a:solidFill>
                  <a:schemeClr val="accent1">
                    <a:lumMod val="75000"/>
                  </a:schemeClr>
                </a:solidFill>
                <a:ea typeface="Times New Roman" panose="02020603050405020304" pitchFamily="18" charset="0"/>
                <a:cs typeface="Arial" panose="020B0604020202020204" pitchFamily="34" charset="0"/>
              </a:rPr>
              <a:t>calloc</a:t>
            </a: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a:t>
            </a:r>
          </a:p>
          <a:p>
            <a:pPr marL="180000" indent="-180000" algn="just">
              <a:lnSpc>
                <a:spcPct val="150000"/>
              </a:lnSpc>
              <a:buFont typeface="Arial" pitchFamily="34" charset="0"/>
              <a:buChar char="•"/>
            </a:pP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Allocates memory of size </a:t>
            </a:r>
            <a:r>
              <a:rPr lang="en-GB" altLang="en-US" sz="2400" dirty="0" err="1" smtClean="0">
                <a:solidFill>
                  <a:schemeClr val="accent1">
                    <a:lumMod val="75000"/>
                  </a:schemeClr>
                </a:solidFill>
                <a:ea typeface="Times New Roman" panose="02020603050405020304" pitchFamily="18" charset="0"/>
                <a:cs typeface="Arial" panose="020B0604020202020204" pitchFamily="34" charset="0"/>
              </a:rPr>
              <a:t>new_size</a:t>
            </a: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 to the pointer variable </a:t>
            </a:r>
            <a:r>
              <a:rPr lang="en-GB" altLang="en-US" sz="2400" dirty="0" err="1" smtClean="0">
                <a:solidFill>
                  <a:schemeClr val="accent1">
                    <a:lumMod val="75000"/>
                  </a:schemeClr>
                </a:solidFill>
                <a:ea typeface="Times New Roman" panose="02020603050405020304" pitchFamily="18" charset="0"/>
                <a:cs typeface="Arial" panose="020B0604020202020204" pitchFamily="34" charset="0"/>
              </a:rPr>
              <a:t>ptr</a:t>
            </a:r>
            <a:r>
              <a:rPr lang="en-GB" altLang="en-US" sz="2400" dirty="0" smtClean="0">
                <a:solidFill>
                  <a:schemeClr val="accent1">
                    <a:lumMod val="75000"/>
                  </a:schemeClr>
                </a:solidFill>
                <a:ea typeface="Times New Roman" panose="02020603050405020304" pitchFamily="18" charset="0"/>
                <a:cs typeface="Arial" panose="020B0604020202020204" pitchFamily="34" charset="0"/>
              </a:rPr>
              <a:t>. The new size may be smaller or larger than the previous size</a:t>
            </a: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ox(in)">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ox(in)">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ox(in)">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362897"/>
            <a:ext cx="7951303" cy="5458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lvl="0" indent="-457200" algn="just" eaLnBrk="0" fontAlgn="base" hangingPunct="0">
              <a:spcBef>
                <a:spcPct val="0"/>
              </a:spcBef>
            </a:pP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#include&lt;</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stdlib.h</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&gt;</a:t>
            </a:r>
          </a:p>
          <a:p>
            <a:pPr marL="546100" lvl="0" indent="-457200" algn="just" eaLnBrk="0" fontAlgn="base" hangingPunct="0">
              <a:spcBef>
                <a:spcPct val="0"/>
              </a:spcBef>
            </a:pP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main() </a:t>
            </a:r>
          </a:p>
          <a:p>
            <a:pPr marL="546100" lvl="0" indent="-457200" algn="just" eaLnBrk="0" fontAlgn="base" hangingPunct="0">
              <a:spcBef>
                <a:spcPct val="0"/>
              </a:spcBef>
            </a:pP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p>
          <a:p>
            <a:pPr marL="546100" lvl="0" indent="-457200" algn="just" eaLnBrk="0" fontAlgn="base" hangingPunct="0">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spcBef>
                <a:spcPct val="0"/>
              </a:spcBef>
            </a:pP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ptr</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calloc</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(2,sizeof(</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p>
          <a:p>
            <a:pPr marL="546100" lvl="0" indent="-457200" algn="just" eaLnBrk="0" fontAlgn="base" hangingPunct="0">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spcBef>
                <a:spcPct val="0"/>
              </a:spcBef>
            </a:pP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ptr</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 </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realloc</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ptr</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 3*</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sizeof</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r>
              <a:rPr lang="en-US" altLang="en-US" sz="2400" dirty="0" err="1" smtClean="0">
                <a:solidFill>
                  <a:schemeClr val="accent1">
                    <a:lumMod val="75000"/>
                  </a:schemeClr>
                </a:solidFill>
                <a:ea typeface="Times New Roman" panose="02020603050405020304" pitchFamily="18" charset="0"/>
                <a:cs typeface="Arial" panose="020B0604020202020204" pitchFamily="34" charset="0"/>
              </a:rPr>
              <a:t>int</a:t>
            </a: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p>
          <a:p>
            <a:pPr marL="546100" lvl="0" indent="-457200" algn="just" eaLnBrk="0" fontAlgn="base" hangingPunct="0">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spcBef>
                <a:spcPct val="0"/>
              </a:spcBef>
            </a:pPr>
            <a:r>
              <a:rPr lang="en-US" altLang="en-US" sz="2400" dirty="0" smtClean="0">
                <a:solidFill>
                  <a:schemeClr val="accent1">
                    <a:lumMod val="75000"/>
                  </a:schemeClr>
                </a:solidFill>
                <a:ea typeface="Times New Roman" panose="02020603050405020304" pitchFamily="18" charset="0"/>
                <a:cs typeface="Arial" panose="020B0604020202020204" pitchFamily="34" charset="0"/>
              </a:rPr>
              <a:t>}</a:t>
            </a:r>
          </a:p>
          <a:p>
            <a:pPr marL="546100" lvl="0" indent="-457200" algn="just" eaLnBrk="0" fontAlgn="base" hangingPunct="0">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lnSpc>
                <a:spcPct val="114000"/>
              </a:lnSpc>
              <a:spcBef>
                <a:spcPct val="0"/>
              </a:spcBef>
            </a:pPr>
            <a:endParaRPr lang="en-US"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546100" lvl="0" indent="-457200" algn="just" eaLnBrk="0" fontAlgn="base" hangingPunct="0">
              <a:lnSpc>
                <a:spcPct val="114000"/>
              </a:lnSpc>
              <a:spcBef>
                <a:spcPct val="0"/>
              </a:spcBef>
            </a:pPr>
            <a:endParaRPr lang="en-GB" altLang="en-US" sz="2400" dirty="0" smtClean="0">
              <a:solidFill>
                <a:schemeClr val="accent1">
                  <a:lumMod val="75000"/>
                </a:schemeClr>
              </a:solidFill>
              <a:ea typeface="Times New Roman" panose="02020603050405020304" pitchFamily="18" charset="0"/>
              <a:cs typeface="Arial" panose="020B0604020202020204" pitchFamily="34" charset="0"/>
            </a:endParaRP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9" name="Table 8"/>
          <p:cNvGraphicFramePr>
            <a:graphicFrameLocks noGrp="1"/>
          </p:cNvGraphicFramePr>
          <p:nvPr/>
        </p:nvGraphicFramePr>
        <p:xfrm>
          <a:off x="3986790" y="4504595"/>
          <a:ext cx="2126644" cy="2118269"/>
        </p:xfrm>
        <a:graphic>
          <a:graphicData uri="http://schemas.openxmlformats.org/drawingml/2006/table">
            <a:tbl>
              <a:tblPr/>
              <a:tblGrid>
                <a:gridCol w="2126644"/>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cxnSp>
        <p:nvCxnSpPr>
          <p:cNvPr id="12" name="Straight Arrow Connector 11"/>
          <p:cNvCxnSpPr/>
          <p:nvPr/>
        </p:nvCxnSpPr>
        <p:spPr>
          <a:xfrm>
            <a:off x="4181057" y="5359370"/>
            <a:ext cx="1075512" cy="7003"/>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87683" y="5432255"/>
            <a:ext cx="1102773"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8 bytes</a:t>
            </a:r>
            <a:endParaRPr lang="en-IN" sz="2400" dirty="0">
              <a:solidFill>
                <a:schemeClr val="accent1">
                  <a:lumMod val="75000"/>
                </a:schemeClr>
              </a:solidFill>
            </a:endParaRPr>
          </a:p>
        </p:txBody>
      </p:sp>
      <p:sp>
        <p:nvSpPr>
          <p:cNvPr id="14" name="TextBox 13"/>
          <p:cNvSpPr txBox="1"/>
          <p:nvPr/>
        </p:nvSpPr>
        <p:spPr>
          <a:xfrm>
            <a:off x="4273630" y="4113660"/>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graphicFrame>
        <p:nvGraphicFramePr>
          <p:cNvPr id="15" name="Table 14"/>
          <p:cNvGraphicFramePr>
            <a:graphicFrameLocks noGrp="1"/>
          </p:cNvGraphicFramePr>
          <p:nvPr/>
        </p:nvGraphicFramePr>
        <p:xfrm>
          <a:off x="1659001" y="4497969"/>
          <a:ext cx="2025314" cy="2118269"/>
        </p:xfrm>
        <a:graphic>
          <a:graphicData uri="http://schemas.openxmlformats.org/drawingml/2006/table">
            <a:tbl>
              <a:tblPr/>
              <a:tblGrid>
                <a:gridCol w="2025314"/>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16" name="TextBox 15"/>
          <p:cNvSpPr txBox="1"/>
          <p:nvPr/>
        </p:nvSpPr>
        <p:spPr>
          <a:xfrm>
            <a:off x="1934651" y="4107035"/>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Stack</a:t>
            </a:r>
            <a:endParaRPr lang="en-IN" sz="2400" dirty="0">
              <a:solidFill>
                <a:schemeClr val="accent1">
                  <a:lumMod val="75000"/>
                </a:schemeClr>
              </a:solidFill>
            </a:endParaRPr>
          </a:p>
        </p:txBody>
      </p:sp>
      <p:sp>
        <p:nvSpPr>
          <p:cNvPr id="17" name="TextBox 16"/>
          <p:cNvSpPr txBox="1"/>
          <p:nvPr/>
        </p:nvSpPr>
        <p:spPr>
          <a:xfrm>
            <a:off x="3975839" y="4521072"/>
            <a:ext cx="2102555" cy="284693"/>
          </a:xfrm>
          <a:prstGeom prst="rect">
            <a:avLst/>
          </a:prstGeom>
          <a:noFill/>
        </p:spPr>
        <p:txBody>
          <a:bodyPr wrap="square" rtlCol="0">
            <a:spAutoFit/>
          </a:bodyPr>
          <a:lstStyle/>
          <a:p>
            <a:pPr algn="ctr">
              <a:lnSpc>
                <a:spcPts val="1500"/>
              </a:lnSpc>
            </a:pPr>
            <a:r>
              <a:rPr lang="en-US" sz="1600" dirty="0" smtClean="0">
                <a:solidFill>
                  <a:schemeClr val="accent1">
                    <a:lumMod val="75000"/>
                  </a:schemeClr>
                </a:solidFill>
              </a:rPr>
              <a:t>Starting Address:5000</a:t>
            </a:r>
            <a:endParaRPr lang="en-IN" sz="1600" dirty="0">
              <a:solidFill>
                <a:schemeClr val="accent1">
                  <a:lumMod val="75000"/>
                </a:schemeClr>
              </a:solidFill>
            </a:endParaRPr>
          </a:p>
        </p:txBody>
      </p:sp>
      <p:cxnSp>
        <p:nvCxnSpPr>
          <p:cNvPr id="18" name="Straight Arrow Connector 17"/>
          <p:cNvCxnSpPr/>
          <p:nvPr/>
        </p:nvCxnSpPr>
        <p:spPr>
          <a:xfrm rot="5400000" flipH="1" flipV="1">
            <a:off x="2975086" y="4888893"/>
            <a:ext cx="1022063" cy="136375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0276" y="6121365"/>
            <a:ext cx="656002" cy="461665"/>
          </a:xfrm>
          <a:prstGeom prst="rect">
            <a:avLst/>
          </a:prstGeom>
          <a:noFill/>
        </p:spPr>
        <p:txBody>
          <a:bodyPr wrap="square" rtlCol="0">
            <a:spAutoFit/>
          </a:bodyPr>
          <a:lstStyle/>
          <a:p>
            <a:pPr algn="ctr"/>
            <a:r>
              <a:rPr lang="en-US" sz="2400" dirty="0" err="1" smtClean="0">
                <a:solidFill>
                  <a:schemeClr val="accent1">
                    <a:lumMod val="75000"/>
                  </a:schemeClr>
                </a:solidFill>
              </a:rPr>
              <a:t>ptr</a:t>
            </a:r>
            <a:endParaRPr lang="en-IN" sz="2400" dirty="0">
              <a:solidFill>
                <a:schemeClr val="accent1">
                  <a:lumMod val="75000"/>
                </a:schemeClr>
              </a:solidFill>
            </a:endParaRPr>
          </a:p>
        </p:txBody>
      </p:sp>
      <p:sp>
        <p:nvSpPr>
          <p:cNvPr id="20" name="TextBox 19"/>
          <p:cNvSpPr txBox="1"/>
          <p:nvPr/>
        </p:nvSpPr>
        <p:spPr>
          <a:xfrm>
            <a:off x="4255080" y="4877367"/>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21" name="TextBox 20"/>
          <p:cNvSpPr txBox="1"/>
          <p:nvPr/>
        </p:nvSpPr>
        <p:spPr>
          <a:xfrm>
            <a:off x="2383474" y="6082369"/>
            <a:ext cx="881289" cy="461665"/>
          </a:xfrm>
          <a:prstGeom prst="rect">
            <a:avLst/>
          </a:prstGeom>
          <a:noFill/>
        </p:spPr>
        <p:txBody>
          <a:bodyPr wrap="square" rtlCol="0">
            <a:spAutoFit/>
          </a:bodyPr>
          <a:lstStyle/>
          <a:p>
            <a:pPr algn="ctr"/>
            <a:r>
              <a:rPr lang="en-US" sz="2400" dirty="0" smtClean="0">
                <a:solidFill>
                  <a:schemeClr val="accent1">
                    <a:lumMod val="75000"/>
                  </a:schemeClr>
                </a:solidFill>
              </a:rPr>
              <a:t>5000</a:t>
            </a:r>
            <a:endParaRPr lang="en-IN" sz="2400" dirty="0">
              <a:solidFill>
                <a:schemeClr val="accent1">
                  <a:lumMod val="75000"/>
                </a:schemeClr>
              </a:solidFill>
            </a:endParaRPr>
          </a:p>
        </p:txBody>
      </p:sp>
      <p:sp>
        <p:nvSpPr>
          <p:cNvPr id="23" name="TextBox 22"/>
          <p:cNvSpPr txBox="1"/>
          <p:nvPr/>
        </p:nvSpPr>
        <p:spPr>
          <a:xfrm>
            <a:off x="2383323" y="6096379"/>
            <a:ext cx="881248" cy="461665"/>
          </a:xfrm>
          <a:prstGeom prst="rect">
            <a:avLst/>
          </a:prstGeom>
          <a:noFill/>
          <a:ln w="28575">
            <a:solidFill>
              <a:schemeClr val="accent1">
                <a:lumMod val="75000"/>
              </a:schemeClr>
            </a:solidFill>
          </a:ln>
        </p:spPr>
        <p:txBody>
          <a:bodyPr wrap="square" rtlCol="0">
            <a:spAutoFit/>
          </a:bodyPr>
          <a:lstStyle/>
          <a:p>
            <a:endParaRPr lang="en-IN" sz="2400" dirty="0">
              <a:solidFill>
                <a:schemeClr val="accent1">
                  <a:lumMod val="75000"/>
                </a:schemeClr>
              </a:solidFill>
            </a:endParaRPr>
          </a:p>
        </p:txBody>
      </p:sp>
      <p:grpSp>
        <p:nvGrpSpPr>
          <p:cNvPr id="2" name="Group 42"/>
          <p:cNvGrpSpPr/>
          <p:nvPr/>
        </p:nvGrpSpPr>
        <p:grpSpPr>
          <a:xfrm>
            <a:off x="4167994" y="4828525"/>
            <a:ext cx="1046921" cy="463216"/>
            <a:chOff x="6388663" y="5303520"/>
            <a:chExt cx="1046921" cy="463216"/>
          </a:xfrm>
        </p:grpSpPr>
        <p:sp>
          <p:nvSpPr>
            <p:cNvPr id="11" name="TextBox 10"/>
            <p:cNvSpPr txBox="1"/>
            <p:nvPr/>
          </p:nvSpPr>
          <p:spPr>
            <a:xfrm>
              <a:off x="6388663" y="5303520"/>
              <a:ext cx="1046921" cy="462423"/>
            </a:xfrm>
            <a:prstGeom prst="rect">
              <a:avLst/>
            </a:prstGeom>
            <a:noFill/>
            <a:ln w="28575">
              <a:solidFill>
                <a:schemeClr val="accent1">
                  <a:lumMod val="75000"/>
                </a:schemeClr>
              </a:solidFill>
            </a:ln>
          </p:spPr>
          <p:txBody>
            <a:bodyPr wrap="square" rtlCol="0">
              <a:spAutoFit/>
            </a:bodyPr>
            <a:lstStyle/>
            <a:p>
              <a:pPr algn="ctr"/>
              <a:endParaRPr lang="en-IN" sz="2400" dirty="0">
                <a:solidFill>
                  <a:schemeClr val="accent1">
                    <a:lumMod val="75000"/>
                  </a:schemeClr>
                </a:solidFill>
              </a:endParaRPr>
            </a:p>
          </p:txBody>
        </p:sp>
        <p:cxnSp>
          <p:nvCxnSpPr>
            <p:cNvPr id="26" name="Straight Connector 25"/>
            <p:cNvCxnSpPr>
              <a:stCxn id="11" idx="0"/>
              <a:endCxn id="11" idx="2"/>
            </p:cNvCxnSpPr>
            <p:nvPr/>
          </p:nvCxnSpPr>
          <p:spPr>
            <a:xfrm rot="16200000" flipH="1">
              <a:off x="6680912" y="5534731"/>
              <a:ext cx="462423" cy="158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4786303" y="4883996"/>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24" name="TextBox 23"/>
          <p:cNvSpPr txBox="1"/>
          <p:nvPr/>
        </p:nvSpPr>
        <p:spPr>
          <a:xfrm>
            <a:off x="904181" y="2382537"/>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25" name="TextBox 24"/>
          <p:cNvSpPr txBox="1"/>
          <p:nvPr/>
        </p:nvSpPr>
        <p:spPr>
          <a:xfrm>
            <a:off x="871051" y="3157789"/>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27" name="TextBox 26"/>
          <p:cNvSpPr txBox="1"/>
          <p:nvPr/>
        </p:nvSpPr>
        <p:spPr>
          <a:xfrm>
            <a:off x="866696" y="3976395"/>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pic>
        <p:nvPicPr>
          <p:cNvPr id="33" name="Picture 3" descr="D:\PES\DS_2020\Madam\RightHand.jpg"/>
          <p:cNvPicPr>
            <a:picLocks noChangeAspect="1" noChangeArrowheads="1"/>
          </p:cNvPicPr>
          <p:nvPr/>
        </p:nvPicPr>
        <p:blipFill>
          <a:blip r:embed="rId4" cstate="print"/>
          <a:srcRect/>
          <a:stretch>
            <a:fillRect/>
          </a:stretch>
        </p:blipFill>
        <p:spPr bwMode="auto">
          <a:xfrm>
            <a:off x="4623962" y="2789193"/>
            <a:ext cx="473525" cy="480982"/>
          </a:xfrm>
          <a:prstGeom prst="rect">
            <a:avLst/>
          </a:prstGeom>
          <a:noFill/>
        </p:spPr>
      </p:pic>
      <p:pic>
        <p:nvPicPr>
          <p:cNvPr id="34" name="Picture 3" descr="D:\PES\DS_2020\Madam\RightHand.jpg"/>
          <p:cNvPicPr>
            <a:picLocks noChangeAspect="1" noChangeArrowheads="1"/>
          </p:cNvPicPr>
          <p:nvPr/>
        </p:nvPicPr>
        <p:blipFill>
          <a:blip r:embed="rId4" cstate="print"/>
          <a:srcRect/>
          <a:stretch>
            <a:fillRect/>
          </a:stretch>
        </p:blipFill>
        <p:spPr bwMode="auto">
          <a:xfrm>
            <a:off x="4749858" y="3630706"/>
            <a:ext cx="473525" cy="480982"/>
          </a:xfrm>
          <a:prstGeom prst="rect">
            <a:avLst/>
          </a:prstGeom>
          <a:noFill/>
        </p:spPr>
      </p:pic>
      <p:grpSp>
        <p:nvGrpSpPr>
          <p:cNvPr id="43" name="Group 42"/>
          <p:cNvGrpSpPr/>
          <p:nvPr/>
        </p:nvGrpSpPr>
        <p:grpSpPr>
          <a:xfrm>
            <a:off x="4201126" y="5753519"/>
            <a:ext cx="1545966" cy="469843"/>
            <a:chOff x="8472680" y="3232391"/>
            <a:chExt cx="1545966" cy="469843"/>
          </a:xfrm>
        </p:grpSpPr>
        <p:sp>
          <p:nvSpPr>
            <p:cNvPr id="36" name="TextBox 35"/>
            <p:cNvSpPr txBox="1"/>
            <p:nvPr/>
          </p:nvSpPr>
          <p:spPr>
            <a:xfrm>
              <a:off x="8472680" y="3232391"/>
              <a:ext cx="1545966" cy="462423"/>
            </a:xfrm>
            <a:prstGeom prst="rect">
              <a:avLst/>
            </a:prstGeom>
            <a:noFill/>
            <a:ln w="28575">
              <a:solidFill>
                <a:schemeClr val="accent1">
                  <a:lumMod val="75000"/>
                </a:schemeClr>
              </a:solidFill>
            </a:ln>
          </p:spPr>
          <p:txBody>
            <a:bodyPr wrap="square" rtlCol="0">
              <a:spAutoFit/>
            </a:bodyPr>
            <a:lstStyle/>
            <a:p>
              <a:pPr algn="ctr"/>
              <a:endParaRPr lang="en-IN" sz="2400" dirty="0">
                <a:solidFill>
                  <a:schemeClr val="accent1">
                    <a:lumMod val="75000"/>
                  </a:schemeClr>
                </a:solidFill>
              </a:endParaRPr>
            </a:p>
          </p:txBody>
        </p:sp>
        <p:cxnSp>
          <p:nvCxnSpPr>
            <p:cNvPr id="37" name="Straight Connector 36"/>
            <p:cNvCxnSpPr/>
            <p:nvPr/>
          </p:nvCxnSpPr>
          <p:spPr>
            <a:xfrm rot="16200000" flipH="1">
              <a:off x="8802419" y="3463602"/>
              <a:ext cx="462423" cy="158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9272872" y="3470229"/>
              <a:ext cx="462423" cy="158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248644" y="5867107"/>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45" name="TextBox 44"/>
          <p:cNvSpPr txBox="1"/>
          <p:nvPr/>
        </p:nvSpPr>
        <p:spPr>
          <a:xfrm>
            <a:off x="4779867" y="5862753"/>
            <a:ext cx="382249" cy="348813"/>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0</a:t>
            </a:r>
            <a:endParaRPr lang="en-IN" sz="2400" dirty="0">
              <a:solidFill>
                <a:schemeClr val="accent1">
                  <a:lumMod val="75000"/>
                </a:schemeClr>
              </a:solidFill>
            </a:endParaRPr>
          </a:p>
        </p:txBody>
      </p:sp>
      <p:sp>
        <p:nvSpPr>
          <p:cNvPr id="46" name="TextBox 45"/>
          <p:cNvSpPr txBox="1"/>
          <p:nvPr/>
        </p:nvSpPr>
        <p:spPr>
          <a:xfrm>
            <a:off x="5308817" y="5787596"/>
            <a:ext cx="382249" cy="36593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a:t>
            </a:r>
            <a:endParaRPr lang="en-IN" sz="2400" dirty="0">
              <a:solidFill>
                <a:schemeClr val="accent1">
                  <a:lumMod val="75000"/>
                </a:schemeClr>
              </a:solidFill>
            </a:endParaRPr>
          </a:p>
        </p:txBody>
      </p:sp>
      <p:cxnSp>
        <p:nvCxnSpPr>
          <p:cNvPr id="48" name="Straight Arrow Connector 47"/>
          <p:cNvCxnSpPr>
            <a:stCxn id="23" idx="3"/>
          </p:cNvCxnSpPr>
          <p:nvPr/>
        </p:nvCxnSpPr>
        <p:spPr>
          <a:xfrm flipV="1">
            <a:off x="3264571" y="5984731"/>
            <a:ext cx="936555" cy="342481"/>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235581" y="4855027"/>
            <a:ext cx="382249" cy="36593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a:t>
            </a:r>
            <a:endParaRPr lang="en-IN" sz="2400" dirty="0">
              <a:solidFill>
                <a:schemeClr val="accent1">
                  <a:lumMod val="75000"/>
                </a:schemeClr>
              </a:solidFill>
            </a:endParaRPr>
          </a:p>
        </p:txBody>
      </p:sp>
      <p:sp>
        <p:nvSpPr>
          <p:cNvPr id="54" name="TextBox 53"/>
          <p:cNvSpPr txBox="1"/>
          <p:nvPr/>
        </p:nvSpPr>
        <p:spPr>
          <a:xfrm>
            <a:off x="4766235" y="4878880"/>
            <a:ext cx="382249" cy="36593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a:t>
            </a:r>
            <a:endParaRPr lang="en-IN" sz="2400" dirty="0">
              <a:solidFill>
                <a:schemeClr val="accent1">
                  <a:lumMod val="75000"/>
                </a:schemeClr>
              </a:solidFill>
            </a:endParaRPr>
          </a:p>
        </p:txBody>
      </p:sp>
      <p:sp>
        <p:nvSpPr>
          <p:cNvPr id="55" name="TextBox 54"/>
          <p:cNvSpPr txBox="1"/>
          <p:nvPr/>
        </p:nvSpPr>
        <p:spPr>
          <a:xfrm>
            <a:off x="4022601" y="5435092"/>
            <a:ext cx="2056361" cy="338554"/>
          </a:xfrm>
          <a:prstGeom prst="rect">
            <a:avLst/>
          </a:prstGeom>
          <a:noFill/>
        </p:spPr>
        <p:txBody>
          <a:bodyPr wrap="square" rtlCol="0">
            <a:spAutoFit/>
          </a:bodyPr>
          <a:lstStyle/>
          <a:p>
            <a:pPr algn="ctr"/>
            <a:r>
              <a:rPr lang="en-US" sz="1600" dirty="0" smtClean="0">
                <a:solidFill>
                  <a:schemeClr val="accent1">
                    <a:lumMod val="75000"/>
                  </a:schemeClr>
                </a:solidFill>
              </a:rPr>
              <a:t>Starting Address:6000</a:t>
            </a:r>
            <a:endParaRPr lang="en-IN" sz="1600" dirty="0">
              <a:solidFill>
                <a:schemeClr val="accent1">
                  <a:lumMod val="75000"/>
                </a:schemeClr>
              </a:solidFill>
            </a:endParaRPr>
          </a:p>
        </p:txBody>
      </p:sp>
      <p:cxnSp>
        <p:nvCxnSpPr>
          <p:cNvPr id="56" name="Straight Arrow Connector 55"/>
          <p:cNvCxnSpPr/>
          <p:nvPr/>
        </p:nvCxnSpPr>
        <p:spPr>
          <a:xfrm rot="10800000" flipH="1">
            <a:off x="4226872" y="6315984"/>
            <a:ext cx="1532712" cy="1746"/>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329863" y="6234849"/>
            <a:ext cx="1254035" cy="461665"/>
          </a:xfrm>
          <a:prstGeom prst="rect">
            <a:avLst/>
          </a:prstGeom>
          <a:noFill/>
        </p:spPr>
        <p:txBody>
          <a:bodyPr wrap="square" rtlCol="0">
            <a:spAutoFit/>
          </a:bodyPr>
          <a:lstStyle/>
          <a:p>
            <a:r>
              <a:rPr lang="en-US" sz="2400" dirty="0" smtClean="0">
                <a:solidFill>
                  <a:schemeClr val="accent1">
                    <a:lumMod val="75000"/>
                  </a:schemeClr>
                </a:solidFill>
              </a:rPr>
              <a:t>12 bytes</a:t>
            </a:r>
            <a:endParaRPr lang="en-IN" sz="2400" dirty="0">
              <a:solidFill>
                <a:schemeClr val="accent1">
                  <a:lumMod val="75000"/>
                </a:schemeClr>
              </a:solidFill>
            </a:endParaRPr>
          </a:p>
        </p:txBody>
      </p:sp>
      <p:sp>
        <p:nvSpPr>
          <p:cNvPr id="69" name="TextBox 68"/>
          <p:cNvSpPr txBox="1"/>
          <p:nvPr/>
        </p:nvSpPr>
        <p:spPr>
          <a:xfrm>
            <a:off x="2374955" y="6095810"/>
            <a:ext cx="881289" cy="461665"/>
          </a:xfrm>
          <a:prstGeom prst="rect">
            <a:avLst/>
          </a:prstGeom>
          <a:noFill/>
        </p:spPr>
        <p:txBody>
          <a:bodyPr wrap="square" rtlCol="0">
            <a:spAutoFit/>
          </a:bodyPr>
          <a:lstStyle/>
          <a:p>
            <a:pPr algn="ctr"/>
            <a:r>
              <a:rPr lang="en-US" sz="2400" dirty="0" smtClean="0">
                <a:solidFill>
                  <a:schemeClr val="accent1">
                    <a:lumMod val="75000"/>
                  </a:schemeClr>
                </a:solidFill>
              </a:rPr>
              <a:t>6000</a:t>
            </a:r>
            <a:endParaRPr lang="en-IN" sz="2400"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par>
                                <p:cTn id="23" presetID="4"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par>
                                <p:cTn id="26" presetID="4" presetClass="entr" presetSubtype="16"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par>
                                <p:cTn id="38" presetID="4" presetClass="entr" presetSubtype="16" fill="hold" grpId="1"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ox(in)">
                                      <p:cBhvr>
                                        <p:cTn id="43" dur="500"/>
                                        <p:tgtEl>
                                          <p:spTgt spid="2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ox(in)">
                                      <p:cBhvr>
                                        <p:cTn id="46" dur="500"/>
                                        <p:tgtEl>
                                          <p:spTgt spid="42"/>
                                        </p:tgtEl>
                                      </p:cBhvr>
                                    </p:animEffect>
                                  </p:childTnLst>
                                </p:cTn>
                              </p:par>
                              <p:par>
                                <p:cTn id="47" presetID="4" presetClass="entr" presetSubtype="16" fill="hold" grpId="1"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ox(in)">
                                      <p:cBhvr>
                                        <p:cTn id="49" dur="500"/>
                                        <p:tgtEl>
                                          <p:spTgt spid="42"/>
                                        </p:tgtEl>
                                      </p:cBhvr>
                                    </p:animEffect>
                                  </p:childTnLst>
                                </p:cTn>
                              </p:par>
                              <p:par>
                                <p:cTn id="50" presetID="4" presetClass="entr" presetSubtype="16"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in)">
                                      <p:cBhvr>
                                        <p:cTn id="52" dur="500"/>
                                        <p:tgtEl>
                                          <p:spTgt spid="2"/>
                                        </p:tgtEl>
                                      </p:cBhvr>
                                    </p:animEffect>
                                  </p:childTnLst>
                                </p:cTn>
                              </p:par>
                              <p:par>
                                <p:cTn id="53" presetID="4" presetClass="entr" presetSubtype="16"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ox(in)">
                                      <p:cBhvr>
                                        <p:cTn id="5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ox(in)">
                                      <p:cBhvr>
                                        <p:cTn id="60" dur="500"/>
                                        <p:tgtEl>
                                          <p:spTgt spid="34"/>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ox(in)">
                                      <p:cBhvr>
                                        <p:cTn id="63" dur="500"/>
                                        <p:tgtEl>
                                          <p:spTgt spid="44"/>
                                        </p:tgtEl>
                                      </p:cBhvr>
                                    </p:animEffect>
                                  </p:childTnLst>
                                </p:cTn>
                              </p:par>
                              <p:par>
                                <p:cTn id="64" presetID="4" presetClass="entr" presetSubtype="16" fill="hold" grpId="1"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ox(in)">
                                      <p:cBhvr>
                                        <p:cTn id="66" dur="500"/>
                                        <p:tgtEl>
                                          <p:spTgt spid="44"/>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ox(in)">
                                      <p:cBhvr>
                                        <p:cTn id="69" dur="500"/>
                                        <p:tgtEl>
                                          <p:spTgt spid="45"/>
                                        </p:tgtEl>
                                      </p:cBhvr>
                                    </p:animEffect>
                                  </p:childTnLst>
                                </p:cTn>
                              </p:par>
                              <p:par>
                                <p:cTn id="70" presetID="4" presetClass="entr" presetSubtype="16" fill="hold" grpId="1"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ox(in)">
                                      <p:cBhvr>
                                        <p:cTn id="72" dur="500"/>
                                        <p:tgtEl>
                                          <p:spTgt spid="45"/>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ox(in)">
                                      <p:cBhvr>
                                        <p:cTn id="75" dur="500"/>
                                        <p:tgtEl>
                                          <p:spTgt spid="46"/>
                                        </p:tgtEl>
                                      </p:cBhvr>
                                    </p:animEffect>
                                  </p:childTnLst>
                                </p:cTn>
                              </p:par>
                              <p:par>
                                <p:cTn id="76" presetID="4" presetClass="entr" presetSubtype="16" fill="hold" grpId="1"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box(in)">
                                      <p:cBhvr>
                                        <p:cTn id="78" dur="500"/>
                                        <p:tgtEl>
                                          <p:spTgt spid="46"/>
                                        </p:tgtEl>
                                      </p:cBhvr>
                                    </p:animEffect>
                                  </p:childTnLst>
                                </p:cTn>
                              </p:par>
                              <p:par>
                                <p:cTn id="79" presetID="4" presetClass="entr" presetSubtype="16"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box(in)">
                                      <p:cBhvr>
                                        <p:cTn id="81" dur="500"/>
                                        <p:tgtEl>
                                          <p:spTgt spid="43"/>
                                        </p:tgtEl>
                                      </p:cBhvr>
                                    </p:animEffect>
                                  </p:childTnLst>
                                </p:cTn>
                              </p:par>
                              <p:par>
                                <p:cTn id="82" presetID="4" presetClass="exit" presetSubtype="16" fill="hold" grpId="1" nodeType="withEffect">
                                  <p:stCondLst>
                                    <p:cond delay="0"/>
                                  </p:stCondLst>
                                  <p:childTnLst>
                                    <p:animEffect transition="out" filter="box(in)">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par>
                                <p:cTn id="85" presetID="4" presetClass="exit" presetSubtype="16" fill="hold" nodeType="withEffect">
                                  <p:stCondLst>
                                    <p:cond delay="0"/>
                                  </p:stCondLst>
                                  <p:childTnLst>
                                    <p:animEffect transition="out" filter="box(in)">
                                      <p:cBhvr>
                                        <p:cTn id="86" dur="500"/>
                                        <p:tgtEl>
                                          <p:spTgt spid="12"/>
                                        </p:tgtEl>
                                      </p:cBhvr>
                                    </p:animEffect>
                                    <p:set>
                                      <p:cBhvr>
                                        <p:cTn id="87" dur="1" fill="hold">
                                          <p:stCondLst>
                                            <p:cond delay="499"/>
                                          </p:stCondLst>
                                        </p:cTn>
                                        <p:tgtEl>
                                          <p:spTgt spid="12"/>
                                        </p:tgtEl>
                                        <p:attrNameLst>
                                          <p:attrName>style.visibility</p:attrName>
                                        </p:attrNameLst>
                                      </p:cBhvr>
                                      <p:to>
                                        <p:strVal val="hidden"/>
                                      </p:to>
                                    </p:set>
                                  </p:childTnLst>
                                </p:cTn>
                              </p:par>
                              <p:par>
                                <p:cTn id="88" presetID="4" presetClass="entr" presetSubtype="16"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box(in)">
                                      <p:cBhvr>
                                        <p:cTn id="90" dur="500"/>
                                        <p:tgtEl>
                                          <p:spTgt spid="48"/>
                                        </p:tgtEl>
                                      </p:cBhvr>
                                    </p:animEffect>
                                  </p:childTnLst>
                                </p:cTn>
                              </p:par>
                              <p:par>
                                <p:cTn id="91" presetID="4" presetClass="exit" presetSubtype="16" fill="hold" nodeType="withEffect">
                                  <p:stCondLst>
                                    <p:cond delay="0"/>
                                  </p:stCondLst>
                                  <p:childTnLst>
                                    <p:animEffect transition="out" filter="box(in)">
                                      <p:cBhvr>
                                        <p:cTn id="92" dur="500"/>
                                        <p:tgtEl>
                                          <p:spTgt spid="18"/>
                                        </p:tgtEl>
                                      </p:cBhvr>
                                    </p:animEffect>
                                    <p:set>
                                      <p:cBhvr>
                                        <p:cTn id="93" dur="1" fill="hold">
                                          <p:stCondLst>
                                            <p:cond delay="499"/>
                                          </p:stCondLst>
                                        </p:cTn>
                                        <p:tgtEl>
                                          <p:spTgt spid="18"/>
                                        </p:tgtEl>
                                        <p:attrNameLst>
                                          <p:attrName>style.visibility</p:attrName>
                                        </p:attrNameLst>
                                      </p:cBhvr>
                                      <p:to>
                                        <p:strVal val="hidden"/>
                                      </p:to>
                                    </p:set>
                                  </p:childTnLst>
                                </p:cTn>
                              </p:par>
                              <p:par>
                                <p:cTn id="94" presetID="4" presetClass="entr" presetSubtype="16"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box(in)">
                                      <p:cBhvr>
                                        <p:cTn id="96" dur="500"/>
                                        <p:tgtEl>
                                          <p:spTgt spid="53"/>
                                        </p:tgtEl>
                                      </p:cBhvr>
                                    </p:animEffect>
                                  </p:childTnLst>
                                </p:cTn>
                              </p:par>
                              <p:par>
                                <p:cTn id="97" presetID="4" presetClass="entr" presetSubtype="16" fill="hold" grpId="1"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box(in)">
                                      <p:cBhvr>
                                        <p:cTn id="99" dur="500"/>
                                        <p:tgtEl>
                                          <p:spTgt spid="53"/>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box(in)">
                                      <p:cBhvr>
                                        <p:cTn id="102" dur="500"/>
                                        <p:tgtEl>
                                          <p:spTgt spid="54"/>
                                        </p:tgtEl>
                                      </p:cBhvr>
                                    </p:animEffect>
                                  </p:childTnLst>
                                </p:cTn>
                              </p:par>
                              <p:par>
                                <p:cTn id="103" presetID="4" presetClass="entr" presetSubtype="16" fill="hold" grpId="1"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box(in)">
                                      <p:cBhvr>
                                        <p:cTn id="105" dur="500"/>
                                        <p:tgtEl>
                                          <p:spTgt spid="54"/>
                                        </p:tgtEl>
                                      </p:cBhvr>
                                    </p:animEffect>
                                  </p:childTnLst>
                                </p:cTn>
                              </p:par>
                              <p:par>
                                <p:cTn id="106" presetID="4" presetClass="exit" presetSubtype="16" fill="hold" grpId="2" nodeType="withEffect">
                                  <p:stCondLst>
                                    <p:cond delay="0"/>
                                  </p:stCondLst>
                                  <p:childTnLst>
                                    <p:animEffect transition="out" filter="box(in)">
                                      <p:cBhvr>
                                        <p:cTn id="107" dur="500"/>
                                        <p:tgtEl>
                                          <p:spTgt spid="42"/>
                                        </p:tgtEl>
                                      </p:cBhvr>
                                    </p:animEffect>
                                    <p:set>
                                      <p:cBhvr>
                                        <p:cTn id="108" dur="1" fill="hold">
                                          <p:stCondLst>
                                            <p:cond delay="499"/>
                                          </p:stCondLst>
                                        </p:cTn>
                                        <p:tgtEl>
                                          <p:spTgt spid="42"/>
                                        </p:tgtEl>
                                        <p:attrNameLst>
                                          <p:attrName>style.visibility</p:attrName>
                                        </p:attrNameLst>
                                      </p:cBhvr>
                                      <p:to>
                                        <p:strVal val="hidden"/>
                                      </p:to>
                                    </p:set>
                                  </p:childTnLst>
                                </p:cTn>
                              </p:par>
                              <p:par>
                                <p:cTn id="109" presetID="4" presetClass="exit" presetSubtype="16" fill="hold" grpId="2" nodeType="withEffect">
                                  <p:stCondLst>
                                    <p:cond delay="0"/>
                                  </p:stCondLst>
                                  <p:childTnLst>
                                    <p:animEffect transition="out" filter="box(in)">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4" presetClass="entr" presetSubtype="16"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box(in)">
                                      <p:cBhvr>
                                        <p:cTn id="114" dur="500"/>
                                        <p:tgtEl>
                                          <p:spTgt spid="55"/>
                                        </p:tgtEl>
                                      </p:cBhvr>
                                    </p:animEffect>
                                  </p:childTnLst>
                                </p:cTn>
                              </p:par>
                              <p:par>
                                <p:cTn id="115" presetID="4" presetClass="entr" presetSubtype="16"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box(in)">
                                      <p:cBhvr>
                                        <p:cTn id="117" dur="500"/>
                                        <p:tgtEl>
                                          <p:spTgt spid="56"/>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box(in)">
                                      <p:cBhvr>
                                        <p:cTn id="120" dur="500"/>
                                        <p:tgtEl>
                                          <p:spTgt spid="60"/>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box(in)">
                                      <p:cBhvr>
                                        <p:cTn id="123" dur="500"/>
                                        <p:tgtEl>
                                          <p:spTgt spid="69"/>
                                        </p:tgtEl>
                                      </p:cBhvr>
                                    </p:animEffect>
                                  </p:childTnLst>
                                </p:cTn>
                              </p:par>
                              <p:par>
                                <p:cTn id="124" presetID="4" presetClass="exit" presetSubtype="16" fill="hold" grpId="1" nodeType="withEffect">
                                  <p:stCondLst>
                                    <p:cond delay="0"/>
                                  </p:stCondLst>
                                  <p:childTnLst>
                                    <p:animEffect transition="out" filter="box(in)">
                                      <p:cBhvr>
                                        <p:cTn id="125" dur="500"/>
                                        <p:tgtEl>
                                          <p:spTgt spid="21"/>
                                        </p:tgtEl>
                                      </p:cBhvr>
                                    </p:animEffect>
                                    <p:set>
                                      <p:cBhvr>
                                        <p:cTn id="12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6" grpId="0"/>
      <p:bldP spid="17" grpId="0"/>
      <p:bldP spid="19" grpId="0"/>
      <p:bldP spid="20" grpId="0"/>
      <p:bldP spid="20" grpId="1"/>
      <p:bldP spid="20" grpId="2"/>
      <p:bldP spid="21" grpId="0"/>
      <p:bldP spid="21" grpId="1"/>
      <p:bldP spid="23" grpId="0" animBg="1"/>
      <p:bldP spid="42" grpId="0"/>
      <p:bldP spid="42" grpId="1"/>
      <p:bldP spid="42" grpId="2"/>
      <p:bldP spid="44" grpId="0"/>
      <p:bldP spid="44" grpId="1"/>
      <p:bldP spid="45" grpId="0"/>
      <p:bldP spid="45" grpId="1"/>
      <p:bldP spid="46" grpId="0"/>
      <p:bldP spid="46" grpId="1"/>
      <p:bldP spid="53" grpId="0"/>
      <p:bldP spid="53" grpId="1"/>
      <p:bldP spid="54" grpId="0"/>
      <p:bldP spid="54" grpId="1"/>
      <p:bldP spid="55" grpId="0"/>
      <p:bldP spid="60"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12155" y="1815368"/>
            <a:ext cx="8261198" cy="646331"/>
          </a:xfrm>
          <a:prstGeom prst="rect">
            <a:avLst/>
          </a:prstGeom>
        </p:spPr>
        <p:txBody>
          <a:bodyPr wrap="square">
            <a:spAutoFit/>
          </a:bodyPr>
          <a:lstStyle/>
          <a:p>
            <a:r>
              <a:rPr lang="en-US" sz="3600" b="1" cap="all" dirty="0" smtClean="0"/>
              <a:t>DATA STRUCTURES AND ITS APPLICATIONS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481316" y="2888778"/>
            <a:ext cx="7497214" cy="646331"/>
          </a:xfrm>
          <a:prstGeom prst="rect">
            <a:avLst/>
          </a:prstGeom>
        </p:spPr>
        <p:txBody>
          <a:bodyPr wrap="square">
            <a:spAutoFit/>
          </a:bodyPr>
          <a:lstStyle/>
          <a:p>
            <a:r>
              <a:rPr lang="en-US" sz="3600" b="1" dirty="0" smtClean="0">
                <a:solidFill>
                  <a:schemeClr val="accent1">
                    <a:lumMod val="75000"/>
                  </a:schemeClr>
                </a:solidFill>
              </a:rPr>
              <a:t>Dynamic Memory Management</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smtClean="0"/>
              <a:t>Shylaja</a:t>
            </a:r>
            <a:r>
              <a:rPr lang="en-US" sz="2400" b="1" dirty="0" smtClean="0"/>
              <a:t> S </a:t>
            </a:r>
            <a:r>
              <a:rPr lang="en-US" sz="2400" b="1" dirty="0" err="1" smtClean="0"/>
              <a:t>S</a:t>
            </a:r>
            <a:r>
              <a:rPr lang="en-US" sz="2400" b="1" dirty="0" smtClean="0"/>
              <a:t> &amp; Kusuma K V</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664823"/>
            <a:ext cx="8399417" cy="538"/>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6311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14000"/>
              </a:lnSpc>
              <a:buFont typeface="Arial" pitchFamily="34" charset="0"/>
              <a:buChar char="•"/>
            </a:pPr>
            <a:r>
              <a:rPr lang="en-IN" sz="2400" dirty="0" smtClean="0">
                <a:solidFill>
                  <a:schemeClr val="accent1">
                    <a:lumMod val="75000"/>
                  </a:schemeClr>
                </a:solidFill>
              </a:rPr>
              <a:t> Dynamic Memory Allocation:</a:t>
            </a:r>
          </a:p>
          <a:p>
            <a:pPr marL="180000" lvl="1" indent="-180000" algn="just">
              <a:lnSpc>
                <a:spcPct val="114000"/>
              </a:lnSpc>
            </a:pPr>
            <a:r>
              <a:rPr lang="en-US" sz="2400" dirty="0" smtClean="0">
                <a:solidFill>
                  <a:schemeClr val="accent1">
                    <a:lumMod val="75000"/>
                  </a:schemeClr>
                </a:solidFill>
              </a:rPr>
              <a:t> </a:t>
            </a:r>
          </a:p>
          <a:p>
            <a:pPr marL="180000" indent="-180000" algn="just">
              <a:lnSpc>
                <a:spcPct val="114000"/>
              </a:lnSpc>
              <a:buFont typeface="Arial" pitchFamily="34" charset="0"/>
              <a:buChar char="•"/>
            </a:pPr>
            <a:r>
              <a:rPr lang="en-US" sz="2400" dirty="0" smtClean="0">
                <a:solidFill>
                  <a:schemeClr val="accent1">
                    <a:lumMod val="75000"/>
                  </a:schemeClr>
                </a:solidFill>
              </a:rPr>
              <a:t> Why we need dynamic memory allocation?</a:t>
            </a:r>
          </a:p>
          <a:p>
            <a:pPr marL="180000" indent="-180000" algn="just">
              <a:lnSpc>
                <a:spcPct val="114000"/>
              </a:lnSpc>
              <a:buFont typeface="Arial" pitchFamily="34" charset="0"/>
              <a:buChar char="•"/>
            </a:pPr>
            <a:r>
              <a:rPr lang="en-US" sz="2400" dirty="0" smtClean="0">
                <a:solidFill>
                  <a:schemeClr val="accent1">
                    <a:lumMod val="75000"/>
                  </a:schemeClr>
                </a:solidFill>
              </a:rPr>
              <a:t> </a:t>
            </a:r>
            <a:r>
              <a:rPr lang="en-IN" sz="2400" dirty="0" smtClean="0">
                <a:solidFill>
                  <a:schemeClr val="accent1">
                    <a:lumMod val="75000"/>
                  </a:schemeClr>
                </a:solidFill>
              </a:rPr>
              <a:t>Memory allocated during compile time is fixed i.e., it is </a:t>
            </a:r>
            <a:r>
              <a:rPr lang="en-IN" sz="2400" b="1" dirty="0" smtClean="0">
                <a:solidFill>
                  <a:schemeClr val="accent1">
                    <a:lumMod val="75000"/>
                  </a:schemeClr>
                </a:solidFill>
              </a:rPr>
              <a:t>static </a:t>
            </a:r>
            <a:r>
              <a:rPr lang="en-IN" sz="2400" dirty="0" smtClean="0">
                <a:solidFill>
                  <a:schemeClr val="accent1">
                    <a:lumMod val="75000"/>
                  </a:schemeClr>
                </a:solidFill>
              </a:rPr>
              <a:t>in nature</a:t>
            </a:r>
          </a:p>
          <a:p>
            <a:pPr marL="637200" lvl="1" indent="-180000" algn="just">
              <a:lnSpc>
                <a:spcPct val="114000"/>
              </a:lnSpc>
              <a:buFont typeface="Arial" pitchFamily="34" charset="0"/>
              <a:buChar char="•"/>
            </a:pPr>
            <a:r>
              <a:rPr lang="en-IN" sz="2400" dirty="0" smtClean="0">
                <a:solidFill>
                  <a:schemeClr val="accent1">
                    <a:lumMod val="75000"/>
                  </a:schemeClr>
                </a:solidFill>
              </a:rPr>
              <a:t>We cannot expand or shrink the allocated memory during program execution as per the needs</a:t>
            </a:r>
          </a:p>
          <a:p>
            <a:pPr marL="637200" lvl="1" indent="-180000" algn="just">
              <a:lnSpc>
                <a:spcPct val="114000"/>
              </a:lnSpc>
              <a:buFont typeface="Arial" pitchFamily="34" charset="0"/>
              <a:buChar char="•"/>
            </a:pPr>
            <a:r>
              <a:rPr lang="en-IN" sz="2400" dirty="0" smtClean="0">
                <a:solidFill>
                  <a:schemeClr val="accent1">
                    <a:lumMod val="75000"/>
                  </a:schemeClr>
                </a:solidFill>
              </a:rPr>
              <a:t>If the memory requirement is not known before hand   this may result in requirement of more memory (if less memory is allocated) or under utilization of memory (if more memory is allocated)</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1" name="Rectangle 20"/>
          <p:cNvSpPr/>
          <p:nvPr/>
        </p:nvSpPr>
        <p:spPr>
          <a:xfrm>
            <a:off x="4181337" y="1440713"/>
            <a:ext cx="4141027" cy="461665"/>
          </a:xfrm>
          <a:prstGeom prst="rect">
            <a:avLst/>
          </a:prstGeom>
        </p:spPr>
        <p:txBody>
          <a:bodyPr wrap="square">
            <a:spAutoFit/>
          </a:bodyPr>
          <a:lstStyle/>
          <a:p>
            <a:pPr algn="just"/>
            <a:r>
              <a:rPr lang="en-IN" sz="2400" dirty="0" smtClean="0">
                <a:solidFill>
                  <a:schemeClr val="accent1">
                    <a:lumMod val="75000"/>
                  </a:schemeClr>
                </a:solidFill>
              </a:rPr>
              <a:t>Process  of  allocating  memory</a:t>
            </a:r>
            <a:endParaRPr lang="en-IN" sz="2400" dirty="0"/>
          </a:p>
        </p:txBody>
      </p:sp>
      <p:sp>
        <p:nvSpPr>
          <p:cNvPr id="23" name="Rectangle 22"/>
          <p:cNvSpPr/>
          <p:nvPr/>
        </p:nvSpPr>
        <p:spPr>
          <a:xfrm>
            <a:off x="583691" y="1779025"/>
            <a:ext cx="1779974" cy="461665"/>
          </a:xfrm>
          <a:prstGeom prst="rect">
            <a:avLst/>
          </a:prstGeom>
        </p:spPr>
        <p:txBody>
          <a:bodyPr wrap="none">
            <a:spAutoFit/>
          </a:bodyPr>
          <a:lstStyle/>
          <a:p>
            <a:r>
              <a:rPr lang="en-IN" sz="2400" dirty="0" smtClean="0">
                <a:solidFill>
                  <a:schemeClr val="accent1">
                    <a:lumMod val="75000"/>
                  </a:schemeClr>
                </a:solidFill>
              </a:rPr>
              <a:t>at   run  time</a:t>
            </a:r>
            <a:endParaRPr lang="en-IN" sz="2400" dirty="0"/>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ox(in)">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ox(in)">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ox(i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ox(i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ox(i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36120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buFont typeface="Arial" pitchFamily="34" charset="0"/>
              <a:buChar char="•"/>
            </a:pPr>
            <a:r>
              <a:rPr lang="en-IN" sz="2400" dirty="0" smtClean="0">
                <a:solidFill>
                  <a:schemeClr val="accent1">
                    <a:lumMod val="75000"/>
                  </a:schemeClr>
                </a:solidFill>
              </a:rPr>
              <a:t>Dynamic memory allocation is done in </a:t>
            </a:r>
            <a:r>
              <a:rPr lang="en-IN" sz="2400" b="1" dirty="0" smtClean="0">
                <a:solidFill>
                  <a:schemeClr val="accent1">
                    <a:lumMod val="75000"/>
                  </a:schemeClr>
                </a:solidFill>
              </a:rPr>
              <a:t>Heap segment</a:t>
            </a:r>
          </a:p>
          <a:p>
            <a:pPr marL="180000" lvl="1" indent="-180000" algn="just">
              <a:lnSpc>
                <a:spcPct val="150000"/>
              </a:lnSpc>
              <a:buFont typeface="Arial" pitchFamily="34" charset="0"/>
              <a:buChar char="•"/>
            </a:pPr>
            <a:r>
              <a:rPr lang="en-US" sz="2400" dirty="0" err="1" smtClean="0">
                <a:solidFill>
                  <a:schemeClr val="accent1">
                    <a:lumMod val="75000"/>
                  </a:schemeClr>
                </a:solidFill>
              </a:rPr>
              <a:t>malloc</a:t>
            </a:r>
            <a:r>
              <a:rPr lang="en-US" sz="2400" dirty="0" smtClean="0">
                <a:solidFill>
                  <a:schemeClr val="accent1">
                    <a:lumMod val="75000"/>
                  </a:schemeClr>
                </a:solidFill>
              </a:rPr>
              <a:t>()</a:t>
            </a:r>
            <a:endParaRPr lang="en-IN" sz="2400" dirty="0" smtClean="0">
              <a:solidFill>
                <a:schemeClr val="accent1">
                  <a:lumMod val="75000"/>
                </a:schemeClr>
              </a:solidFill>
            </a:endParaRPr>
          </a:p>
          <a:p>
            <a:pPr marL="180000" lvl="1" indent="-180000" algn="just">
              <a:lnSpc>
                <a:spcPct val="150000"/>
              </a:lnSpc>
              <a:buFont typeface="Arial" pitchFamily="34" charset="0"/>
              <a:buChar char="•"/>
            </a:pPr>
            <a:r>
              <a:rPr lang="en-US" sz="2400" dirty="0" err="1" smtClean="0">
                <a:solidFill>
                  <a:schemeClr val="accent1">
                    <a:lumMod val="75000"/>
                  </a:schemeClr>
                </a:solidFill>
              </a:rPr>
              <a:t>calloc</a:t>
            </a:r>
            <a:r>
              <a:rPr lang="en-US" sz="2400" dirty="0" smtClean="0">
                <a:solidFill>
                  <a:schemeClr val="accent1">
                    <a:lumMod val="75000"/>
                  </a:schemeClr>
                </a:solidFill>
              </a:rPr>
              <a:t>()</a:t>
            </a:r>
            <a:endParaRPr lang="en-IN" sz="2400" dirty="0" smtClean="0">
              <a:solidFill>
                <a:schemeClr val="accent1">
                  <a:lumMod val="75000"/>
                </a:schemeClr>
              </a:solidFill>
            </a:endParaRPr>
          </a:p>
          <a:p>
            <a:pPr marL="180000" lvl="1" indent="-180000" algn="just">
              <a:lnSpc>
                <a:spcPct val="150000"/>
              </a:lnSpc>
              <a:buFont typeface="Arial" pitchFamily="34" charset="0"/>
              <a:buChar char="•"/>
            </a:pPr>
            <a:r>
              <a:rPr lang="en-US" sz="2400" dirty="0" err="1" smtClean="0">
                <a:solidFill>
                  <a:schemeClr val="accent1">
                    <a:lumMod val="75000"/>
                  </a:schemeClr>
                </a:solidFill>
              </a:rPr>
              <a:t>realloc</a:t>
            </a:r>
            <a:r>
              <a:rPr lang="en-US" sz="2400" dirty="0" smtClean="0">
                <a:solidFill>
                  <a:schemeClr val="accent1">
                    <a:lumMod val="75000"/>
                  </a:schemeClr>
                </a:solidFill>
              </a:rPr>
              <a:t>()</a:t>
            </a:r>
          </a:p>
          <a:p>
            <a:pPr marL="180000" lvl="1" indent="-180000" algn="just">
              <a:lnSpc>
                <a:spcPct val="150000"/>
              </a:lnSpc>
              <a:buFont typeface="Arial" pitchFamily="34" charset="0"/>
              <a:buChar char="•"/>
            </a:pPr>
            <a:r>
              <a:rPr lang="en-US" sz="2400" dirty="0" smtClean="0">
                <a:solidFill>
                  <a:schemeClr val="accent1">
                    <a:lumMod val="75000"/>
                  </a:schemeClr>
                </a:solidFill>
              </a:rPr>
              <a:t>free()	</a:t>
            </a:r>
          </a:p>
          <a:p>
            <a:pPr marL="180000" lvl="1" indent="-180000" algn="just">
              <a:lnSpc>
                <a:spcPct val="114000"/>
              </a:lnSpc>
              <a:buFont typeface="Arial" pitchFamily="34" charset="0"/>
              <a:buChar char="•"/>
            </a:pPr>
            <a:r>
              <a:rPr lang="en-US" sz="2400" dirty="0" smtClean="0">
                <a:solidFill>
                  <a:schemeClr val="accent1">
                    <a:lumMod val="75000"/>
                  </a:schemeClr>
                </a:solidFill>
              </a:rPr>
              <a:t>Dynamic memory management functions are declared in </a:t>
            </a:r>
            <a:r>
              <a:rPr lang="en-US" sz="2400" b="1" dirty="0" err="1" smtClean="0">
                <a:solidFill>
                  <a:schemeClr val="accent1">
                    <a:lumMod val="75000"/>
                  </a:schemeClr>
                </a:solidFill>
              </a:rPr>
              <a:t>stdlib.h</a:t>
            </a:r>
            <a:endParaRPr lang="en-IN"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9" name="Right Brace 8"/>
          <p:cNvSpPr/>
          <p:nvPr/>
        </p:nvSpPr>
        <p:spPr>
          <a:xfrm>
            <a:off x="2398636" y="2133602"/>
            <a:ext cx="331305" cy="1364974"/>
          </a:xfrm>
          <a:prstGeom prst="righ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2">
                  <a:lumMod val="75000"/>
                </a:schemeClr>
              </a:solidFill>
            </a:endParaRPr>
          </a:p>
        </p:txBody>
      </p:sp>
      <p:sp>
        <p:nvSpPr>
          <p:cNvPr id="11" name="TextBox 10"/>
          <p:cNvSpPr txBox="1"/>
          <p:nvPr/>
        </p:nvSpPr>
        <p:spPr>
          <a:xfrm>
            <a:off x="2888967" y="2517915"/>
            <a:ext cx="3962407" cy="461665"/>
          </a:xfrm>
          <a:prstGeom prst="rect">
            <a:avLst/>
          </a:prstGeom>
          <a:noFill/>
        </p:spPr>
        <p:txBody>
          <a:bodyPr wrap="square" rtlCol="0">
            <a:spAutoFit/>
          </a:bodyPr>
          <a:lstStyle/>
          <a:p>
            <a:r>
              <a:rPr lang="en-US" sz="2400" dirty="0" smtClean="0">
                <a:solidFill>
                  <a:schemeClr val="accent2">
                    <a:lumMod val="75000"/>
                  </a:schemeClr>
                </a:solidFill>
              </a:rPr>
              <a:t>Allocate memory dynamically</a:t>
            </a:r>
            <a:endParaRPr lang="en-IN" sz="2400" dirty="0">
              <a:solidFill>
                <a:schemeClr val="accent2">
                  <a:lumMod val="75000"/>
                </a:schemeClr>
              </a:solidFill>
            </a:endParaRPr>
          </a:p>
        </p:txBody>
      </p:sp>
      <p:sp>
        <p:nvSpPr>
          <p:cNvPr id="12" name="TextBox 11"/>
          <p:cNvSpPr txBox="1"/>
          <p:nvPr/>
        </p:nvSpPr>
        <p:spPr>
          <a:xfrm>
            <a:off x="2272741" y="3611220"/>
            <a:ext cx="5360511" cy="461665"/>
          </a:xfrm>
          <a:prstGeom prst="rect">
            <a:avLst/>
          </a:prstGeom>
          <a:noFill/>
        </p:spPr>
        <p:txBody>
          <a:bodyPr wrap="square" rtlCol="0">
            <a:spAutoFit/>
          </a:bodyPr>
          <a:lstStyle/>
          <a:p>
            <a:r>
              <a:rPr lang="en-US" sz="2400" dirty="0" smtClean="0">
                <a:solidFill>
                  <a:schemeClr val="accent2">
                    <a:lumMod val="75000"/>
                  </a:schemeClr>
                </a:solidFill>
              </a:rPr>
              <a:t>//Release dynamically allocated memory</a:t>
            </a:r>
            <a:endParaRPr lang="en-IN" sz="2400" dirty="0">
              <a:solidFill>
                <a:schemeClr val="accent2">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ox(in)">
                                      <p:cBhvr>
                                        <p:cTn id="15" dur="500"/>
                                        <p:tgtEl>
                                          <p:spTgt spid="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ox(in)">
                                      <p:cBhvr>
                                        <p:cTn id="18" dur="500"/>
                                        <p:tgtEl>
                                          <p:spTgt spid="7">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box(in)">
                                      <p:cBhvr>
                                        <p:cTn id="29" dur="500"/>
                                        <p:tgtEl>
                                          <p:spTgt spid="7">
                                            <p:txEl>
                                              <p:pRg st="4" end="4"/>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ox(in)">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98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50000"/>
              </a:lnSpc>
            </a:pPr>
            <a:r>
              <a:rPr lang="en-US" sz="2400" dirty="0" smtClean="0">
                <a:solidFill>
                  <a:schemeClr val="accent1">
                    <a:lumMod val="75000"/>
                  </a:schemeClr>
                </a:solidFill>
              </a:rPr>
              <a:t>			</a:t>
            </a:r>
          </a:p>
          <a:p>
            <a:pPr>
              <a:lnSpc>
                <a:spcPct val="150000"/>
              </a:lnSpc>
              <a:buFont typeface="Arial" pitchFamily="34" charset="0"/>
              <a:buChar char="•"/>
            </a:pPr>
            <a:r>
              <a:rPr lang="en-US" sz="2400" dirty="0" smtClean="0">
                <a:solidFill>
                  <a:schemeClr val="accent1">
                    <a:lumMod val="75000"/>
                  </a:schemeClr>
                </a:solidFill>
              </a:rPr>
              <a:t> </a:t>
            </a:r>
            <a:r>
              <a:rPr lang="en-US" sz="2400" dirty="0" err="1" smtClean="0">
                <a:solidFill>
                  <a:schemeClr val="accent1">
                    <a:lumMod val="75000"/>
                  </a:schemeClr>
                </a:solidFill>
              </a:rPr>
              <a:t>size_t</a:t>
            </a:r>
            <a:r>
              <a:rPr lang="en-US" sz="2400" dirty="0" smtClean="0">
                <a:solidFill>
                  <a:schemeClr val="accent1">
                    <a:lumMod val="75000"/>
                  </a:schemeClr>
                </a:solidFill>
              </a:rPr>
              <a:t> is an alias name for unsigned </a:t>
            </a:r>
            <a:r>
              <a:rPr lang="en-US" sz="2400" dirty="0" err="1" smtClean="0">
                <a:solidFill>
                  <a:schemeClr val="accent1">
                    <a:lumMod val="75000"/>
                  </a:schemeClr>
                </a:solidFill>
              </a:rPr>
              <a:t>int</a:t>
            </a:r>
            <a:r>
              <a:rPr lang="en-US" sz="2400" dirty="0" smtClean="0">
                <a:solidFill>
                  <a:schemeClr val="accent1">
                    <a:lumMod val="75000"/>
                  </a:schemeClr>
                </a:solidFill>
              </a:rPr>
              <a:t> i.e.,</a:t>
            </a:r>
          </a:p>
          <a:p>
            <a:pPr>
              <a:lnSpc>
                <a:spcPct val="150000"/>
              </a:lnSpc>
            </a:pPr>
            <a:r>
              <a:rPr lang="en-US" sz="2400" dirty="0" smtClean="0">
                <a:solidFill>
                  <a:schemeClr val="accent1">
                    <a:lumMod val="75000"/>
                  </a:schemeClr>
                </a:solidFill>
              </a:rPr>
              <a:t>  </a:t>
            </a:r>
            <a:r>
              <a:rPr lang="en-US" sz="2400" dirty="0" err="1" smtClean="0">
                <a:solidFill>
                  <a:schemeClr val="accent1">
                    <a:lumMod val="75000"/>
                  </a:schemeClr>
                </a:solidFill>
              </a:rPr>
              <a:t>typedef</a:t>
            </a:r>
            <a:r>
              <a:rPr lang="en-US" sz="2400" dirty="0" smtClean="0">
                <a:solidFill>
                  <a:schemeClr val="accent1">
                    <a:lumMod val="75000"/>
                  </a:schemeClr>
                </a:solidFill>
              </a:rPr>
              <a:t> unsigned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size_t</a:t>
            </a: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18" name="TextBox 17"/>
          <p:cNvSpPr txBox="1"/>
          <p:nvPr/>
        </p:nvSpPr>
        <p:spPr>
          <a:xfrm>
            <a:off x="1961321" y="1949583"/>
            <a:ext cx="914402" cy="461665"/>
          </a:xfrm>
          <a:prstGeom prst="rect">
            <a:avLst/>
          </a:prstGeom>
          <a:noFill/>
        </p:spPr>
        <p:txBody>
          <a:bodyPr wrap="square" rtlCol="0">
            <a:spAutoFit/>
          </a:bodyPr>
          <a:lstStyle/>
          <a:p>
            <a:r>
              <a:rPr lang="en-US" sz="2400" dirty="0" err="1" smtClean="0">
                <a:solidFill>
                  <a:schemeClr val="accent1">
                    <a:lumMod val="75000"/>
                  </a:schemeClr>
                </a:solidFill>
              </a:rPr>
              <a:t>size_t</a:t>
            </a:r>
            <a:endParaRPr lang="en-IN" sz="2400" dirty="0">
              <a:solidFill>
                <a:schemeClr val="accent1">
                  <a:lumMod val="75000"/>
                </a:schemeClr>
              </a:solidFill>
            </a:endParaRPr>
          </a:p>
        </p:txBody>
      </p:sp>
      <p:sp>
        <p:nvSpPr>
          <p:cNvPr id="19" name="TextBox 18"/>
          <p:cNvSpPr txBox="1"/>
          <p:nvPr/>
        </p:nvSpPr>
        <p:spPr>
          <a:xfrm>
            <a:off x="1080052" y="1942957"/>
            <a:ext cx="1106558" cy="461665"/>
          </a:xfrm>
          <a:prstGeom prst="rect">
            <a:avLst/>
          </a:prstGeom>
          <a:noFill/>
        </p:spPr>
        <p:txBody>
          <a:bodyPr wrap="square" rtlCol="0">
            <a:spAutoFit/>
          </a:bodyPr>
          <a:lstStyle/>
          <a:p>
            <a:r>
              <a:rPr lang="en-US" sz="2400" dirty="0" err="1" smtClean="0">
                <a:solidFill>
                  <a:schemeClr val="accent1">
                    <a:lumMod val="75000"/>
                  </a:schemeClr>
                </a:solidFill>
              </a:rPr>
              <a:t>malloc</a:t>
            </a:r>
            <a:r>
              <a:rPr lang="en-US" sz="2400" dirty="0" smtClean="0">
                <a:solidFill>
                  <a:schemeClr val="accent1">
                    <a:lumMod val="75000"/>
                  </a:schemeClr>
                </a:solidFill>
              </a:rPr>
              <a:t>(</a:t>
            </a:r>
            <a:endParaRPr lang="en-IN" sz="2400" dirty="0"/>
          </a:p>
        </p:txBody>
      </p:sp>
      <p:sp>
        <p:nvSpPr>
          <p:cNvPr id="20" name="TextBox 19"/>
          <p:cNvSpPr txBox="1"/>
          <p:nvPr/>
        </p:nvSpPr>
        <p:spPr>
          <a:xfrm>
            <a:off x="2650419" y="1949584"/>
            <a:ext cx="954164" cy="461665"/>
          </a:xfrm>
          <a:prstGeom prst="rect">
            <a:avLst/>
          </a:prstGeom>
          <a:noFill/>
        </p:spPr>
        <p:txBody>
          <a:bodyPr wrap="square" rtlCol="0">
            <a:spAutoFit/>
          </a:bodyPr>
          <a:lstStyle/>
          <a:p>
            <a:r>
              <a:rPr lang="en-US" sz="2400" dirty="0" smtClean="0">
                <a:solidFill>
                  <a:schemeClr val="accent1">
                    <a:lumMod val="75000"/>
                  </a:schemeClr>
                </a:solidFill>
              </a:rPr>
              <a:t> size);</a:t>
            </a:r>
            <a:endParaRPr lang="en-IN" sz="2400" dirty="0"/>
          </a:p>
        </p:txBody>
      </p:sp>
      <p:sp>
        <p:nvSpPr>
          <p:cNvPr id="21" name="TextBox 20"/>
          <p:cNvSpPr txBox="1"/>
          <p:nvPr/>
        </p:nvSpPr>
        <p:spPr>
          <a:xfrm>
            <a:off x="324678" y="1942957"/>
            <a:ext cx="947531" cy="461665"/>
          </a:xfrm>
          <a:prstGeom prst="rect">
            <a:avLst/>
          </a:prstGeom>
          <a:noFill/>
        </p:spPr>
        <p:txBody>
          <a:bodyPr wrap="square" rtlCol="0">
            <a:spAutoFit/>
          </a:bodyPr>
          <a:lstStyle/>
          <a:p>
            <a:r>
              <a:rPr lang="en-US" sz="2400" dirty="0" smtClean="0">
                <a:solidFill>
                  <a:schemeClr val="accent1">
                    <a:lumMod val="75000"/>
                  </a:schemeClr>
                </a:solidFill>
              </a:rPr>
              <a:t>void*</a:t>
            </a:r>
            <a:endParaRPr lang="en-IN" sz="2400" dirty="0"/>
          </a:p>
        </p:txBody>
      </p:sp>
      <p:sp>
        <p:nvSpPr>
          <p:cNvPr id="23" name="Rectangle 22"/>
          <p:cNvSpPr/>
          <p:nvPr/>
        </p:nvSpPr>
        <p:spPr>
          <a:xfrm>
            <a:off x="4279044" y="1973638"/>
            <a:ext cx="2824171" cy="461665"/>
          </a:xfrm>
          <a:prstGeom prst="rect">
            <a:avLst/>
          </a:prstGeom>
        </p:spPr>
        <p:txBody>
          <a:bodyPr wrap="none">
            <a:spAutoFit/>
          </a:bodyPr>
          <a:lstStyle/>
          <a:p>
            <a:r>
              <a:rPr lang="en-US" sz="2400" dirty="0" smtClean="0">
                <a:solidFill>
                  <a:schemeClr val="accent2">
                    <a:lumMod val="75000"/>
                  </a:schemeClr>
                </a:solidFill>
              </a:rPr>
              <a:t>//Dynamic Allocation</a:t>
            </a:r>
            <a:endParaRPr lang="en-IN" sz="2400" dirty="0">
              <a:solidFill>
                <a:schemeClr val="accent2">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par>
                                <p:cTn id="16" presetID="4" presetClass="entr" presetSubtype="16" fill="hold" grpId="0" nodeType="withEffect">
                                  <p:stCondLst>
                                    <p:cond delay="0"/>
                                  </p:stCondLst>
                                  <p:iterate type="lt">
                                    <p:tmPct val="0"/>
                                  </p:iterate>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ox(in)">
                                      <p:cBhvr>
                                        <p:cTn id="21" dur="500"/>
                                        <p:tgtEl>
                                          <p:spTgt spid="2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in)">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mph" presetSubtype="0" grpId="1" nodeType="clickEffect">
                                  <p:stCondLst>
                                    <p:cond delay="0"/>
                                  </p:stCondLst>
                                  <p:iterate type="lt">
                                    <p:tmAbs val="25"/>
                                  </p:iterate>
                                  <p:childTnLst>
                                    <p:set>
                                      <p:cBhvr override="childStyle">
                                        <p:cTn id="28" dur="indefinite"/>
                                        <p:tgtEl>
                                          <p:spTgt spid="18"/>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box(in)">
                                      <p:cBhvr>
                                        <p:cTn id="33" dur="500"/>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box(in)">
                                      <p:cBhvr>
                                        <p:cTn id="3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98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50000"/>
              </a:lnSpc>
            </a:pPr>
            <a:r>
              <a:rPr lang="en-US" sz="2400" dirty="0" smtClean="0">
                <a:solidFill>
                  <a:schemeClr val="accent1">
                    <a:lumMod val="75000"/>
                  </a:schemeClr>
                </a:solidFill>
              </a:rPr>
              <a:t>			</a:t>
            </a:r>
          </a:p>
          <a:p>
            <a:pPr>
              <a:lnSpc>
                <a:spcPct val="150000"/>
              </a:lnSpc>
              <a:buFont typeface="Arial" pitchFamily="34" charset="0"/>
              <a:buChar char="•"/>
            </a:pPr>
            <a:r>
              <a:rPr lang="en-US" sz="2400" dirty="0" smtClean="0">
                <a:solidFill>
                  <a:schemeClr val="accent1">
                    <a:lumMod val="75000"/>
                  </a:schemeClr>
                </a:solidFill>
              </a:rPr>
              <a:t> </a:t>
            </a:r>
            <a:r>
              <a:rPr lang="en-US" sz="2400" dirty="0" err="1" smtClean="0">
                <a:solidFill>
                  <a:schemeClr val="accent1">
                    <a:lumMod val="75000"/>
                  </a:schemeClr>
                </a:solidFill>
              </a:rPr>
              <a:t>size_t</a:t>
            </a:r>
            <a:r>
              <a:rPr lang="en-US" sz="2400" dirty="0" smtClean="0">
                <a:solidFill>
                  <a:schemeClr val="accent1">
                    <a:lumMod val="75000"/>
                  </a:schemeClr>
                </a:solidFill>
              </a:rPr>
              <a:t> is an alias name for unsigned </a:t>
            </a:r>
            <a:r>
              <a:rPr lang="en-US" sz="2400" dirty="0" err="1" smtClean="0">
                <a:solidFill>
                  <a:schemeClr val="accent1">
                    <a:lumMod val="75000"/>
                  </a:schemeClr>
                </a:solidFill>
              </a:rPr>
              <a:t>int</a:t>
            </a:r>
            <a:r>
              <a:rPr lang="en-US" sz="2400" dirty="0" smtClean="0">
                <a:solidFill>
                  <a:schemeClr val="accent1">
                    <a:lumMod val="75000"/>
                  </a:schemeClr>
                </a:solidFill>
              </a:rPr>
              <a:t> i.e.,</a:t>
            </a:r>
          </a:p>
          <a:p>
            <a:pPr>
              <a:lnSpc>
                <a:spcPct val="150000"/>
              </a:lnSpc>
            </a:pPr>
            <a:r>
              <a:rPr lang="en-US" sz="2400" dirty="0" smtClean="0">
                <a:solidFill>
                  <a:schemeClr val="accent1">
                    <a:lumMod val="75000"/>
                  </a:schemeClr>
                </a:solidFill>
              </a:rPr>
              <a:t>  </a:t>
            </a:r>
            <a:r>
              <a:rPr lang="en-US" sz="2400" dirty="0" err="1" smtClean="0">
                <a:solidFill>
                  <a:schemeClr val="accent1">
                    <a:lumMod val="75000"/>
                  </a:schemeClr>
                </a:solidFill>
              </a:rPr>
              <a:t>typedef</a:t>
            </a:r>
            <a:r>
              <a:rPr lang="en-US" sz="2400" dirty="0" smtClean="0">
                <a:solidFill>
                  <a:schemeClr val="accent1">
                    <a:lumMod val="75000"/>
                  </a:schemeClr>
                </a:solidFill>
              </a:rPr>
              <a:t> unsigned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size_t</a:t>
            </a:r>
            <a:endParaRPr lang="en-IN" sz="2400" dirty="0" smtClean="0">
              <a:solidFill>
                <a:schemeClr val="accent1">
                  <a:lumMod val="75000"/>
                </a:schemeClr>
              </a:solidFill>
            </a:endParaRPr>
          </a:p>
          <a:p>
            <a:pPr marL="180000" indent="-180000" algn="just">
              <a:lnSpc>
                <a:spcPct val="150000"/>
              </a:lnSpc>
              <a:buFont typeface="Arial" pitchFamily="34" charset="0"/>
              <a:buChar char="•"/>
            </a:pPr>
            <a:r>
              <a:rPr lang="en-IN" sz="2400" dirty="0" err="1" smtClean="0">
                <a:solidFill>
                  <a:schemeClr val="accent1">
                    <a:lumMod val="75000"/>
                  </a:schemeClr>
                </a:solidFill>
              </a:rPr>
              <a:t>malloc</a:t>
            </a:r>
            <a:r>
              <a:rPr lang="en-IN" sz="2400" dirty="0" smtClean="0">
                <a:solidFill>
                  <a:schemeClr val="accent1">
                    <a:lumMod val="75000"/>
                  </a:schemeClr>
                </a:solidFill>
              </a:rPr>
              <a:t>(size) allocates size bytes of memory on heap i.e.,</a:t>
            </a:r>
          </a:p>
          <a:p>
            <a:pPr marL="180000" indent="-180000" algn="just">
              <a:lnSpc>
                <a:spcPct val="150000"/>
              </a:lnSpc>
            </a:pPr>
            <a:r>
              <a:rPr lang="en-IN" sz="2400" dirty="0" smtClean="0">
                <a:solidFill>
                  <a:schemeClr val="accent1">
                    <a:lumMod val="75000"/>
                  </a:schemeClr>
                </a:solidFill>
              </a:rPr>
              <a:t>  </a:t>
            </a:r>
            <a:r>
              <a:rPr lang="en-IN" sz="2400" dirty="0" err="1" smtClean="0">
                <a:solidFill>
                  <a:schemeClr val="accent1">
                    <a:lumMod val="75000"/>
                  </a:schemeClr>
                </a:solidFill>
              </a:rPr>
              <a:t>malloc</a:t>
            </a:r>
            <a:r>
              <a:rPr lang="en-IN" sz="2400" dirty="0" smtClean="0">
                <a:solidFill>
                  <a:schemeClr val="accent1">
                    <a:lumMod val="75000"/>
                  </a:schemeClr>
                </a:solidFill>
              </a:rPr>
              <a:t>(4) allocates 4 bytes of memory on heap </a:t>
            </a: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15" name="Table 14"/>
          <p:cNvGraphicFramePr>
            <a:graphicFrameLocks noGrp="1"/>
          </p:cNvGraphicFramePr>
          <p:nvPr/>
        </p:nvGraphicFramePr>
        <p:xfrm>
          <a:off x="6842825" y="4689563"/>
          <a:ext cx="1360650" cy="1901311"/>
        </p:xfrm>
        <a:graphic>
          <a:graphicData uri="http://schemas.openxmlformats.org/drawingml/2006/table">
            <a:tbl>
              <a:tblPr/>
              <a:tblGrid>
                <a:gridCol w="1360650"/>
              </a:tblGrid>
              <a:tr h="1901311">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18" name="TextBox 17"/>
          <p:cNvSpPr txBox="1"/>
          <p:nvPr/>
        </p:nvSpPr>
        <p:spPr>
          <a:xfrm>
            <a:off x="1961321" y="1949583"/>
            <a:ext cx="914402" cy="461665"/>
          </a:xfrm>
          <a:prstGeom prst="rect">
            <a:avLst/>
          </a:prstGeom>
          <a:noFill/>
        </p:spPr>
        <p:txBody>
          <a:bodyPr wrap="square" rtlCol="0">
            <a:spAutoFit/>
          </a:bodyPr>
          <a:lstStyle/>
          <a:p>
            <a:r>
              <a:rPr lang="en-US" sz="2400" dirty="0" err="1" smtClean="0">
                <a:solidFill>
                  <a:schemeClr val="accent1">
                    <a:lumMod val="75000"/>
                  </a:schemeClr>
                </a:solidFill>
              </a:rPr>
              <a:t>size_t</a:t>
            </a:r>
            <a:endParaRPr lang="en-IN" sz="2400" dirty="0">
              <a:solidFill>
                <a:schemeClr val="accent1">
                  <a:lumMod val="75000"/>
                </a:schemeClr>
              </a:solidFill>
            </a:endParaRPr>
          </a:p>
        </p:txBody>
      </p:sp>
      <p:sp>
        <p:nvSpPr>
          <p:cNvPr id="19" name="TextBox 18"/>
          <p:cNvSpPr txBox="1"/>
          <p:nvPr/>
        </p:nvSpPr>
        <p:spPr>
          <a:xfrm>
            <a:off x="1080052" y="1942957"/>
            <a:ext cx="1106558" cy="461665"/>
          </a:xfrm>
          <a:prstGeom prst="rect">
            <a:avLst/>
          </a:prstGeom>
          <a:noFill/>
        </p:spPr>
        <p:txBody>
          <a:bodyPr wrap="square" rtlCol="0">
            <a:spAutoFit/>
          </a:bodyPr>
          <a:lstStyle/>
          <a:p>
            <a:r>
              <a:rPr lang="en-US" sz="2400" dirty="0" err="1" smtClean="0">
                <a:solidFill>
                  <a:schemeClr val="accent1">
                    <a:lumMod val="75000"/>
                  </a:schemeClr>
                </a:solidFill>
              </a:rPr>
              <a:t>malloc</a:t>
            </a:r>
            <a:r>
              <a:rPr lang="en-US" sz="2400" dirty="0" smtClean="0">
                <a:solidFill>
                  <a:schemeClr val="accent1">
                    <a:lumMod val="75000"/>
                  </a:schemeClr>
                </a:solidFill>
              </a:rPr>
              <a:t>(</a:t>
            </a:r>
            <a:endParaRPr lang="en-IN" sz="2400" dirty="0"/>
          </a:p>
        </p:txBody>
      </p:sp>
      <p:sp>
        <p:nvSpPr>
          <p:cNvPr id="20" name="TextBox 19"/>
          <p:cNvSpPr txBox="1"/>
          <p:nvPr/>
        </p:nvSpPr>
        <p:spPr>
          <a:xfrm>
            <a:off x="2650419" y="1949584"/>
            <a:ext cx="954164" cy="461665"/>
          </a:xfrm>
          <a:prstGeom prst="rect">
            <a:avLst/>
          </a:prstGeom>
          <a:noFill/>
        </p:spPr>
        <p:txBody>
          <a:bodyPr wrap="square" rtlCol="0">
            <a:spAutoFit/>
          </a:bodyPr>
          <a:lstStyle/>
          <a:p>
            <a:r>
              <a:rPr lang="en-US" sz="2400" dirty="0" smtClean="0">
                <a:solidFill>
                  <a:schemeClr val="accent1">
                    <a:lumMod val="75000"/>
                  </a:schemeClr>
                </a:solidFill>
              </a:rPr>
              <a:t> size);</a:t>
            </a:r>
            <a:endParaRPr lang="en-IN" sz="2400" dirty="0"/>
          </a:p>
        </p:txBody>
      </p:sp>
      <p:sp>
        <p:nvSpPr>
          <p:cNvPr id="21" name="TextBox 20"/>
          <p:cNvSpPr txBox="1"/>
          <p:nvPr/>
        </p:nvSpPr>
        <p:spPr>
          <a:xfrm>
            <a:off x="324678" y="1942957"/>
            <a:ext cx="947531" cy="461665"/>
          </a:xfrm>
          <a:prstGeom prst="rect">
            <a:avLst/>
          </a:prstGeom>
          <a:noFill/>
        </p:spPr>
        <p:txBody>
          <a:bodyPr wrap="square" rtlCol="0">
            <a:spAutoFit/>
          </a:bodyPr>
          <a:lstStyle/>
          <a:p>
            <a:r>
              <a:rPr lang="en-US" sz="2400" dirty="0" smtClean="0">
                <a:solidFill>
                  <a:schemeClr val="accent1">
                    <a:lumMod val="75000"/>
                  </a:schemeClr>
                </a:solidFill>
              </a:rPr>
              <a:t>void*</a:t>
            </a:r>
            <a:endParaRPr lang="en-IN" sz="2400" dirty="0"/>
          </a:p>
        </p:txBody>
      </p:sp>
      <p:sp>
        <p:nvSpPr>
          <p:cNvPr id="23" name="Rectangle 22"/>
          <p:cNvSpPr/>
          <p:nvPr/>
        </p:nvSpPr>
        <p:spPr>
          <a:xfrm>
            <a:off x="4279044" y="1973638"/>
            <a:ext cx="2824171" cy="461665"/>
          </a:xfrm>
          <a:prstGeom prst="rect">
            <a:avLst/>
          </a:prstGeom>
        </p:spPr>
        <p:txBody>
          <a:bodyPr wrap="none">
            <a:spAutoFit/>
          </a:bodyPr>
          <a:lstStyle/>
          <a:p>
            <a:r>
              <a:rPr lang="en-US" sz="2400" dirty="0" smtClean="0">
                <a:solidFill>
                  <a:schemeClr val="accent2">
                    <a:lumMod val="75000"/>
                  </a:schemeClr>
                </a:solidFill>
              </a:rPr>
              <a:t>//Dynamic Allocation</a:t>
            </a:r>
            <a:endParaRPr lang="en-IN" sz="2400" dirty="0">
              <a:solidFill>
                <a:schemeClr val="accent2">
                  <a:lumMod val="75000"/>
                </a:schemeClr>
              </a:solidFill>
            </a:endParaRPr>
          </a:p>
        </p:txBody>
      </p:sp>
      <p:sp>
        <p:nvSpPr>
          <p:cNvPr id="25" name="TextBox 24"/>
          <p:cNvSpPr txBox="1"/>
          <p:nvPr/>
        </p:nvSpPr>
        <p:spPr>
          <a:xfrm>
            <a:off x="6997147" y="5208105"/>
            <a:ext cx="1046921" cy="369332"/>
          </a:xfrm>
          <a:prstGeom prst="rect">
            <a:avLst/>
          </a:prstGeom>
          <a:noFill/>
          <a:ln w="28575">
            <a:solidFill>
              <a:schemeClr val="accent1">
                <a:lumMod val="75000"/>
              </a:schemeClr>
            </a:solidFill>
          </a:ln>
        </p:spPr>
        <p:txBody>
          <a:bodyPr wrap="square" rtlCol="0">
            <a:spAutoFit/>
          </a:bodyPr>
          <a:lstStyle/>
          <a:p>
            <a:endParaRPr lang="en-IN" dirty="0"/>
          </a:p>
        </p:txBody>
      </p:sp>
      <p:sp>
        <p:nvSpPr>
          <p:cNvPr id="28" name="TextBox 27"/>
          <p:cNvSpPr txBox="1"/>
          <p:nvPr/>
        </p:nvSpPr>
        <p:spPr>
          <a:xfrm>
            <a:off x="6997148" y="5671931"/>
            <a:ext cx="1033670" cy="62241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size bytes</a:t>
            </a:r>
            <a:endParaRPr lang="en-IN" sz="2400" dirty="0">
              <a:solidFill>
                <a:schemeClr val="accent1">
                  <a:lumMod val="75000"/>
                </a:schemeClr>
              </a:solidFill>
            </a:endParaRPr>
          </a:p>
        </p:txBody>
      </p:sp>
      <p:cxnSp>
        <p:nvCxnSpPr>
          <p:cNvPr id="27" name="Straight Arrow Connector 26"/>
          <p:cNvCxnSpPr/>
          <p:nvPr/>
        </p:nvCxnSpPr>
        <p:spPr>
          <a:xfrm flipV="1">
            <a:off x="6997148" y="5658680"/>
            <a:ext cx="1033669" cy="13252"/>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03775" y="5705061"/>
            <a:ext cx="1033670" cy="62241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4 bytes</a:t>
            </a:r>
            <a:endParaRPr lang="en-IN" sz="2400" dirty="0">
              <a:solidFill>
                <a:schemeClr val="accent1">
                  <a:lumMod val="75000"/>
                </a:schemeClr>
              </a:solidFill>
            </a:endParaRPr>
          </a:p>
        </p:txBody>
      </p:sp>
      <p:sp>
        <p:nvSpPr>
          <p:cNvPr id="33" name="TextBox 32"/>
          <p:cNvSpPr txBox="1"/>
          <p:nvPr/>
        </p:nvSpPr>
        <p:spPr>
          <a:xfrm>
            <a:off x="7222432" y="5155099"/>
            <a:ext cx="556594" cy="461665"/>
          </a:xfrm>
          <a:prstGeom prst="rect">
            <a:avLst/>
          </a:prstGeom>
          <a:noFill/>
        </p:spPr>
        <p:txBody>
          <a:bodyPr wrap="square" rtlCol="0">
            <a:spAutoFit/>
          </a:bodyPr>
          <a:lstStyle/>
          <a:p>
            <a:r>
              <a:rPr lang="en-US" sz="2400" dirty="0" err="1" smtClean="0">
                <a:solidFill>
                  <a:schemeClr val="accent1">
                    <a:lumMod val="75000"/>
                  </a:schemeClr>
                </a:solidFill>
              </a:rPr>
              <a:t>int</a:t>
            </a:r>
            <a:endParaRPr lang="en-US" sz="2400" dirty="0" smtClean="0">
              <a:solidFill>
                <a:schemeClr val="accent1">
                  <a:lumMod val="75000"/>
                </a:schemeClr>
              </a:solidFill>
            </a:endParaRPr>
          </a:p>
        </p:txBody>
      </p:sp>
      <p:sp>
        <p:nvSpPr>
          <p:cNvPr id="35" name="TextBox 34"/>
          <p:cNvSpPr txBox="1"/>
          <p:nvPr/>
        </p:nvSpPr>
        <p:spPr>
          <a:xfrm>
            <a:off x="6798365" y="4227442"/>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sp>
        <p:nvSpPr>
          <p:cNvPr id="36" name="TextBox 35"/>
          <p:cNvSpPr txBox="1"/>
          <p:nvPr/>
        </p:nvSpPr>
        <p:spPr>
          <a:xfrm>
            <a:off x="7030275" y="5174978"/>
            <a:ext cx="947534" cy="461665"/>
          </a:xfrm>
          <a:prstGeom prst="rect">
            <a:avLst/>
          </a:prstGeom>
          <a:noFill/>
        </p:spPr>
        <p:txBody>
          <a:bodyPr wrap="square" rtlCol="0">
            <a:spAutoFit/>
          </a:bodyPr>
          <a:lstStyle/>
          <a:p>
            <a:r>
              <a:rPr lang="en-US" sz="2400" dirty="0" smtClean="0">
                <a:solidFill>
                  <a:schemeClr val="accent1">
                    <a:lumMod val="75000"/>
                  </a:schemeClr>
                </a:solidFill>
              </a:rPr>
              <a:t>4 char</a:t>
            </a:r>
          </a:p>
        </p:txBody>
      </p:sp>
      <p:sp>
        <p:nvSpPr>
          <p:cNvPr id="37" name="TextBox 36"/>
          <p:cNvSpPr txBox="1"/>
          <p:nvPr/>
        </p:nvSpPr>
        <p:spPr>
          <a:xfrm>
            <a:off x="7096535" y="5174978"/>
            <a:ext cx="841515" cy="461665"/>
          </a:xfrm>
          <a:prstGeom prst="rect">
            <a:avLst/>
          </a:prstGeom>
          <a:noFill/>
        </p:spPr>
        <p:txBody>
          <a:bodyPr wrap="square" rtlCol="0">
            <a:spAutoFit/>
          </a:bodyPr>
          <a:lstStyle/>
          <a:p>
            <a:r>
              <a:rPr lang="en-US" sz="2400" dirty="0" smtClean="0">
                <a:solidFill>
                  <a:schemeClr val="accent1">
                    <a:lumMod val="75000"/>
                  </a:schemeClr>
                </a:solidFill>
              </a:rPr>
              <a:t>float</a:t>
            </a:r>
          </a:p>
        </p:txBody>
      </p:sp>
      <p:sp>
        <p:nvSpPr>
          <p:cNvPr id="24" name="TextBox 23"/>
          <p:cNvSpPr txBox="1"/>
          <p:nvPr/>
        </p:nvSpPr>
        <p:spPr>
          <a:xfrm>
            <a:off x="5155097" y="5950226"/>
            <a:ext cx="1510748" cy="646331"/>
          </a:xfrm>
          <a:prstGeom prst="rect">
            <a:avLst/>
          </a:prstGeom>
          <a:noFill/>
        </p:spPr>
        <p:txBody>
          <a:bodyPr wrap="square" rtlCol="0">
            <a:spAutoFit/>
          </a:bodyPr>
          <a:lstStyle/>
          <a:p>
            <a:r>
              <a:rPr lang="en-US" sz="1200" dirty="0" smtClean="0">
                <a:solidFill>
                  <a:schemeClr val="accent1">
                    <a:lumMod val="75000"/>
                  </a:schemeClr>
                </a:solidFill>
              </a:rPr>
              <a:t>Note: Assuming</a:t>
            </a:r>
          </a:p>
          <a:p>
            <a:r>
              <a:rPr lang="en-US" sz="1200" dirty="0" err="1" smtClean="0">
                <a:solidFill>
                  <a:schemeClr val="accent1">
                    <a:lumMod val="75000"/>
                  </a:schemeClr>
                </a:solidFill>
              </a:rPr>
              <a:t>sizeof</a:t>
            </a:r>
            <a:r>
              <a:rPr lang="en-US" sz="1200" dirty="0" smtClean="0">
                <a:solidFill>
                  <a:schemeClr val="accent1">
                    <a:lumMod val="75000"/>
                  </a:schemeClr>
                </a:solidFill>
              </a:rPr>
              <a:t>(</a:t>
            </a:r>
            <a:r>
              <a:rPr lang="en-US" sz="1200" dirty="0" err="1" smtClean="0">
                <a:solidFill>
                  <a:schemeClr val="accent1">
                    <a:lumMod val="75000"/>
                  </a:schemeClr>
                </a:solidFill>
              </a:rPr>
              <a:t>int</a:t>
            </a:r>
            <a:r>
              <a:rPr lang="en-US" sz="1200" dirty="0" smtClean="0">
                <a:solidFill>
                  <a:schemeClr val="accent1">
                    <a:lumMod val="75000"/>
                  </a:schemeClr>
                </a:solidFill>
              </a:rPr>
              <a:t>) = 4 bytes</a:t>
            </a:r>
          </a:p>
          <a:p>
            <a:r>
              <a:rPr lang="en-US" sz="1200" dirty="0" err="1" smtClean="0">
                <a:solidFill>
                  <a:schemeClr val="accent1">
                    <a:lumMod val="75000"/>
                  </a:schemeClr>
                </a:solidFill>
              </a:rPr>
              <a:t>sizeof</a:t>
            </a:r>
            <a:r>
              <a:rPr lang="en-US" sz="1200" dirty="0" smtClean="0">
                <a:solidFill>
                  <a:schemeClr val="accent1">
                    <a:lumMod val="75000"/>
                  </a:schemeClr>
                </a:solidFill>
              </a:rPr>
              <a:t>(float) = 4 bytes</a:t>
            </a:r>
            <a:endParaRPr lang="en-IN" sz="1200"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0"/>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ox(in)">
                                      <p:cBhvr>
                                        <p:cTn id="11" dur="500"/>
                                        <p:tgtEl>
                                          <p:spTgt spid="35"/>
                                        </p:tgtEl>
                                      </p:cBhvr>
                                    </p:animEffect>
                                  </p:childTnLst>
                                </p:cTn>
                              </p:par>
                              <p:par>
                                <p:cTn id="12" presetID="4" presetClass="entr" presetSubtype="16" fill="hold" nodeType="with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box(in)">
                                      <p:cBhvr>
                                        <p:cTn id="14" dur="500"/>
                                        <p:tgtEl>
                                          <p:spTgt spid="7">
                                            <p:txEl>
                                              <p:pRg st="4" end="4"/>
                                            </p:txEl>
                                          </p:spTgt>
                                        </p:tgtEl>
                                      </p:cBhvr>
                                    </p:animEffect>
                                  </p:childTnLst>
                                </p:cTn>
                              </p:par>
                              <p:par>
                                <p:cTn id="15" presetID="4"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ox(in)">
                                      <p:cBhvr>
                                        <p:cTn id="20" dur="500"/>
                                        <p:tgtEl>
                                          <p:spTgt spid="28"/>
                                        </p:tgtEl>
                                      </p:cBhvr>
                                    </p:animEffect>
                                  </p:childTnLst>
                                </p:cTn>
                              </p:par>
                              <p:par>
                                <p:cTn id="21" presetID="4" presetClass="entr" presetSubtype="16"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500"/>
                                        <p:tgtEl>
                                          <p:spTgt spid="2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xit" presetSubtype="16" fill="hold" grpId="1" nodeType="withEffect">
                                  <p:stCondLst>
                                    <p:cond delay="0"/>
                                  </p:stCondLst>
                                  <p:childTnLst>
                                    <p:animEffect transition="out" filter="box(in)">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4"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ox(i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box(in)">
                                      <p:cBhvr>
                                        <p:cTn id="42" dur="500"/>
                                        <p:tgtEl>
                                          <p:spTgt spid="33">
                                            <p:txEl>
                                              <p:pRg st="0" end="0"/>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ox(i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0" nodeType="clickEffect">
                                  <p:stCondLst>
                                    <p:cond delay="0"/>
                                  </p:stCondLst>
                                  <p:childTnLst>
                                    <p:animEffect transition="out" filter="box(in)">
                                      <p:cBhvr>
                                        <p:cTn id="49" dur="500"/>
                                        <p:tgtEl>
                                          <p:spTgt spid="33">
                                            <p:txEl>
                                              <p:pRg st="0" end="0"/>
                                            </p:txEl>
                                          </p:spTgt>
                                        </p:tgtEl>
                                      </p:cBhvr>
                                    </p:animEffect>
                                    <p:set>
                                      <p:cBhvr>
                                        <p:cTn id="50" dur="1" fill="hold">
                                          <p:stCondLst>
                                            <p:cond delay="499"/>
                                          </p:stCondLst>
                                        </p:cTn>
                                        <p:tgtEl>
                                          <p:spTgt spid="33">
                                            <p:txEl>
                                              <p:pRg st="0" end="0"/>
                                            </p:txEl>
                                          </p:spTgt>
                                        </p:tgtEl>
                                        <p:attrNameLst>
                                          <p:attrName>style.visibility</p:attrName>
                                        </p:attrNameLst>
                                      </p:cBhvr>
                                      <p:to>
                                        <p:strVal val="hidden"/>
                                      </p:to>
                                    </p:set>
                                  </p:childTnLst>
                                </p:cTn>
                              </p:par>
                              <p:par>
                                <p:cTn id="51" presetID="4" presetClass="entr" presetSubtype="16" fill="hold" nodeType="with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Effect transition="in" filter="box(in)">
                                      <p:cBhvr>
                                        <p:cTn id="53" dur="500"/>
                                        <p:tgtEl>
                                          <p:spTgt spid="3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xit" presetSubtype="16" fill="hold" grpId="0" nodeType="clickEffect">
                                  <p:stCondLst>
                                    <p:cond delay="0"/>
                                  </p:stCondLst>
                                  <p:childTnLst>
                                    <p:animEffect transition="out" filter="box(in)">
                                      <p:cBhvr>
                                        <p:cTn id="57" dur="500"/>
                                        <p:tgtEl>
                                          <p:spTgt spid="36">
                                            <p:txEl>
                                              <p:pRg st="0" end="0"/>
                                            </p:txEl>
                                          </p:spTgt>
                                        </p:tgtEl>
                                      </p:cBhvr>
                                    </p:animEffect>
                                    <p:set>
                                      <p:cBhvr>
                                        <p:cTn id="58" dur="1" fill="hold">
                                          <p:stCondLst>
                                            <p:cond delay="499"/>
                                          </p:stCondLst>
                                        </p:cTn>
                                        <p:tgtEl>
                                          <p:spTgt spid="36">
                                            <p:txEl>
                                              <p:pRg st="0" end="0"/>
                                            </p:txEl>
                                          </p:spTgt>
                                        </p:tgtEl>
                                        <p:attrNameLst>
                                          <p:attrName>style.visibility</p:attrName>
                                        </p:attrNameLst>
                                      </p:cBhvr>
                                      <p:to>
                                        <p:strVal val="hidden"/>
                                      </p:to>
                                    </p:set>
                                  </p:childTnLst>
                                </p:cTn>
                              </p:par>
                              <p:par>
                                <p:cTn id="59" presetID="4" presetClass="entr" presetSubtype="16" fill="hold" nodeType="withEffect">
                                  <p:stCondLst>
                                    <p:cond delay="0"/>
                                  </p:stCondLst>
                                  <p:childTnLst>
                                    <p:set>
                                      <p:cBhvr>
                                        <p:cTn id="60" dur="1" fill="hold">
                                          <p:stCondLst>
                                            <p:cond delay="0"/>
                                          </p:stCondLst>
                                        </p:cTn>
                                        <p:tgtEl>
                                          <p:spTgt spid="37">
                                            <p:txEl>
                                              <p:pRg st="0" end="0"/>
                                            </p:txEl>
                                          </p:spTgt>
                                        </p:tgtEl>
                                        <p:attrNameLst>
                                          <p:attrName>style.visibility</p:attrName>
                                        </p:attrNameLst>
                                      </p:cBhvr>
                                      <p:to>
                                        <p:strVal val="visible"/>
                                      </p:to>
                                    </p:set>
                                    <p:animEffect transition="in" filter="box(in)">
                                      <p:cBhvr>
                                        <p:cTn id="61"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animBg="1"/>
      <p:bldP spid="28" grpId="0"/>
      <p:bldP spid="28" grpId="1"/>
      <p:bldP spid="29" grpId="0"/>
      <p:bldP spid="33" grpId="0" build="allAtOnce"/>
      <p:bldP spid="35" grpId="0"/>
      <p:bldP spid="36" grpId="0" build="allAtOnce"/>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02653"/>
            <a:ext cx="7951303" cy="498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50000"/>
              </a:lnSpc>
            </a:pPr>
            <a:r>
              <a:rPr lang="en-US" sz="2400" dirty="0" smtClean="0">
                <a:solidFill>
                  <a:schemeClr val="accent1">
                    <a:lumMod val="75000"/>
                  </a:schemeClr>
                </a:solidFill>
              </a:rPr>
              <a:t>			</a:t>
            </a:r>
          </a:p>
          <a:p>
            <a:pPr>
              <a:lnSpc>
                <a:spcPct val="150000"/>
              </a:lnSpc>
              <a:buFont typeface="Arial" pitchFamily="34" charset="0"/>
              <a:buChar char="•"/>
            </a:pPr>
            <a:r>
              <a:rPr lang="en-US" sz="2400" dirty="0" smtClean="0">
                <a:solidFill>
                  <a:schemeClr val="accent1">
                    <a:lumMod val="75000"/>
                  </a:schemeClr>
                </a:solidFill>
              </a:rPr>
              <a:t> </a:t>
            </a:r>
            <a:r>
              <a:rPr lang="en-US" sz="2400" dirty="0" err="1" smtClean="0">
                <a:solidFill>
                  <a:schemeClr val="accent1">
                    <a:lumMod val="75000"/>
                  </a:schemeClr>
                </a:solidFill>
              </a:rPr>
              <a:t>size_t</a:t>
            </a:r>
            <a:r>
              <a:rPr lang="en-US" sz="2400" dirty="0" smtClean="0">
                <a:solidFill>
                  <a:schemeClr val="accent1">
                    <a:lumMod val="75000"/>
                  </a:schemeClr>
                </a:solidFill>
              </a:rPr>
              <a:t> is an alias name for unsigned </a:t>
            </a:r>
            <a:r>
              <a:rPr lang="en-US" sz="2400" dirty="0" err="1" smtClean="0">
                <a:solidFill>
                  <a:schemeClr val="accent1">
                    <a:lumMod val="75000"/>
                  </a:schemeClr>
                </a:solidFill>
              </a:rPr>
              <a:t>int</a:t>
            </a:r>
            <a:r>
              <a:rPr lang="en-US" sz="2400" dirty="0" smtClean="0">
                <a:solidFill>
                  <a:schemeClr val="accent1">
                    <a:lumMod val="75000"/>
                  </a:schemeClr>
                </a:solidFill>
              </a:rPr>
              <a:t> i.e.,</a:t>
            </a:r>
          </a:p>
          <a:p>
            <a:pPr>
              <a:lnSpc>
                <a:spcPct val="150000"/>
              </a:lnSpc>
            </a:pPr>
            <a:r>
              <a:rPr lang="en-US" sz="2400" dirty="0" smtClean="0">
                <a:solidFill>
                  <a:schemeClr val="accent1">
                    <a:lumMod val="75000"/>
                  </a:schemeClr>
                </a:solidFill>
              </a:rPr>
              <a:t>  </a:t>
            </a:r>
            <a:r>
              <a:rPr lang="en-US" sz="2400" dirty="0" err="1" smtClean="0">
                <a:solidFill>
                  <a:schemeClr val="accent1">
                    <a:lumMod val="75000"/>
                  </a:schemeClr>
                </a:solidFill>
              </a:rPr>
              <a:t>typedef</a:t>
            </a:r>
            <a:r>
              <a:rPr lang="en-US" sz="2400" dirty="0" smtClean="0">
                <a:solidFill>
                  <a:schemeClr val="accent1">
                    <a:lumMod val="75000"/>
                  </a:schemeClr>
                </a:solidFill>
              </a:rPr>
              <a:t> unsigned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size_t</a:t>
            </a:r>
            <a:endParaRPr lang="en-IN" sz="2400" dirty="0" smtClean="0">
              <a:solidFill>
                <a:schemeClr val="accent1">
                  <a:lumMod val="75000"/>
                </a:schemeClr>
              </a:solidFill>
            </a:endParaRPr>
          </a:p>
          <a:p>
            <a:pPr marL="180000" indent="-180000" algn="just">
              <a:lnSpc>
                <a:spcPct val="150000"/>
              </a:lnSpc>
              <a:buFont typeface="Arial" pitchFamily="34" charset="0"/>
              <a:buChar char="•"/>
            </a:pPr>
            <a:r>
              <a:rPr lang="en-IN" sz="2400" dirty="0" err="1" smtClean="0">
                <a:solidFill>
                  <a:schemeClr val="accent1">
                    <a:lumMod val="75000"/>
                  </a:schemeClr>
                </a:solidFill>
              </a:rPr>
              <a:t>malloc</a:t>
            </a:r>
            <a:r>
              <a:rPr lang="en-IN" sz="2400" dirty="0" smtClean="0">
                <a:solidFill>
                  <a:schemeClr val="accent1">
                    <a:lumMod val="75000"/>
                  </a:schemeClr>
                </a:solidFill>
              </a:rPr>
              <a:t>(size) allocates size bytes of memory on heap i.e.,</a:t>
            </a:r>
          </a:p>
          <a:p>
            <a:pPr marL="180000" indent="-180000" algn="just">
              <a:lnSpc>
                <a:spcPct val="150000"/>
              </a:lnSpc>
            </a:pPr>
            <a:r>
              <a:rPr lang="en-IN" sz="2400" dirty="0" smtClean="0">
                <a:solidFill>
                  <a:schemeClr val="accent1">
                    <a:lumMod val="75000"/>
                  </a:schemeClr>
                </a:solidFill>
              </a:rPr>
              <a:t>  </a:t>
            </a:r>
            <a:r>
              <a:rPr lang="en-IN" sz="2400" dirty="0" err="1" smtClean="0">
                <a:solidFill>
                  <a:schemeClr val="accent1">
                    <a:lumMod val="75000"/>
                  </a:schemeClr>
                </a:solidFill>
              </a:rPr>
              <a:t>malloc</a:t>
            </a:r>
            <a:r>
              <a:rPr lang="en-IN" sz="2400" dirty="0" smtClean="0">
                <a:solidFill>
                  <a:schemeClr val="accent1">
                    <a:lumMod val="75000"/>
                  </a:schemeClr>
                </a:solidFill>
              </a:rPr>
              <a:t>(4) allocates 4 bytes of memory on heap</a:t>
            </a:r>
          </a:p>
          <a:p>
            <a:pPr marL="180000" indent="-180000" algn="just">
              <a:lnSpc>
                <a:spcPct val="150000"/>
              </a:lnSpc>
              <a:buFont typeface="Arial" pitchFamily="34" charset="0"/>
              <a:buChar char="•"/>
            </a:pPr>
            <a:r>
              <a:rPr lang="en-IN" sz="2400" dirty="0" smtClean="0">
                <a:solidFill>
                  <a:schemeClr val="accent1">
                    <a:lumMod val="75000"/>
                  </a:schemeClr>
                </a:solidFill>
              </a:rPr>
              <a:t>returns a void pointer to the allocated memory</a:t>
            </a: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endParaRPr lang="en-US"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15" name="Table 14"/>
          <p:cNvGraphicFramePr>
            <a:graphicFrameLocks noGrp="1"/>
          </p:cNvGraphicFramePr>
          <p:nvPr/>
        </p:nvGraphicFramePr>
        <p:xfrm>
          <a:off x="6842825" y="4689563"/>
          <a:ext cx="1360650" cy="1901311"/>
        </p:xfrm>
        <a:graphic>
          <a:graphicData uri="http://schemas.openxmlformats.org/drawingml/2006/table">
            <a:tbl>
              <a:tblPr/>
              <a:tblGrid>
                <a:gridCol w="1360650"/>
              </a:tblGrid>
              <a:tr h="1901311">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18" name="TextBox 17"/>
          <p:cNvSpPr txBox="1"/>
          <p:nvPr/>
        </p:nvSpPr>
        <p:spPr>
          <a:xfrm>
            <a:off x="1961321" y="1949583"/>
            <a:ext cx="914402" cy="461665"/>
          </a:xfrm>
          <a:prstGeom prst="rect">
            <a:avLst/>
          </a:prstGeom>
          <a:noFill/>
        </p:spPr>
        <p:txBody>
          <a:bodyPr wrap="square" rtlCol="0">
            <a:spAutoFit/>
          </a:bodyPr>
          <a:lstStyle/>
          <a:p>
            <a:r>
              <a:rPr lang="en-US" sz="2400" dirty="0" err="1" smtClean="0">
                <a:solidFill>
                  <a:schemeClr val="accent1">
                    <a:lumMod val="75000"/>
                  </a:schemeClr>
                </a:solidFill>
              </a:rPr>
              <a:t>size_t</a:t>
            </a:r>
            <a:endParaRPr lang="en-IN" sz="2400" dirty="0">
              <a:solidFill>
                <a:schemeClr val="accent1">
                  <a:lumMod val="75000"/>
                </a:schemeClr>
              </a:solidFill>
            </a:endParaRPr>
          </a:p>
        </p:txBody>
      </p:sp>
      <p:sp>
        <p:nvSpPr>
          <p:cNvPr id="19" name="TextBox 18"/>
          <p:cNvSpPr txBox="1"/>
          <p:nvPr/>
        </p:nvSpPr>
        <p:spPr>
          <a:xfrm>
            <a:off x="1080052" y="1942957"/>
            <a:ext cx="1106558" cy="461665"/>
          </a:xfrm>
          <a:prstGeom prst="rect">
            <a:avLst/>
          </a:prstGeom>
          <a:noFill/>
        </p:spPr>
        <p:txBody>
          <a:bodyPr wrap="square" rtlCol="0">
            <a:spAutoFit/>
          </a:bodyPr>
          <a:lstStyle/>
          <a:p>
            <a:r>
              <a:rPr lang="en-US" sz="2400" dirty="0" err="1" smtClean="0">
                <a:solidFill>
                  <a:schemeClr val="accent1">
                    <a:lumMod val="75000"/>
                  </a:schemeClr>
                </a:solidFill>
              </a:rPr>
              <a:t>malloc</a:t>
            </a:r>
            <a:r>
              <a:rPr lang="en-US" sz="2400" dirty="0" smtClean="0">
                <a:solidFill>
                  <a:schemeClr val="accent1">
                    <a:lumMod val="75000"/>
                  </a:schemeClr>
                </a:solidFill>
              </a:rPr>
              <a:t>(</a:t>
            </a:r>
            <a:endParaRPr lang="en-IN" sz="2400" dirty="0"/>
          </a:p>
        </p:txBody>
      </p:sp>
      <p:sp>
        <p:nvSpPr>
          <p:cNvPr id="20" name="TextBox 19"/>
          <p:cNvSpPr txBox="1"/>
          <p:nvPr/>
        </p:nvSpPr>
        <p:spPr>
          <a:xfrm>
            <a:off x="2650419" y="1949584"/>
            <a:ext cx="954164" cy="461665"/>
          </a:xfrm>
          <a:prstGeom prst="rect">
            <a:avLst/>
          </a:prstGeom>
          <a:noFill/>
        </p:spPr>
        <p:txBody>
          <a:bodyPr wrap="square" rtlCol="0">
            <a:spAutoFit/>
          </a:bodyPr>
          <a:lstStyle/>
          <a:p>
            <a:r>
              <a:rPr lang="en-US" sz="2400" dirty="0" smtClean="0">
                <a:solidFill>
                  <a:schemeClr val="accent1">
                    <a:lumMod val="75000"/>
                  </a:schemeClr>
                </a:solidFill>
              </a:rPr>
              <a:t> size);</a:t>
            </a:r>
            <a:endParaRPr lang="en-IN" sz="2400" dirty="0"/>
          </a:p>
        </p:txBody>
      </p:sp>
      <p:sp>
        <p:nvSpPr>
          <p:cNvPr id="21" name="TextBox 20"/>
          <p:cNvSpPr txBox="1"/>
          <p:nvPr/>
        </p:nvSpPr>
        <p:spPr>
          <a:xfrm>
            <a:off x="324678" y="1942957"/>
            <a:ext cx="947531" cy="461665"/>
          </a:xfrm>
          <a:prstGeom prst="rect">
            <a:avLst/>
          </a:prstGeom>
          <a:noFill/>
        </p:spPr>
        <p:txBody>
          <a:bodyPr wrap="square" rtlCol="0">
            <a:spAutoFit/>
          </a:bodyPr>
          <a:lstStyle/>
          <a:p>
            <a:r>
              <a:rPr lang="en-US" sz="2400" dirty="0" smtClean="0">
                <a:solidFill>
                  <a:schemeClr val="accent1">
                    <a:lumMod val="75000"/>
                  </a:schemeClr>
                </a:solidFill>
              </a:rPr>
              <a:t>void*</a:t>
            </a:r>
            <a:endParaRPr lang="en-IN" sz="2400" dirty="0"/>
          </a:p>
        </p:txBody>
      </p:sp>
      <p:sp>
        <p:nvSpPr>
          <p:cNvPr id="23" name="Rectangle 22"/>
          <p:cNvSpPr/>
          <p:nvPr/>
        </p:nvSpPr>
        <p:spPr>
          <a:xfrm>
            <a:off x="4279044" y="1973638"/>
            <a:ext cx="2824171" cy="461665"/>
          </a:xfrm>
          <a:prstGeom prst="rect">
            <a:avLst/>
          </a:prstGeom>
        </p:spPr>
        <p:txBody>
          <a:bodyPr wrap="none">
            <a:spAutoFit/>
          </a:bodyPr>
          <a:lstStyle/>
          <a:p>
            <a:r>
              <a:rPr lang="en-US" sz="2400" dirty="0" smtClean="0">
                <a:solidFill>
                  <a:schemeClr val="accent2">
                    <a:lumMod val="75000"/>
                  </a:schemeClr>
                </a:solidFill>
              </a:rPr>
              <a:t>//Dynamic Allocation</a:t>
            </a:r>
            <a:endParaRPr lang="en-IN" sz="2400" dirty="0">
              <a:solidFill>
                <a:schemeClr val="accent2">
                  <a:lumMod val="75000"/>
                </a:schemeClr>
              </a:solidFill>
            </a:endParaRPr>
          </a:p>
        </p:txBody>
      </p:sp>
      <p:sp>
        <p:nvSpPr>
          <p:cNvPr id="25" name="TextBox 24"/>
          <p:cNvSpPr txBox="1"/>
          <p:nvPr/>
        </p:nvSpPr>
        <p:spPr>
          <a:xfrm>
            <a:off x="6997147" y="5208105"/>
            <a:ext cx="1046921" cy="369332"/>
          </a:xfrm>
          <a:prstGeom prst="rect">
            <a:avLst/>
          </a:prstGeom>
          <a:noFill/>
          <a:ln w="28575">
            <a:solidFill>
              <a:schemeClr val="accent1">
                <a:lumMod val="75000"/>
              </a:schemeClr>
            </a:solidFill>
          </a:ln>
        </p:spPr>
        <p:txBody>
          <a:bodyPr wrap="square" rtlCol="0">
            <a:spAutoFit/>
          </a:bodyPr>
          <a:lstStyle/>
          <a:p>
            <a:endParaRPr lang="en-IN" dirty="0"/>
          </a:p>
        </p:txBody>
      </p:sp>
      <p:cxnSp>
        <p:nvCxnSpPr>
          <p:cNvPr id="27" name="Straight Arrow Connector 26"/>
          <p:cNvCxnSpPr/>
          <p:nvPr/>
        </p:nvCxnSpPr>
        <p:spPr>
          <a:xfrm flipV="1">
            <a:off x="6997148" y="5658680"/>
            <a:ext cx="1033669" cy="13252"/>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03775" y="5705061"/>
            <a:ext cx="1033670" cy="62241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4 bytes</a:t>
            </a:r>
            <a:endParaRPr lang="en-IN" sz="2400" dirty="0">
              <a:solidFill>
                <a:schemeClr val="accent1">
                  <a:lumMod val="75000"/>
                </a:schemeClr>
              </a:solidFill>
            </a:endParaRPr>
          </a:p>
        </p:txBody>
      </p:sp>
      <p:sp>
        <p:nvSpPr>
          <p:cNvPr id="35" name="TextBox 34"/>
          <p:cNvSpPr txBox="1"/>
          <p:nvPr/>
        </p:nvSpPr>
        <p:spPr>
          <a:xfrm>
            <a:off x="6798365" y="4227442"/>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1"/>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box(in)">
                                      <p:cBhvr>
                                        <p:cTn id="1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217125"/>
            <a:ext cx="7951303"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1">
                    <a:lumMod val="75000"/>
                  </a:schemeClr>
                </a:solidFill>
              </a:rPr>
              <a:t>#include &lt;</a:t>
            </a:r>
            <a:r>
              <a:rPr lang="en-US" sz="2400" dirty="0" err="1" smtClean="0">
                <a:solidFill>
                  <a:schemeClr val="accent1">
                    <a:lumMod val="75000"/>
                  </a:schemeClr>
                </a:solidFill>
              </a:rPr>
              <a:t>stdlib.h</a:t>
            </a:r>
            <a:r>
              <a:rPr lang="en-US" sz="2400" dirty="0" smtClean="0">
                <a:solidFill>
                  <a:schemeClr val="accent1">
                    <a:lumMod val="75000"/>
                  </a:schemeClr>
                </a:solidFill>
              </a:rPr>
              <a:t>&gt;</a:t>
            </a:r>
          </a:p>
          <a:p>
            <a:pPr marL="180000" indent="-180000" algn="just">
              <a:lnSpc>
                <a:spcPct val="150000"/>
              </a:lnSpc>
            </a:pPr>
            <a:endParaRPr lang="en-US" sz="2400" dirty="0" smtClean="0">
              <a:solidFill>
                <a:schemeClr val="accent1">
                  <a:lumMod val="75000"/>
                </a:schemeClr>
              </a:solidFill>
            </a:endParaRPr>
          </a:p>
          <a:p>
            <a:pPr marL="180000" indent="-180000" algn="just">
              <a:lnSpc>
                <a:spcPct val="150000"/>
              </a:lnSpc>
            </a:pPr>
            <a:r>
              <a:rPr lang="en-US" sz="2400" dirty="0" smtClean="0">
                <a:solidFill>
                  <a:schemeClr val="accent2">
                    <a:lumMod val="75000"/>
                  </a:schemeClr>
                </a:solidFill>
              </a:rPr>
              <a:t>Dynamic allocation of memory to store one integer</a:t>
            </a:r>
          </a:p>
          <a:p>
            <a:pPr marL="180000" indent="-180000" algn="just"/>
            <a:r>
              <a:rPr lang="en-US" sz="2400" dirty="0" err="1" smtClean="0">
                <a:solidFill>
                  <a:schemeClr val="accent1">
                    <a:lumMod val="75000"/>
                  </a:schemeClr>
                </a:solidFill>
              </a:rPr>
              <a:t>int</a:t>
            </a:r>
            <a:r>
              <a:rPr lang="en-US" sz="2400" dirty="0" smtClean="0">
                <a:solidFill>
                  <a:schemeClr val="accent1">
                    <a:lumMod val="75000"/>
                  </a:schemeClr>
                </a:solidFill>
              </a:rPr>
              <a:t> main() </a:t>
            </a:r>
          </a:p>
          <a:p>
            <a:pPr marL="180000" indent="-180000" algn="just"/>
            <a:r>
              <a:rPr lang="en-US" sz="2400" dirty="0" smtClean="0">
                <a:solidFill>
                  <a:schemeClr val="accent1">
                    <a:lumMod val="75000"/>
                  </a:schemeClr>
                </a:solidFill>
              </a:rPr>
              <a:t>{         </a:t>
            </a:r>
          </a:p>
          <a:p>
            <a:pPr>
              <a:lnSpc>
                <a:spcPct val="150000"/>
              </a:lnSpc>
            </a:pPr>
            <a:endParaRPr lang="en-US" sz="2400" dirty="0" smtClean="0">
              <a:solidFill>
                <a:schemeClr val="accent1">
                  <a:lumMod val="75000"/>
                </a:schemeClr>
              </a:solidFill>
            </a:endParaRPr>
          </a:p>
          <a:p>
            <a:pPr>
              <a:lnSpc>
                <a:spcPct val="150000"/>
              </a:lnSpc>
            </a:pPr>
            <a:endParaRPr lang="en-US" sz="2400" dirty="0" smtClean="0">
              <a:solidFill>
                <a:schemeClr val="accent1">
                  <a:lumMod val="75000"/>
                </a:schemeClr>
              </a:solidFill>
            </a:endParaRPr>
          </a:p>
          <a:p>
            <a:pPr>
              <a:lnSpc>
                <a:spcPct val="150000"/>
              </a:lnSpc>
            </a:pPr>
            <a:r>
              <a:rPr lang="en-US" sz="2400" dirty="0" smtClean="0">
                <a:solidFill>
                  <a:schemeClr val="accent1">
                    <a:lumMod val="75000"/>
                  </a:schemeClr>
                </a:solidFill>
              </a:rPr>
              <a:t>}</a:t>
            </a:r>
          </a:p>
          <a:p>
            <a:r>
              <a:rPr lang="en-US" sz="2400" dirty="0" smtClean="0">
                <a:solidFill>
                  <a:schemeClr val="accent1">
                    <a:lumMod val="75000"/>
                  </a:schemeClr>
                </a:solidFill>
              </a:rPr>
              <a:t>void pointer returned by </a:t>
            </a:r>
            <a:r>
              <a:rPr lang="en-US" sz="2400" dirty="0" err="1" smtClean="0">
                <a:solidFill>
                  <a:schemeClr val="accent1">
                    <a:lumMod val="75000"/>
                  </a:schemeClr>
                </a:solidFill>
              </a:rPr>
              <a:t>malloc</a:t>
            </a:r>
            <a:r>
              <a:rPr lang="en-US" sz="2400" dirty="0" smtClean="0">
                <a:solidFill>
                  <a:schemeClr val="accent1">
                    <a:lumMod val="75000"/>
                  </a:schemeClr>
                </a:solidFill>
              </a:rPr>
              <a:t>() is implicitly converted to the data type of pointer on LHS</a:t>
            </a:r>
          </a:p>
          <a:p>
            <a:r>
              <a:rPr lang="en-US" sz="2400" dirty="0" smtClean="0">
                <a:solidFill>
                  <a:schemeClr val="accent1">
                    <a:lumMod val="75000"/>
                  </a:schemeClr>
                </a:solidFill>
              </a:rPr>
              <a:t>	</a:t>
            </a:r>
            <a:endParaRPr lang="en-US" sz="2400" dirty="0" smtClean="0">
              <a:solidFill>
                <a:schemeClr val="accent2">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graphicFrame>
        <p:nvGraphicFramePr>
          <p:cNvPr id="15" name="Table 14"/>
          <p:cNvGraphicFramePr>
            <a:graphicFrameLocks noGrp="1"/>
          </p:cNvGraphicFramePr>
          <p:nvPr/>
        </p:nvGraphicFramePr>
        <p:xfrm>
          <a:off x="6259710" y="3147391"/>
          <a:ext cx="1492812" cy="2118269"/>
        </p:xfrm>
        <a:graphic>
          <a:graphicData uri="http://schemas.openxmlformats.org/drawingml/2006/table">
            <a:tbl>
              <a:tblPr/>
              <a:tblGrid>
                <a:gridCol w="1492812"/>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18" name="TextBox 17"/>
          <p:cNvSpPr txBox="1"/>
          <p:nvPr/>
        </p:nvSpPr>
        <p:spPr>
          <a:xfrm>
            <a:off x="1961321" y="1724299"/>
            <a:ext cx="914402" cy="461665"/>
          </a:xfrm>
          <a:prstGeom prst="rect">
            <a:avLst/>
          </a:prstGeom>
          <a:noFill/>
        </p:spPr>
        <p:txBody>
          <a:bodyPr wrap="square" rtlCol="0">
            <a:spAutoFit/>
          </a:bodyPr>
          <a:lstStyle/>
          <a:p>
            <a:r>
              <a:rPr lang="en-US" sz="2400" dirty="0" err="1" smtClean="0">
                <a:solidFill>
                  <a:schemeClr val="accent1">
                    <a:lumMod val="75000"/>
                  </a:schemeClr>
                </a:solidFill>
              </a:rPr>
              <a:t>size_t</a:t>
            </a:r>
            <a:endParaRPr lang="en-IN" sz="2400" dirty="0">
              <a:solidFill>
                <a:schemeClr val="accent1">
                  <a:lumMod val="75000"/>
                </a:schemeClr>
              </a:solidFill>
            </a:endParaRPr>
          </a:p>
        </p:txBody>
      </p:sp>
      <p:sp>
        <p:nvSpPr>
          <p:cNvPr id="19" name="TextBox 18"/>
          <p:cNvSpPr txBox="1"/>
          <p:nvPr/>
        </p:nvSpPr>
        <p:spPr>
          <a:xfrm>
            <a:off x="1080052" y="1717673"/>
            <a:ext cx="1106558" cy="461665"/>
          </a:xfrm>
          <a:prstGeom prst="rect">
            <a:avLst/>
          </a:prstGeom>
          <a:noFill/>
        </p:spPr>
        <p:txBody>
          <a:bodyPr wrap="square" rtlCol="0">
            <a:spAutoFit/>
          </a:bodyPr>
          <a:lstStyle/>
          <a:p>
            <a:r>
              <a:rPr lang="en-US" sz="2400" dirty="0" err="1" smtClean="0">
                <a:solidFill>
                  <a:schemeClr val="accent1">
                    <a:lumMod val="75000"/>
                  </a:schemeClr>
                </a:solidFill>
              </a:rPr>
              <a:t>malloc</a:t>
            </a:r>
            <a:r>
              <a:rPr lang="en-US" sz="2400" dirty="0" smtClean="0">
                <a:solidFill>
                  <a:schemeClr val="accent1">
                    <a:lumMod val="75000"/>
                  </a:schemeClr>
                </a:solidFill>
              </a:rPr>
              <a:t>(</a:t>
            </a:r>
            <a:endParaRPr lang="en-IN" sz="2400" dirty="0"/>
          </a:p>
        </p:txBody>
      </p:sp>
      <p:sp>
        <p:nvSpPr>
          <p:cNvPr id="20" name="TextBox 19"/>
          <p:cNvSpPr txBox="1"/>
          <p:nvPr/>
        </p:nvSpPr>
        <p:spPr>
          <a:xfrm>
            <a:off x="2650419" y="1724300"/>
            <a:ext cx="954164" cy="461665"/>
          </a:xfrm>
          <a:prstGeom prst="rect">
            <a:avLst/>
          </a:prstGeom>
          <a:noFill/>
        </p:spPr>
        <p:txBody>
          <a:bodyPr wrap="square" rtlCol="0">
            <a:spAutoFit/>
          </a:bodyPr>
          <a:lstStyle/>
          <a:p>
            <a:r>
              <a:rPr lang="en-US" sz="2400" dirty="0" smtClean="0">
                <a:solidFill>
                  <a:schemeClr val="accent1">
                    <a:lumMod val="75000"/>
                  </a:schemeClr>
                </a:solidFill>
              </a:rPr>
              <a:t> size);</a:t>
            </a:r>
            <a:endParaRPr lang="en-IN" sz="2400" dirty="0"/>
          </a:p>
        </p:txBody>
      </p:sp>
      <p:sp>
        <p:nvSpPr>
          <p:cNvPr id="21" name="TextBox 20"/>
          <p:cNvSpPr txBox="1"/>
          <p:nvPr/>
        </p:nvSpPr>
        <p:spPr>
          <a:xfrm>
            <a:off x="324678" y="1717673"/>
            <a:ext cx="947531" cy="461665"/>
          </a:xfrm>
          <a:prstGeom prst="rect">
            <a:avLst/>
          </a:prstGeom>
          <a:noFill/>
        </p:spPr>
        <p:txBody>
          <a:bodyPr wrap="square" rtlCol="0">
            <a:spAutoFit/>
          </a:bodyPr>
          <a:lstStyle/>
          <a:p>
            <a:r>
              <a:rPr lang="en-US" sz="2400" dirty="0" smtClean="0">
                <a:solidFill>
                  <a:schemeClr val="accent1">
                    <a:lumMod val="75000"/>
                  </a:schemeClr>
                </a:solidFill>
              </a:rPr>
              <a:t>void*</a:t>
            </a:r>
            <a:endParaRPr lang="en-IN" sz="2400" dirty="0"/>
          </a:p>
        </p:txBody>
      </p:sp>
      <p:sp>
        <p:nvSpPr>
          <p:cNvPr id="23" name="Rectangle 22"/>
          <p:cNvSpPr/>
          <p:nvPr/>
        </p:nvSpPr>
        <p:spPr>
          <a:xfrm>
            <a:off x="4279044" y="1748354"/>
            <a:ext cx="2824171" cy="461665"/>
          </a:xfrm>
          <a:prstGeom prst="rect">
            <a:avLst/>
          </a:prstGeom>
        </p:spPr>
        <p:txBody>
          <a:bodyPr wrap="none">
            <a:spAutoFit/>
          </a:bodyPr>
          <a:lstStyle/>
          <a:p>
            <a:r>
              <a:rPr lang="en-US" sz="2400" dirty="0" smtClean="0">
                <a:solidFill>
                  <a:schemeClr val="accent2">
                    <a:lumMod val="75000"/>
                  </a:schemeClr>
                </a:solidFill>
              </a:rPr>
              <a:t>//Dynamic Allocation</a:t>
            </a:r>
            <a:endParaRPr lang="en-IN" sz="2400" dirty="0">
              <a:solidFill>
                <a:schemeClr val="accent2">
                  <a:lumMod val="75000"/>
                </a:schemeClr>
              </a:solidFill>
            </a:endParaRPr>
          </a:p>
        </p:txBody>
      </p:sp>
      <p:sp>
        <p:nvSpPr>
          <p:cNvPr id="25" name="TextBox 24"/>
          <p:cNvSpPr txBox="1"/>
          <p:nvPr/>
        </p:nvSpPr>
        <p:spPr>
          <a:xfrm>
            <a:off x="6467040" y="3882891"/>
            <a:ext cx="1046921" cy="369332"/>
          </a:xfrm>
          <a:prstGeom prst="rect">
            <a:avLst/>
          </a:prstGeom>
          <a:noFill/>
          <a:ln w="28575">
            <a:solidFill>
              <a:schemeClr val="accent1">
                <a:lumMod val="75000"/>
              </a:schemeClr>
            </a:solidFill>
          </a:ln>
        </p:spPr>
        <p:txBody>
          <a:bodyPr wrap="square" rtlCol="0">
            <a:spAutoFit/>
          </a:bodyPr>
          <a:lstStyle/>
          <a:p>
            <a:endParaRPr lang="en-IN" dirty="0"/>
          </a:p>
        </p:txBody>
      </p:sp>
      <p:cxnSp>
        <p:nvCxnSpPr>
          <p:cNvPr id="27" name="Straight Arrow Connector 26"/>
          <p:cNvCxnSpPr/>
          <p:nvPr/>
        </p:nvCxnSpPr>
        <p:spPr>
          <a:xfrm flipV="1">
            <a:off x="6467041" y="4333466"/>
            <a:ext cx="1033669" cy="13252"/>
          </a:xfrm>
          <a:prstGeom prst="straightConnector1">
            <a:avLst/>
          </a:prstGeom>
          <a:ln w="28575">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73668" y="4379847"/>
            <a:ext cx="1033670" cy="622414"/>
          </a:xfrm>
          <a:prstGeom prst="rect">
            <a:avLst/>
          </a:prstGeom>
          <a:noFill/>
        </p:spPr>
        <p:txBody>
          <a:bodyPr wrap="square" rtlCol="0">
            <a:spAutoFit/>
          </a:bodyPr>
          <a:lstStyle/>
          <a:p>
            <a:pPr algn="ctr">
              <a:lnSpc>
                <a:spcPts val="2000"/>
              </a:lnSpc>
            </a:pPr>
            <a:r>
              <a:rPr lang="en-US" sz="2400" dirty="0" smtClean="0">
                <a:solidFill>
                  <a:schemeClr val="accent1">
                    <a:lumMod val="75000"/>
                  </a:schemeClr>
                </a:solidFill>
              </a:rPr>
              <a:t>4 bytes</a:t>
            </a:r>
            <a:endParaRPr lang="en-IN" sz="2400" dirty="0">
              <a:solidFill>
                <a:schemeClr val="accent1">
                  <a:lumMod val="75000"/>
                </a:schemeClr>
              </a:solidFill>
            </a:endParaRPr>
          </a:p>
        </p:txBody>
      </p:sp>
      <p:sp>
        <p:nvSpPr>
          <p:cNvPr id="35" name="TextBox 34"/>
          <p:cNvSpPr txBox="1"/>
          <p:nvPr/>
        </p:nvSpPr>
        <p:spPr>
          <a:xfrm>
            <a:off x="6268258" y="2756456"/>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Heap</a:t>
            </a:r>
            <a:endParaRPr lang="en-IN" sz="2400" dirty="0">
              <a:solidFill>
                <a:schemeClr val="accent1">
                  <a:lumMod val="75000"/>
                </a:schemeClr>
              </a:solidFill>
            </a:endParaRPr>
          </a:p>
        </p:txBody>
      </p:sp>
      <p:sp>
        <p:nvSpPr>
          <p:cNvPr id="24" name="TextBox 23"/>
          <p:cNvSpPr txBox="1"/>
          <p:nvPr/>
        </p:nvSpPr>
        <p:spPr>
          <a:xfrm>
            <a:off x="1497496" y="3949137"/>
            <a:ext cx="1656522" cy="461665"/>
          </a:xfrm>
          <a:prstGeom prst="rect">
            <a:avLst/>
          </a:prstGeom>
          <a:noFill/>
        </p:spPr>
        <p:txBody>
          <a:bodyPr wrap="square" rtlCol="0">
            <a:spAutoFit/>
          </a:bodyPr>
          <a:lstStyle/>
          <a:p>
            <a:r>
              <a:rPr lang="en-US" sz="2400" dirty="0" err="1" smtClean="0">
                <a:solidFill>
                  <a:schemeClr val="accent1">
                    <a:lumMod val="75000"/>
                  </a:schemeClr>
                </a:solidFill>
              </a:rPr>
              <a:t>malloc</a:t>
            </a:r>
            <a:r>
              <a:rPr lang="en-US" sz="2400" dirty="0" smtClean="0">
                <a:solidFill>
                  <a:schemeClr val="accent1">
                    <a:lumMod val="75000"/>
                  </a:schemeClr>
                </a:solidFill>
              </a:rPr>
              <a:t> (4);</a:t>
            </a:r>
            <a:endParaRPr lang="en-IN" sz="2400" dirty="0"/>
          </a:p>
        </p:txBody>
      </p:sp>
      <p:cxnSp>
        <p:nvCxnSpPr>
          <p:cNvPr id="28" name="Straight Arrow Connector 27"/>
          <p:cNvCxnSpPr/>
          <p:nvPr/>
        </p:nvCxnSpPr>
        <p:spPr>
          <a:xfrm rot="5400000" flipH="1" flipV="1">
            <a:off x="1787145" y="4022027"/>
            <a:ext cx="516836" cy="371062"/>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1427" y="3969016"/>
            <a:ext cx="722243" cy="461665"/>
          </a:xfrm>
          <a:prstGeom prst="rect">
            <a:avLst/>
          </a:prstGeom>
          <a:noFill/>
        </p:spPr>
        <p:txBody>
          <a:bodyPr wrap="square" rtlCol="0">
            <a:spAutoFit/>
          </a:bodyPr>
          <a:lstStyle/>
          <a:p>
            <a:r>
              <a:rPr lang="en-US" sz="2400" dirty="0" err="1" smtClean="0">
                <a:solidFill>
                  <a:schemeClr val="accent1">
                    <a:lumMod val="75000"/>
                  </a:schemeClr>
                </a:solidFill>
              </a:rPr>
              <a:t>int</a:t>
            </a:r>
            <a:r>
              <a:rPr lang="en-US" sz="2400" dirty="0" smtClean="0">
                <a:solidFill>
                  <a:schemeClr val="accent1">
                    <a:lumMod val="75000"/>
                  </a:schemeClr>
                </a:solidFill>
              </a:rPr>
              <a:t>*</a:t>
            </a:r>
            <a:endParaRPr lang="en-IN" sz="2400" dirty="0"/>
          </a:p>
        </p:txBody>
      </p:sp>
      <p:sp>
        <p:nvSpPr>
          <p:cNvPr id="34" name="TextBox 33"/>
          <p:cNvSpPr txBox="1"/>
          <p:nvPr/>
        </p:nvSpPr>
        <p:spPr>
          <a:xfrm>
            <a:off x="1263684" y="4439469"/>
            <a:ext cx="874642" cy="461665"/>
          </a:xfrm>
          <a:prstGeom prst="rect">
            <a:avLst/>
          </a:prstGeom>
          <a:noFill/>
        </p:spPr>
        <p:txBody>
          <a:bodyPr wrap="square" rtlCol="0">
            <a:spAutoFit/>
          </a:bodyPr>
          <a:lstStyle/>
          <a:p>
            <a:r>
              <a:rPr lang="en-US" sz="2400" dirty="0" smtClean="0">
                <a:solidFill>
                  <a:schemeClr val="accent2">
                    <a:lumMod val="75000"/>
                  </a:schemeClr>
                </a:solidFill>
              </a:rPr>
              <a:t>void*</a:t>
            </a:r>
            <a:endParaRPr lang="en-IN" sz="2400" dirty="0">
              <a:solidFill>
                <a:schemeClr val="accent2">
                  <a:lumMod val="75000"/>
                </a:schemeClr>
              </a:solidFill>
            </a:endParaRPr>
          </a:p>
        </p:txBody>
      </p:sp>
      <p:sp>
        <p:nvSpPr>
          <p:cNvPr id="36" name="TextBox 35"/>
          <p:cNvSpPr txBox="1"/>
          <p:nvPr/>
        </p:nvSpPr>
        <p:spPr>
          <a:xfrm>
            <a:off x="2171457" y="3597955"/>
            <a:ext cx="874642" cy="461665"/>
          </a:xfrm>
          <a:prstGeom prst="rect">
            <a:avLst/>
          </a:prstGeom>
          <a:noFill/>
        </p:spPr>
        <p:txBody>
          <a:bodyPr wrap="square" rtlCol="0">
            <a:spAutoFit/>
          </a:bodyPr>
          <a:lstStyle/>
          <a:p>
            <a:r>
              <a:rPr lang="en-US" sz="2400" dirty="0" err="1" smtClean="0">
                <a:solidFill>
                  <a:schemeClr val="accent2">
                    <a:lumMod val="75000"/>
                  </a:schemeClr>
                </a:solidFill>
              </a:rPr>
              <a:t>int</a:t>
            </a: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37" name="TextBox 36"/>
          <p:cNvSpPr txBox="1"/>
          <p:nvPr/>
        </p:nvSpPr>
        <p:spPr>
          <a:xfrm>
            <a:off x="816523" y="3964661"/>
            <a:ext cx="829396" cy="461665"/>
          </a:xfrm>
          <a:prstGeom prst="rect">
            <a:avLst/>
          </a:prstGeom>
          <a:noFill/>
        </p:spPr>
        <p:txBody>
          <a:bodyPr wrap="square" rtlCol="0">
            <a:spAutoFit/>
          </a:bodyPr>
          <a:lstStyle/>
          <a:p>
            <a:r>
              <a:rPr lang="en-US" sz="2400" dirty="0" err="1" smtClean="0">
                <a:solidFill>
                  <a:schemeClr val="accent1">
                    <a:lumMod val="75000"/>
                  </a:schemeClr>
                </a:solidFill>
              </a:rPr>
              <a:t>ptr</a:t>
            </a:r>
            <a:r>
              <a:rPr lang="en-US" sz="2400" dirty="0" smtClean="0">
                <a:solidFill>
                  <a:schemeClr val="accent1">
                    <a:lumMod val="75000"/>
                  </a:schemeClr>
                </a:solidFill>
              </a:rPr>
              <a:t> = </a:t>
            </a:r>
            <a:endParaRPr lang="en-IN" sz="2400" dirty="0">
              <a:solidFill>
                <a:schemeClr val="accent1">
                  <a:lumMod val="75000"/>
                </a:schemeClr>
              </a:solidFill>
            </a:endParaRPr>
          </a:p>
        </p:txBody>
      </p:sp>
      <p:sp>
        <p:nvSpPr>
          <p:cNvPr id="39" name="TextBox 38"/>
          <p:cNvSpPr txBox="1"/>
          <p:nvPr/>
        </p:nvSpPr>
        <p:spPr>
          <a:xfrm>
            <a:off x="655984" y="3597954"/>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sp>
        <p:nvSpPr>
          <p:cNvPr id="40" name="TextBox 39"/>
          <p:cNvSpPr txBox="1"/>
          <p:nvPr/>
        </p:nvSpPr>
        <p:spPr>
          <a:xfrm>
            <a:off x="649358" y="4373206"/>
            <a:ext cx="483703" cy="400110"/>
          </a:xfrm>
          <a:prstGeom prst="rect">
            <a:avLst/>
          </a:prstGeom>
          <a:noFill/>
        </p:spPr>
        <p:txBody>
          <a:bodyPr wrap="square" rtlCol="0">
            <a:spAutoFit/>
          </a:bodyPr>
          <a:lstStyle/>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p>
          <a:p>
            <a:pPr>
              <a:lnSpc>
                <a:spcPts val="800"/>
              </a:lnSpc>
            </a:pPr>
            <a:r>
              <a:rPr lang="en-US" sz="2400" dirty="0" smtClean="0">
                <a:solidFill>
                  <a:schemeClr val="accent2">
                    <a:lumMod val="75000"/>
                  </a:schemeClr>
                </a:solidFill>
              </a:rPr>
              <a:t>…</a:t>
            </a:r>
            <a:endParaRPr lang="en-IN" sz="2400" dirty="0">
              <a:solidFill>
                <a:schemeClr val="accent2">
                  <a:lumMod val="75000"/>
                </a:schemeClr>
              </a:solidFill>
            </a:endParaRPr>
          </a:p>
        </p:txBody>
      </p:sp>
      <p:graphicFrame>
        <p:nvGraphicFramePr>
          <p:cNvPr id="41" name="Table 40"/>
          <p:cNvGraphicFramePr>
            <a:graphicFrameLocks noGrp="1"/>
          </p:cNvGraphicFramePr>
          <p:nvPr/>
        </p:nvGraphicFramePr>
        <p:xfrm>
          <a:off x="4505739" y="3140765"/>
          <a:ext cx="1451495" cy="2118269"/>
        </p:xfrm>
        <a:graphic>
          <a:graphicData uri="http://schemas.openxmlformats.org/drawingml/2006/table">
            <a:tbl>
              <a:tblPr/>
              <a:tblGrid>
                <a:gridCol w="1451495"/>
              </a:tblGrid>
              <a:tr h="2118269">
                <a:tc>
                  <a:txBody>
                    <a:bodyPr/>
                    <a:lstStyle/>
                    <a:p>
                      <a:endParaRPr lang="en-IN" dirty="0"/>
                    </a:p>
                  </a:txBody>
                  <a:tcPr>
                    <a:lnL w="28575" cmpd="sng">
                      <a:solidFill>
                        <a:schemeClr val="accent1">
                          <a:lumMod val="75000"/>
                        </a:schemeClr>
                      </a:solidFill>
                      <a:prstDash val="solid"/>
                    </a:lnL>
                    <a:lnR w="28575" cmpd="sng">
                      <a:solidFill>
                        <a:schemeClr val="accent1">
                          <a:lumMod val="75000"/>
                        </a:schemeClr>
                      </a:solidFill>
                      <a:prstDash val="solid"/>
                    </a:lnR>
                    <a:lnT w="28575" cmpd="sng">
                      <a:solidFill>
                        <a:schemeClr val="accent1">
                          <a:lumMod val="75000"/>
                        </a:schemeClr>
                      </a:solidFill>
                      <a:prstDash val="solid"/>
                    </a:lnT>
                    <a:lnB w="28575" cmpd="sng">
                      <a:solidFill>
                        <a:schemeClr val="accent1">
                          <a:lumMod val="75000"/>
                        </a:schemeClr>
                      </a:solidFill>
                      <a:prstDash val="solid"/>
                    </a:lnB>
                    <a:blipFill>
                      <a:blip r:embed="rId3"/>
                      <a:tile tx="0" ty="0" sx="100000" sy="100000" flip="none" algn="tl"/>
                    </a:blipFill>
                  </a:tcPr>
                </a:tc>
              </a:tr>
            </a:tbl>
          </a:graphicData>
        </a:graphic>
      </p:graphicFrame>
      <p:sp>
        <p:nvSpPr>
          <p:cNvPr id="42" name="TextBox 41"/>
          <p:cNvSpPr txBox="1"/>
          <p:nvPr/>
        </p:nvSpPr>
        <p:spPr>
          <a:xfrm>
            <a:off x="4552123" y="2749831"/>
            <a:ext cx="1404731" cy="461665"/>
          </a:xfrm>
          <a:prstGeom prst="rect">
            <a:avLst/>
          </a:prstGeom>
          <a:noFill/>
        </p:spPr>
        <p:txBody>
          <a:bodyPr wrap="square" rtlCol="0">
            <a:spAutoFit/>
          </a:bodyPr>
          <a:lstStyle/>
          <a:p>
            <a:pPr algn="ctr"/>
            <a:r>
              <a:rPr lang="en-US" sz="2400" dirty="0" smtClean="0">
                <a:solidFill>
                  <a:schemeClr val="accent1">
                    <a:lumMod val="75000"/>
                  </a:schemeClr>
                </a:solidFill>
              </a:rPr>
              <a:t>Stack</a:t>
            </a:r>
            <a:endParaRPr lang="en-IN" sz="2400" dirty="0">
              <a:solidFill>
                <a:schemeClr val="accent1">
                  <a:lumMod val="75000"/>
                </a:schemeClr>
              </a:solidFill>
            </a:endParaRPr>
          </a:p>
        </p:txBody>
      </p:sp>
      <p:sp>
        <p:nvSpPr>
          <p:cNvPr id="43" name="TextBox 42"/>
          <p:cNvSpPr txBox="1"/>
          <p:nvPr/>
        </p:nvSpPr>
        <p:spPr>
          <a:xfrm>
            <a:off x="6274885" y="3465448"/>
            <a:ext cx="1404731" cy="338554"/>
          </a:xfrm>
          <a:prstGeom prst="rect">
            <a:avLst/>
          </a:prstGeom>
          <a:noFill/>
        </p:spPr>
        <p:txBody>
          <a:bodyPr wrap="square" rtlCol="0">
            <a:spAutoFit/>
          </a:bodyPr>
          <a:lstStyle/>
          <a:p>
            <a:pPr algn="ctr"/>
            <a:r>
              <a:rPr lang="en-US" sz="1600" dirty="0" smtClean="0">
                <a:solidFill>
                  <a:schemeClr val="accent1">
                    <a:lumMod val="75000"/>
                  </a:schemeClr>
                </a:solidFill>
              </a:rPr>
              <a:t>Address:5000</a:t>
            </a:r>
            <a:endParaRPr lang="en-IN" sz="1600" dirty="0">
              <a:solidFill>
                <a:schemeClr val="accent1">
                  <a:lumMod val="75000"/>
                </a:schemeClr>
              </a:solidFill>
            </a:endParaRPr>
          </a:p>
        </p:txBody>
      </p:sp>
      <p:sp>
        <p:nvSpPr>
          <p:cNvPr id="44" name="TextBox 43"/>
          <p:cNvSpPr txBox="1"/>
          <p:nvPr/>
        </p:nvSpPr>
        <p:spPr>
          <a:xfrm>
            <a:off x="4982818" y="4750908"/>
            <a:ext cx="881248" cy="461665"/>
          </a:xfrm>
          <a:prstGeom prst="rect">
            <a:avLst/>
          </a:prstGeom>
          <a:noFill/>
          <a:ln w="28575">
            <a:solidFill>
              <a:schemeClr val="accent1">
                <a:lumMod val="75000"/>
              </a:schemeClr>
            </a:solidFill>
          </a:ln>
        </p:spPr>
        <p:txBody>
          <a:bodyPr wrap="square" rtlCol="0">
            <a:spAutoFit/>
          </a:bodyPr>
          <a:lstStyle/>
          <a:p>
            <a:r>
              <a:rPr lang="en-US" sz="2400" dirty="0" smtClean="0">
                <a:solidFill>
                  <a:schemeClr val="accent1">
                    <a:lumMod val="75000"/>
                  </a:schemeClr>
                </a:solidFill>
              </a:rPr>
              <a:t>5000</a:t>
            </a:r>
            <a:endParaRPr lang="en-IN" sz="2400" dirty="0">
              <a:solidFill>
                <a:schemeClr val="accent1">
                  <a:lumMod val="75000"/>
                </a:schemeClr>
              </a:solidFill>
            </a:endParaRPr>
          </a:p>
        </p:txBody>
      </p:sp>
      <p:cxnSp>
        <p:nvCxnSpPr>
          <p:cNvPr id="45" name="Straight Arrow Connector 44"/>
          <p:cNvCxnSpPr>
            <a:endCxn id="25" idx="1"/>
          </p:cNvCxnSpPr>
          <p:nvPr/>
        </p:nvCxnSpPr>
        <p:spPr>
          <a:xfrm flipV="1">
            <a:off x="5592417" y="4067557"/>
            <a:ext cx="874623" cy="756235"/>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32834" y="4764161"/>
            <a:ext cx="656002" cy="461665"/>
          </a:xfrm>
          <a:prstGeom prst="rect">
            <a:avLst/>
          </a:prstGeom>
          <a:noFill/>
        </p:spPr>
        <p:txBody>
          <a:bodyPr wrap="square" rtlCol="0">
            <a:spAutoFit/>
          </a:bodyPr>
          <a:lstStyle/>
          <a:p>
            <a:pPr algn="ctr"/>
            <a:r>
              <a:rPr lang="en-US" sz="2400" dirty="0" err="1" smtClean="0">
                <a:solidFill>
                  <a:schemeClr val="accent1">
                    <a:lumMod val="75000"/>
                  </a:schemeClr>
                </a:solidFill>
              </a:rPr>
              <a:t>ptr</a:t>
            </a:r>
            <a:endParaRPr lang="en-IN" sz="2400"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ox(in)">
                                      <p:cBhvr>
                                        <p:cTn id="7" dur="500"/>
                                        <p:tgtEl>
                                          <p:spTgt spid="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ox(in)">
                                      <p:cBhvr>
                                        <p:cTn id="10" dur="500"/>
                                        <p:tgtEl>
                                          <p:spTgt spid="7">
                                            <p:txEl>
                                              <p:pRg st="4" end="4"/>
                                            </p:txEl>
                                          </p:spTgt>
                                        </p:tgtEl>
                                      </p:cBhvr>
                                    </p:animEffect>
                                  </p:childTnLst>
                                </p:cTn>
                              </p:par>
                              <p:par>
                                <p:cTn id="11" presetID="4" presetClass="entr" presetSubtype="16"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ox(in)">
                                      <p:cBhvr>
                                        <p:cTn id="13" dur="500"/>
                                        <p:tgtEl>
                                          <p:spTgt spid="39"/>
                                        </p:tgtEl>
                                      </p:cBhvr>
                                    </p:animEffect>
                                  </p:childTnLst>
                                </p:cTn>
                              </p:par>
                              <p:par>
                                <p:cTn id="14" presetID="4" presetClass="entr" presetSubtype="16" fill="hold" grpId="0" nodeType="withEffect">
                                  <p:stCondLst>
                                    <p:cond delay="0"/>
                                  </p:stCondLst>
                                  <p:iterate type="lt">
                                    <p:tmPct val="0"/>
                                  </p:iterate>
                                  <p:childTnLst>
                                    <p:set>
                                      <p:cBhvr>
                                        <p:cTn id="15" dur="1" fill="hold">
                                          <p:stCondLst>
                                            <p:cond delay="0"/>
                                          </p:stCondLst>
                                        </p:cTn>
                                        <p:tgtEl>
                                          <p:spTgt spid="32"/>
                                        </p:tgtEl>
                                        <p:attrNameLst>
                                          <p:attrName>style.visibility</p:attrName>
                                        </p:attrNameLst>
                                      </p:cBhvr>
                                      <p:to>
                                        <p:strVal val="visible"/>
                                      </p:to>
                                    </p:set>
                                    <p:animEffect transition="in" filter="box(in)">
                                      <p:cBhvr>
                                        <p:cTn id="16" dur="5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ox(in)">
                                      <p:cBhvr>
                                        <p:cTn id="19" dur="500"/>
                                        <p:tgtEl>
                                          <p:spTgt spid="3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par>
                                <p:cTn id="23" presetID="4"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in)">
                                      <p:cBhvr>
                                        <p:cTn id="28" dur="500"/>
                                        <p:tgtEl>
                                          <p:spTgt spid="25"/>
                                        </p:tgtEl>
                                      </p:cBhvr>
                                    </p:animEffect>
                                  </p:childTnLst>
                                </p:cTn>
                              </p:par>
                              <p:par>
                                <p:cTn id="29" presetID="4" presetClass="entr" presetSubtype="16"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ox(in)">
                                      <p:cBhvr>
                                        <p:cTn id="31" dur="500"/>
                                        <p:tgtEl>
                                          <p:spTgt spid="2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ox(in)">
                                      <p:cBhvr>
                                        <p:cTn id="34" dur="500"/>
                                        <p:tgtEl>
                                          <p:spTgt spid="29"/>
                                        </p:tgtEl>
                                      </p:cBhvr>
                                    </p:animEffect>
                                  </p:childTnLst>
                                </p:cTn>
                              </p:par>
                              <p:par>
                                <p:cTn id="35" presetID="4" presetClass="entr" presetSubtype="16" fill="hold" grpId="1"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ox(in)">
                                      <p:cBhvr>
                                        <p:cTn id="37" dur="500"/>
                                        <p:tgtEl>
                                          <p:spTgt spid="4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ox(in)">
                                      <p:cBhvr>
                                        <p:cTn id="40" dur="500"/>
                                        <p:tgtEl>
                                          <p:spTgt spid="35"/>
                                        </p:tgtEl>
                                      </p:cBhvr>
                                    </p:animEffect>
                                  </p:childTnLst>
                                </p:cTn>
                              </p:par>
                              <p:par>
                                <p:cTn id="41" presetID="4" presetClass="entr" presetSubtype="16" fill="hold" nodeType="with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box(in)">
                                      <p:cBhvr>
                                        <p:cTn id="43" dur="500"/>
                                        <p:tgtEl>
                                          <p:spTgt spid="7">
                                            <p:txEl>
                                              <p:pRg st="7" end="7"/>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ox(in)">
                                      <p:cBhvr>
                                        <p:cTn id="46" dur="500"/>
                                        <p:tgtEl>
                                          <p:spTgt spid="41"/>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ox(in)">
                                      <p:cBhvr>
                                        <p:cTn id="49" dur="500"/>
                                        <p:tgtEl>
                                          <p:spTgt spid="42"/>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ox(in)">
                                      <p:cBhvr>
                                        <p:cTn id="52" dur="500"/>
                                        <p:tgtEl>
                                          <p:spTgt spid="4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ox(in)">
                                      <p:cBhvr>
                                        <p:cTn id="55" dur="500"/>
                                        <p:tgtEl>
                                          <p:spTgt spid="44"/>
                                        </p:tgtEl>
                                      </p:cBhvr>
                                    </p:animEffect>
                                  </p:childTnLst>
                                </p:cTn>
                              </p:par>
                              <p:par>
                                <p:cTn id="56" presetID="4" presetClass="entr" presetSubtype="16"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box(in)">
                                      <p:cBhvr>
                                        <p:cTn id="61" dur="500"/>
                                        <p:tgtEl>
                                          <p:spTgt spid="49"/>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ox(in)">
                                      <p:cBhvr>
                                        <p:cTn id="66" dur="500"/>
                                        <p:tgtEl>
                                          <p:spTgt spid="28"/>
                                        </p:tgtEl>
                                      </p:cBhvr>
                                    </p:animEffect>
                                  </p:childTnLst>
                                </p:cTn>
                              </p:par>
                              <p:par>
                                <p:cTn id="67" presetID="4" presetClass="entr" presetSubtype="16" fill="hold" nodeType="with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Effect transition="in" filter="box(in)">
                                      <p:cBhvr>
                                        <p:cTn id="69" dur="500"/>
                                        <p:tgtEl>
                                          <p:spTgt spid="7">
                                            <p:txEl>
                                              <p:pRg st="8" end="8"/>
                                            </p:txEl>
                                          </p:spTgt>
                                        </p:tgtEl>
                                      </p:cBhvr>
                                    </p:animEffect>
                                  </p:childTnLst>
                                </p:cTn>
                              </p:par>
                              <p:par>
                                <p:cTn id="70" presetID="15" presetClass="emph" presetSubtype="0" grpId="1" nodeType="withEffect">
                                  <p:stCondLst>
                                    <p:cond delay="0"/>
                                  </p:stCondLst>
                                  <p:iterate type="lt">
                                    <p:tmAbs val="25"/>
                                  </p:iterate>
                                  <p:childTnLst>
                                    <p:set>
                                      <p:cBhvr override="childStyle">
                                        <p:cTn id="71" dur="indefinite"/>
                                        <p:tgtEl>
                                          <p:spTgt spid="32"/>
                                        </p:tgtEl>
                                        <p:attrNameLst>
                                          <p:attrName>style.fontWeight</p:attrName>
                                        </p:attrNameLst>
                                      </p:cBhvr>
                                      <p:to>
                                        <p:strVal val="bold"/>
                                      </p:to>
                                    </p:set>
                                  </p:childTnLst>
                                </p:cTn>
                              </p:par>
                              <p:par>
                                <p:cTn id="72" presetID="3" presetClass="emph" presetSubtype="2" fill="hold" grpId="2" nodeType="withEffect">
                                  <p:stCondLst>
                                    <p:cond delay="0"/>
                                  </p:stCondLst>
                                  <p:iterate type="lt">
                                    <p:tmPct val="0"/>
                                  </p:iterate>
                                  <p:childTnLst>
                                    <p:animClr clrSpc="rgb">
                                      <p:cBhvr override="childStyle">
                                        <p:cTn id="73" dur="500" fill="hold"/>
                                        <p:tgtEl>
                                          <p:spTgt spid="32"/>
                                        </p:tgtEl>
                                        <p:attrNameLst>
                                          <p:attrName>style.color</p:attrName>
                                        </p:attrNameLst>
                                      </p:cBhvr>
                                      <p:to>
                                        <a:srgbClr val="C55A11"/>
                                      </p:to>
                                    </p:animClr>
                                  </p:childTnLst>
                                </p:cTn>
                              </p:par>
                              <p:par>
                                <p:cTn id="74" presetID="4"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ox(in)">
                                      <p:cBhvr>
                                        <p:cTn id="76" dur="500"/>
                                        <p:tgtEl>
                                          <p:spTgt spid="3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box(in)">
                                      <p:cBhvr>
                                        <p:cTn id="7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5" grpId="0"/>
      <p:bldP spid="24" grpId="0"/>
      <p:bldP spid="32" grpId="0"/>
      <p:bldP spid="32" grpId="1"/>
      <p:bldP spid="32" grpId="2"/>
      <p:bldP spid="34" grpId="0"/>
      <p:bldP spid="36" grpId="0"/>
      <p:bldP spid="37" grpId="0"/>
      <p:bldP spid="39" grpId="1"/>
      <p:bldP spid="40" grpId="1"/>
      <p:bldP spid="42" grpId="0"/>
      <p:bldP spid="43" grpId="0"/>
      <p:bldP spid="44"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Dynamic Memory Management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04800" y="1429157"/>
            <a:ext cx="7951303"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180000" indent="-180000" algn="just">
              <a:lnSpc>
                <a:spcPct val="150000"/>
              </a:lnSpc>
            </a:pPr>
            <a:r>
              <a:rPr lang="en-US" sz="2400" dirty="0" smtClean="0">
                <a:solidFill>
                  <a:schemeClr val="accent2">
                    <a:lumMod val="75000"/>
                  </a:schemeClr>
                </a:solidFill>
              </a:rPr>
              <a:t>Dynamic allocation of memory to store one integer</a:t>
            </a:r>
          </a:p>
          <a:p>
            <a:pPr marL="180000" indent="-180000" algn="just">
              <a:lnSpc>
                <a:spcPct val="150000"/>
              </a:lnSpc>
            </a:pP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dirty="0" err="1" smtClean="0">
                <a:solidFill>
                  <a:schemeClr val="accent1">
                    <a:lumMod val="75000"/>
                  </a:schemeClr>
                </a:solidFill>
              </a:rPr>
              <a:t>malloc</a:t>
            </a:r>
            <a:r>
              <a:rPr lang="en-US" sz="2400" dirty="0" smtClean="0">
                <a:solidFill>
                  <a:schemeClr val="accent1">
                    <a:lumMod val="75000"/>
                  </a:schemeClr>
                </a:solidFill>
              </a:rPr>
              <a:t> (4);		</a:t>
            </a:r>
            <a:r>
              <a:rPr lang="en-US" sz="2400" dirty="0" smtClean="0">
                <a:solidFill>
                  <a:schemeClr val="accent2">
                    <a:lumMod val="75000"/>
                  </a:schemeClr>
                </a:solidFill>
              </a:rPr>
              <a:t>// without explicit cast</a:t>
            </a:r>
          </a:p>
          <a:p>
            <a:pPr marL="180000" indent="-180000" algn="just"/>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b="1" dirty="0" smtClean="0">
                <a:solidFill>
                  <a:schemeClr val="accent1">
                    <a:lumMod val="75000"/>
                  </a:schemeClr>
                </a:solidFill>
              </a:rPr>
              <a:t>(</a:t>
            </a:r>
            <a:r>
              <a:rPr lang="en-US" sz="2400" b="1" dirty="0" err="1" smtClean="0">
                <a:solidFill>
                  <a:schemeClr val="accent1">
                    <a:lumMod val="75000"/>
                  </a:schemeClr>
                </a:solidFill>
              </a:rPr>
              <a:t>int</a:t>
            </a:r>
            <a:r>
              <a:rPr lang="en-US" sz="2400" b="1" dirty="0" smtClean="0">
                <a:solidFill>
                  <a:schemeClr val="accent1">
                    <a:lumMod val="75000"/>
                  </a:schemeClr>
                </a:solidFill>
              </a:rPr>
              <a:t>*) </a:t>
            </a:r>
            <a:r>
              <a:rPr lang="en-US" sz="2400" dirty="0" err="1" smtClean="0">
                <a:solidFill>
                  <a:schemeClr val="accent1">
                    <a:lumMod val="75000"/>
                  </a:schemeClr>
                </a:solidFill>
              </a:rPr>
              <a:t>malloc</a:t>
            </a:r>
            <a:r>
              <a:rPr lang="en-US" sz="2400" dirty="0" smtClean="0">
                <a:solidFill>
                  <a:schemeClr val="accent1">
                    <a:lumMod val="75000"/>
                  </a:schemeClr>
                </a:solidFill>
              </a:rPr>
              <a:t> (</a:t>
            </a:r>
            <a:r>
              <a:rPr lang="en-US" sz="2400" dirty="0" smtClean="0">
                <a:solidFill>
                  <a:srgbClr val="D00000"/>
                </a:solidFill>
              </a:rPr>
              <a:t>4</a:t>
            </a:r>
            <a:r>
              <a:rPr lang="en-US" sz="2400" dirty="0" smtClean="0">
                <a:solidFill>
                  <a:schemeClr val="accent1">
                    <a:lumMod val="75000"/>
                  </a:schemeClr>
                </a:solidFill>
              </a:rPr>
              <a:t>);	</a:t>
            </a:r>
            <a:r>
              <a:rPr lang="en-US" sz="2400" dirty="0" smtClean="0">
                <a:solidFill>
                  <a:schemeClr val="accent2">
                    <a:lumMod val="75000"/>
                  </a:schemeClr>
                </a:solidFill>
              </a:rPr>
              <a:t>/*Explicit cast of void pointer 					    to integer pointer */</a:t>
            </a:r>
          </a:p>
          <a:p>
            <a:pPr marL="180000" indent="-180000" algn="just">
              <a:lnSpc>
                <a:spcPct val="150000"/>
              </a:lnSpc>
              <a:buFont typeface="Arial" pitchFamily="34" charset="0"/>
              <a:buChar char="•"/>
            </a:pPr>
            <a:r>
              <a:rPr lang="en-US" sz="2400" dirty="0" smtClean="0">
                <a:solidFill>
                  <a:schemeClr val="accent1">
                    <a:lumMod val="75000"/>
                  </a:schemeClr>
                </a:solidFill>
              </a:rPr>
              <a:t>Size of an </a:t>
            </a:r>
            <a:r>
              <a:rPr lang="en-US" sz="2400" dirty="0" err="1" smtClean="0">
                <a:solidFill>
                  <a:schemeClr val="accent1">
                    <a:lumMod val="75000"/>
                  </a:schemeClr>
                </a:solidFill>
              </a:rPr>
              <a:t>int</a:t>
            </a:r>
            <a:r>
              <a:rPr lang="en-US" sz="2400" dirty="0" smtClean="0">
                <a:solidFill>
                  <a:schemeClr val="accent1">
                    <a:lumMod val="75000"/>
                  </a:schemeClr>
                </a:solidFill>
              </a:rPr>
              <a:t> may vary across machines !!!</a:t>
            </a:r>
          </a:p>
          <a:p>
            <a:pPr marL="180000" indent="-180000" algn="just">
              <a:lnSpc>
                <a:spcPct val="150000"/>
              </a:lnSpc>
            </a:pP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dirty="0" err="1" smtClean="0">
                <a:solidFill>
                  <a:schemeClr val="accent1">
                    <a:lumMod val="75000"/>
                  </a:schemeClr>
                </a:solidFill>
              </a:rPr>
              <a:t>malloc</a:t>
            </a:r>
            <a:r>
              <a:rPr lang="en-US" sz="2400" dirty="0" smtClean="0">
                <a:solidFill>
                  <a:schemeClr val="accent1">
                    <a:lumMod val="75000"/>
                  </a:schemeClr>
                </a:solidFill>
              </a:rPr>
              <a:t> (</a:t>
            </a:r>
            <a:r>
              <a:rPr lang="en-US" sz="2400" b="1" dirty="0" err="1" smtClean="0">
                <a:solidFill>
                  <a:schemeClr val="accent1">
                    <a:lumMod val="75000"/>
                  </a:schemeClr>
                </a:solidFill>
              </a:rPr>
              <a:t>sizeof</a:t>
            </a:r>
            <a:r>
              <a:rPr lang="en-US" sz="2400" b="1" dirty="0" smtClean="0">
                <a:solidFill>
                  <a:schemeClr val="accent1">
                    <a:lumMod val="75000"/>
                  </a:schemeClr>
                </a:solidFill>
              </a:rPr>
              <a:t>(</a:t>
            </a:r>
            <a:r>
              <a:rPr lang="en-US" sz="2400" b="1" dirty="0" err="1" smtClean="0">
                <a:solidFill>
                  <a:schemeClr val="accent1">
                    <a:lumMod val="75000"/>
                  </a:schemeClr>
                </a:solidFill>
              </a:rPr>
              <a:t>int</a:t>
            </a:r>
            <a:r>
              <a:rPr lang="en-US" sz="2400" b="1" dirty="0" smtClean="0">
                <a:solidFill>
                  <a:schemeClr val="accent1">
                    <a:lumMod val="75000"/>
                  </a:schemeClr>
                </a:solidFill>
              </a:rPr>
              <a:t>)</a:t>
            </a:r>
            <a:r>
              <a:rPr lang="en-US" sz="2400" dirty="0" smtClean="0">
                <a:solidFill>
                  <a:schemeClr val="accent1">
                    <a:lumMod val="75000"/>
                  </a:schemeClr>
                </a:solidFill>
              </a:rPr>
              <a:t>); 	</a:t>
            </a:r>
            <a:r>
              <a:rPr lang="en-US" sz="2400" dirty="0" smtClean="0">
                <a:solidFill>
                  <a:schemeClr val="accent2">
                    <a:lumMod val="75000"/>
                  </a:schemeClr>
                </a:solidFill>
              </a:rPr>
              <a:t>//without explicit cast</a:t>
            </a:r>
          </a:p>
          <a:p>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malloc</a:t>
            </a:r>
            <a:r>
              <a:rPr lang="en-US" sz="2400" dirty="0" smtClean="0">
                <a:solidFill>
                  <a:schemeClr val="accent1">
                    <a:lumMod val="75000"/>
                  </a:schemeClr>
                </a:solidFill>
              </a:rPr>
              <a:t> (</a:t>
            </a:r>
            <a:r>
              <a:rPr lang="en-US" sz="2400" b="1" dirty="0" err="1" smtClean="0">
                <a:solidFill>
                  <a:schemeClr val="accent1">
                    <a:lumMod val="75000"/>
                  </a:schemeClr>
                </a:solidFill>
              </a:rPr>
              <a:t>sizeof</a:t>
            </a:r>
            <a:r>
              <a:rPr lang="en-US" sz="2400" b="1" dirty="0" smtClean="0">
                <a:solidFill>
                  <a:schemeClr val="accent1">
                    <a:lumMod val="75000"/>
                  </a:schemeClr>
                </a:solidFill>
              </a:rPr>
              <a:t>(</a:t>
            </a:r>
            <a:r>
              <a:rPr lang="en-US" sz="2400" b="1" dirty="0" err="1" smtClean="0">
                <a:solidFill>
                  <a:schemeClr val="accent1">
                    <a:lumMod val="75000"/>
                  </a:schemeClr>
                </a:solidFill>
              </a:rPr>
              <a:t>int</a:t>
            </a:r>
            <a:r>
              <a:rPr lang="en-US" sz="2400" dirty="0" smtClean="0">
                <a:solidFill>
                  <a:schemeClr val="accent1">
                    <a:lumMod val="75000"/>
                  </a:schemeClr>
                </a:solidFill>
              </a:rPr>
              <a:t>));	</a:t>
            </a:r>
            <a:r>
              <a:rPr lang="en-US" sz="2400" dirty="0" smtClean="0">
                <a:solidFill>
                  <a:schemeClr val="accent2">
                    <a:lumMod val="75000"/>
                  </a:schemeClr>
                </a:solidFill>
              </a:rPr>
              <a:t> //with explicit cast</a:t>
            </a:r>
          </a:p>
          <a:p>
            <a:endParaRPr lang="en-US" sz="2400" dirty="0" smtClean="0">
              <a:solidFill>
                <a:schemeClr val="accent2">
                  <a:lumMod val="75000"/>
                </a:schemeClr>
              </a:solidFill>
            </a:endParaRPr>
          </a:p>
          <a:p>
            <a:r>
              <a:rPr lang="en-US" sz="2400" dirty="0" smtClean="0">
                <a:solidFill>
                  <a:schemeClr val="accent2">
                    <a:lumMod val="75000"/>
                  </a:schemeClr>
                </a:solidFill>
              </a:rPr>
              <a:t>Dynamic allocation of memory for an element of any data type</a:t>
            </a:r>
            <a:endParaRPr lang="en-US" sz="2400" dirty="0" smtClean="0">
              <a:solidFill>
                <a:schemeClr val="accent1">
                  <a:lumMod val="75000"/>
                </a:schemeClr>
              </a:solidFill>
            </a:endParaRPr>
          </a:p>
          <a:p>
            <a:r>
              <a:rPr lang="en-US" sz="2400" dirty="0" err="1" smtClean="0">
                <a:solidFill>
                  <a:schemeClr val="accent1">
                    <a:lumMod val="75000"/>
                  </a:schemeClr>
                </a:solidFill>
              </a:rPr>
              <a:t>datatype</a:t>
            </a:r>
            <a:r>
              <a:rPr lang="en-US" sz="2400" dirty="0" smtClean="0">
                <a:solidFill>
                  <a:schemeClr val="accent1">
                    <a:lumMod val="75000"/>
                  </a:schemeClr>
                </a:solidFill>
              </a:rPr>
              <a:t>* </a:t>
            </a:r>
            <a:r>
              <a:rPr lang="en-US" sz="2400" dirty="0" err="1" smtClean="0">
                <a:solidFill>
                  <a:schemeClr val="accent1">
                    <a:lumMod val="75000"/>
                  </a:schemeClr>
                </a:solidFill>
              </a:rPr>
              <a:t>ptr</a:t>
            </a:r>
            <a:r>
              <a:rPr lang="en-US" sz="2400" dirty="0" smtClean="0">
                <a:solidFill>
                  <a:schemeClr val="accent1">
                    <a:lumMod val="75000"/>
                  </a:schemeClr>
                </a:solidFill>
              </a:rPr>
              <a:t> = (</a:t>
            </a:r>
            <a:r>
              <a:rPr lang="en-US" sz="2400" dirty="0" err="1" smtClean="0">
                <a:solidFill>
                  <a:schemeClr val="accent1">
                    <a:lumMod val="75000"/>
                  </a:schemeClr>
                </a:solidFill>
              </a:rPr>
              <a:t>datatype</a:t>
            </a:r>
            <a:r>
              <a:rPr lang="en-US" sz="2400" dirty="0" smtClean="0">
                <a:solidFill>
                  <a:schemeClr val="accent1">
                    <a:lumMod val="75000"/>
                  </a:schemeClr>
                </a:solidFill>
              </a:rPr>
              <a:t>*) </a:t>
            </a:r>
            <a:r>
              <a:rPr lang="en-US" sz="2400" dirty="0" err="1" smtClean="0">
                <a:solidFill>
                  <a:schemeClr val="accent1">
                    <a:lumMod val="75000"/>
                  </a:schemeClr>
                </a:solidFill>
              </a:rPr>
              <a:t>malloc</a:t>
            </a:r>
            <a:r>
              <a:rPr lang="en-US" sz="2400" dirty="0" smtClean="0">
                <a:solidFill>
                  <a:schemeClr val="accent1">
                    <a:lumMod val="75000"/>
                  </a:schemeClr>
                </a:solidFill>
              </a:rPr>
              <a:t> (</a:t>
            </a:r>
            <a:r>
              <a:rPr lang="en-US" sz="2400" dirty="0" err="1" smtClean="0">
                <a:solidFill>
                  <a:schemeClr val="accent1">
                    <a:lumMod val="75000"/>
                  </a:schemeClr>
                </a:solidFill>
              </a:rPr>
              <a:t>sizeof</a:t>
            </a:r>
            <a:r>
              <a:rPr lang="en-US" sz="2400" dirty="0" smtClean="0">
                <a:solidFill>
                  <a:schemeClr val="accent1">
                    <a:lumMod val="75000"/>
                  </a:schemeClr>
                </a:solidFill>
              </a:rPr>
              <a:t>(</a:t>
            </a:r>
            <a:r>
              <a:rPr lang="en-US" sz="2400" dirty="0" err="1" smtClean="0">
                <a:solidFill>
                  <a:schemeClr val="accent1">
                    <a:lumMod val="75000"/>
                  </a:schemeClr>
                </a:solidFill>
              </a:rPr>
              <a:t>datatype</a:t>
            </a:r>
            <a:r>
              <a:rPr lang="en-US" sz="2400" dirty="0" smtClean="0">
                <a:solidFill>
                  <a:schemeClr val="accent1">
                    <a:lumMod val="75000"/>
                  </a:schemeClr>
                </a:solidFill>
              </a:rPr>
              <a:t>));</a:t>
            </a:r>
            <a:endParaRPr lang="en-US" sz="2400" dirty="0" smtClean="0">
              <a:solidFill>
                <a:schemeClr val="accent2">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ox(in)">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ox(i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ox(in)">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box(in)">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box(in)">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10297</TotalTime>
  <Words>553</Words>
  <Application>Microsoft Office PowerPoint</Application>
  <PresentationFormat>Custom</PresentationFormat>
  <Paragraphs>233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Shylaja S S</dc:creator>
  <cp:lastModifiedBy>Dell</cp:lastModifiedBy>
  <cp:revision>1336</cp:revision>
  <dcterms:created xsi:type="dcterms:W3CDTF">2020-06-03T14:19:11Z</dcterms:created>
  <dcterms:modified xsi:type="dcterms:W3CDTF">2022-06-07T02:57:56Z</dcterms:modified>
</cp:coreProperties>
</file>