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2"/>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4CDC-0755-A2AD-CE0B-9A42C1067A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5478F1-50FA-AE75-CF1B-0B28AC848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1E24A7-5A7E-E857-4842-C833C4C0F383}"/>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5" name="Footer Placeholder 4">
            <a:extLst>
              <a:ext uri="{FF2B5EF4-FFF2-40B4-BE49-F238E27FC236}">
                <a16:creationId xmlns:a16="http://schemas.microsoft.com/office/drawing/2014/main" id="{0F50D175-4DE3-11FD-BA28-E41D0E1C7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B40A5-C8ED-1728-C3C4-67BADDCFB4CF}"/>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160842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E353-FD04-4861-F4BA-3BF06411F2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083A07-93B9-4B63-9ED6-0819C09A2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29D8E-B7FA-EE7C-0FAC-1CD7750233A2}"/>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5" name="Footer Placeholder 4">
            <a:extLst>
              <a:ext uri="{FF2B5EF4-FFF2-40B4-BE49-F238E27FC236}">
                <a16:creationId xmlns:a16="http://schemas.microsoft.com/office/drawing/2014/main" id="{1941798B-D6C8-9FFF-C71F-0D5674CB0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49167-022C-1DBF-2AC2-A21405D07FE4}"/>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370912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3AA839-BE06-085F-4E91-A893F268B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BCB2B4-DE00-DCC5-25E9-625D1C3A47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E6D00-2A92-A219-DA7B-6FA816707346}"/>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5" name="Footer Placeholder 4">
            <a:extLst>
              <a:ext uri="{FF2B5EF4-FFF2-40B4-BE49-F238E27FC236}">
                <a16:creationId xmlns:a16="http://schemas.microsoft.com/office/drawing/2014/main" id="{C2C2684D-BEBD-7D51-46AC-765E0A286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E12D6-4B1D-4EAE-4859-55A064E63E57}"/>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45162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7AA6-036B-CC17-2AB5-25A7DF4AC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B07E0-749E-7954-6B4D-16BD6F7A0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61A1E-4119-C0BB-8156-CACCE0583CD6}"/>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5" name="Footer Placeholder 4">
            <a:extLst>
              <a:ext uri="{FF2B5EF4-FFF2-40B4-BE49-F238E27FC236}">
                <a16:creationId xmlns:a16="http://schemas.microsoft.com/office/drawing/2014/main" id="{8389B77F-9A13-D1D0-6D0F-0ADF91149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9EE87-707F-5B14-1AE2-488B2DE22172}"/>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209053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E1D19-3ABA-C77B-A5DE-9B6E4469D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695624-2943-42DE-2454-692013D162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A1B3F-A50A-9019-0F35-0BE94E8C7A02}"/>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5" name="Footer Placeholder 4">
            <a:extLst>
              <a:ext uri="{FF2B5EF4-FFF2-40B4-BE49-F238E27FC236}">
                <a16:creationId xmlns:a16="http://schemas.microsoft.com/office/drawing/2014/main" id="{3476212A-EA09-04A4-5708-E7368378B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9285B-FA6B-36F5-DC80-383D3D2AF29D}"/>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210021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C89-7006-0419-E861-CF1FAEB90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75FF98-6899-ADEE-1205-9568324D3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BECFBA-22A5-CEF1-C498-58907D339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001F6A-78D8-23BB-4119-1D8CF548420C}"/>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6" name="Footer Placeholder 5">
            <a:extLst>
              <a:ext uri="{FF2B5EF4-FFF2-40B4-BE49-F238E27FC236}">
                <a16:creationId xmlns:a16="http://schemas.microsoft.com/office/drawing/2014/main" id="{186FDC70-B316-81D1-4970-3A7C7AD1B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F30ED-D92B-CF1E-1EAD-881E4B5709B1}"/>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289693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4186-39DB-4846-DC0E-73A8B83E3D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36C314-3EB5-3560-097D-694063186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B443E-F6B1-BE46-9B29-038D0B3CF6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24804-A6E0-3D00-A943-D23580EB9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351CE-E557-F764-A2F9-CC8CE92C7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725E82-9C3D-F2B0-A93C-C1B2CDF6F81E}"/>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8" name="Footer Placeholder 7">
            <a:extLst>
              <a:ext uri="{FF2B5EF4-FFF2-40B4-BE49-F238E27FC236}">
                <a16:creationId xmlns:a16="http://schemas.microsoft.com/office/drawing/2014/main" id="{EC4F093B-970D-FA7E-3F23-69219357A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389F3-A2E1-A79E-98B5-EBF2A1BA970C}"/>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55375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8FCC-EFB1-5158-45A2-960B1C0A55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52C66-F772-6529-EAC4-F6A136CE4BB5}"/>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4" name="Footer Placeholder 3">
            <a:extLst>
              <a:ext uri="{FF2B5EF4-FFF2-40B4-BE49-F238E27FC236}">
                <a16:creationId xmlns:a16="http://schemas.microsoft.com/office/drawing/2014/main" id="{8C5254FA-8B06-40DA-967B-72D546A1E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3081BF-EB3C-836C-A790-789F3D5D39FC}"/>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287626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D9850-045C-CBE1-1A4B-20C7ABCA2C08}"/>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3" name="Footer Placeholder 2">
            <a:extLst>
              <a:ext uri="{FF2B5EF4-FFF2-40B4-BE49-F238E27FC236}">
                <a16:creationId xmlns:a16="http://schemas.microsoft.com/office/drawing/2014/main" id="{29388FAE-671C-0780-8A59-33172B19D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7C2F9A-042A-C2B4-3910-BD82B4D06308}"/>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409615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3068-32C4-E669-CD75-F2988DD39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EC870A-C622-3433-D28E-2062858BB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9B40DF-84C0-973D-7BB6-141C104AF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A12-1E13-0BB4-2772-21DD6293E50B}"/>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6" name="Footer Placeholder 5">
            <a:extLst>
              <a:ext uri="{FF2B5EF4-FFF2-40B4-BE49-F238E27FC236}">
                <a16:creationId xmlns:a16="http://schemas.microsoft.com/office/drawing/2014/main" id="{171660D5-0A1A-1857-76EC-7A922662C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77DB1-20C9-2953-FDDA-A137FC3171AE}"/>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383477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3043-06DC-55D6-7579-B1B22D719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8A694-1108-0F8A-1119-B8288111E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B54D1B-065F-C58E-570D-5DDA0FA64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8C667-FB91-83A0-C5F0-1629C77FE04F}"/>
              </a:ext>
            </a:extLst>
          </p:cNvPr>
          <p:cNvSpPr>
            <a:spLocks noGrp="1"/>
          </p:cNvSpPr>
          <p:nvPr>
            <p:ph type="dt" sz="half" idx="10"/>
          </p:nvPr>
        </p:nvSpPr>
        <p:spPr/>
        <p:txBody>
          <a:bodyPr/>
          <a:lstStyle/>
          <a:p>
            <a:fld id="{8B4D4E1A-376E-0749-8A06-04C193986582}" type="datetimeFigureOut">
              <a:rPr lang="en-US" smtClean="0"/>
              <a:t>6/6/25</a:t>
            </a:fld>
            <a:endParaRPr lang="en-US"/>
          </a:p>
        </p:txBody>
      </p:sp>
      <p:sp>
        <p:nvSpPr>
          <p:cNvPr id="6" name="Footer Placeholder 5">
            <a:extLst>
              <a:ext uri="{FF2B5EF4-FFF2-40B4-BE49-F238E27FC236}">
                <a16:creationId xmlns:a16="http://schemas.microsoft.com/office/drawing/2014/main" id="{954C3851-1564-85A6-76DA-07E16B683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66ED7-C1EB-63FF-4378-7DB734FC1ECB}"/>
              </a:ext>
            </a:extLst>
          </p:cNvPr>
          <p:cNvSpPr>
            <a:spLocks noGrp="1"/>
          </p:cNvSpPr>
          <p:nvPr>
            <p:ph type="sldNum" sz="quarter" idx="12"/>
          </p:nvPr>
        </p:nvSpPr>
        <p:spPr/>
        <p:txBody>
          <a:bodyPr/>
          <a:lstStyle/>
          <a:p>
            <a:fld id="{C6072643-A8AD-1B40-8111-441983B2DF31}" type="slidenum">
              <a:rPr lang="en-US" smtClean="0"/>
              <a:t>‹#›</a:t>
            </a:fld>
            <a:endParaRPr lang="en-US"/>
          </a:p>
        </p:txBody>
      </p:sp>
    </p:spTree>
    <p:extLst>
      <p:ext uri="{BB962C8B-B14F-4D97-AF65-F5344CB8AC3E}">
        <p14:creationId xmlns:p14="http://schemas.microsoft.com/office/powerpoint/2010/main" val="402997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55D05-5009-C6F6-72B4-905A1834BF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3C979-EF4D-4C95-AFB9-B013716C5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72B6D-CBC1-8E53-8072-4C06AB3D8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4D4E1A-376E-0749-8A06-04C193986582}" type="datetimeFigureOut">
              <a:rPr lang="en-US" smtClean="0"/>
              <a:t>6/6/25</a:t>
            </a:fld>
            <a:endParaRPr lang="en-US"/>
          </a:p>
        </p:txBody>
      </p:sp>
      <p:sp>
        <p:nvSpPr>
          <p:cNvPr id="5" name="Footer Placeholder 4">
            <a:extLst>
              <a:ext uri="{FF2B5EF4-FFF2-40B4-BE49-F238E27FC236}">
                <a16:creationId xmlns:a16="http://schemas.microsoft.com/office/drawing/2014/main" id="{A4E438E4-C844-0D60-1FE7-FD6009C63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C40061-85F4-9563-9231-3E9C582D5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072643-A8AD-1B40-8111-441983B2DF31}" type="slidenum">
              <a:rPr lang="en-US" smtClean="0"/>
              <a:t>‹#›</a:t>
            </a:fld>
            <a:endParaRPr lang="en-US"/>
          </a:p>
        </p:txBody>
      </p:sp>
    </p:spTree>
    <p:extLst>
      <p:ext uri="{BB962C8B-B14F-4D97-AF65-F5344CB8AC3E}">
        <p14:creationId xmlns:p14="http://schemas.microsoft.com/office/powerpoint/2010/main" val="35061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q17.triumf.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8595-616D-2D00-B1AE-C5C843367346}"/>
              </a:ext>
            </a:extLst>
          </p:cNvPr>
          <p:cNvSpPr>
            <a:spLocks noGrp="1"/>
          </p:cNvSpPr>
          <p:nvPr>
            <p:ph type="ctrTitle"/>
          </p:nvPr>
        </p:nvSpPr>
        <p:spPr>
          <a:xfrm>
            <a:off x="1956099" y="2373835"/>
            <a:ext cx="8279802" cy="1766086"/>
          </a:xfrm>
        </p:spPr>
        <p:txBody>
          <a:bodyPr/>
          <a:lstStyle/>
          <a:p>
            <a:r>
              <a:rPr lang="en-US" dirty="0"/>
              <a:t>DarkLight Trigger System’s MIDAS Controls</a:t>
            </a:r>
          </a:p>
        </p:txBody>
      </p:sp>
      <p:sp>
        <p:nvSpPr>
          <p:cNvPr id="3" name="Subtitle 2">
            <a:extLst>
              <a:ext uri="{FF2B5EF4-FFF2-40B4-BE49-F238E27FC236}">
                <a16:creationId xmlns:a16="http://schemas.microsoft.com/office/drawing/2014/main" id="{E6A598E0-B2BB-14D2-D737-40D4C292FCC4}"/>
              </a:ext>
            </a:extLst>
          </p:cNvPr>
          <p:cNvSpPr>
            <a:spLocks noGrp="1"/>
          </p:cNvSpPr>
          <p:nvPr>
            <p:ph type="subTitle" idx="1"/>
          </p:nvPr>
        </p:nvSpPr>
        <p:spPr>
          <a:xfrm>
            <a:off x="1524000" y="4139921"/>
            <a:ext cx="9144000" cy="507383"/>
          </a:xfrm>
        </p:spPr>
        <p:txBody>
          <a:bodyPr/>
          <a:lstStyle/>
          <a:p>
            <a:r>
              <a:rPr lang="en-US" dirty="0"/>
              <a:t>A super brief crash course by Gabby Gelinas</a:t>
            </a:r>
          </a:p>
        </p:txBody>
      </p:sp>
    </p:spTree>
    <p:extLst>
      <p:ext uri="{BB962C8B-B14F-4D97-AF65-F5344CB8AC3E}">
        <p14:creationId xmlns:p14="http://schemas.microsoft.com/office/powerpoint/2010/main" val="101919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B781-7F51-00E8-629D-55ACC284E0B0}"/>
              </a:ext>
            </a:extLst>
          </p:cNvPr>
          <p:cNvSpPr>
            <a:spLocks noGrp="1"/>
          </p:cNvSpPr>
          <p:nvPr>
            <p:ph type="title"/>
          </p:nvPr>
        </p:nvSpPr>
        <p:spPr/>
        <p:txBody>
          <a:bodyPr/>
          <a:lstStyle/>
          <a:p>
            <a:r>
              <a:rPr lang="en-US" dirty="0"/>
              <a:t>Turning it off</a:t>
            </a:r>
          </a:p>
        </p:txBody>
      </p:sp>
      <p:sp>
        <p:nvSpPr>
          <p:cNvPr id="3" name="Content Placeholder 2">
            <a:extLst>
              <a:ext uri="{FF2B5EF4-FFF2-40B4-BE49-F238E27FC236}">
                <a16:creationId xmlns:a16="http://schemas.microsoft.com/office/drawing/2014/main" id="{471F1C9B-103F-3981-23E2-73B9E74EF962}"/>
              </a:ext>
            </a:extLst>
          </p:cNvPr>
          <p:cNvSpPr>
            <a:spLocks noGrp="1"/>
          </p:cNvSpPr>
          <p:nvPr>
            <p:ph idx="1"/>
          </p:nvPr>
        </p:nvSpPr>
        <p:spPr>
          <a:xfrm>
            <a:off x="838200" y="1825625"/>
            <a:ext cx="10515600" cy="2566819"/>
          </a:xfrm>
        </p:spPr>
        <p:txBody>
          <a:bodyPr/>
          <a:lstStyle/>
          <a:p>
            <a:pPr marL="514350" indent="-514350">
              <a:buFont typeface="+mj-lt"/>
              <a:buAutoNum type="arabicPeriod"/>
            </a:pPr>
            <a:r>
              <a:rPr lang="en-US" dirty="0"/>
              <a:t>In the action row of DLDB, click “vbias off”.</a:t>
            </a:r>
          </a:p>
          <a:p>
            <a:pPr marL="514350" indent="-514350">
              <a:buFont typeface="+mj-lt"/>
              <a:buAutoNum type="arabicPeriod"/>
            </a:pPr>
            <a:r>
              <a:rPr lang="en-US" dirty="0"/>
              <a:t>Click “all off”</a:t>
            </a:r>
          </a:p>
          <a:p>
            <a:pPr marL="514350" indent="-514350">
              <a:buFont typeface="+mj-lt"/>
              <a:buAutoNum type="arabicPeriod"/>
            </a:pPr>
            <a:r>
              <a:rPr lang="en-US" dirty="0"/>
              <a:t>Turn the high voltage power supply down to 30-40 V  and stop the output. Turn it off if needed.</a:t>
            </a:r>
          </a:p>
          <a:p>
            <a:pPr marL="514350" indent="-514350">
              <a:buFont typeface="+mj-lt"/>
              <a:buAutoNum type="arabicPeriod"/>
            </a:pPr>
            <a:r>
              <a:rPr lang="en-US" dirty="0"/>
              <a:t>Turn the low voltage power supplies off if needed.</a:t>
            </a:r>
          </a:p>
        </p:txBody>
      </p:sp>
      <p:sp>
        <p:nvSpPr>
          <p:cNvPr id="4" name="TextBox 3">
            <a:extLst>
              <a:ext uri="{FF2B5EF4-FFF2-40B4-BE49-F238E27FC236}">
                <a16:creationId xmlns:a16="http://schemas.microsoft.com/office/drawing/2014/main" id="{89B5D8A7-4C21-DF4C-1970-00309CB8007C}"/>
              </a:ext>
            </a:extLst>
          </p:cNvPr>
          <p:cNvSpPr txBox="1"/>
          <p:nvPr/>
        </p:nvSpPr>
        <p:spPr>
          <a:xfrm>
            <a:off x="838200" y="4392444"/>
            <a:ext cx="9358543" cy="954107"/>
          </a:xfrm>
          <a:prstGeom prst="rect">
            <a:avLst/>
          </a:prstGeom>
          <a:noFill/>
        </p:spPr>
        <p:txBody>
          <a:bodyPr wrap="square" rtlCol="0">
            <a:spAutoFit/>
          </a:bodyPr>
          <a:lstStyle/>
          <a:p>
            <a:r>
              <a:rPr lang="en-US" sz="2800" dirty="0"/>
              <a:t>The power supplies only need to be turned off if you are physically interacting with the hardware.</a:t>
            </a:r>
          </a:p>
        </p:txBody>
      </p:sp>
    </p:spTree>
    <p:extLst>
      <p:ext uri="{BB962C8B-B14F-4D97-AF65-F5344CB8AC3E}">
        <p14:creationId xmlns:p14="http://schemas.microsoft.com/office/powerpoint/2010/main" val="173681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B7F1-D972-8725-8A3E-1A6F47C473BC}"/>
              </a:ext>
            </a:extLst>
          </p:cNvPr>
          <p:cNvSpPr>
            <a:spLocks noGrp="1"/>
          </p:cNvSpPr>
          <p:nvPr>
            <p:ph type="title"/>
          </p:nvPr>
        </p:nvSpPr>
        <p:spPr/>
        <p:txBody>
          <a:bodyPr/>
          <a:lstStyle/>
          <a:p>
            <a:r>
              <a:rPr lang="en-US" dirty="0"/>
              <a:t>Accessing MIDAS</a:t>
            </a:r>
          </a:p>
        </p:txBody>
      </p:sp>
      <p:sp>
        <p:nvSpPr>
          <p:cNvPr id="3" name="Content Placeholder 2">
            <a:extLst>
              <a:ext uri="{FF2B5EF4-FFF2-40B4-BE49-F238E27FC236}">
                <a16:creationId xmlns:a16="http://schemas.microsoft.com/office/drawing/2014/main" id="{A9944E10-8A1B-897D-19E9-98E38C3C9496}"/>
              </a:ext>
            </a:extLst>
          </p:cNvPr>
          <p:cNvSpPr>
            <a:spLocks noGrp="1"/>
          </p:cNvSpPr>
          <p:nvPr>
            <p:ph idx="1"/>
          </p:nvPr>
        </p:nvSpPr>
        <p:spPr/>
        <p:txBody>
          <a:bodyPr/>
          <a:lstStyle/>
          <a:p>
            <a:pPr marL="0" indent="0">
              <a:buNone/>
            </a:pPr>
            <a:r>
              <a:rPr lang="en-US" dirty="0"/>
              <a:t>Link: </a:t>
            </a:r>
            <a:r>
              <a:rPr lang="en-US" dirty="0">
                <a:hlinkClick r:id="rId2"/>
              </a:rPr>
              <a:t>https://daq17.triumf.ca</a:t>
            </a:r>
            <a:r>
              <a:rPr lang="en-US" dirty="0"/>
              <a:t> </a:t>
            </a:r>
          </a:p>
          <a:p>
            <a:pPr marL="0" indent="0">
              <a:buNone/>
            </a:pPr>
            <a:r>
              <a:rPr lang="en-US" dirty="0"/>
              <a:t>Username: </a:t>
            </a:r>
            <a:r>
              <a:rPr lang="en-US" dirty="0" err="1"/>
              <a:t>dldaq</a:t>
            </a:r>
            <a:endParaRPr lang="en-US" dirty="0"/>
          </a:p>
          <a:p>
            <a:pPr marL="0" indent="0">
              <a:buNone/>
            </a:pPr>
            <a:r>
              <a:rPr lang="en-US" dirty="0"/>
              <a:t>Password: 1eanpk_dl</a:t>
            </a:r>
          </a:p>
          <a:p>
            <a:pPr marL="0" indent="0">
              <a:buNone/>
            </a:pPr>
            <a:endParaRPr lang="en-US" dirty="0"/>
          </a:p>
          <a:p>
            <a:pPr marL="0" indent="0">
              <a:buNone/>
            </a:pPr>
            <a:r>
              <a:rPr lang="en-US" dirty="0"/>
              <a:t>If it doesn’t work, try using Google Chrome on TRIUMF Secure.</a:t>
            </a:r>
          </a:p>
        </p:txBody>
      </p:sp>
    </p:spTree>
    <p:extLst>
      <p:ext uri="{BB962C8B-B14F-4D97-AF65-F5344CB8AC3E}">
        <p14:creationId xmlns:p14="http://schemas.microsoft.com/office/powerpoint/2010/main" val="109994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B342-6CA4-9C52-5222-27CB4DCF09BF}"/>
              </a:ext>
            </a:extLst>
          </p:cNvPr>
          <p:cNvSpPr>
            <a:spLocks noGrp="1"/>
          </p:cNvSpPr>
          <p:nvPr>
            <p:ph type="title"/>
          </p:nvPr>
        </p:nvSpPr>
        <p:spPr>
          <a:xfrm>
            <a:off x="0" y="0"/>
            <a:ext cx="3689873" cy="706700"/>
          </a:xfrm>
        </p:spPr>
        <p:txBody>
          <a:bodyPr/>
          <a:lstStyle/>
          <a:p>
            <a:r>
              <a:rPr lang="en-US" dirty="0"/>
              <a:t>Landing page</a:t>
            </a:r>
          </a:p>
        </p:txBody>
      </p:sp>
      <p:pic>
        <p:nvPicPr>
          <p:cNvPr id="5" name="Content Placeholder 4" descr="A screenshot of a computer&#10;&#10;AI-generated content may be incorrect.">
            <a:extLst>
              <a:ext uri="{FF2B5EF4-FFF2-40B4-BE49-F238E27FC236}">
                <a16:creationId xmlns:a16="http://schemas.microsoft.com/office/drawing/2014/main" id="{A9A230CD-FDCC-C205-3842-AA1142D0E72D}"/>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132678" y="640221"/>
            <a:ext cx="12059322" cy="6217779"/>
          </a:xfrm>
        </p:spPr>
      </p:pic>
      <p:cxnSp>
        <p:nvCxnSpPr>
          <p:cNvPr id="7" name="Straight Arrow Connector 6">
            <a:extLst>
              <a:ext uri="{FF2B5EF4-FFF2-40B4-BE49-F238E27FC236}">
                <a16:creationId xmlns:a16="http://schemas.microsoft.com/office/drawing/2014/main" id="{74EF321F-A567-92C2-C08E-C1D93EEE0A3B}"/>
              </a:ext>
            </a:extLst>
          </p:cNvPr>
          <p:cNvCxnSpPr>
            <a:cxnSpLocks/>
          </p:cNvCxnSpPr>
          <p:nvPr/>
        </p:nvCxnSpPr>
        <p:spPr>
          <a:xfrm flipH="1" flipV="1">
            <a:off x="1086523" y="805030"/>
            <a:ext cx="758413" cy="313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4495BEB-0B54-A156-A30B-5D35096052C6}"/>
              </a:ext>
            </a:extLst>
          </p:cNvPr>
          <p:cNvSpPr txBox="1"/>
          <p:nvPr/>
        </p:nvSpPr>
        <p:spPr>
          <a:xfrm>
            <a:off x="1844936" y="961912"/>
            <a:ext cx="1828799" cy="369332"/>
          </a:xfrm>
          <a:prstGeom prst="rect">
            <a:avLst/>
          </a:prstGeom>
          <a:noFill/>
        </p:spPr>
        <p:txBody>
          <a:bodyPr wrap="square" rtlCol="0">
            <a:spAutoFit/>
          </a:bodyPr>
          <a:lstStyle/>
          <a:p>
            <a:r>
              <a:rPr lang="en-US" dirty="0"/>
              <a:t>DarkLight :)</a:t>
            </a:r>
          </a:p>
        </p:txBody>
      </p:sp>
      <p:cxnSp>
        <p:nvCxnSpPr>
          <p:cNvPr id="12" name="Straight Arrow Connector 11">
            <a:extLst>
              <a:ext uri="{FF2B5EF4-FFF2-40B4-BE49-F238E27FC236}">
                <a16:creationId xmlns:a16="http://schemas.microsoft.com/office/drawing/2014/main" id="{85025E6E-1DAE-2A7D-6770-DF0ABDDA6FC5}"/>
              </a:ext>
            </a:extLst>
          </p:cNvPr>
          <p:cNvCxnSpPr/>
          <p:nvPr/>
        </p:nvCxnSpPr>
        <p:spPr>
          <a:xfrm flipH="1">
            <a:off x="4733365" y="505609"/>
            <a:ext cx="1428974" cy="1549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5FD2091-80CF-1466-A88C-4A2262A2D8CC}"/>
              </a:ext>
            </a:extLst>
          </p:cNvPr>
          <p:cNvSpPr txBox="1"/>
          <p:nvPr/>
        </p:nvSpPr>
        <p:spPr>
          <a:xfrm>
            <a:off x="6072760" y="203583"/>
            <a:ext cx="2069606" cy="369332"/>
          </a:xfrm>
          <a:prstGeom prst="rect">
            <a:avLst/>
          </a:prstGeom>
          <a:noFill/>
        </p:spPr>
        <p:txBody>
          <a:bodyPr wrap="none" rtlCol="0">
            <a:spAutoFit/>
          </a:bodyPr>
          <a:lstStyle/>
          <a:p>
            <a:r>
              <a:rPr lang="en-US" dirty="0"/>
              <a:t>Start and stop runs</a:t>
            </a:r>
          </a:p>
        </p:txBody>
      </p:sp>
      <p:cxnSp>
        <p:nvCxnSpPr>
          <p:cNvPr id="15" name="Straight Arrow Connector 14">
            <a:extLst>
              <a:ext uri="{FF2B5EF4-FFF2-40B4-BE49-F238E27FC236}">
                <a16:creationId xmlns:a16="http://schemas.microsoft.com/office/drawing/2014/main" id="{2094E5B3-725B-4D8B-EADE-F9DCD860D57A}"/>
              </a:ext>
            </a:extLst>
          </p:cNvPr>
          <p:cNvCxnSpPr>
            <a:cxnSpLocks/>
          </p:cNvCxnSpPr>
          <p:nvPr/>
        </p:nvCxnSpPr>
        <p:spPr>
          <a:xfrm flipH="1">
            <a:off x="828339" y="1968649"/>
            <a:ext cx="6373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93FC47CF-AAD3-8747-64E6-713A88551B9F}"/>
              </a:ext>
            </a:extLst>
          </p:cNvPr>
          <p:cNvSpPr txBox="1"/>
          <p:nvPr/>
        </p:nvSpPr>
        <p:spPr>
          <a:xfrm>
            <a:off x="1442839" y="1783983"/>
            <a:ext cx="2132763" cy="369332"/>
          </a:xfrm>
          <a:prstGeom prst="rect">
            <a:avLst/>
          </a:prstGeom>
          <a:noFill/>
        </p:spPr>
        <p:txBody>
          <a:bodyPr wrap="none" rtlCol="0">
            <a:spAutoFit/>
          </a:bodyPr>
          <a:lstStyle/>
          <a:p>
            <a:r>
              <a:rPr lang="en-US" dirty="0"/>
              <a:t>Full error messages</a:t>
            </a:r>
          </a:p>
        </p:txBody>
      </p:sp>
      <p:cxnSp>
        <p:nvCxnSpPr>
          <p:cNvPr id="19" name="Straight Arrow Connector 18">
            <a:extLst>
              <a:ext uri="{FF2B5EF4-FFF2-40B4-BE49-F238E27FC236}">
                <a16:creationId xmlns:a16="http://schemas.microsoft.com/office/drawing/2014/main" id="{C1FC6AB7-4362-645C-DCE2-486ACF98190F}"/>
              </a:ext>
            </a:extLst>
          </p:cNvPr>
          <p:cNvCxnSpPr/>
          <p:nvPr/>
        </p:nvCxnSpPr>
        <p:spPr>
          <a:xfrm flipH="1">
            <a:off x="828339" y="2893806"/>
            <a:ext cx="82833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4E84712-A455-3F91-5103-42E581697228}"/>
              </a:ext>
            </a:extLst>
          </p:cNvPr>
          <p:cNvSpPr txBox="1"/>
          <p:nvPr/>
        </p:nvSpPr>
        <p:spPr>
          <a:xfrm>
            <a:off x="1656678" y="2449171"/>
            <a:ext cx="2646380" cy="738664"/>
          </a:xfrm>
          <a:prstGeom prst="rect">
            <a:avLst/>
          </a:prstGeom>
          <a:noFill/>
        </p:spPr>
        <p:txBody>
          <a:bodyPr wrap="square" rtlCol="0">
            <a:spAutoFit/>
          </a:bodyPr>
          <a:lstStyle/>
          <a:p>
            <a:r>
              <a:rPr lang="en-US" sz="1400" dirty="0"/>
              <a:t>Restart components if they crash (if you see red on this screen for example)</a:t>
            </a:r>
          </a:p>
        </p:txBody>
      </p:sp>
      <p:cxnSp>
        <p:nvCxnSpPr>
          <p:cNvPr id="22" name="Straight Arrow Connector 21">
            <a:extLst>
              <a:ext uri="{FF2B5EF4-FFF2-40B4-BE49-F238E27FC236}">
                <a16:creationId xmlns:a16="http://schemas.microsoft.com/office/drawing/2014/main" id="{D1E405CC-12A7-6963-5387-A843801A4A42}"/>
              </a:ext>
            </a:extLst>
          </p:cNvPr>
          <p:cNvCxnSpPr>
            <a:cxnSpLocks/>
          </p:cNvCxnSpPr>
          <p:nvPr/>
        </p:nvCxnSpPr>
        <p:spPr>
          <a:xfrm flipH="1" flipV="1">
            <a:off x="634701" y="3338442"/>
            <a:ext cx="808138" cy="1900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3E5A4D1-7350-E236-EDA3-2348DC293907}"/>
              </a:ext>
            </a:extLst>
          </p:cNvPr>
          <p:cNvSpPr txBox="1"/>
          <p:nvPr/>
        </p:nvSpPr>
        <p:spPr>
          <a:xfrm>
            <a:off x="1422545" y="3350714"/>
            <a:ext cx="2547028" cy="646331"/>
          </a:xfrm>
          <a:prstGeom prst="rect">
            <a:avLst/>
          </a:prstGeom>
          <a:noFill/>
        </p:spPr>
        <p:txBody>
          <a:bodyPr wrap="square" rtlCol="0">
            <a:spAutoFit/>
          </a:bodyPr>
          <a:lstStyle/>
          <a:p>
            <a:r>
              <a:rPr lang="en-US" dirty="0"/>
              <a:t>Rates, temperature and bias voltage plots</a:t>
            </a:r>
          </a:p>
        </p:txBody>
      </p:sp>
      <p:cxnSp>
        <p:nvCxnSpPr>
          <p:cNvPr id="29" name="Straight Arrow Connector 28">
            <a:extLst>
              <a:ext uri="{FF2B5EF4-FFF2-40B4-BE49-F238E27FC236}">
                <a16:creationId xmlns:a16="http://schemas.microsoft.com/office/drawing/2014/main" id="{C15401C4-21B0-4878-E340-EE39EA40830F}"/>
              </a:ext>
            </a:extLst>
          </p:cNvPr>
          <p:cNvCxnSpPr>
            <a:cxnSpLocks/>
          </p:cNvCxnSpPr>
          <p:nvPr/>
        </p:nvCxnSpPr>
        <p:spPr>
          <a:xfrm flipH="1">
            <a:off x="591517" y="4959275"/>
            <a:ext cx="831028"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CFA32D0B-50B9-16B9-653D-A87DE7C6AA8E}"/>
              </a:ext>
            </a:extLst>
          </p:cNvPr>
          <p:cNvSpPr txBox="1"/>
          <p:nvPr/>
        </p:nvSpPr>
        <p:spPr>
          <a:xfrm>
            <a:off x="1422545" y="4785057"/>
            <a:ext cx="2646380" cy="584775"/>
          </a:xfrm>
          <a:prstGeom prst="rect">
            <a:avLst/>
          </a:prstGeom>
          <a:noFill/>
        </p:spPr>
        <p:txBody>
          <a:bodyPr wrap="square" rtlCol="0">
            <a:spAutoFit/>
          </a:bodyPr>
          <a:lstStyle/>
          <a:p>
            <a:r>
              <a:rPr lang="en-US" sz="1600" dirty="0"/>
              <a:t>Controls panel. Low voltage and distribution board</a:t>
            </a:r>
          </a:p>
        </p:txBody>
      </p:sp>
      <p:cxnSp>
        <p:nvCxnSpPr>
          <p:cNvPr id="32" name="Straight Arrow Connector 31">
            <a:extLst>
              <a:ext uri="{FF2B5EF4-FFF2-40B4-BE49-F238E27FC236}">
                <a16:creationId xmlns:a16="http://schemas.microsoft.com/office/drawing/2014/main" id="{3488F2DE-1CA4-AAE9-5703-2DAFB4760B51}"/>
              </a:ext>
            </a:extLst>
          </p:cNvPr>
          <p:cNvCxnSpPr>
            <a:cxnSpLocks/>
          </p:cNvCxnSpPr>
          <p:nvPr/>
        </p:nvCxnSpPr>
        <p:spPr>
          <a:xfrm flipH="1" flipV="1">
            <a:off x="710005" y="5195944"/>
            <a:ext cx="1128054" cy="636493"/>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D33E4E69-7644-692B-81A1-8B39C39738CB}"/>
              </a:ext>
            </a:extLst>
          </p:cNvPr>
          <p:cNvSpPr txBox="1"/>
          <p:nvPr/>
        </p:nvSpPr>
        <p:spPr>
          <a:xfrm>
            <a:off x="1786291" y="5704715"/>
            <a:ext cx="2183282" cy="1077218"/>
          </a:xfrm>
          <a:prstGeom prst="rect">
            <a:avLst/>
          </a:prstGeom>
          <a:noFill/>
        </p:spPr>
        <p:txBody>
          <a:bodyPr wrap="square" rtlCol="0">
            <a:spAutoFit/>
          </a:bodyPr>
          <a:lstStyle/>
          <a:p>
            <a:r>
              <a:rPr lang="en-US" sz="1600" dirty="0"/>
              <a:t>View root plots for the current run. Only available when a run is active</a:t>
            </a:r>
          </a:p>
        </p:txBody>
      </p:sp>
    </p:spTree>
    <p:extLst>
      <p:ext uri="{BB962C8B-B14F-4D97-AF65-F5344CB8AC3E}">
        <p14:creationId xmlns:p14="http://schemas.microsoft.com/office/powerpoint/2010/main" val="311840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9DE5-A49A-9549-DB27-3EF43B3F992D}"/>
              </a:ext>
            </a:extLst>
          </p:cNvPr>
          <p:cNvSpPr>
            <a:spLocks noGrp="1"/>
          </p:cNvSpPr>
          <p:nvPr>
            <p:ph type="title"/>
          </p:nvPr>
        </p:nvSpPr>
        <p:spPr>
          <a:xfrm>
            <a:off x="0" y="0"/>
            <a:ext cx="3550920" cy="732155"/>
          </a:xfrm>
        </p:spPr>
        <p:txBody>
          <a:bodyPr>
            <a:normAutofit/>
          </a:bodyPr>
          <a:lstStyle/>
          <a:p>
            <a:r>
              <a:rPr lang="en-US" dirty="0"/>
              <a:t>Programs Page</a:t>
            </a:r>
          </a:p>
        </p:txBody>
      </p:sp>
      <p:pic>
        <p:nvPicPr>
          <p:cNvPr id="5" name="Picture 4" descr="A screenshot of a computer&#10;&#10;AI-generated content may be incorrect.">
            <a:extLst>
              <a:ext uri="{FF2B5EF4-FFF2-40B4-BE49-F238E27FC236}">
                <a16:creationId xmlns:a16="http://schemas.microsoft.com/office/drawing/2014/main" id="{18715DFB-6ED5-00B7-326F-D2A02399B108}"/>
              </a:ext>
            </a:extLst>
          </p:cNvPr>
          <p:cNvPicPr>
            <a:picLocks noChangeAspect="1"/>
          </p:cNvPicPr>
          <p:nvPr/>
        </p:nvPicPr>
        <p:blipFill>
          <a:blip r:embed="rId2"/>
          <a:srcRect b="32761"/>
          <a:stretch>
            <a:fillRect/>
          </a:stretch>
        </p:blipFill>
        <p:spPr>
          <a:xfrm>
            <a:off x="98" y="875198"/>
            <a:ext cx="12135446" cy="4632717"/>
          </a:xfrm>
          <a:prstGeom prst="rect">
            <a:avLst/>
          </a:prstGeom>
        </p:spPr>
      </p:pic>
      <p:sp>
        <p:nvSpPr>
          <p:cNvPr id="6" name="TextBox 5">
            <a:extLst>
              <a:ext uri="{FF2B5EF4-FFF2-40B4-BE49-F238E27FC236}">
                <a16:creationId xmlns:a16="http://schemas.microsoft.com/office/drawing/2014/main" id="{075CCB7A-B3B8-49AC-50AC-09049F0FCAE9}"/>
              </a:ext>
            </a:extLst>
          </p:cNvPr>
          <p:cNvSpPr txBox="1"/>
          <p:nvPr/>
        </p:nvSpPr>
        <p:spPr>
          <a:xfrm>
            <a:off x="2700170" y="3980330"/>
            <a:ext cx="7713232" cy="923330"/>
          </a:xfrm>
          <a:prstGeom prst="rect">
            <a:avLst/>
          </a:prstGeom>
          <a:noFill/>
        </p:spPr>
        <p:txBody>
          <a:bodyPr wrap="square" rtlCol="0">
            <a:spAutoFit/>
          </a:bodyPr>
          <a:lstStyle/>
          <a:p>
            <a:r>
              <a:rPr lang="en-US" dirty="0"/>
              <a:t>Everything should be green/yellow exactly like this when everything is working! If one thing is red you can try restarting just that component, but usually we would restart everything leading up to it to.</a:t>
            </a:r>
          </a:p>
        </p:txBody>
      </p:sp>
    </p:spTree>
    <p:extLst>
      <p:ext uri="{BB962C8B-B14F-4D97-AF65-F5344CB8AC3E}">
        <p14:creationId xmlns:p14="http://schemas.microsoft.com/office/powerpoint/2010/main" val="295856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7843-4D0A-4328-FC66-7E0A4A2DB010}"/>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7AE348DE-F58A-30BA-D914-97635CAB44BB}"/>
              </a:ext>
            </a:extLst>
          </p:cNvPr>
          <p:cNvSpPr>
            <a:spLocks noGrp="1"/>
          </p:cNvSpPr>
          <p:nvPr>
            <p:ph idx="1"/>
          </p:nvPr>
        </p:nvSpPr>
        <p:spPr/>
        <p:txBody>
          <a:bodyPr>
            <a:normAutofit fontScale="92500" lnSpcReduction="10000"/>
          </a:bodyPr>
          <a:lstStyle/>
          <a:p>
            <a:r>
              <a:rPr lang="en-US" dirty="0"/>
              <a:t>Rates should be less than 10 when using cosmic rays. If they are much higher, it means you forgot to set the threshold (see later slides).</a:t>
            </a:r>
          </a:p>
          <a:p>
            <a:r>
              <a:rPr lang="en-US" dirty="0"/>
              <a:t>Temperatures are not calibrated right now. Sidney is going to do that once we start plugging in the 8 scintillator frames in the GEMs lab.</a:t>
            </a:r>
          </a:p>
          <a:p>
            <a:pPr lvl="1"/>
            <a:r>
              <a:rPr lang="en-US" dirty="0"/>
              <a:t>This means do not take absolute temperatures seriously until Sidney is done (except for 5E and 14N since they are calibrated).</a:t>
            </a:r>
          </a:p>
          <a:p>
            <a:r>
              <a:rPr lang="en-US" dirty="0"/>
              <a:t>Bias shows you the bias at each board (eB1-8 and pB1-8) and at the distribution board (vbias), and the current at the distribution board (</a:t>
            </a:r>
            <a:r>
              <a:rPr lang="en-US" dirty="0" err="1"/>
              <a:t>ibias</a:t>
            </a:r>
            <a:r>
              <a:rPr lang="en-US" dirty="0"/>
              <a:t>). Vbias and </a:t>
            </a:r>
            <a:r>
              <a:rPr lang="en-US" dirty="0" err="1"/>
              <a:t>ibias</a:t>
            </a:r>
            <a:r>
              <a:rPr lang="en-US" dirty="0"/>
              <a:t> should match what you see at the high voltage power supply.</a:t>
            </a:r>
          </a:p>
          <a:p>
            <a:r>
              <a:rPr lang="en-US" dirty="0" err="1"/>
              <a:t>Rates_A</a:t>
            </a:r>
            <a:r>
              <a:rPr lang="en-US" dirty="0"/>
              <a:t> and </a:t>
            </a:r>
            <a:r>
              <a:rPr lang="en-US" dirty="0" err="1"/>
              <a:t>rates_B</a:t>
            </a:r>
            <a:r>
              <a:rPr lang="en-US" dirty="0"/>
              <a:t> show the rates for the electron (A) and positron (B) arms separately</a:t>
            </a:r>
          </a:p>
          <a:p>
            <a:endParaRPr lang="en-US" dirty="0"/>
          </a:p>
        </p:txBody>
      </p:sp>
    </p:spTree>
    <p:extLst>
      <p:ext uri="{BB962C8B-B14F-4D97-AF65-F5344CB8AC3E}">
        <p14:creationId xmlns:p14="http://schemas.microsoft.com/office/powerpoint/2010/main" val="214600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1E15-1B6D-A57E-402E-6817482E5040}"/>
              </a:ext>
            </a:extLst>
          </p:cNvPr>
          <p:cNvSpPr>
            <a:spLocks noGrp="1"/>
          </p:cNvSpPr>
          <p:nvPr>
            <p:ph type="title"/>
          </p:nvPr>
        </p:nvSpPr>
        <p:spPr>
          <a:xfrm>
            <a:off x="43030" y="44166"/>
            <a:ext cx="1496210" cy="603063"/>
          </a:xfrm>
        </p:spPr>
        <p:txBody>
          <a:bodyPr>
            <a:normAutofit fontScale="90000"/>
          </a:bodyPr>
          <a:lstStyle/>
          <a:p>
            <a:r>
              <a:rPr lang="en-US" dirty="0"/>
              <a:t>DLDB</a:t>
            </a:r>
          </a:p>
        </p:txBody>
      </p:sp>
      <p:pic>
        <p:nvPicPr>
          <p:cNvPr id="5" name="Picture 4" descr="A screenshot of a computer&#10;&#10;AI-generated content may be incorrect.">
            <a:extLst>
              <a:ext uri="{FF2B5EF4-FFF2-40B4-BE49-F238E27FC236}">
                <a16:creationId xmlns:a16="http://schemas.microsoft.com/office/drawing/2014/main" id="{CC573AD2-DA40-BA5F-7AD3-FEDF53C510E9}"/>
              </a:ext>
            </a:extLst>
          </p:cNvPr>
          <p:cNvPicPr>
            <a:picLocks noGrp="1" noRot="1" noChangeAspect="1" noMove="1" noResize="1" noEditPoints="1" noAdjustHandles="1" noChangeArrowheads="1" noChangeShapeType="1" noCrop="1"/>
          </p:cNvPicPr>
          <p:nvPr/>
        </p:nvPicPr>
        <p:blipFill>
          <a:blip r:embed="rId2"/>
          <a:stretch>
            <a:fillRect/>
          </a:stretch>
        </p:blipFill>
        <p:spPr>
          <a:xfrm>
            <a:off x="2654906" y="77974"/>
            <a:ext cx="7118856" cy="6780026"/>
          </a:xfrm>
          <a:prstGeom prst="rect">
            <a:avLst/>
          </a:prstGeom>
        </p:spPr>
      </p:pic>
      <p:cxnSp>
        <p:nvCxnSpPr>
          <p:cNvPr id="7" name="Straight Arrow Connector 6">
            <a:extLst>
              <a:ext uri="{FF2B5EF4-FFF2-40B4-BE49-F238E27FC236}">
                <a16:creationId xmlns:a16="http://schemas.microsoft.com/office/drawing/2014/main" id="{4EDB2B80-5D4F-688A-D0C5-3DE9BD4F12B5}"/>
              </a:ext>
            </a:extLst>
          </p:cNvPr>
          <p:cNvCxnSpPr>
            <a:cxnSpLocks/>
          </p:cNvCxnSpPr>
          <p:nvPr/>
        </p:nvCxnSpPr>
        <p:spPr>
          <a:xfrm flipV="1">
            <a:off x="2420471" y="1032734"/>
            <a:ext cx="836863" cy="182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56628DE-229B-AF99-D731-76FC8E2862F2}"/>
              </a:ext>
            </a:extLst>
          </p:cNvPr>
          <p:cNvSpPr txBox="1"/>
          <p:nvPr/>
        </p:nvSpPr>
        <p:spPr>
          <a:xfrm>
            <a:off x="0" y="1032734"/>
            <a:ext cx="2796988" cy="1077218"/>
          </a:xfrm>
          <a:prstGeom prst="rect">
            <a:avLst/>
          </a:prstGeom>
          <a:noFill/>
        </p:spPr>
        <p:txBody>
          <a:bodyPr wrap="square" rtlCol="0">
            <a:spAutoFit/>
          </a:bodyPr>
          <a:lstStyle/>
          <a:p>
            <a:r>
              <a:rPr lang="en-US" sz="1600" dirty="0"/>
              <a:t>Board. Format of board ID- scintillator ID – scintillator ID. Compare to TDC mapping file for reference.</a:t>
            </a:r>
          </a:p>
        </p:txBody>
      </p:sp>
      <p:cxnSp>
        <p:nvCxnSpPr>
          <p:cNvPr id="13" name="Straight Arrow Connector 12">
            <a:extLst>
              <a:ext uri="{FF2B5EF4-FFF2-40B4-BE49-F238E27FC236}">
                <a16:creationId xmlns:a16="http://schemas.microsoft.com/office/drawing/2014/main" id="{86DE5D8D-911A-76A3-D1C6-1FF2F0A4FA14}"/>
              </a:ext>
            </a:extLst>
          </p:cNvPr>
          <p:cNvCxnSpPr/>
          <p:nvPr/>
        </p:nvCxnSpPr>
        <p:spPr>
          <a:xfrm flipV="1">
            <a:off x="2420471" y="1124174"/>
            <a:ext cx="1473797" cy="1672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9E0E8A0-11D3-6A4F-0175-08644E3ABC02}"/>
              </a:ext>
            </a:extLst>
          </p:cNvPr>
          <p:cNvSpPr txBox="1"/>
          <p:nvPr/>
        </p:nvSpPr>
        <p:spPr>
          <a:xfrm>
            <a:off x="0" y="2716058"/>
            <a:ext cx="2654906" cy="1077218"/>
          </a:xfrm>
          <a:prstGeom prst="rect">
            <a:avLst/>
          </a:prstGeom>
          <a:noFill/>
        </p:spPr>
        <p:txBody>
          <a:bodyPr wrap="square" rtlCol="0">
            <a:spAutoFit/>
          </a:bodyPr>
          <a:lstStyle/>
          <a:p>
            <a:r>
              <a:rPr lang="en-US" sz="1600" dirty="0"/>
              <a:t>Must be set to “yes” to use the board. Will give an error if you try to send voltage to a board that’s not enabled.</a:t>
            </a:r>
          </a:p>
        </p:txBody>
      </p:sp>
      <p:sp>
        <p:nvSpPr>
          <p:cNvPr id="15" name="TextBox 14">
            <a:extLst>
              <a:ext uri="{FF2B5EF4-FFF2-40B4-BE49-F238E27FC236}">
                <a16:creationId xmlns:a16="http://schemas.microsoft.com/office/drawing/2014/main" id="{E19607C0-6FE9-2054-16E8-F1E0A95D7414}"/>
              </a:ext>
            </a:extLst>
          </p:cNvPr>
          <p:cNvSpPr txBox="1"/>
          <p:nvPr/>
        </p:nvSpPr>
        <p:spPr>
          <a:xfrm>
            <a:off x="43029" y="4504328"/>
            <a:ext cx="3424625" cy="2062103"/>
          </a:xfrm>
          <a:prstGeom prst="rect">
            <a:avLst/>
          </a:prstGeom>
          <a:noFill/>
        </p:spPr>
        <p:txBody>
          <a:bodyPr wrap="square" rtlCol="0">
            <a:spAutoFit/>
          </a:bodyPr>
          <a:lstStyle/>
          <a:p>
            <a:r>
              <a:rPr lang="en-US" sz="1600" dirty="0"/>
              <a:t>Board serial number. Labelled on the back of the board. </a:t>
            </a:r>
            <a:r>
              <a:rPr lang="en-US" sz="1600" dirty="0">
                <a:solidFill>
                  <a:srgbClr val="C00000"/>
                </a:solidFill>
              </a:rPr>
              <a:t>Needs to be updated based on how the frames are installed (i.e. make the serial number match the </a:t>
            </a:r>
            <a:r>
              <a:rPr lang="en-US" sz="1600" dirty="0" err="1">
                <a:solidFill>
                  <a:srgbClr val="C00000"/>
                </a:solidFill>
              </a:rPr>
              <a:t>chan</a:t>
            </a:r>
            <a:r>
              <a:rPr lang="en-US" sz="1600" dirty="0">
                <a:solidFill>
                  <a:srgbClr val="C00000"/>
                </a:solidFill>
              </a:rPr>
              <a:t> column). </a:t>
            </a:r>
            <a:r>
              <a:rPr lang="en-US" sz="1600" dirty="0"/>
              <a:t>Labels of the form “GG#” were temporary and you won’t see them on the filled frames.</a:t>
            </a:r>
          </a:p>
        </p:txBody>
      </p:sp>
      <p:cxnSp>
        <p:nvCxnSpPr>
          <p:cNvPr id="17" name="Straight Arrow Connector 16">
            <a:extLst>
              <a:ext uri="{FF2B5EF4-FFF2-40B4-BE49-F238E27FC236}">
                <a16:creationId xmlns:a16="http://schemas.microsoft.com/office/drawing/2014/main" id="{554DC5F5-4066-6C24-0B9C-E58CA152131C}"/>
              </a:ext>
            </a:extLst>
          </p:cNvPr>
          <p:cNvCxnSpPr>
            <a:cxnSpLocks/>
          </p:cNvCxnSpPr>
          <p:nvPr/>
        </p:nvCxnSpPr>
        <p:spPr>
          <a:xfrm flipV="1">
            <a:off x="3031423" y="1124174"/>
            <a:ext cx="1422243" cy="34908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724C104-0D4A-8B7A-C6E4-51461B3AA0DE}"/>
              </a:ext>
            </a:extLst>
          </p:cNvPr>
          <p:cNvCxnSpPr>
            <a:cxnSpLocks/>
          </p:cNvCxnSpPr>
          <p:nvPr/>
        </p:nvCxnSpPr>
        <p:spPr>
          <a:xfrm flipV="1">
            <a:off x="3334871" y="1124174"/>
            <a:ext cx="1764254" cy="54272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58239D22-BB2C-BDB7-9574-BFCAD14B8F57}"/>
              </a:ext>
            </a:extLst>
          </p:cNvPr>
          <p:cNvSpPr txBox="1"/>
          <p:nvPr/>
        </p:nvSpPr>
        <p:spPr>
          <a:xfrm>
            <a:off x="2029504" y="6450970"/>
            <a:ext cx="1438151" cy="369332"/>
          </a:xfrm>
          <a:prstGeom prst="rect">
            <a:avLst/>
          </a:prstGeom>
          <a:noFill/>
        </p:spPr>
        <p:txBody>
          <a:bodyPr wrap="none" rtlCol="0">
            <a:spAutoFit/>
          </a:bodyPr>
          <a:lstStyle/>
          <a:p>
            <a:r>
              <a:rPr lang="en-US" dirty="0"/>
              <a:t>Temperature</a:t>
            </a:r>
          </a:p>
        </p:txBody>
      </p:sp>
      <p:cxnSp>
        <p:nvCxnSpPr>
          <p:cNvPr id="25" name="Straight Arrow Connector 24">
            <a:extLst>
              <a:ext uri="{FF2B5EF4-FFF2-40B4-BE49-F238E27FC236}">
                <a16:creationId xmlns:a16="http://schemas.microsoft.com/office/drawing/2014/main" id="{DC3DE305-0EFC-7C4A-9300-100A28642747}"/>
              </a:ext>
            </a:extLst>
          </p:cNvPr>
          <p:cNvCxnSpPr>
            <a:cxnSpLocks/>
          </p:cNvCxnSpPr>
          <p:nvPr/>
        </p:nvCxnSpPr>
        <p:spPr>
          <a:xfrm flipH="1" flipV="1">
            <a:off x="6015758" y="1124173"/>
            <a:ext cx="1482322" cy="4814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B8B6BF3-8D89-5357-FDD5-CE635F015413}"/>
              </a:ext>
            </a:extLst>
          </p:cNvPr>
          <p:cNvSpPr txBox="1"/>
          <p:nvPr/>
        </p:nvSpPr>
        <p:spPr>
          <a:xfrm>
            <a:off x="7220615" y="5938221"/>
            <a:ext cx="2041044" cy="584775"/>
          </a:xfrm>
          <a:prstGeom prst="rect">
            <a:avLst/>
          </a:prstGeom>
          <a:noFill/>
        </p:spPr>
        <p:txBody>
          <a:bodyPr wrap="square" rtlCol="0">
            <a:spAutoFit/>
          </a:bodyPr>
          <a:lstStyle/>
          <a:p>
            <a:r>
              <a:rPr lang="en-US" sz="1600" dirty="0"/>
              <a:t>Voltage you asked for in “ODB settings”</a:t>
            </a:r>
          </a:p>
        </p:txBody>
      </p:sp>
      <p:cxnSp>
        <p:nvCxnSpPr>
          <p:cNvPr id="28" name="Straight Arrow Connector 27">
            <a:extLst>
              <a:ext uri="{FF2B5EF4-FFF2-40B4-BE49-F238E27FC236}">
                <a16:creationId xmlns:a16="http://schemas.microsoft.com/office/drawing/2014/main" id="{E4DC455E-753C-5A4E-0223-18D0459A7AE1}"/>
              </a:ext>
            </a:extLst>
          </p:cNvPr>
          <p:cNvCxnSpPr>
            <a:cxnSpLocks/>
          </p:cNvCxnSpPr>
          <p:nvPr/>
        </p:nvCxnSpPr>
        <p:spPr>
          <a:xfrm flipH="1" flipV="1">
            <a:off x="7382321" y="1124173"/>
            <a:ext cx="1471223" cy="34908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4D2278F9-996C-C36B-D379-609B8B1BDB52}"/>
              </a:ext>
            </a:extLst>
          </p:cNvPr>
          <p:cNvSpPr txBox="1"/>
          <p:nvPr/>
        </p:nvSpPr>
        <p:spPr>
          <a:xfrm>
            <a:off x="8648408" y="4584012"/>
            <a:ext cx="2491917" cy="1077218"/>
          </a:xfrm>
          <a:prstGeom prst="rect">
            <a:avLst/>
          </a:prstGeom>
          <a:noFill/>
        </p:spPr>
        <p:txBody>
          <a:bodyPr wrap="square" rtlCol="0">
            <a:spAutoFit/>
          </a:bodyPr>
          <a:lstStyle/>
          <a:p>
            <a:r>
              <a:rPr lang="en-US" sz="1600" dirty="0"/>
              <a:t>Voltage measured at the boards. I am going to teach Sidney and Andy how to do this on June 6.</a:t>
            </a:r>
          </a:p>
        </p:txBody>
      </p:sp>
      <p:cxnSp>
        <p:nvCxnSpPr>
          <p:cNvPr id="31" name="Straight Arrow Connector 30">
            <a:extLst>
              <a:ext uri="{FF2B5EF4-FFF2-40B4-BE49-F238E27FC236}">
                <a16:creationId xmlns:a16="http://schemas.microsoft.com/office/drawing/2014/main" id="{9FBDC7FC-29DA-F173-2DA2-89631EE2C8B9}"/>
              </a:ext>
            </a:extLst>
          </p:cNvPr>
          <p:cNvCxnSpPr>
            <a:cxnSpLocks/>
          </p:cNvCxnSpPr>
          <p:nvPr/>
        </p:nvCxnSpPr>
        <p:spPr>
          <a:xfrm flipH="1" flipV="1">
            <a:off x="7988247" y="1060963"/>
            <a:ext cx="2019950" cy="591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9A01EBF-24D3-11DC-F463-7FB6E46DDBB6}"/>
              </a:ext>
            </a:extLst>
          </p:cNvPr>
          <p:cNvSpPr txBox="1"/>
          <p:nvPr/>
        </p:nvSpPr>
        <p:spPr>
          <a:xfrm>
            <a:off x="10008197" y="946343"/>
            <a:ext cx="2049737" cy="3539430"/>
          </a:xfrm>
          <a:prstGeom prst="rect">
            <a:avLst/>
          </a:prstGeom>
          <a:noFill/>
        </p:spPr>
        <p:txBody>
          <a:bodyPr wrap="square" rtlCol="0">
            <a:spAutoFit/>
          </a:bodyPr>
          <a:lstStyle/>
          <a:p>
            <a:r>
              <a:rPr lang="en-US" sz="1600" dirty="0"/>
              <a:t>Thresholds can be applied commonly to all boards, or you can give a different one to one board. This is a per board threshold. A for electron, B for positron. Entered in a number that converts to hex. Our standard starting point is 80 mV (enter “4096”).</a:t>
            </a:r>
          </a:p>
        </p:txBody>
      </p:sp>
    </p:spTree>
    <p:extLst>
      <p:ext uri="{BB962C8B-B14F-4D97-AF65-F5344CB8AC3E}">
        <p14:creationId xmlns:p14="http://schemas.microsoft.com/office/powerpoint/2010/main" val="116090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computer&#10;&#10;AI-generated content may be incorrect.">
            <a:extLst>
              <a:ext uri="{FF2B5EF4-FFF2-40B4-BE49-F238E27FC236}">
                <a16:creationId xmlns:a16="http://schemas.microsoft.com/office/drawing/2014/main" id="{8FAFEBA1-A720-CFDB-BDBB-24E8196C1A13}"/>
              </a:ext>
            </a:extLst>
          </p:cNvPr>
          <p:cNvPicPr>
            <a:picLocks noGrp="1" noRot="1" noChangeAspect="1" noMove="1" noResize="1" noEditPoints="1" noAdjustHandles="1" noChangeArrowheads="1" noChangeShapeType="1" noCrop="1"/>
          </p:cNvPicPr>
          <p:nvPr/>
        </p:nvPicPr>
        <p:blipFill>
          <a:blip r:embed="rId2"/>
          <a:stretch>
            <a:fillRect/>
          </a:stretch>
        </p:blipFill>
        <p:spPr>
          <a:xfrm>
            <a:off x="2097073" y="1857982"/>
            <a:ext cx="7772400" cy="3274617"/>
          </a:xfrm>
          <a:prstGeom prst="rect">
            <a:avLst/>
          </a:prstGeom>
        </p:spPr>
      </p:pic>
      <p:sp>
        <p:nvSpPr>
          <p:cNvPr id="4" name="Title 1">
            <a:extLst>
              <a:ext uri="{FF2B5EF4-FFF2-40B4-BE49-F238E27FC236}">
                <a16:creationId xmlns:a16="http://schemas.microsoft.com/office/drawing/2014/main" id="{7D0505DC-352B-FB90-35A3-5FE9E9CC460D}"/>
              </a:ext>
            </a:extLst>
          </p:cNvPr>
          <p:cNvSpPr>
            <a:spLocks noGrp="1"/>
          </p:cNvSpPr>
          <p:nvPr>
            <p:ph type="title"/>
          </p:nvPr>
        </p:nvSpPr>
        <p:spPr>
          <a:xfrm>
            <a:off x="43030" y="44166"/>
            <a:ext cx="1496210" cy="603063"/>
          </a:xfrm>
        </p:spPr>
        <p:txBody>
          <a:bodyPr>
            <a:normAutofit fontScale="90000"/>
          </a:bodyPr>
          <a:lstStyle/>
          <a:p>
            <a:r>
              <a:rPr lang="en-US" dirty="0"/>
              <a:t>DLDB</a:t>
            </a:r>
          </a:p>
        </p:txBody>
      </p:sp>
      <p:cxnSp>
        <p:nvCxnSpPr>
          <p:cNvPr id="6" name="Straight Arrow Connector 5">
            <a:extLst>
              <a:ext uri="{FF2B5EF4-FFF2-40B4-BE49-F238E27FC236}">
                <a16:creationId xmlns:a16="http://schemas.microsoft.com/office/drawing/2014/main" id="{F3419CF0-5355-952F-F056-6D2BE55C1B73}"/>
              </a:ext>
            </a:extLst>
          </p:cNvPr>
          <p:cNvCxnSpPr>
            <a:cxnSpLocks/>
          </p:cNvCxnSpPr>
          <p:nvPr/>
        </p:nvCxnSpPr>
        <p:spPr>
          <a:xfrm>
            <a:off x="2097073" y="2492793"/>
            <a:ext cx="11033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95F8480-5B6E-D4CB-0FD9-CE857DCF99F7}"/>
              </a:ext>
            </a:extLst>
          </p:cNvPr>
          <p:cNvSpPr txBox="1"/>
          <p:nvPr/>
        </p:nvSpPr>
        <p:spPr>
          <a:xfrm>
            <a:off x="0" y="2314774"/>
            <a:ext cx="2117952" cy="369332"/>
          </a:xfrm>
          <a:prstGeom prst="rect">
            <a:avLst/>
          </a:prstGeom>
          <a:noFill/>
        </p:spPr>
        <p:txBody>
          <a:bodyPr wrap="none" rtlCol="0">
            <a:spAutoFit/>
          </a:bodyPr>
          <a:lstStyle/>
          <a:p>
            <a:r>
              <a:rPr lang="en-US" dirty="0"/>
              <a:t>Common threshold</a:t>
            </a:r>
          </a:p>
        </p:txBody>
      </p:sp>
      <p:sp>
        <p:nvSpPr>
          <p:cNvPr id="9" name="TextBox 8">
            <a:extLst>
              <a:ext uri="{FF2B5EF4-FFF2-40B4-BE49-F238E27FC236}">
                <a16:creationId xmlns:a16="http://schemas.microsoft.com/office/drawing/2014/main" id="{4B2CE34A-F3B5-D6EC-7C4D-521B926AF559}"/>
              </a:ext>
            </a:extLst>
          </p:cNvPr>
          <p:cNvSpPr txBox="1"/>
          <p:nvPr/>
        </p:nvSpPr>
        <p:spPr>
          <a:xfrm>
            <a:off x="9343465" y="2130108"/>
            <a:ext cx="2640555" cy="1477328"/>
          </a:xfrm>
          <a:prstGeom prst="rect">
            <a:avLst/>
          </a:prstGeom>
          <a:noFill/>
        </p:spPr>
        <p:txBody>
          <a:bodyPr wrap="square" rtlCol="0">
            <a:spAutoFit/>
          </a:bodyPr>
          <a:lstStyle/>
          <a:p>
            <a:r>
              <a:rPr lang="en-US" dirty="0"/>
              <a:t>Where you go to change voltage, threshold, serial number, enabled, and calibration settings. </a:t>
            </a:r>
            <a:r>
              <a:rPr lang="en-US" dirty="0">
                <a:solidFill>
                  <a:schemeClr val="accent5">
                    <a:lumMod val="60000"/>
                    <a:lumOff val="40000"/>
                  </a:schemeClr>
                </a:solidFill>
              </a:rPr>
              <a:t>Shown on the next slide.</a:t>
            </a:r>
          </a:p>
        </p:txBody>
      </p:sp>
      <p:cxnSp>
        <p:nvCxnSpPr>
          <p:cNvPr id="10" name="Straight Arrow Connector 9">
            <a:extLst>
              <a:ext uri="{FF2B5EF4-FFF2-40B4-BE49-F238E27FC236}">
                <a16:creationId xmlns:a16="http://schemas.microsoft.com/office/drawing/2014/main" id="{2A505071-1E6C-ED84-71C1-425898A39241}"/>
              </a:ext>
            </a:extLst>
          </p:cNvPr>
          <p:cNvCxnSpPr>
            <a:cxnSpLocks/>
          </p:cNvCxnSpPr>
          <p:nvPr/>
        </p:nvCxnSpPr>
        <p:spPr>
          <a:xfrm flipH="1">
            <a:off x="6922995" y="2652625"/>
            <a:ext cx="24204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143221E-7008-DDE5-C28B-4798F887CB94}"/>
              </a:ext>
            </a:extLst>
          </p:cNvPr>
          <p:cNvSpPr txBox="1"/>
          <p:nvPr/>
        </p:nvSpPr>
        <p:spPr>
          <a:xfrm>
            <a:off x="1240714" y="2684106"/>
            <a:ext cx="1997338" cy="646331"/>
          </a:xfrm>
          <a:prstGeom prst="rect">
            <a:avLst/>
          </a:prstGeom>
          <a:noFill/>
        </p:spPr>
        <p:txBody>
          <a:bodyPr wrap="square" rtlCol="0">
            <a:spAutoFit/>
          </a:bodyPr>
          <a:lstStyle/>
          <a:p>
            <a:r>
              <a:rPr lang="en-US" dirty="0"/>
              <a:t>Whole row is on/off controls</a:t>
            </a:r>
          </a:p>
        </p:txBody>
      </p:sp>
      <p:cxnSp>
        <p:nvCxnSpPr>
          <p:cNvPr id="15" name="Straight Arrow Connector 14">
            <a:extLst>
              <a:ext uri="{FF2B5EF4-FFF2-40B4-BE49-F238E27FC236}">
                <a16:creationId xmlns:a16="http://schemas.microsoft.com/office/drawing/2014/main" id="{9A49A457-9F18-CCAC-0540-0DFBADD6AE4D}"/>
              </a:ext>
            </a:extLst>
          </p:cNvPr>
          <p:cNvCxnSpPr>
            <a:cxnSpLocks/>
          </p:cNvCxnSpPr>
          <p:nvPr/>
        </p:nvCxnSpPr>
        <p:spPr>
          <a:xfrm>
            <a:off x="2632499" y="2909612"/>
            <a:ext cx="9540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E290FAA9-9397-7D72-6C13-E191F5136CC5}"/>
              </a:ext>
            </a:extLst>
          </p:cNvPr>
          <p:cNvSpPr txBox="1"/>
          <p:nvPr/>
        </p:nvSpPr>
        <p:spPr>
          <a:xfrm>
            <a:off x="43030" y="3428321"/>
            <a:ext cx="3991087" cy="923330"/>
          </a:xfrm>
          <a:prstGeom prst="rect">
            <a:avLst/>
          </a:prstGeom>
          <a:noFill/>
        </p:spPr>
        <p:txBody>
          <a:bodyPr wrap="square" rtlCol="0">
            <a:spAutoFit/>
          </a:bodyPr>
          <a:lstStyle/>
          <a:p>
            <a:r>
              <a:rPr lang="en-US" dirty="0"/>
              <a:t>Voltage (V) and current (A) at the distribution board. Should match high voltage power supply.</a:t>
            </a:r>
          </a:p>
        </p:txBody>
      </p:sp>
      <p:cxnSp>
        <p:nvCxnSpPr>
          <p:cNvPr id="21" name="Straight Arrow Connector 20">
            <a:extLst>
              <a:ext uri="{FF2B5EF4-FFF2-40B4-BE49-F238E27FC236}">
                <a16:creationId xmlns:a16="http://schemas.microsoft.com/office/drawing/2014/main" id="{65E3D9D9-4392-41B8-A95F-CBC82B262703}"/>
              </a:ext>
            </a:extLst>
          </p:cNvPr>
          <p:cNvCxnSpPr>
            <a:cxnSpLocks/>
          </p:cNvCxnSpPr>
          <p:nvPr/>
        </p:nvCxnSpPr>
        <p:spPr>
          <a:xfrm>
            <a:off x="3345628" y="3670151"/>
            <a:ext cx="18456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FFDFD3F-AE90-57C0-7E4D-BDBB9CE86821}"/>
              </a:ext>
            </a:extLst>
          </p:cNvPr>
          <p:cNvCxnSpPr>
            <a:cxnSpLocks/>
          </p:cNvCxnSpPr>
          <p:nvPr/>
        </p:nvCxnSpPr>
        <p:spPr>
          <a:xfrm>
            <a:off x="3238052" y="4984377"/>
            <a:ext cx="17188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F96C60A-E725-D0F5-0F6E-FEA334EBC677}"/>
              </a:ext>
            </a:extLst>
          </p:cNvPr>
          <p:cNvSpPr txBox="1"/>
          <p:nvPr/>
        </p:nvSpPr>
        <p:spPr>
          <a:xfrm>
            <a:off x="380901" y="4789013"/>
            <a:ext cx="2921697" cy="369332"/>
          </a:xfrm>
          <a:prstGeom prst="rect">
            <a:avLst/>
          </a:prstGeom>
          <a:noFill/>
        </p:spPr>
        <p:txBody>
          <a:bodyPr wrap="none" rtlCol="0">
            <a:spAutoFit/>
          </a:bodyPr>
          <a:lstStyle/>
          <a:p>
            <a:r>
              <a:rPr lang="en-US" dirty="0"/>
              <a:t>Calibration pulse on and off</a:t>
            </a:r>
          </a:p>
        </p:txBody>
      </p:sp>
    </p:spTree>
    <p:extLst>
      <p:ext uri="{BB962C8B-B14F-4D97-AF65-F5344CB8AC3E}">
        <p14:creationId xmlns:p14="http://schemas.microsoft.com/office/powerpoint/2010/main" val="16451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4A5B-2B0F-B638-0067-F41177B3F4F6}"/>
              </a:ext>
            </a:extLst>
          </p:cNvPr>
          <p:cNvSpPr>
            <a:spLocks noGrp="1"/>
          </p:cNvSpPr>
          <p:nvPr>
            <p:ph type="title"/>
          </p:nvPr>
        </p:nvSpPr>
        <p:spPr>
          <a:xfrm>
            <a:off x="-1" y="117700"/>
            <a:ext cx="4442909" cy="527760"/>
          </a:xfrm>
        </p:spPr>
        <p:txBody>
          <a:bodyPr>
            <a:normAutofit fontScale="90000"/>
          </a:bodyPr>
          <a:lstStyle/>
          <a:p>
            <a:r>
              <a:rPr lang="en-US" dirty="0"/>
              <a:t>DLDB: ODB Settings</a:t>
            </a:r>
          </a:p>
        </p:txBody>
      </p:sp>
      <p:sp>
        <p:nvSpPr>
          <p:cNvPr id="4" name="TextBox 3">
            <a:extLst>
              <a:ext uri="{FF2B5EF4-FFF2-40B4-BE49-F238E27FC236}">
                <a16:creationId xmlns:a16="http://schemas.microsoft.com/office/drawing/2014/main" id="{BA0F4B13-AA75-CE39-014C-8FBCAD96271B}"/>
              </a:ext>
            </a:extLst>
          </p:cNvPr>
          <p:cNvSpPr txBox="1"/>
          <p:nvPr/>
        </p:nvSpPr>
        <p:spPr>
          <a:xfrm>
            <a:off x="4281666" y="196914"/>
            <a:ext cx="7322133" cy="369332"/>
          </a:xfrm>
          <a:prstGeom prst="rect">
            <a:avLst/>
          </a:prstGeom>
          <a:noFill/>
        </p:spPr>
        <p:txBody>
          <a:bodyPr wrap="none" rtlCol="0">
            <a:spAutoFit/>
          </a:bodyPr>
          <a:lstStyle/>
          <a:p>
            <a:r>
              <a:rPr lang="en-US" dirty="0">
                <a:solidFill>
                  <a:schemeClr val="accent5">
                    <a:lumMod val="60000"/>
                    <a:lumOff val="40000"/>
                  </a:schemeClr>
                </a:solidFill>
              </a:rPr>
              <a:t>Open The “settings” link from the “ODB settings” row of “DLDB settings” </a:t>
            </a:r>
          </a:p>
        </p:txBody>
      </p:sp>
      <p:pic>
        <p:nvPicPr>
          <p:cNvPr id="6" name="Picture 5" descr="A screenshot of a computer&#10;&#10;AI-generated content may be incorrect.">
            <a:extLst>
              <a:ext uri="{FF2B5EF4-FFF2-40B4-BE49-F238E27FC236}">
                <a16:creationId xmlns:a16="http://schemas.microsoft.com/office/drawing/2014/main" id="{9382D1D1-2FE3-A1B7-AD70-D395111FC5C1}"/>
              </a:ext>
            </a:extLst>
          </p:cNvPr>
          <p:cNvPicPr>
            <a:picLocks noChangeAspect="1"/>
          </p:cNvPicPr>
          <p:nvPr/>
        </p:nvPicPr>
        <p:blipFill>
          <a:blip r:embed="rId2"/>
          <a:stretch>
            <a:fillRect/>
          </a:stretch>
        </p:blipFill>
        <p:spPr>
          <a:xfrm>
            <a:off x="5077618" y="645460"/>
            <a:ext cx="4790720" cy="6212540"/>
          </a:xfrm>
          <a:prstGeom prst="rect">
            <a:avLst/>
          </a:prstGeom>
        </p:spPr>
      </p:pic>
      <p:sp>
        <p:nvSpPr>
          <p:cNvPr id="7" name="TextBox 6">
            <a:extLst>
              <a:ext uri="{FF2B5EF4-FFF2-40B4-BE49-F238E27FC236}">
                <a16:creationId xmlns:a16="http://schemas.microsoft.com/office/drawing/2014/main" id="{91222ED1-D045-F21F-9857-038727B26DE4}"/>
              </a:ext>
            </a:extLst>
          </p:cNvPr>
          <p:cNvSpPr txBox="1"/>
          <p:nvPr/>
        </p:nvSpPr>
        <p:spPr>
          <a:xfrm>
            <a:off x="150616" y="1032735"/>
            <a:ext cx="4701084" cy="2031325"/>
          </a:xfrm>
          <a:prstGeom prst="rect">
            <a:avLst/>
          </a:prstGeom>
          <a:noFill/>
        </p:spPr>
        <p:txBody>
          <a:bodyPr wrap="square" rtlCol="0">
            <a:spAutoFit/>
          </a:bodyPr>
          <a:lstStyle/>
          <a:p>
            <a:r>
              <a:rPr lang="en-US" dirty="0"/>
              <a:t>All of these will give you a drop-down menu so you can make edits per board. With the exception of sipm_calib, all of them will be ordered as eB1, eB2, eB3, .., eB8, pB1, pB2, …, pB8. sipm_enabled doesn’t have numbers beside each option like the vbias list does, but it counts the same way.</a:t>
            </a:r>
          </a:p>
        </p:txBody>
      </p:sp>
      <p:sp>
        <p:nvSpPr>
          <p:cNvPr id="8" name="TextBox 7">
            <a:extLst>
              <a:ext uri="{FF2B5EF4-FFF2-40B4-BE49-F238E27FC236}">
                <a16:creationId xmlns:a16="http://schemas.microsoft.com/office/drawing/2014/main" id="{4C02A08D-D736-5664-3C3D-5B4A6705ED15}"/>
              </a:ext>
            </a:extLst>
          </p:cNvPr>
          <p:cNvSpPr txBox="1"/>
          <p:nvPr/>
        </p:nvSpPr>
        <p:spPr>
          <a:xfrm>
            <a:off x="150625" y="3238051"/>
            <a:ext cx="4701084" cy="2308324"/>
          </a:xfrm>
          <a:prstGeom prst="rect">
            <a:avLst/>
          </a:prstGeom>
          <a:noFill/>
        </p:spPr>
        <p:txBody>
          <a:bodyPr wrap="square" rtlCol="0">
            <a:spAutoFit/>
          </a:bodyPr>
          <a:lstStyle/>
          <a:p>
            <a:r>
              <a:rPr lang="en-US" dirty="0"/>
              <a:t>To edit a value, all you need to do is edit it and then click outside of the box for it to be saved. To apply a vbias or threshold change to the system you need to go back to the main DLDB page using the side bar on the left and press “vbias on” to apply voltage changes, and “write thresholds” to apply threshold changes (assuming the system is already running).</a:t>
            </a:r>
          </a:p>
        </p:txBody>
      </p:sp>
      <p:cxnSp>
        <p:nvCxnSpPr>
          <p:cNvPr id="10" name="Straight Arrow Connector 9">
            <a:extLst>
              <a:ext uri="{FF2B5EF4-FFF2-40B4-BE49-F238E27FC236}">
                <a16:creationId xmlns:a16="http://schemas.microsoft.com/office/drawing/2014/main" id="{265D62C5-C373-3A03-824C-BC20E4AC4655}"/>
              </a:ext>
            </a:extLst>
          </p:cNvPr>
          <p:cNvCxnSpPr>
            <a:cxnSpLocks/>
          </p:cNvCxnSpPr>
          <p:nvPr/>
        </p:nvCxnSpPr>
        <p:spPr>
          <a:xfrm flipH="1">
            <a:off x="8821271" y="1688950"/>
            <a:ext cx="12944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24404F8-3D92-09FE-6D04-5B5F1BDE6B02}"/>
              </a:ext>
            </a:extLst>
          </p:cNvPr>
          <p:cNvSpPr txBox="1"/>
          <p:nvPr/>
        </p:nvSpPr>
        <p:spPr>
          <a:xfrm>
            <a:off x="10350650" y="6211669"/>
            <a:ext cx="1509552" cy="646331"/>
          </a:xfrm>
          <a:prstGeom prst="rect">
            <a:avLst/>
          </a:prstGeom>
          <a:noFill/>
        </p:spPr>
        <p:txBody>
          <a:bodyPr wrap="square" rtlCol="0">
            <a:spAutoFit/>
          </a:bodyPr>
          <a:lstStyle/>
          <a:p>
            <a:r>
              <a:rPr lang="en-US" dirty="0"/>
              <a:t>Individual thresholds</a:t>
            </a:r>
          </a:p>
        </p:txBody>
      </p:sp>
      <p:sp>
        <p:nvSpPr>
          <p:cNvPr id="12" name="TextBox 11">
            <a:extLst>
              <a:ext uri="{FF2B5EF4-FFF2-40B4-BE49-F238E27FC236}">
                <a16:creationId xmlns:a16="http://schemas.microsoft.com/office/drawing/2014/main" id="{8876249E-CABB-4EAA-B170-97D54A4A4F75}"/>
              </a:ext>
            </a:extLst>
          </p:cNvPr>
          <p:cNvSpPr txBox="1"/>
          <p:nvPr/>
        </p:nvSpPr>
        <p:spPr>
          <a:xfrm>
            <a:off x="9984890" y="5307920"/>
            <a:ext cx="1160032" cy="646331"/>
          </a:xfrm>
          <a:prstGeom prst="rect">
            <a:avLst/>
          </a:prstGeom>
          <a:noFill/>
        </p:spPr>
        <p:txBody>
          <a:bodyPr wrap="square" rtlCol="0">
            <a:spAutoFit/>
          </a:bodyPr>
          <a:lstStyle/>
          <a:p>
            <a:r>
              <a:rPr lang="en-US" dirty="0"/>
              <a:t>Common threshold</a:t>
            </a:r>
          </a:p>
        </p:txBody>
      </p:sp>
      <p:cxnSp>
        <p:nvCxnSpPr>
          <p:cNvPr id="13" name="Straight Arrow Connector 12">
            <a:extLst>
              <a:ext uri="{FF2B5EF4-FFF2-40B4-BE49-F238E27FC236}">
                <a16:creationId xmlns:a16="http://schemas.microsoft.com/office/drawing/2014/main" id="{DE3AEDFD-F76F-017A-7D39-F43FEE552D39}"/>
              </a:ext>
            </a:extLst>
          </p:cNvPr>
          <p:cNvCxnSpPr/>
          <p:nvPr/>
        </p:nvCxnSpPr>
        <p:spPr>
          <a:xfrm flipH="1">
            <a:off x="9490038" y="5631086"/>
            <a:ext cx="4948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D55B6950-B77D-224B-59C0-654025988BBB}"/>
              </a:ext>
            </a:extLst>
          </p:cNvPr>
          <p:cNvSpPr txBox="1"/>
          <p:nvPr/>
        </p:nvSpPr>
        <p:spPr>
          <a:xfrm>
            <a:off x="10103275" y="1276593"/>
            <a:ext cx="2083293" cy="1200329"/>
          </a:xfrm>
          <a:prstGeom prst="rect">
            <a:avLst/>
          </a:prstGeom>
          <a:noFill/>
        </p:spPr>
        <p:txBody>
          <a:bodyPr wrap="square" rtlCol="0">
            <a:spAutoFit/>
          </a:bodyPr>
          <a:lstStyle/>
          <a:p>
            <a:r>
              <a:rPr lang="en-US" dirty="0"/>
              <a:t>Where you enter temperature and voltage calibration information</a:t>
            </a:r>
          </a:p>
        </p:txBody>
      </p:sp>
      <p:cxnSp>
        <p:nvCxnSpPr>
          <p:cNvPr id="15" name="Straight Arrow Connector 14">
            <a:extLst>
              <a:ext uri="{FF2B5EF4-FFF2-40B4-BE49-F238E27FC236}">
                <a16:creationId xmlns:a16="http://schemas.microsoft.com/office/drawing/2014/main" id="{0E9E1B9F-23C5-6C3F-D6A2-B554761BDC19}"/>
              </a:ext>
            </a:extLst>
          </p:cNvPr>
          <p:cNvCxnSpPr/>
          <p:nvPr/>
        </p:nvCxnSpPr>
        <p:spPr>
          <a:xfrm flipH="1">
            <a:off x="9855798" y="6703807"/>
            <a:ext cx="4948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32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4897-5E51-BD1D-AD1E-7D990CD1C303}"/>
              </a:ext>
            </a:extLst>
          </p:cNvPr>
          <p:cNvSpPr>
            <a:spLocks noGrp="1"/>
          </p:cNvSpPr>
          <p:nvPr>
            <p:ph type="title"/>
          </p:nvPr>
        </p:nvSpPr>
        <p:spPr>
          <a:xfrm>
            <a:off x="107576" y="117699"/>
            <a:ext cx="4035014" cy="667609"/>
          </a:xfrm>
        </p:spPr>
        <p:txBody>
          <a:bodyPr>
            <a:normAutofit fontScale="90000"/>
          </a:bodyPr>
          <a:lstStyle/>
          <a:p>
            <a:r>
              <a:rPr lang="en-US" dirty="0"/>
              <a:t>Turning on</a:t>
            </a:r>
          </a:p>
        </p:txBody>
      </p:sp>
      <p:sp>
        <p:nvSpPr>
          <p:cNvPr id="3" name="Content Placeholder 2">
            <a:extLst>
              <a:ext uri="{FF2B5EF4-FFF2-40B4-BE49-F238E27FC236}">
                <a16:creationId xmlns:a16="http://schemas.microsoft.com/office/drawing/2014/main" id="{4EFDC1B8-3BD5-C168-2FF0-101B334D7913}"/>
              </a:ext>
            </a:extLst>
          </p:cNvPr>
          <p:cNvSpPr>
            <a:spLocks noGrp="1"/>
          </p:cNvSpPr>
          <p:nvPr>
            <p:ph idx="1"/>
          </p:nvPr>
        </p:nvSpPr>
        <p:spPr>
          <a:xfrm>
            <a:off x="838200" y="1118795"/>
            <a:ext cx="10515600" cy="5454127"/>
          </a:xfrm>
        </p:spPr>
        <p:txBody>
          <a:bodyPr>
            <a:normAutofit fontScale="85000" lnSpcReduction="20000"/>
          </a:bodyPr>
          <a:lstStyle/>
          <a:p>
            <a:pPr marL="514350" indent="-514350">
              <a:buFont typeface="+mj-lt"/>
              <a:buAutoNum type="arabicPeriod"/>
            </a:pPr>
            <a:r>
              <a:rPr lang="en-US" dirty="0"/>
              <a:t>Turn low voltage power supply on</a:t>
            </a:r>
          </a:p>
          <a:p>
            <a:pPr marL="514350" indent="-514350">
              <a:buFont typeface="+mj-lt"/>
              <a:buAutoNum type="arabicPeriod"/>
            </a:pPr>
            <a:r>
              <a:rPr lang="en-US" dirty="0"/>
              <a:t>Open DLDB page and identify the row labelled “Action”. All of the buttons I am referring to are there.</a:t>
            </a:r>
          </a:p>
          <a:p>
            <a:pPr marL="514350" indent="-514350">
              <a:buFont typeface="+mj-lt"/>
              <a:buAutoNum type="arabicPeriod"/>
            </a:pPr>
            <a:r>
              <a:rPr lang="en-US" dirty="0"/>
              <a:t>Click “init” to initialize the system. If you get an error, press it again.</a:t>
            </a:r>
          </a:p>
          <a:p>
            <a:pPr marL="514350" indent="-514350">
              <a:buFont typeface="+mj-lt"/>
              <a:buAutoNum type="arabicPeriod"/>
            </a:pPr>
            <a:r>
              <a:rPr lang="en-US" dirty="0"/>
              <a:t>Click “all on” to send low voltage power to all enabled boards. Boards should read a vbias_meas of less than 2 V. Don’t worry if they are negative, it’s just from calibration offsets since we don’t calibrate near zero.</a:t>
            </a:r>
          </a:p>
          <a:p>
            <a:pPr marL="514350" indent="-514350">
              <a:buFont typeface="+mj-lt"/>
              <a:buAutoNum type="arabicPeriod"/>
            </a:pPr>
            <a:r>
              <a:rPr lang="en-US" dirty="0"/>
              <a:t>Click “write thresholds”.</a:t>
            </a:r>
          </a:p>
          <a:p>
            <a:pPr marL="514350" indent="-514350">
              <a:buFont typeface="+mj-lt"/>
              <a:buAutoNum type="arabicPeriod"/>
            </a:pPr>
            <a:r>
              <a:rPr lang="en-US" dirty="0"/>
              <a:t>Turn on the high voltage power supply. Using the voltage knob only, bring it to 30-40 V. Press the green “output” button</a:t>
            </a:r>
          </a:p>
          <a:p>
            <a:pPr marL="514350" indent="-514350">
              <a:buFont typeface="+mj-lt"/>
              <a:buAutoNum type="arabicPeriod"/>
            </a:pPr>
            <a:r>
              <a:rPr lang="en-US" dirty="0"/>
              <a:t>Click “vbias on”.</a:t>
            </a:r>
          </a:p>
          <a:p>
            <a:pPr marL="514350" indent="-514350">
              <a:buFont typeface="+mj-lt"/>
              <a:buAutoNum type="arabicPeriod"/>
            </a:pPr>
            <a:r>
              <a:rPr lang="en-US" dirty="0"/>
              <a:t>Increase the voltage on the high voltage power supply to 63 V.</a:t>
            </a:r>
          </a:p>
          <a:p>
            <a:pPr marL="514350" indent="-514350">
              <a:buFont typeface="+mj-lt"/>
              <a:buAutoNum type="arabicPeriod"/>
            </a:pPr>
            <a:r>
              <a:rPr lang="en-US" dirty="0"/>
              <a:t>Make sure vbias_meas is approximately equal to </a:t>
            </a:r>
            <a:r>
              <a:rPr lang="en-US" dirty="0" err="1"/>
              <a:t>vbias_demand</a:t>
            </a:r>
            <a:r>
              <a:rPr lang="en-US" dirty="0"/>
              <a:t>.</a:t>
            </a:r>
          </a:p>
          <a:p>
            <a:pPr marL="514350" indent="-514350">
              <a:buFont typeface="+mj-lt"/>
              <a:buAutoNum type="arabicPeriod"/>
            </a:pPr>
            <a:r>
              <a:rPr lang="en-US" dirty="0"/>
              <a:t>Go to the history tab and make sure the rates are reasonable.</a:t>
            </a:r>
          </a:p>
          <a:p>
            <a:pPr marL="514350" indent="-514350">
              <a:buFont typeface="+mj-lt"/>
              <a:buAutoNum type="arabicPeriod"/>
            </a:pPr>
            <a:r>
              <a:rPr lang="en-US" dirty="0"/>
              <a:t>Take data or do what you need to do.</a:t>
            </a:r>
          </a:p>
          <a:p>
            <a:pPr marL="514350" indent="-514350">
              <a:buFont typeface="+mj-lt"/>
              <a:buAutoNum type="arabicPeriod"/>
            </a:pPr>
            <a:endParaRPr lang="en-US" dirty="0"/>
          </a:p>
        </p:txBody>
      </p:sp>
    </p:spTree>
    <p:extLst>
      <p:ext uri="{BB962C8B-B14F-4D97-AF65-F5344CB8AC3E}">
        <p14:creationId xmlns:p14="http://schemas.microsoft.com/office/powerpoint/2010/main" val="73732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TotalTime>
  <Words>983</Words>
  <Application>Microsoft Macintosh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DarkLight Trigger System’s MIDAS Controls</vt:lpstr>
      <vt:lpstr>Accessing MIDAS</vt:lpstr>
      <vt:lpstr>Landing page</vt:lpstr>
      <vt:lpstr>Programs Page</vt:lpstr>
      <vt:lpstr>History</vt:lpstr>
      <vt:lpstr>DLDB</vt:lpstr>
      <vt:lpstr>DLDB</vt:lpstr>
      <vt:lpstr>DLDB: ODB Settings</vt:lpstr>
      <vt:lpstr>Turning on</vt:lpstr>
      <vt:lpstr>Turning it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ggelinas@student.ubc.ca</dc:creator>
  <cp:lastModifiedBy>ggelinas@student.ubc.ca</cp:lastModifiedBy>
  <cp:revision>3</cp:revision>
  <dcterms:created xsi:type="dcterms:W3CDTF">2025-06-06T07:28:27Z</dcterms:created>
  <dcterms:modified xsi:type="dcterms:W3CDTF">2025-06-06T08:44:50Z</dcterms:modified>
</cp:coreProperties>
</file>