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307C8-EBC9-DD7E-E470-6E87DE53B86A}" v="65" dt="2024-02-06T01:38:40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 varScale="1">
        <p:scale>
          <a:sx n="116" d="100"/>
          <a:sy n="116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6E9D-B788-A2C2-5EEA-4B090A275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6FF0E3-6316-CD28-6D61-780F5CAA02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EE44C-FB55-6A7D-A7AA-09A08A94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C5C12-DB81-8A5E-85A3-02125F12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94235-E0F7-F9F8-1EC3-6348EB43B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09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81D3E-BD25-7FDA-7387-F301CC8D5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C5719-4CA2-411D-7D7A-370D78656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1A178-AD27-6D8A-CCC4-4DD1EA135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39A0D-2580-65A6-BF1E-9933C4E98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DF78-EAD4-75E5-EE87-625EB718B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18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08FD09-2FAE-13FA-E1E6-D6A84083D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57B52-3D55-535E-8750-5AB85F8C0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3C1A4-2372-2712-724E-82041481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FD06F-5485-329E-B524-B7D68D56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C2710-6805-4770-83C1-E6C3FF43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9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EDE5-DDFE-820D-4CB2-019E84E6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1FD0F-AD7E-6831-3174-A4AA038BA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654E7-843E-C7E6-6979-1C25FA56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D620C-A27B-7341-6625-655F47FE0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6694B-16B9-FA91-05E0-42867F18A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9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3A32-65BB-9617-1643-9908C0A31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938B0-82D4-D6D0-2533-29C6356C0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AAA5B-DD49-104C-673C-A5F86DC7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DA5B1-1609-C85D-F01C-7D64F7FCD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798FA-5590-5581-E484-B233EAF81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63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4EF17-E13E-24B3-2F65-73C1E7A79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9DDE9-E3C5-C2A5-FCB9-3A093417B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74F88-DE2C-B408-DDA6-02B3CBFA0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4D987-9A92-A5CD-FE6C-65960386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DA40A-96A4-1D9A-0900-DA7240FF9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ACB36-639F-0414-F3CC-60625F9F1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9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24AC-50C5-CF00-7DEA-68510852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EDF06-E039-5652-2136-4AEBC60A5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5139-6836-6AD4-F3BB-4935F258F2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336D0-E199-BC39-50C2-888B4A6AC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B22B3-355B-C7AC-673A-91FBF42744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5899F6-F862-CB32-CDB6-4FA608864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D42D35-6A40-56F2-B9C8-CBB5D48AA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CE71C0-8777-2431-E3C6-2525ED39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7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FE82-47BB-A507-3A09-F98EAEB96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0E523-F027-082C-979F-5D2592411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00655-04C7-4EEA-0F54-87DC05CE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A63BC-0C50-57E7-0126-72F244993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6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D985DA-9959-EB25-AEDE-39C7D6EC3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FEDDBA-FD7F-82CE-6BF2-4A245CCC9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06D51-A26C-EDD9-80CB-48443FA0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8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48BDD-2BB4-AA00-0267-F9B43625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7E363-14F2-0CC1-7341-FF30F42B9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F56A8-1811-D6D9-E536-141CA7C16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0BD1D-8523-54E3-8A63-07205DE5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DBA318-A09D-0CDB-DC9F-114A1B9FE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CE448B-EB8A-7FE4-BD6C-F39C38AC2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4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D5EB-BC8E-9D9B-68B8-9804C24C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DCD63-B4ED-4944-14D9-405E58E36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23DBC9-5918-AC27-1AEB-7DAE63599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4AEC5-E01C-F282-28B5-4C56C05F1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859CA-2AB1-9E01-E9F2-408AA828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9A768-50E8-D3B3-62C6-B8764840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2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A42E4-DD97-53BE-2267-AF115266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E2967-2807-66D3-6022-D0F8B97B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BADC-CE12-CBF8-108D-B12EA2378B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E1DD-6A2F-4CD5-8910-0AD0FC60E643}" type="datetimeFigureOut">
              <a:rPr lang="en-US" smtClean="0"/>
              <a:t>7/15/24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FC1ED-F462-1D5A-DFD7-05BE1A98F4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2C2B4-1CAB-58F2-797D-5FADBE030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6D609-CF06-4A44-868A-39B1C7A43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14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26586D-6A7A-CAA6-C4F0-392BAC614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DarkLight</a:t>
            </a:r>
            <a:r>
              <a:rPr lang="en-US" dirty="0"/>
              <a:t> Paddle Assembly Process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AD810F7-D871-5F07-541E-F342407D8E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Copper spacer</a:t>
            </a:r>
          </a:p>
          <a:p>
            <a:r>
              <a:rPr lang="en-US" dirty="0"/>
              <a:t>June 2024</a:t>
            </a:r>
          </a:p>
        </p:txBody>
      </p:sp>
    </p:spTree>
    <p:extLst>
      <p:ext uri="{BB962C8B-B14F-4D97-AF65-F5344CB8AC3E}">
        <p14:creationId xmlns:p14="http://schemas.microsoft.com/office/powerpoint/2010/main" val="110318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7DA0FB-8095-1AEA-9DF3-077252011E6E}"/>
              </a:ext>
            </a:extLst>
          </p:cNvPr>
          <p:cNvSpPr txBox="1"/>
          <p:nvPr/>
        </p:nvSpPr>
        <p:spPr>
          <a:xfrm>
            <a:off x="1020932" y="665825"/>
            <a:ext cx="106790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Cut </a:t>
            </a:r>
            <a:r>
              <a:rPr lang="en-CA" err="1"/>
              <a:t>Tedlar</a:t>
            </a:r>
            <a:r>
              <a:rPr lang="en-CA"/>
              <a:t> to cover the scintillator: A square of 7 by 7 inches will cover 2 side by side scintillators.</a:t>
            </a:r>
          </a:p>
          <a:p>
            <a:r>
              <a:rPr lang="en-CA"/>
              <a:t>The </a:t>
            </a:r>
            <a:r>
              <a:rPr lang="en-CA" err="1"/>
              <a:t>Tedlar</a:t>
            </a:r>
            <a:r>
              <a:rPr lang="en-CA"/>
              <a:t> should cover all the scintillator, plus a part of the light-guide, but it shouldn’t cover all the light guide. 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BE0AF7-B305-021F-287C-6D73818B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3837" y="1857375"/>
            <a:ext cx="41243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38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6B9411-D684-9887-F85B-DEA72A13C955}"/>
              </a:ext>
            </a:extLst>
          </p:cNvPr>
          <p:cNvSpPr txBox="1"/>
          <p:nvPr/>
        </p:nvSpPr>
        <p:spPr>
          <a:xfrm>
            <a:off x="452761" y="479394"/>
            <a:ext cx="29546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u="sng"/>
              <a:t>Pre-assembly of the holder</a:t>
            </a:r>
          </a:p>
          <a:p>
            <a:endParaRPr lang="en-CA"/>
          </a:p>
          <a:p>
            <a:r>
              <a:rPr lang="en-CA"/>
              <a:t>3D printed parts: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F5322C-E3AC-90E0-5F9C-7C366A004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783" y="1402724"/>
            <a:ext cx="976544" cy="675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B7E825-0B9C-2084-D24A-5F489A659950}"/>
              </a:ext>
            </a:extLst>
          </p:cNvPr>
          <p:cNvSpPr txBox="1"/>
          <p:nvPr/>
        </p:nvSpPr>
        <p:spPr>
          <a:xfrm>
            <a:off x="1571349" y="155432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/>
              <a:t>QTY: 1</a:t>
            </a:r>
            <a:endParaRPr 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994994-CE3E-264C-A223-DA55902C786B}"/>
              </a:ext>
            </a:extLst>
          </p:cNvPr>
          <p:cNvSpPr txBox="1"/>
          <p:nvPr/>
        </p:nvSpPr>
        <p:spPr>
          <a:xfrm>
            <a:off x="2715055" y="1033392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Hardware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4F2181-021C-7638-2E22-8D07E18E66B1}"/>
              </a:ext>
            </a:extLst>
          </p:cNvPr>
          <p:cNvSpPr txBox="1"/>
          <p:nvPr/>
        </p:nvSpPr>
        <p:spPr>
          <a:xfrm>
            <a:off x="2679259" y="1342105"/>
            <a:ext cx="10341293" cy="95410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400"/>
              <a:t>18-8 Stainless Steel Socket Head Screw, M1.6 x 0.35 mm Thread, 8 mm Long (McMaster # 91292A264) -&gt; QTY: 4</a:t>
            </a:r>
          </a:p>
          <a:p>
            <a:r>
              <a:rPr lang="en-US" sz="1400"/>
              <a:t>18-8 Stainless Steel Hex Nut, M1.6 x 0.35 mm Thread (McMaster # 91828A006) -&gt; QTY: 4</a:t>
            </a:r>
          </a:p>
          <a:p>
            <a:r>
              <a:rPr lang="en-US" sz="1400"/>
              <a:t>Brass Tapered Heat-Set Inserts for Plastic, M2 x 0.4 mm Thread Size, 2.9 mm Installed Length (McMaster # 94180A307) -&gt; QTY: 7	</a:t>
            </a:r>
          </a:p>
          <a:p>
            <a:endParaRPr 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F844F7-9D59-0C96-DCB6-09E73A2190EB}"/>
              </a:ext>
            </a:extLst>
          </p:cNvPr>
          <p:cNvSpPr txBox="1"/>
          <p:nvPr/>
        </p:nvSpPr>
        <p:spPr>
          <a:xfrm>
            <a:off x="504232" y="2986068"/>
            <a:ext cx="38795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Insert nuts inside the holder, and secure-them with the screw.</a:t>
            </a:r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3B11513-E393-6B8B-5177-6BA23AE08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508687" y="1062560"/>
            <a:ext cx="2057844" cy="46454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662746E-A8A4-907B-D7A3-2930CAFFE41E}"/>
              </a:ext>
            </a:extLst>
          </p:cNvPr>
          <p:cNvSpPr txBox="1"/>
          <p:nvPr/>
        </p:nvSpPr>
        <p:spPr>
          <a:xfrm>
            <a:off x="9348187" y="363239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nut</a:t>
            </a:r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EFFD8C-10D1-F86F-D99C-9A5DD65FEC5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970045" y="3334196"/>
            <a:ext cx="1378142" cy="482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028981-E2B7-665E-B708-D52206D637DC}"/>
              </a:ext>
            </a:extLst>
          </p:cNvPr>
          <p:cNvSpPr txBox="1"/>
          <p:nvPr/>
        </p:nvSpPr>
        <p:spPr>
          <a:xfrm>
            <a:off x="9348187" y="2776658"/>
            <a:ext cx="896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screw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7C30E64-C954-226F-E459-CC9F095E1E3D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970045" y="2961324"/>
            <a:ext cx="1378142" cy="114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EC768B-DB41-485D-FA69-E6D77E4C6AF0}"/>
              </a:ext>
            </a:extLst>
          </p:cNvPr>
          <p:cNvSpPr txBox="1"/>
          <p:nvPr/>
        </p:nvSpPr>
        <p:spPr>
          <a:xfrm>
            <a:off x="523783" y="5395265"/>
            <a:ext cx="10164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Insert the heat-set inserts in the 7 holes on the back. Use the tip of a solder iron to press the inserts.</a:t>
            </a:r>
          </a:p>
          <a:p>
            <a:r>
              <a:rPr lang="en-CA"/>
              <a:t>Be sure that the inserts are flush with the holder -&gt; use something flat to press on both the insert and the holder when you remove the solder iron, as the insert will sometimes spring back.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17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F358B08-4900-D50B-99C7-31D97CD9E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2002" y="2795984"/>
            <a:ext cx="3783244" cy="215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D479DD-19B8-6759-7045-F6CDD92C2B72}"/>
              </a:ext>
            </a:extLst>
          </p:cNvPr>
          <p:cNvSpPr txBox="1"/>
          <p:nvPr/>
        </p:nvSpPr>
        <p:spPr>
          <a:xfrm>
            <a:off x="452761" y="1216240"/>
            <a:ext cx="8282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Insert the 2 wrapped scintillators into the pre-assembled holder.</a:t>
            </a:r>
          </a:p>
          <a:p>
            <a:endParaRPr lang="en-CA"/>
          </a:p>
          <a:p>
            <a:r>
              <a:rPr lang="en-CA"/>
              <a:t>Work on a flat and clean surface so the end of the light-guide is flush with the holder.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BA6AF-B625-6AD9-FB32-B714DDCA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31" y="2795984"/>
            <a:ext cx="3521917" cy="22803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78EEA8C-A673-1B3D-7CDB-204130EF4939}"/>
              </a:ext>
            </a:extLst>
          </p:cNvPr>
          <p:cNvSpPr txBox="1"/>
          <p:nvPr/>
        </p:nvSpPr>
        <p:spPr>
          <a:xfrm>
            <a:off x="452761" y="479394"/>
            <a:ext cx="4293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u="sng"/>
              <a:t>Mounting the scintillators on the holder</a:t>
            </a:r>
          </a:p>
        </p:txBody>
      </p:sp>
    </p:spTree>
    <p:extLst>
      <p:ext uri="{BB962C8B-B14F-4D97-AF65-F5344CB8AC3E}">
        <p14:creationId xmlns:p14="http://schemas.microsoft.com/office/powerpoint/2010/main" val="146618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5C437B-239A-8EA1-0F33-488E3C133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3304" y="317550"/>
            <a:ext cx="861134" cy="7644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115E92-52E3-5C0C-06D8-180A832F6044}"/>
              </a:ext>
            </a:extLst>
          </p:cNvPr>
          <p:cNvSpPr txBox="1"/>
          <p:nvPr/>
        </p:nvSpPr>
        <p:spPr>
          <a:xfrm>
            <a:off x="452761" y="479394"/>
            <a:ext cx="64305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Insert the 3D printed cover between the brace and the scintillator. </a:t>
            </a:r>
          </a:p>
          <a:p>
            <a:endParaRPr lang="en-CA"/>
          </a:p>
          <a:p>
            <a:r>
              <a:rPr lang="en-CA"/>
              <a:t>The cover should sit flat.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8A272-95CA-4836-86C6-F2EFD9F4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00" y="3521726"/>
            <a:ext cx="2870524" cy="30686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FEC1EB-FDBE-7B5F-68E2-6E7AF8407E52}"/>
              </a:ext>
            </a:extLst>
          </p:cNvPr>
          <p:cNvSpPr txBox="1"/>
          <p:nvPr/>
        </p:nvSpPr>
        <p:spPr>
          <a:xfrm>
            <a:off x="452761" y="2277667"/>
            <a:ext cx="8925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Slightly tighten the screw: the idea is to introduce friction to prevent the scintillator to move. </a:t>
            </a:r>
          </a:p>
          <a:p>
            <a:r>
              <a:rPr lang="en-CA"/>
              <a:t>But if you tighten the screws too much, the holder will bend.</a:t>
            </a:r>
          </a:p>
          <a:p>
            <a:r>
              <a:rPr lang="en-CA"/>
              <a:t>-&gt; Be sure the holder is still flat when you are done with this operation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AD4FD07-F59A-4937-E6EF-6BB6CCE8B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3082" y="3055593"/>
            <a:ext cx="2328128" cy="33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083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9C73D6-1148-E986-F92C-35EF86B367F6}"/>
              </a:ext>
            </a:extLst>
          </p:cNvPr>
          <p:cNvSpPr txBox="1"/>
          <p:nvPr/>
        </p:nvSpPr>
        <p:spPr>
          <a:xfrm>
            <a:off x="452761" y="479394"/>
            <a:ext cx="4885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i="1" u="sng"/>
              <a:t>Molding the coupling against the light-guides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75FA1-D0DD-16E5-6FF8-CD609440DFC4}"/>
              </a:ext>
            </a:extLst>
          </p:cNvPr>
          <p:cNvSpPr txBox="1"/>
          <p:nvPr/>
        </p:nvSpPr>
        <p:spPr>
          <a:xfrm>
            <a:off x="313812" y="1242875"/>
            <a:ext cx="741243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- Add the foam to the copper spacer</a:t>
            </a:r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- Foam side up, place the copper spacer above the blue jig. </a:t>
            </a:r>
            <a:br>
              <a:rPr lang="en-CA" dirty="0"/>
            </a:br>
            <a:r>
              <a:rPr lang="en-CA" dirty="0"/>
              <a:t>Clean the rectangle apertures to remove any dust.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- add 1 rectangle of 0.13mm thick Kapton </a:t>
            </a:r>
            <a:br>
              <a:rPr lang="en-CA" dirty="0"/>
            </a:br>
            <a:r>
              <a:rPr lang="en-CA" dirty="0"/>
              <a:t>on each rectangle aperture. Be sure to clean </a:t>
            </a:r>
            <a:br>
              <a:rPr lang="en-CA" dirty="0"/>
            </a:br>
            <a:r>
              <a:rPr lang="en-CA" dirty="0"/>
              <a:t>both sides of the Kapton to remove dust and </a:t>
            </a:r>
          </a:p>
          <a:p>
            <a:r>
              <a:rPr lang="en-CA" dirty="0"/>
              <a:t>grease (use isopropyl alcohol).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add 1 layer of pre-mold silicon coupling on each rectangle of </a:t>
            </a:r>
            <a:r>
              <a:rPr lang="en-CA" dirty="0" err="1"/>
              <a:t>kapton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Be sure to thoroughly clean each side of the silicon coupling with</a:t>
            </a:r>
            <a:br>
              <a:rPr lang="en-CA" dirty="0"/>
            </a:br>
            <a:r>
              <a:rPr lang="en-CA" dirty="0"/>
              <a:t> isopropyl alcohol and pay attention to not stick any dust or fiber.</a:t>
            </a:r>
          </a:p>
          <a:p>
            <a:pPr marL="285750" indent="-285750">
              <a:buFontTx/>
              <a:buChar char="-"/>
            </a:pPr>
            <a:r>
              <a:rPr lang="en-CA" dirty="0"/>
              <a:t>Trim the cookie so it is just barely bigger than the set of </a:t>
            </a:r>
            <a:r>
              <a:rPr lang="en-CA" dirty="0" err="1"/>
              <a:t>SiPMs</a:t>
            </a:r>
            <a:r>
              <a:rPr lang="en-CA" dirty="0"/>
              <a:t> in both width and length. It will be smaller than the opening in the spacer. We do this so that the cookie doesn’t bend up and reduce our coupling strength.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0F844-236A-79EC-1D33-03E016A74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136606" y="1745716"/>
            <a:ext cx="1060703" cy="18814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EEBA9A-097F-3AE9-9BB7-6E46EF54E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8486379" y="2668865"/>
            <a:ext cx="1431954" cy="29522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3A46BE-2B72-38B2-3591-CB125F747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3119" y="5183724"/>
            <a:ext cx="3038475" cy="14144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A02806-25BE-84A0-3125-454580992CE9}"/>
              </a:ext>
            </a:extLst>
          </p:cNvPr>
          <p:cNvSpPr txBox="1"/>
          <p:nvPr/>
        </p:nvSpPr>
        <p:spPr>
          <a:xfrm>
            <a:off x="9013371" y="1578429"/>
            <a:ext cx="2767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CHANGE PICTURE</a:t>
            </a:r>
          </a:p>
        </p:txBody>
      </p:sp>
    </p:spTree>
    <p:extLst>
      <p:ext uri="{BB962C8B-B14F-4D97-AF65-F5344CB8AC3E}">
        <p14:creationId xmlns:p14="http://schemas.microsoft.com/office/powerpoint/2010/main" val="756829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84F3FF-BE9E-0AE1-20DD-840B994BD10B}"/>
              </a:ext>
            </a:extLst>
          </p:cNvPr>
          <p:cNvSpPr txBox="1"/>
          <p:nvPr/>
        </p:nvSpPr>
        <p:spPr>
          <a:xfrm>
            <a:off x="393711" y="630316"/>
            <a:ext cx="5324727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CA" dirty="0"/>
          </a:p>
          <a:p>
            <a:r>
              <a:rPr lang="en-CA" dirty="0"/>
              <a:t>- Using a needle, add uncured silicon on the top of the </a:t>
            </a:r>
            <a:br>
              <a:rPr lang="en-CA" dirty="0"/>
            </a:br>
            <a:r>
              <a:rPr lang="en-CA" dirty="0"/>
              <a:t>pre-mold silicon coupling. </a:t>
            </a:r>
            <a:br>
              <a:rPr lang="en-CA" dirty="0"/>
            </a:br>
            <a:r>
              <a:rPr lang="en-CA" dirty="0"/>
              <a:t>Don’t put too much, just add a line in the center area.</a:t>
            </a:r>
          </a:p>
          <a:p>
            <a:endParaRPr lang="en-CA" dirty="0">
              <a:cs typeface="Calibri" panose="020F0502020204030204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F1255A-1B0D-3D86-30BC-D87D6A212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32" y="2107644"/>
            <a:ext cx="3534657" cy="449569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2A9A18E-0C45-9FC5-B360-5436F8254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163781" y="2836125"/>
            <a:ext cx="4068266" cy="21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49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E617CF-E01A-3865-E1C9-386F4FCB7645}"/>
              </a:ext>
            </a:extLst>
          </p:cNvPr>
          <p:cNvSpPr txBox="1"/>
          <p:nvPr/>
        </p:nvSpPr>
        <p:spPr>
          <a:xfrm>
            <a:off x="1160001" y="3995678"/>
            <a:ext cx="987199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- Applied the </a:t>
            </a:r>
            <a:r>
              <a:rPr lang="en-CA" err="1"/>
              <a:t>scintillator+holder</a:t>
            </a:r>
            <a:r>
              <a:rPr lang="en-CA"/>
              <a:t> assembly on the top of the </a:t>
            </a:r>
            <a:r>
              <a:rPr lang="en-CA" err="1"/>
              <a:t>jig+spacer+silicon</a:t>
            </a:r>
            <a:r>
              <a:rPr lang="en-CA"/>
              <a:t> coupling. </a:t>
            </a:r>
          </a:p>
          <a:p>
            <a:r>
              <a:rPr lang="en-CA"/>
              <a:t>Be sure it is well aligned before the contact of the 2 parts</a:t>
            </a:r>
          </a:p>
          <a:p>
            <a:r>
              <a:rPr lang="en-CA"/>
              <a:t>You need to do-it in one time, if you miss-it, clean everything and restart. </a:t>
            </a:r>
          </a:p>
          <a:p>
            <a:r>
              <a:rPr lang="en-CA"/>
              <a:t>Don’t rush, you have about 1h30 - 2hr before the silicon start to cure.</a:t>
            </a:r>
          </a:p>
          <a:p>
            <a:endParaRPr lang="en-CA"/>
          </a:p>
          <a:p>
            <a:r>
              <a:rPr lang="en-CA"/>
              <a:t>- When the 2 parts are on the top of each other, you can use M2x6mm screws to attach them together. </a:t>
            </a:r>
          </a:p>
          <a:p>
            <a:r>
              <a:rPr lang="en-CA"/>
              <a:t>Try to keep the assembly as vertical as possible during this process. </a:t>
            </a:r>
          </a:p>
          <a:p>
            <a:r>
              <a:rPr lang="en-CA"/>
              <a:t>Gently tighten the screw to squeeze the RTV. Don’t over tighten the screws.</a:t>
            </a:r>
          </a:p>
          <a:p>
            <a:endParaRPr lang="en-CA"/>
          </a:p>
          <a:p>
            <a:r>
              <a:rPr lang="en-CA"/>
              <a:t>Let-it cure vertically for about 8hr.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9248BB-E470-FA90-11D9-818C8417E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3062" y="514317"/>
            <a:ext cx="2328128" cy="3345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038E6C-98FD-7F4E-0E7A-17715EA72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9369" y="678925"/>
            <a:ext cx="2238764" cy="3015915"/>
          </a:xfrm>
          <a:prstGeom prst="rect">
            <a:avLst/>
          </a:prstGeom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2734BCF2-91CC-1D0B-B032-11A742295E85}"/>
              </a:ext>
            </a:extLst>
          </p:cNvPr>
          <p:cNvSpPr/>
          <p:nvPr/>
        </p:nvSpPr>
        <p:spPr>
          <a:xfrm>
            <a:off x="4012354" y="1828921"/>
            <a:ext cx="718458" cy="715921"/>
          </a:xfrm>
          <a:prstGeom prst="plus">
            <a:avLst>
              <a:gd name="adj" fmla="val 435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1994816-85B8-6F32-F87B-D85BE27025D4}"/>
              </a:ext>
            </a:extLst>
          </p:cNvPr>
          <p:cNvSpPr/>
          <p:nvPr/>
        </p:nvSpPr>
        <p:spPr>
          <a:xfrm>
            <a:off x="7838983" y="1997476"/>
            <a:ext cx="656947" cy="2929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F93803-0363-B87A-0C3E-FC6492AB6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723" y="863693"/>
            <a:ext cx="2241325" cy="283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87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1FA8A-3AC3-FBFD-DE77-ABAFD3030DC7}"/>
              </a:ext>
            </a:extLst>
          </p:cNvPr>
          <p:cNvSpPr txBox="1"/>
          <p:nvPr/>
        </p:nvSpPr>
        <p:spPr>
          <a:xfrm>
            <a:off x="393711" y="630316"/>
            <a:ext cx="93823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/>
              <a:t>- When it is cured, remove the green jig and the Kapton rectangles, check if there are any bubbles,</a:t>
            </a:r>
          </a:p>
          <a:p>
            <a:r>
              <a:rPr lang="en-CA"/>
              <a:t>and apply the adhesive foam on the exposed part of the spacer.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6B319F-89D6-5242-7CFA-AFDDF75C1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5675" y="1779761"/>
            <a:ext cx="5200650" cy="29146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EC6300-C543-9B70-3526-F7B7D105AE77}"/>
              </a:ext>
            </a:extLst>
          </p:cNvPr>
          <p:cNvSpPr txBox="1"/>
          <p:nvPr/>
        </p:nvSpPr>
        <p:spPr>
          <a:xfrm>
            <a:off x="1240970" y="5078239"/>
            <a:ext cx="9046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If you don’t want to seal the </a:t>
            </a:r>
            <a:r>
              <a:rPr lang="en-CA" dirty="0" err="1"/>
              <a:t>SiPM</a:t>
            </a:r>
            <a:r>
              <a:rPr lang="en-CA" dirty="0"/>
              <a:t> to the silicon coupling, you are done and can add the skin to the copper plate (between copper and the PCB) then press a PCB with </a:t>
            </a:r>
            <a:r>
              <a:rPr lang="en-CA" dirty="0" err="1"/>
              <a:t>SiPM</a:t>
            </a:r>
            <a:r>
              <a:rPr lang="en-CA" dirty="0"/>
              <a:t> against the foam.</a:t>
            </a:r>
          </a:p>
        </p:txBody>
      </p:sp>
    </p:spTree>
    <p:extLst>
      <p:ext uri="{BB962C8B-B14F-4D97-AF65-F5344CB8AC3E}">
        <p14:creationId xmlns:p14="http://schemas.microsoft.com/office/powerpoint/2010/main" val="164134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710</Words>
  <Application>Microsoft Macintosh PowerPoint</Application>
  <PresentationFormat>Widescreen</PresentationFormat>
  <Paragraphs>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DarkLight Paddle Assembly Process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Nicolas Massacret</dc:creator>
  <cp:lastModifiedBy>Gabby Gelinas</cp:lastModifiedBy>
  <cp:revision>4</cp:revision>
  <dcterms:created xsi:type="dcterms:W3CDTF">2024-02-05T19:32:51Z</dcterms:created>
  <dcterms:modified xsi:type="dcterms:W3CDTF">2024-07-15T20:57:58Z</dcterms:modified>
</cp:coreProperties>
</file>