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ato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italic.fntdata"/><Relationship Id="rId20" Type="http://schemas.openxmlformats.org/officeDocument/2006/relationships/slide" Target="slides/slide15.xml"/><Relationship Id="rId41" Type="http://schemas.openxmlformats.org/officeDocument/2006/relationships/font" Target="fonts/La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bold.fntdata"/><Relationship Id="rId16" Type="http://schemas.openxmlformats.org/officeDocument/2006/relationships/slide" Target="slides/slide11.xml"/><Relationship Id="rId38" Type="http://schemas.openxmlformats.org/officeDocument/2006/relationships/font" Target="fonts/Lat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526bf9e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526bf9e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73419be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73419be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73419be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73419be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c77f197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c77f197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c77f1974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c77f1974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c77f1974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c77f1974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39967a9f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39967a9f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39967a9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39967a9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c77f1974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c77f1974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5c7cad96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25c7cad9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eb42843f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eb42843f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a1adc2c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a1adc2c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b457570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2b457570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ca52efbc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2ca52efb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f720a78f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f720a78f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ca52efb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2ca52efb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ca52efbc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ca52efb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2ca52efbc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2ca52efb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ca52efbc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ca52efb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af720a78f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af720a78f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eb42843f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eb42843f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eb42843f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eb42843f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0b8379b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0b8379b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111aa60b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111aa60b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0b8379b5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0b8379b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11aa60b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11aa60b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526bf9ef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526bf9ef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lab updates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Braun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on the Copper Strip and </a:t>
            </a:r>
            <a:r>
              <a:rPr lang="en"/>
              <a:t>Overlap layers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After a brief </a:t>
            </a:r>
            <a:r>
              <a:rPr lang="en"/>
              <a:t>discussion</a:t>
            </a:r>
            <a:r>
              <a:rPr lang="en"/>
              <a:t> yesterday, I have </a:t>
            </a:r>
            <a:r>
              <a:rPr lang="en"/>
              <a:t>changed</a:t>
            </a:r>
            <a:r>
              <a:rPr lang="en"/>
              <a:t> the functions to space the strips out according to the size of the detector and width of the strips, not based on spacing between strips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Have also defined another gem layer for the overlapping regions between the two layers to create a plaid pattern </a:t>
            </a:r>
            <a:endParaRPr/>
          </a:p>
        </p:txBody>
      </p:sp>
      <p:sp>
        <p:nvSpPr>
          <p:cNvPr id="145" name="Google Shape;145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 have a small issue related to the g4PSIGEM.hh file which needs to be adjusted due to the new functions being called (didn’t know this until today), once that is done I can look at the resultant simulation!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lab updates 11/21</a:t>
            </a:r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Braun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Got the two layers of strips working!</a:t>
            </a:r>
            <a:endParaRPr/>
          </a:p>
        </p:txBody>
      </p:sp>
      <p:sp>
        <p:nvSpPr>
          <p:cNvPr id="157" name="Google Shape;157;p2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working on the overlap area </a:t>
            </a:r>
            <a:r>
              <a:rPr lang="en"/>
              <a:t>in between</a:t>
            </a:r>
            <a:r>
              <a:rPr lang="en"/>
              <a:t> the strip layers.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Next step(s) are to make individual sheets with strips removed, as opposed to making individual strips, but should be easier now with an idea of what to do. </a:t>
            </a:r>
            <a:endParaRPr/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1" y="1805388"/>
            <a:ext cx="2773650" cy="28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lab updates 12/1</a:t>
            </a:r>
            <a:endParaRPr/>
          </a:p>
        </p:txBody>
      </p:sp>
      <p:sp>
        <p:nvSpPr>
          <p:cNvPr id="164" name="Google Shape;164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Braun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850" y="1868350"/>
            <a:ext cx="1951899" cy="195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4596" y="1868350"/>
            <a:ext cx="1777220" cy="19542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6"/>
          <p:cNvSpPr txBox="1"/>
          <p:nvPr/>
        </p:nvSpPr>
        <p:spPr>
          <a:xfrm>
            <a:off x="545750" y="4032700"/>
            <a:ext cx="18990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X Direction Strips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3233400" y="4068925"/>
            <a:ext cx="1777200" cy="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Y Direction Strips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5645775" y="1359525"/>
            <a:ext cx="3086100" cy="34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Visualization may look slightly off: This comes as a result of the thinness of the copper strips (80 and 340 micron) and the number of strips.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Visibility</a:t>
            </a:r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330" y="2078875"/>
            <a:ext cx="2581274" cy="275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8200" y="2096000"/>
            <a:ext cx="2581275" cy="271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Kapton ridges</a:t>
            </a:r>
            <a:endParaRPr/>
          </a:p>
        </p:txBody>
      </p:sp>
      <p:sp>
        <p:nvSpPr>
          <p:cNvPr id="186" name="Google Shape;186;p2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900" y="2040500"/>
            <a:ext cx="2336625" cy="25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lab updates 1/27</a:t>
            </a:r>
            <a:endParaRPr/>
          </a:p>
        </p:txBody>
      </p:sp>
      <p:sp>
        <p:nvSpPr>
          <p:cNvPr id="193" name="Google Shape;193;p29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Braun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727800" y="58697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</a:t>
            </a:r>
            <a:r>
              <a:rPr lang="en"/>
              <a:t>semester</a:t>
            </a:r>
            <a:r>
              <a:rPr lang="en"/>
              <a:t> work</a:t>
            </a:r>
            <a:endParaRPr/>
          </a:p>
        </p:txBody>
      </p:sp>
      <p:sp>
        <p:nvSpPr>
          <p:cNvPr id="199" name="Google Shape;199;p30"/>
          <p:cNvSpPr txBox="1"/>
          <p:nvPr>
            <p:ph idx="2" type="body"/>
          </p:nvPr>
        </p:nvSpPr>
        <p:spPr>
          <a:xfrm>
            <a:off x="4624325" y="2078875"/>
            <a:ext cx="3793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was working on translating the COMPASS gem readout board code to the darklight simulation.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included the x and y direction copper strips and the kapton spacers </a:t>
            </a:r>
            <a:r>
              <a:rPr lang="en"/>
              <a:t>in between</a:t>
            </a:r>
            <a:r>
              <a:rPr lang="en"/>
              <a:t> each of these strips.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individual strips/spacers slow the simulation down to a pitch drop experiment speed even when treated as a single volume</a:t>
            </a: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00" y="1434125"/>
            <a:ext cx="1613350" cy="1760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4027" y="1454575"/>
            <a:ext cx="1613350" cy="171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0125" y="3385063"/>
            <a:ext cx="1613349" cy="1698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(Temporary) Solution</a:t>
            </a:r>
            <a:endParaRPr/>
          </a:p>
        </p:txBody>
      </p:sp>
      <p:sp>
        <p:nvSpPr>
          <p:cNvPr id="208" name="Google Shape;208;p31"/>
          <p:cNvSpPr txBox="1"/>
          <p:nvPr>
            <p:ph idx="2" type="body"/>
          </p:nvPr>
        </p:nvSpPr>
        <p:spPr>
          <a:xfrm>
            <a:off x="727804" y="208612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Treat each of the new layers the same as the gem layers (no individual copper strips/kapton ridges)</a:t>
            </a:r>
            <a:br>
              <a:rPr lang="en"/>
            </a:br>
            <a:r>
              <a:rPr lang="en"/>
              <a:t>Layers are:</a:t>
            </a:r>
            <a:br>
              <a:rPr lang="en"/>
            </a:br>
            <a:r>
              <a:rPr lang="en"/>
              <a:t>- Copper (0.2)</a:t>
            </a:r>
            <a:br>
              <a:rPr lang="en"/>
            </a:br>
            <a:r>
              <a:rPr lang="en"/>
              <a:t>- Kapton(0.2)</a:t>
            </a:r>
            <a:br>
              <a:rPr lang="en"/>
            </a:br>
            <a:r>
              <a:rPr lang="en"/>
              <a:t>- Copper(0.85)</a:t>
            </a:r>
            <a:br>
              <a:rPr lang="en"/>
            </a:br>
            <a:r>
              <a:rPr lang="en"/>
              <a:t>- Fiberglass</a:t>
            </a:r>
            <a:br>
              <a:rPr lang="en"/>
            </a:b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5124175" y="2054975"/>
            <a:ext cx="34482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permanent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solution:</a:t>
            </a:r>
            <a:b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A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djust the layer density as though it still has those gaps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- (Any other suggestions welcome)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Finally got g4DL simulation to work (thank you Win)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8613" y="398250"/>
            <a:ext cx="6110075" cy="3627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Hits with new readout board</a:t>
            </a:r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075" y="1301575"/>
            <a:ext cx="6696300" cy="379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Hits with old readout board</a:t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437" y="1351150"/>
            <a:ext cx="6703124" cy="382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lab updates 2/3</a:t>
            </a:r>
            <a:endParaRPr/>
          </a:p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Braun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Context: New Readout Board </a:t>
            </a:r>
            <a:endParaRPr/>
          </a:p>
        </p:txBody>
      </p:sp>
      <p:sp>
        <p:nvSpPr>
          <p:cNvPr id="233" name="Google Shape;233;p35"/>
          <p:cNvSpPr txBox="1"/>
          <p:nvPr>
            <p:ph idx="2" type="body"/>
          </p:nvPr>
        </p:nvSpPr>
        <p:spPr>
          <a:xfrm>
            <a:off x="729454" y="2194800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replacing the MUSE readout board with the version b</a:t>
            </a:r>
            <a:r>
              <a:rPr lang="en"/>
              <a:t>ased on COMPASS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Treat each of the new layers the same as the gem layers (no individual copper strips/kapton ridges)</a:t>
            </a:r>
            <a:br>
              <a:rPr lang="en"/>
            </a:br>
            <a:r>
              <a:rPr lang="en"/>
              <a:t>Layers are:</a:t>
            </a:r>
            <a:br>
              <a:rPr lang="en"/>
            </a:br>
            <a:r>
              <a:rPr lang="en"/>
              <a:t>- Copper (0.2)</a:t>
            </a:r>
            <a:br>
              <a:rPr lang="en"/>
            </a:br>
            <a:r>
              <a:rPr lang="en"/>
              <a:t>- Kapton(0.2)</a:t>
            </a:r>
            <a:br>
              <a:rPr lang="en"/>
            </a:br>
            <a:r>
              <a:rPr lang="en"/>
              <a:t>- Copper(0.85)</a:t>
            </a:r>
            <a:br>
              <a:rPr lang="en"/>
            </a:br>
            <a:r>
              <a:rPr lang="en"/>
              <a:t>- Fiberglass</a:t>
            </a:r>
            <a:endParaRPr/>
          </a:p>
        </p:txBody>
      </p:sp>
      <p:sp>
        <p:nvSpPr>
          <p:cNvPr id="234" name="Google Shape;234;p35"/>
          <p:cNvSpPr txBox="1"/>
          <p:nvPr/>
        </p:nvSpPr>
        <p:spPr>
          <a:xfrm>
            <a:off x="5037150" y="2194800"/>
            <a:ext cx="3380700" cy="24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Previous semester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attempted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to have individual kapton spacers/copper strips but slowed the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simulation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down heavily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6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Hits Comparison, 1D Plot, 15000 events</a:t>
            </a:r>
            <a:endParaRPr/>
          </a:p>
        </p:txBody>
      </p:sp>
      <p:sp>
        <p:nvSpPr>
          <p:cNvPr id="240" name="Google Shape;240;p36"/>
          <p:cNvSpPr txBox="1"/>
          <p:nvPr/>
        </p:nvSpPr>
        <p:spPr>
          <a:xfrm>
            <a:off x="2963700" y="4612275"/>
            <a:ext cx="3216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Run with random gun mode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error is sqrt(n)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1" name="Google Shape;24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075" y="1272600"/>
            <a:ext cx="5979996" cy="3433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Hits Comparison , 1D Plot, 15000 events</a:t>
            </a:r>
            <a:endParaRPr/>
          </a:p>
        </p:txBody>
      </p:sp>
      <p:sp>
        <p:nvSpPr>
          <p:cNvPr id="247" name="Google Shape;247;p37"/>
          <p:cNvSpPr txBox="1"/>
          <p:nvPr/>
        </p:nvSpPr>
        <p:spPr>
          <a:xfrm>
            <a:off x="2963700" y="4626750"/>
            <a:ext cx="3216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Run with random gun mode 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error is sqrt(n)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37"/>
          <p:cNvPicPr preferRelativeResize="0"/>
          <p:nvPr/>
        </p:nvPicPr>
        <p:blipFill rotWithShape="1">
          <a:blip r:embed="rId3">
            <a:alphaModFix/>
          </a:blip>
          <a:srcRect b="0" l="0" r="783" t="0"/>
          <a:stretch/>
        </p:blipFill>
        <p:spPr>
          <a:xfrm>
            <a:off x="1598325" y="1260475"/>
            <a:ext cx="5947325" cy="340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Hits with old readout board, 2D Plots, 15000 events</a:t>
            </a:r>
            <a:endParaRPr/>
          </a:p>
        </p:txBody>
      </p:sp>
      <p:sp>
        <p:nvSpPr>
          <p:cNvPr id="254" name="Google Shape;254;p38"/>
          <p:cNvSpPr txBox="1"/>
          <p:nvPr/>
        </p:nvSpPr>
        <p:spPr>
          <a:xfrm>
            <a:off x="2963700" y="4752300"/>
            <a:ext cx="3216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Run with random gun mode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725" y="1258100"/>
            <a:ext cx="6240051" cy="360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9"/>
          <p:cNvSpPr txBox="1"/>
          <p:nvPr>
            <p:ph type="title"/>
          </p:nvPr>
        </p:nvSpPr>
        <p:spPr>
          <a:xfrm>
            <a:off x="727800" y="594225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Hits with new readout board, 2D Plots, 15000 events</a:t>
            </a:r>
            <a:endParaRPr/>
          </a:p>
        </p:txBody>
      </p:sp>
      <p:sp>
        <p:nvSpPr>
          <p:cNvPr id="261" name="Google Shape;261;p39"/>
          <p:cNvSpPr txBox="1"/>
          <p:nvPr/>
        </p:nvSpPr>
        <p:spPr>
          <a:xfrm>
            <a:off x="2963700" y="4752300"/>
            <a:ext cx="32166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Run with random gun mode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62" name="Google Shape;2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50" y="1245600"/>
            <a:ext cx="6301102" cy="362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268" name="Google Shape;268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Looking to retry the copper strip/kapton spacer layers in a way which doesn’t slow down the event interactions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G4PVReplica/Division may be fruitful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Rerun the tests to see how they affect the hits in 1D and 2D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First set of simulated data produced, changed the run2.mac file (and figured out how to use the root object browser)</a:t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625" y="949024"/>
            <a:ext cx="4150775" cy="30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525" y="1080850"/>
            <a:ext cx="4218800" cy="2772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Get used to root, generate data for a basic gaussian distribution  and fit it in root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Familiarize myself with C++</a:t>
            </a:r>
            <a:endParaRPr/>
          </a:p>
        </p:txBody>
      </p:sp>
      <p:sp>
        <p:nvSpPr>
          <p:cNvPr id="107" name="Google Shape;107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Work on the “readout” material change to carbon fiber, read the “Construction, test and commissioning of the triple-gem tracking detector for compass” paper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lab updates 11/1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Braun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3300" y="4039299"/>
            <a:ext cx="7697400" cy="7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First Gaussian distribution I made with root, with an amplitude of 1, a sigma of 1 and and mean value of 0, to see if I can use TCanvas and TF1 to create a  basic </a:t>
            </a:r>
            <a:r>
              <a:rPr lang="en" sz="1100"/>
              <a:t>gaussian</a:t>
            </a:r>
            <a:endParaRPr sz="1100"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36" y="188625"/>
            <a:ext cx="5080525" cy="365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3300" y="4162450"/>
            <a:ext cx="7878300" cy="75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Created a random gaussian distribution, which was then fitted alongside a printed standard </a:t>
            </a:r>
            <a:r>
              <a:rPr lang="en" sz="1100"/>
              <a:t>deviation</a:t>
            </a:r>
            <a:r>
              <a:rPr lang="en" sz="1100"/>
              <a:t> and mean using root (the given values were 3 and 1 for stdv and mean respectively). </a:t>
            </a:r>
            <a:endParaRPr sz="1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(also found a website called Learn C++ which has been helping tremendously). </a:t>
            </a:r>
            <a:endParaRPr sz="1100"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413" y="108950"/>
            <a:ext cx="4974077" cy="38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Finished reading the Gem Construction paper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Currently reading through the geant4 geometry page to get an idea of what to do</a:t>
            </a:r>
            <a:endParaRPr/>
          </a:p>
        </p:txBody>
      </p:sp>
      <p:sp>
        <p:nvSpPr>
          <p:cNvPr id="132" name="Google Shape;132;p2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Actually work on the gem construction code, requires overlapping copper strips and carbon fiber for the readout layer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Still trying to decipher the current code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RGB lab updates 11/11</a:t>
            </a:r>
            <a:endParaRPr/>
          </a:p>
        </p:txBody>
      </p:sp>
      <p:sp>
        <p:nvSpPr>
          <p:cNvPr id="138" name="Google Shape;138;p2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Braun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