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9" r:id="rId4"/>
    <p:sldId id="270" r:id="rId5"/>
    <p:sldId id="260" r:id="rId6"/>
    <p:sldId id="261" r:id="rId7"/>
    <p:sldId id="268" r:id="rId8"/>
    <p:sldId id="267" r:id="rId9"/>
    <p:sldId id="263" r:id="rId10"/>
    <p:sldId id="257" r:id="rId11"/>
    <p:sldId id="262" r:id="rId12"/>
    <p:sldId id="266" r:id="rId13"/>
    <p:sldId id="264" r:id="rId14"/>
    <p:sldId id="265" r:id="rId15"/>
    <p:sldId id="271" r:id="rId16"/>
    <p:sldId id="272" r:id="rId17"/>
    <p:sldId id="274" r:id="rId18"/>
    <p:sldId id="273" r:id="rId19"/>
    <p:sldId id="275" r:id="rId20"/>
    <p:sldId id="276" r:id="rId21"/>
    <p:sldId id="277" r:id="rId22"/>
    <p:sldId id="280" r:id="rId23"/>
    <p:sldId id="278" r:id="rId24"/>
    <p:sldId id="279"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p:scale>
          <a:sx n="77" d="100"/>
          <a:sy n="77" d="100"/>
        </p:scale>
        <p:origin x="-11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pPr algn="r"/>
            <a:r>
              <a:rPr lang="en-US" sz="2400" dirty="0" smtClean="0"/>
              <a:t>By Ms. </a:t>
            </a:r>
            <a:r>
              <a:rPr lang="en-US" sz="2400" dirty="0" err="1" smtClean="0"/>
              <a:t>Ankita</a:t>
            </a:r>
            <a:r>
              <a:rPr lang="en-US" sz="2400" dirty="0" smtClean="0"/>
              <a:t> S Joshi</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System Architectures</a:t>
            </a:r>
          </a:p>
        </p:txBody>
      </p:sp>
      <p:sp>
        <p:nvSpPr>
          <p:cNvPr id="3" name="Content Placeholder 2"/>
          <p:cNvSpPr>
            <a:spLocks noGrp="1"/>
          </p:cNvSpPr>
          <p:nvPr>
            <p:ph idx="1"/>
          </p:nvPr>
        </p:nvSpPr>
        <p:spPr/>
        <p:txBody>
          <a:bodyPr>
            <a:normAutofit fontScale="77500" lnSpcReduction="20000"/>
          </a:bodyPr>
          <a:lstStyle/>
          <a:p>
            <a:r>
              <a:rPr lang="en-US" dirty="0" smtClean="0"/>
              <a:t>The architecture of DBMS can be defined at three levels as follows −</a:t>
            </a:r>
          </a:p>
          <a:p>
            <a:pPr lvl="1"/>
            <a:r>
              <a:rPr lang="en-US" dirty="0" smtClean="0"/>
              <a:t>External levels.</a:t>
            </a:r>
          </a:p>
          <a:p>
            <a:pPr lvl="1"/>
            <a:r>
              <a:rPr lang="en-US" dirty="0" smtClean="0"/>
              <a:t>Conceptual levels.</a:t>
            </a:r>
          </a:p>
          <a:p>
            <a:pPr lvl="1"/>
            <a:r>
              <a:rPr lang="en-US" dirty="0" smtClean="0"/>
              <a:t>Internal levels.</a:t>
            </a:r>
          </a:p>
          <a:p>
            <a:r>
              <a:rPr lang="en-US" dirty="0" smtClean="0"/>
              <a:t>The main objective of the three level architecture is nothing but to separate each user view of the data from the way the database is physically represented. The database internal structure should be unaffected while changes to the physical aspects of storage.</a:t>
            </a:r>
          </a:p>
          <a:p>
            <a:r>
              <a:rPr lang="en-US" dirty="0" smtClean="0"/>
              <a:t>The DBA should be able to change the conceptual structure of the database without affecting all other users.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srcRect l="18804" t="19088" r="25417" b="7770"/>
          <a:stretch/>
        </p:blipFill>
        <p:spPr bwMode="auto">
          <a:xfrm>
            <a:off x="759941" y="609600"/>
            <a:ext cx="7257535" cy="535047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Server </a:t>
            </a:r>
            <a:r>
              <a:rPr lang="en-IN" dirty="0"/>
              <a:t>System Architecture 	</a:t>
            </a:r>
            <a:endParaRPr lang="en-US" dirty="0"/>
          </a:p>
        </p:txBody>
      </p:sp>
      <p:sp>
        <p:nvSpPr>
          <p:cNvPr id="3" name="Content Placeholder 2"/>
          <p:cNvSpPr>
            <a:spLocks noGrp="1"/>
          </p:cNvSpPr>
          <p:nvPr>
            <p:ph idx="1"/>
          </p:nvPr>
        </p:nvSpPr>
        <p:spPr/>
        <p:txBody>
          <a:bodyPr/>
          <a:lstStyle/>
          <a:p>
            <a:r>
              <a:rPr lang="en-US" dirty="0" smtClean="0"/>
              <a:t>It is broadly categorized into two kinds:</a:t>
            </a:r>
          </a:p>
          <a:p>
            <a:pPr lvl="1"/>
            <a:r>
              <a:rPr lang="en-US" dirty="0" smtClean="0"/>
              <a:t>Transaction servers: which are widely used in RDBMS.</a:t>
            </a:r>
          </a:p>
          <a:p>
            <a:pPr lvl="1"/>
            <a:r>
              <a:rPr lang="en-US" dirty="0" smtClean="0"/>
              <a:t>Data servers: used in object oriented database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arallel Databases</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A parallel DBMS </a:t>
            </a:r>
            <a:r>
              <a:rPr lang="en-US" dirty="0"/>
              <a:t>is a DBMS that runs across multiple processors and is designed to execute operations in parallel, whenever possible. The parallel DBMS link a number of smaller machines to achieve the same throughput as expected from a single large machine</a:t>
            </a:r>
            <a:r>
              <a:rPr lang="en-US" dirty="0" smtClean="0"/>
              <a:t>.</a:t>
            </a:r>
          </a:p>
          <a:p>
            <a:pPr fontAlgn="base"/>
            <a:r>
              <a:rPr lang="en-US" dirty="0"/>
              <a:t>There are parallel working of CPUs</a:t>
            </a:r>
          </a:p>
          <a:p>
            <a:pPr fontAlgn="base"/>
            <a:r>
              <a:rPr lang="en-US" dirty="0"/>
              <a:t>It improves performance</a:t>
            </a:r>
          </a:p>
          <a:p>
            <a:pPr fontAlgn="base"/>
            <a:r>
              <a:rPr lang="en-US" dirty="0"/>
              <a:t>It divides large tasks into various other tasks</a:t>
            </a:r>
          </a:p>
          <a:p>
            <a:pPr fontAlgn="base"/>
            <a:r>
              <a:rPr lang="en-US" dirty="0"/>
              <a:t>Completes works very </a:t>
            </a:r>
            <a:r>
              <a:rPr lang="en-US" dirty="0" smtClean="0"/>
              <a:t>quickly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Goals of Parallel </a:t>
            </a:r>
            <a:r>
              <a:rPr lang="en-IN" dirty="0" smtClean="0"/>
              <a:t>Databases</a:t>
            </a:r>
            <a:endParaRPr lang="en-US" dirty="0"/>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b="1" dirty="0"/>
              <a:t>Improve </a:t>
            </a:r>
            <a:r>
              <a:rPr lang="en-US" b="1" dirty="0" smtClean="0"/>
              <a:t>performance:</a:t>
            </a:r>
          </a:p>
          <a:p>
            <a:pPr lvl="1"/>
            <a:r>
              <a:rPr lang="en-US" dirty="0"/>
              <a:t>The performance of the system can be improved by connecting multiple CPU and disks in parallel. Many small processors can also be connected in parallel.</a:t>
            </a:r>
            <a:endParaRPr lang="en-US" b="1" dirty="0"/>
          </a:p>
          <a:p>
            <a:r>
              <a:rPr lang="en-US" b="1" dirty="0"/>
              <a:t>Improve availability of data:</a:t>
            </a:r>
          </a:p>
          <a:p>
            <a:pPr lvl="1"/>
            <a:r>
              <a:rPr lang="en-US" dirty="0"/>
              <a:t>Data can be copied to multiple locations to improve the availability of data</a:t>
            </a:r>
            <a:r>
              <a:rPr lang="en-US" dirty="0" smtClean="0"/>
              <a:t>.</a:t>
            </a:r>
            <a:endParaRPr lang="en-US" b="1" dirty="0" smtClean="0"/>
          </a:p>
          <a:p>
            <a:r>
              <a:rPr lang="en-US" b="1" dirty="0"/>
              <a:t>Improve </a:t>
            </a:r>
            <a:r>
              <a:rPr lang="en-US" b="1" dirty="0" smtClean="0"/>
              <a:t>reliability:</a:t>
            </a:r>
            <a:endParaRPr lang="en-US" dirty="0" smtClean="0"/>
          </a:p>
          <a:p>
            <a:pPr lvl="1"/>
            <a:r>
              <a:rPr lang="en-US" dirty="0" smtClean="0"/>
              <a:t>Reliability </a:t>
            </a:r>
            <a:r>
              <a:rPr lang="en-US" dirty="0"/>
              <a:t>of system is improved with completeness, accuracy and availability of </a:t>
            </a:r>
            <a:r>
              <a:rPr lang="en-US" dirty="0" smtClean="0"/>
              <a:t>data.</a:t>
            </a:r>
          </a:p>
          <a:p>
            <a:r>
              <a:rPr lang="en-US" b="1" dirty="0" smtClean="0"/>
              <a:t>Provide </a:t>
            </a:r>
            <a:r>
              <a:rPr lang="en-US" b="1" dirty="0"/>
              <a:t>distributed access of </a:t>
            </a:r>
            <a:r>
              <a:rPr lang="en-US" b="1" dirty="0" smtClean="0"/>
              <a:t>data:</a:t>
            </a:r>
            <a:endParaRPr lang="en-US" dirty="0" smtClean="0"/>
          </a:p>
          <a:p>
            <a:pPr lvl="1"/>
            <a:r>
              <a:rPr lang="en-US" dirty="0" smtClean="0"/>
              <a:t>Companies </a:t>
            </a:r>
            <a:r>
              <a:rPr lang="en-US" dirty="0"/>
              <a:t>having many branches in multiple cities can access data with the help of parallel database system.</a:t>
            </a:r>
            <a:br>
              <a:rPr lang="en-US" dirty="0"/>
            </a:br>
            <a:endParaRPr lang="en-US" b="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Databases</a:t>
            </a:r>
            <a:endParaRPr lang="en-IN"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14" t="29110" r="68497" b="29420"/>
          <a:stretch/>
        </p:blipFill>
        <p:spPr bwMode="auto">
          <a:xfrm>
            <a:off x="1371600" y="1676400"/>
            <a:ext cx="5715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81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Shared </a:t>
            </a:r>
            <a:r>
              <a:rPr lang="en-US" b="1" dirty="0"/>
              <a:t>Memory </a:t>
            </a:r>
            <a:r>
              <a:rPr lang="en-US" b="1" dirty="0" smtClean="0"/>
              <a:t>Architecture</a:t>
            </a:r>
            <a:endParaRPr lang="en-IN"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a:t>In Shared Memory architecture, single memory is shared among many </a:t>
            </a:r>
            <a:r>
              <a:rPr lang="en-US" dirty="0" smtClean="0"/>
              <a:t>processors. several </a:t>
            </a:r>
            <a:r>
              <a:rPr lang="en-US" dirty="0"/>
              <a:t>processors are connected through an interconnection network with Main memory and disk setup. Here interconnection network is usually a high speed network (may be Bus, Mesh, or Hypercube) which makes data sharing (transporting) easy among the various components (Processor, Memory, and Disk</a:t>
            </a:r>
            <a:r>
              <a:rPr lang="en-US" dirty="0" smtClean="0"/>
              <a:t>).</a:t>
            </a:r>
            <a:endParaRPr lang="en-US" dirty="0"/>
          </a:p>
        </p:txBody>
      </p:sp>
    </p:spTree>
    <p:extLst>
      <p:ext uri="{BB962C8B-B14F-4D97-AF65-F5344CB8AC3E}">
        <p14:creationId xmlns:p14="http://schemas.microsoft.com/office/powerpoint/2010/main" val="162869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Shared Memory Architecture</a:t>
            </a:r>
            <a:endParaRPr lang="en-IN"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033" t="22861" r="44537" b="47691"/>
          <a:stretch/>
        </p:blipFill>
        <p:spPr bwMode="auto">
          <a:xfrm>
            <a:off x="1219200" y="1676400"/>
            <a:ext cx="6553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85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Shared Memory Architecture</a:t>
            </a:r>
            <a:endParaRPr lang="en-IN" dirty="0"/>
          </a:p>
        </p:txBody>
      </p:sp>
      <p:sp>
        <p:nvSpPr>
          <p:cNvPr id="3" name="Content Placeholder 2"/>
          <p:cNvSpPr>
            <a:spLocks noGrp="1"/>
          </p:cNvSpPr>
          <p:nvPr>
            <p:ph idx="1"/>
          </p:nvPr>
        </p:nvSpPr>
        <p:spPr/>
        <p:txBody>
          <a:bodyPr>
            <a:normAutofit fontScale="62500" lnSpcReduction="20000"/>
          </a:bodyPr>
          <a:lstStyle/>
          <a:p>
            <a:r>
              <a:rPr lang="en-US" b="1" i="1" dirty="0" smtClean="0"/>
              <a:t>Advantages:</a:t>
            </a:r>
            <a:endParaRPr lang="en-US" b="1" dirty="0"/>
          </a:p>
          <a:p>
            <a:pPr lvl="1"/>
            <a:r>
              <a:rPr lang="en-US" dirty="0" smtClean="0"/>
              <a:t>Simple </a:t>
            </a:r>
            <a:r>
              <a:rPr lang="en-US" dirty="0"/>
              <a:t>implementation</a:t>
            </a:r>
          </a:p>
          <a:p>
            <a:pPr lvl="1"/>
            <a:r>
              <a:rPr lang="en-US" dirty="0"/>
              <a:t>Establishes effective communication between processors through single memory addresses space.</a:t>
            </a:r>
          </a:p>
          <a:p>
            <a:pPr lvl="1"/>
            <a:r>
              <a:rPr lang="en-US" dirty="0"/>
              <a:t>Above point leads to less communication overhead</a:t>
            </a:r>
            <a:r>
              <a:rPr lang="en-US" dirty="0" smtClean="0"/>
              <a:t>.</a:t>
            </a:r>
            <a:endParaRPr lang="en-US" dirty="0"/>
          </a:p>
          <a:p>
            <a:r>
              <a:rPr lang="en-US" b="1" i="1" dirty="0" smtClean="0"/>
              <a:t>Disadvantages:</a:t>
            </a:r>
            <a:endParaRPr lang="en-US" b="1" dirty="0"/>
          </a:p>
          <a:p>
            <a:pPr lvl="1"/>
            <a:r>
              <a:rPr lang="en-US" dirty="0" smtClean="0"/>
              <a:t>Higher </a:t>
            </a:r>
            <a:r>
              <a:rPr lang="en-US" dirty="0"/>
              <a:t>degree of parallelism (more number of concurrent operations in different processors) cannot be achieved due to the reason that all the processors share the same interconnection network to connect with memory. This causes Bottleneck in interconnection network (Interference), especially in the case of Bus interconnection </a:t>
            </a:r>
            <a:r>
              <a:rPr lang="en-US" dirty="0" smtClean="0"/>
              <a:t>network.</a:t>
            </a:r>
          </a:p>
          <a:p>
            <a:pPr lvl="1"/>
            <a:r>
              <a:rPr lang="en-US" dirty="0" smtClean="0"/>
              <a:t>Addition </a:t>
            </a:r>
            <a:r>
              <a:rPr lang="en-US" dirty="0"/>
              <a:t>of processor would slow down the existing </a:t>
            </a:r>
            <a:r>
              <a:rPr lang="en-US" dirty="0" smtClean="0"/>
              <a:t>processors.</a:t>
            </a:r>
          </a:p>
          <a:p>
            <a:pPr lvl="1"/>
            <a:r>
              <a:rPr lang="en-US" dirty="0" smtClean="0"/>
              <a:t>Cache-coherency </a:t>
            </a:r>
            <a:r>
              <a:rPr lang="en-US" dirty="0"/>
              <a:t>should be maintained. That is, if any processor tries to read the data used or modified by other processors, then we need to ensure that the data is of latest </a:t>
            </a:r>
            <a:r>
              <a:rPr lang="en-US" dirty="0" smtClean="0"/>
              <a:t>version.</a:t>
            </a:r>
          </a:p>
          <a:p>
            <a:pPr lvl="1"/>
            <a:r>
              <a:rPr lang="en-US" dirty="0" smtClean="0"/>
              <a:t>Degree </a:t>
            </a:r>
            <a:r>
              <a:rPr lang="en-US" dirty="0"/>
              <a:t>of Parallelism is limited. More number of parallel processes might degrade the performance</a:t>
            </a:r>
            <a:r>
              <a:rPr lang="en-US" dirty="0" smtClean="0"/>
              <a:t>.</a:t>
            </a:r>
            <a:endParaRPr lang="en-US" dirty="0"/>
          </a:p>
        </p:txBody>
      </p:sp>
    </p:spTree>
    <p:extLst>
      <p:ext uri="{BB962C8B-B14F-4D97-AF65-F5344CB8AC3E}">
        <p14:creationId xmlns:p14="http://schemas.microsoft.com/office/powerpoint/2010/main" val="170294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Disk architecture</a:t>
            </a:r>
            <a:endParaRPr lang="en-IN"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S</a:t>
            </a:r>
            <a:r>
              <a:rPr lang="en-US" dirty="0" smtClean="0"/>
              <a:t>ingle </a:t>
            </a:r>
            <a:r>
              <a:rPr lang="en-US" dirty="0"/>
              <a:t>disk or single disk setup is shared among all the available processors and also all the processors have their own private </a:t>
            </a:r>
            <a:r>
              <a:rPr lang="en-US" dirty="0" smtClean="0"/>
              <a:t>memories.</a:t>
            </a:r>
            <a:endParaRPr lang="en-US" dirty="0"/>
          </a:p>
          <a:p>
            <a:r>
              <a:rPr lang="en-US" b="1" i="1" dirty="0" smtClean="0"/>
              <a:t>Advantages:</a:t>
            </a:r>
            <a:endParaRPr lang="en-US" b="1" dirty="0"/>
          </a:p>
          <a:p>
            <a:r>
              <a:rPr lang="en-US" dirty="0" smtClean="0"/>
              <a:t>Failure </a:t>
            </a:r>
            <a:r>
              <a:rPr lang="en-US" dirty="0"/>
              <a:t>of any processors would not stop the entire system (Fault tolerance)</a:t>
            </a:r>
          </a:p>
          <a:p>
            <a:r>
              <a:rPr lang="en-US" dirty="0" smtClean="0"/>
              <a:t>Support </a:t>
            </a:r>
            <a:r>
              <a:rPr lang="en-US" dirty="0"/>
              <a:t>larger number of processors (when compared to Shared Memory architecture)</a:t>
            </a:r>
          </a:p>
          <a:p>
            <a:r>
              <a:rPr lang="en-US" b="1" i="1" dirty="0" smtClean="0"/>
              <a:t>Disadvantages:</a:t>
            </a:r>
            <a:endParaRPr lang="en-US" b="1" dirty="0"/>
          </a:p>
          <a:p>
            <a:r>
              <a:rPr lang="en-US" dirty="0" smtClean="0"/>
              <a:t>Inter-processor </a:t>
            </a:r>
            <a:r>
              <a:rPr lang="en-US" dirty="0"/>
              <a:t>communication is slow. The reason is, all the processors have their own memory. Hence, the communication between processors need reading of data from other processors’ memory which needs additional software support. </a:t>
            </a:r>
          </a:p>
        </p:txBody>
      </p:sp>
    </p:spTree>
    <p:extLst>
      <p:ext uri="{BB962C8B-B14F-4D97-AF65-F5344CB8AC3E}">
        <p14:creationId xmlns:p14="http://schemas.microsoft.com/office/powerpoint/2010/main" val="204228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System Architectures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Database Management System (DBMS) architecture shows how data in the database is viewed by the users. It is not concerned about how the data are handled and processed by the DBMS.</a:t>
            </a:r>
          </a:p>
          <a:p>
            <a:r>
              <a:rPr lang="en-US" dirty="0" smtClean="0"/>
              <a:t>It helps in implementation, design, and maintenance of a database to store and organize information for companies. The concept of DBMS depends upon its architecture. The architecture can be designed as centralized, decentralized, or hierarchical.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Disk architecture</a:t>
            </a:r>
            <a:endParaRPr lang="en-IN"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55" t="30546" r="43731" b="37190"/>
          <a:stretch/>
        </p:blipFill>
        <p:spPr bwMode="auto">
          <a:xfrm>
            <a:off x="1447800" y="2133600"/>
            <a:ext cx="6477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54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Nothing architecture</a:t>
            </a:r>
            <a:endParaRPr lang="en-IN"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Every </a:t>
            </a:r>
            <a:r>
              <a:rPr lang="en-US" dirty="0"/>
              <a:t>processor has its own memory and disk setup. This setup may be considered as set of individual computers connected through high speed interconnection network using regular network protocols and switches for example to share data between computers. (This architecture is used in the Distributed Database System). In Shared Nothing parallel database system implementation, we insist the use of similar nodes that are Homogenous systems. (In distributed database System we may use Heterogeneous nodes)</a:t>
            </a:r>
          </a:p>
          <a:p>
            <a:pPr marL="0" indent="0">
              <a:buNone/>
            </a:pPr>
            <a:endParaRPr lang="en-IN" dirty="0"/>
          </a:p>
        </p:txBody>
      </p:sp>
    </p:spTree>
    <p:extLst>
      <p:ext uri="{BB962C8B-B14F-4D97-AF65-F5344CB8AC3E}">
        <p14:creationId xmlns:p14="http://schemas.microsoft.com/office/powerpoint/2010/main" val="1758254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Nothing architecture</a:t>
            </a:r>
            <a:endParaRPr lang="en-IN"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989" t="26309" r="44822" b="44679"/>
          <a:stretch/>
        </p:blipFill>
        <p:spPr bwMode="auto">
          <a:xfrm>
            <a:off x="762000" y="2057400"/>
            <a:ext cx="7315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439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Nothing architecture</a:t>
            </a:r>
            <a:endParaRPr lang="en-IN"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b="1" i="1" dirty="0" smtClean="0"/>
              <a:t>Advantages:</a:t>
            </a:r>
            <a:endParaRPr lang="en-US" dirty="0"/>
          </a:p>
          <a:p>
            <a:pPr lvl="1"/>
            <a:r>
              <a:rPr lang="en-US" dirty="0" smtClean="0"/>
              <a:t>Number </a:t>
            </a:r>
            <a:r>
              <a:rPr lang="en-US" dirty="0"/>
              <a:t>of processors used here is scalable. That is, the design is flexible to add more number of computers.</a:t>
            </a:r>
          </a:p>
          <a:p>
            <a:pPr lvl="1"/>
            <a:r>
              <a:rPr lang="en-US" dirty="0"/>
              <a:t>Unlike in other two architectures, only the data request which cannot be answered by local processors need to be forwarded through interconnection network.</a:t>
            </a:r>
          </a:p>
          <a:p>
            <a:r>
              <a:rPr lang="en-US" b="1" i="1" dirty="0" smtClean="0"/>
              <a:t>Disadvantages:</a:t>
            </a:r>
            <a:endParaRPr lang="en-US" dirty="0"/>
          </a:p>
          <a:p>
            <a:pPr lvl="1"/>
            <a:r>
              <a:rPr lang="en-US" dirty="0" smtClean="0"/>
              <a:t>Non-local </a:t>
            </a:r>
            <a:r>
              <a:rPr lang="en-US" dirty="0"/>
              <a:t>disk accesses are costly. That is, if one server receives the request. If the required data not available, it must be routed to the server where the data is available. It is slightly complex.</a:t>
            </a:r>
          </a:p>
          <a:p>
            <a:pPr lvl="1"/>
            <a:r>
              <a:rPr lang="en-US" dirty="0"/>
              <a:t>Communication cost involved in transporting data among computers</a:t>
            </a:r>
            <a:r>
              <a:rPr lang="en-US" dirty="0" smtClean="0"/>
              <a:t>.</a:t>
            </a:r>
            <a:endParaRPr lang="en-US" dirty="0"/>
          </a:p>
        </p:txBody>
      </p:sp>
    </p:spTree>
    <p:extLst>
      <p:ext uri="{BB962C8B-B14F-4D97-AF65-F5344CB8AC3E}">
        <p14:creationId xmlns:p14="http://schemas.microsoft.com/office/powerpoint/2010/main" val="3573450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Distributed Database </a:t>
            </a:r>
            <a:r>
              <a:rPr lang="en-IN" b="1" dirty="0" smtClean="0"/>
              <a:t>System</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a:t>A distributed database is basically a database that is not limited to one system, it is spread over different sites, </a:t>
            </a:r>
            <a:r>
              <a:rPr lang="en-US" dirty="0" err="1"/>
              <a:t>i.e</a:t>
            </a:r>
            <a:r>
              <a:rPr lang="en-US" dirty="0"/>
              <a:t>, on multiple computers or over a network of computers. A distributed database system is located on various sites that don’t share physical components. This may be required when a particular database needs to be accessed by various users globally. It needs to be managed such that for the users it looks like one single database. </a:t>
            </a:r>
          </a:p>
        </p:txBody>
      </p:sp>
    </p:spTree>
    <p:extLst>
      <p:ext uri="{BB962C8B-B14F-4D97-AF65-F5344CB8AC3E}">
        <p14:creationId xmlns:p14="http://schemas.microsoft.com/office/powerpoint/2010/main" val="1748020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endParaRPr lang="en-IN"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fontAlgn="base"/>
            <a:r>
              <a:rPr lang="en-US" b="1" dirty="0" smtClean="0"/>
              <a:t>Homogeneous </a:t>
            </a:r>
            <a:r>
              <a:rPr lang="en-US" b="1" dirty="0"/>
              <a:t>Database: </a:t>
            </a:r>
            <a:r>
              <a:rPr lang="en-US" dirty="0"/>
              <a:t/>
            </a:r>
            <a:br>
              <a:rPr lang="en-US" dirty="0"/>
            </a:br>
            <a:r>
              <a:rPr lang="en-US" dirty="0"/>
              <a:t>In a homogeneous database, all different sites store database identically. The operating system, database management system, and the data structures used – all are the same at all sites. Hence, they’re easy to manage. </a:t>
            </a:r>
          </a:p>
          <a:p>
            <a:pPr fontAlgn="base"/>
            <a:r>
              <a:rPr lang="en-US" b="1" dirty="0" smtClean="0"/>
              <a:t>Heterogeneous </a:t>
            </a:r>
            <a:r>
              <a:rPr lang="en-US" b="1" dirty="0"/>
              <a:t>Database: </a:t>
            </a:r>
            <a:r>
              <a:rPr lang="en-US" dirty="0"/>
              <a:t/>
            </a:r>
            <a:br>
              <a:rPr lang="en-US" dirty="0"/>
            </a:br>
            <a:r>
              <a:rPr lang="en-US" dirty="0"/>
              <a:t>In a heterogeneous distributed database, different sites can use different schema and software that can lead to problems in query processing and transactions. Also, a particular site might be completely unaware of the other sites. Different computers may use a different operating system, different database application. They may even use different data models for the database. Hence, translations are required for different sites to communicate. </a:t>
            </a:r>
          </a:p>
        </p:txBody>
      </p:sp>
    </p:spTree>
    <p:extLst>
      <p:ext uri="{BB962C8B-B14F-4D97-AF65-F5344CB8AC3E}">
        <p14:creationId xmlns:p14="http://schemas.microsoft.com/office/powerpoint/2010/main" val="408985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200400"/>
            <a:ext cx="8229600" cy="1143000"/>
          </a:xfrm>
        </p:spPr>
        <p:txBody>
          <a:bodyPr/>
          <a:lstStyle/>
          <a:p>
            <a:r>
              <a:rPr lang="en-US" dirty="0" smtClean="0"/>
              <a:t>Thank you…..</a:t>
            </a:r>
            <a:endParaRPr lang="en-IN" dirty="0"/>
          </a:p>
        </p:txBody>
      </p:sp>
    </p:spTree>
    <p:extLst>
      <p:ext uri="{BB962C8B-B14F-4D97-AF65-F5344CB8AC3E}">
        <p14:creationId xmlns:p14="http://schemas.microsoft.com/office/powerpoint/2010/main" val="39717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Centralized Architecture</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In Centralized Architecture, the mainframe computers are used for processing all system functions including User application Programs and User Interface Programs as well as DBMS functionalities. This is because in earlier days, most users accessed such systems via Computer Terminals, which can’t Process and they have only display capability. Therefore the Processing used to </a:t>
            </a:r>
            <a:r>
              <a:rPr lang="en-US" dirty="0" err="1"/>
              <a:t>takeplace</a:t>
            </a:r>
            <a:r>
              <a:rPr lang="en-US" dirty="0"/>
              <a:t> in these Computer Systems and the display information is sent to display terminals and these terminals are connected to mainframe computers via various kinds of Networks.</a:t>
            </a:r>
            <a:endParaRPr lang="en-IN" dirty="0"/>
          </a:p>
        </p:txBody>
      </p:sp>
    </p:spTree>
    <p:extLst>
      <p:ext uri="{BB962C8B-B14F-4D97-AF65-F5344CB8AC3E}">
        <p14:creationId xmlns:p14="http://schemas.microsoft.com/office/powerpoint/2010/main" val="221410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Centralized Architecture</a:t>
            </a:r>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43" t="19793" r="44157" b="24718"/>
          <a:stretch/>
        </p:blipFill>
        <p:spPr bwMode="auto">
          <a:xfrm>
            <a:off x="1371600" y="1828800"/>
            <a:ext cx="6629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19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System Architectures</a:t>
            </a:r>
          </a:p>
        </p:txBody>
      </p:sp>
      <p:sp>
        <p:nvSpPr>
          <p:cNvPr id="3" name="Content Placeholder 2"/>
          <p:cNvSpPr>
            <a:spLocks noGrp="1"/>
          </p:cNvSpPr>
          <p:nvPr>
            <p:ph idx="1"/>
          </p:nvPr>
        </p:nvSpPr>
        <p:spPr/>
        <p:txBody>
          <a:bodyPr>
            <a:normAutofit fontScale="77500" lnSpcReduction="20000"/>
          </a:bodyPr>
          <a:lstStyle/>
          <a:p>
            <a:r>
              <a:rPr lang="en-US" dirty="0" smtClean="0"/>
              <a:t>Database architecture can be seen as a single tier or multi-tier. But logically, database architecture is of three types like: 1-tier architecture, </a:t>
            </a:r>
            <a:r>
              <a:rPr lang="en-US" b="1" dirty="0" smtClean="0"/>
              <a:t>2-tier architecture</a:t>
            </a:r>
            <a:r>
              <a:rPr lang="en-US" dirty="0" smtClean="0"/>
              <a:t> and </a:t>
            </a:r>
            <a:r>
              <a:rPr lang="en-US" b="1" dirty="0" smtClean="0"/>
              <a:t>3-tier architecture</a:t>
            </a:r>
            <a:r>
              <a:rPr lang="en-US" dirty="0" smtClean="0"/>
              <a:t>.</a:t>
            </a:r>
          </a:p>
          <a:p>
            <a:r>
              <a:rPr lang="en-US" dirty="0" smtClean="0"/>
              <a:t>1-Tier Architecture</a:t>
            </a:r>
          </a:p>
          <a:p>
            <a:pPr lvl="1"/>
            <a:r>
              <a:rPr lang="en-US" dirty="0" smtClean="0"/>
              <a:t>In this architecture, the database is directly available to the user. It means the user can directly sit on the DBMS and uses it.</a:t>
            </a:r>
          </a:p>
          <a:p>
            <a:pPr lvl="1"/>
            <a:r>
              <a:rPr lang="en-US" dirty="0" smtClean="0"/>
              <a:t>Any changes done here will directly be done on the database itself. It doesn't provide a handy tool for end users.</a:t>
            </a:r>
          </a:p>
          <a:p>
            <a:pPr lvl="1"/>
            <a:r>
              <a:rPr lang="en-US" dirty="0" smtClean="0"/>
              <a:t>The 1-Tier architecture is used for development of the local application, where programmers can directly communicate with the database for the quick response.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2-Tier Architecture </a:t>
            </a:r>
          </a:p>
        </p:txBody>
      </p:sp>
      <p:sp>
        <p:nvSpPr>
          <p:cNvPr id="3" name="Content Placeholder 2"/>
          <p:cNvSpPr>
            <a:spLocks noGrp="1"/>
          </p:cNvSpPr>
          <p:nvPr>
            <p:ph idx="1"/>
          </p:nvPr>
        </p:nvSpPr>
        <p:spPr/>
        <p:txBody>
          <a:bodyPr>
            <a:normAutofit fontScale="92500" lnSpcReduction="20000"/>
          </a:bodyPr>
          <a:lstStyle/>
          <a:p>
            <a:pPr lvl="1"/>
            <a:r>
              <a:rPr lang="en-US" dirty="0" smtClean="0"/>
              <a:t>The 2-Tier architecture is same as basic client-server. In the two-tier architecture, applications on the client end can directly communicate with the database at the server side. For this interaction, API's like: </a:t>
            </a:r>
            <a:r>
              <a:rPr lang="en-US" b="1" dirty="0" smtClean="0"/>
              <a:t>ODBC</a:t>
            </a:r>
            <a:r>
              <a:rPr lang="en-US" dirty="0" smtClean="0"/>
              <a:t>, </a:t>
            </a:r>
            <a:r>
              <a:rPr lang="en-US" b="1" dirty="0" smtClean="0"/>
              <a:t>JDBC</a:t>
            </a:r>
            <a:r>
              <a:rPr lang="en-US" dirty="0" smtClean="0"/>
              <a:t> are used.</a:t>
            </a:r>
          </a:p>
          <a:p>
            <a:pPr lvl="1"/>
            <a:r>
              <a:rPr lang="en-US" dirty="0" smtClean="0"/>
              <a:t>The user interfaces and application programs are run on the client-side.</a:t>
            </a:r>
          </a:p>
          <a:p>
            <a:pPr lvl="1"/>
            <a:r>
              <a:rPr lang="en-US" dirty="0" smtClean="0"/>
              <a:t>The server side is responsible to provide the functionalities like: query processing and transaction management.</a:t>
            </a:r>
          </a:p>
          <a:p>
            <a:pPr lvl="1"/>
            <a:r>
              <a:rPr lang="en-US" dirty="0" smtClean="0"/>
              <a:t>To communicate with the DBMS, client-side application establishes a connection with the server side.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2-Tier Architecture </a:t>
            </a:r>
            <a:endParaRPr lang="en-IN"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044" t="32461" r="52135" b="15512"/>
          <a:stretch/>
        </p:blipFill>
        <p:spPr bwMode="auto">
          <a:xfrm>
            <a:off x="2286000" y="1752600"/>
            <a:ext cx="3880021" cy="380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81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3-Tier </a:t>
            </a:r>
            <a:r>
              <a:rPr lang="en-US" dirty="0" smtClean="0"/>
              <a:t>Architecture</a:t>
            </a:r>
            <a:endParaRPr lang="en-IN" dirty="0"/>
          </a:p>
        </p:txBody>
      </p:sp>
      <p:sp>
        <p:nvSpPr>
          <p:cNvPr id="3" name="Content Placeholder 2"/>
          <p:cNvSpPr>
            <a:spLocks noGrp="1"/>
          </p:cNvSpPr>
          <p:nvPr>
            <p:ph idx="1"/>
          </p:nvPr>
        </p:nvSpPr>
        <p:spPr/>
        <p:txBody>
          <a:bodyPr>
            <a:normAutofit fontScale="92500" lnSpcReduction="20000"/>
          </a:bodyPr>
          <a:lstStyle/>
          <a:p>
            <a:pPr lvl="1"/>
            <a:r>
              <a:rPr lang="en-US" dirty="0" smtClean="0"/>
              <a:t>The </a:t>
            </a:r>
            <a:r>
              <a:rPr lang="en-US" dirty="0"/>
              <a:t>3-Tier architecture contains another layer between the client and server. In this architecture, client can't directly communicate with the server.</a:t>
            </a:r>
          </a:p>
          <a:p>
            <a:pPr lvl="1"/>
            <a:r>
              <a:rPr lang="en-US" dirty="0"/>
              <a:t>The application on the client-end interacts with an application server which further communicates with the database system.</a:t>
            </a:r>
          </a:p>
          <a:p>
            <a:pPr lvl="1"/>
            <a:r>
              <a:rPr lang="en-US" dirty="0"/>
              <a:t>End user has no idea about the existence of the database beyond the application server. The database also has no idea about any other user beyond the application.</a:t>
            </a:r>
          </a:p>
          <a:p>
            <a:pPr lvl="1"/>
            <a:r>
              <a:rPr lang="en-US" dirty="0"/>
              <a:t>The 3-Tier architecture is used in case of large web application.</a:t>
            </a:r>
          </a:p>
          <a:p>
            <a:endParaRPr lang="en-IN" dirty="0"/>
          </a:p>
        </p:txBody>
      </p:sp>
    </p:spTree>
    <p:extLst>
      <p:ext uri="{BB962C8B-B14F-4D97-AF65-F5344CB8AC3E}">
        <p14:creationId xmlns:p14="http://schemas.microsoft.com/office/powerpoint/2010/main" val="302457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3-Tier Architecture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07" t="21114" r="50948" b="20946"/>
          <a:stretch/>
        </p:blipFill>
        <p:spPr bwMode="auto">
          <a:xfrm>
            <a:off x="2325130" y="1905000"/>
            <a:ext cx="4065374" cy="423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1220</Words>
  <Application>Microsoft Office PowerPoint</Application>
  <PresentationFormat>On-screen Show (4:3)</PresentationFormat>
  <Paragraphs>90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Introduction</vt:lpstr>
      <vt:lpstr>Database System Architectures</vt:lpstr>
      <vt:lpstr>Centralized Architecture</vt:lpstr>
      <vt:lpstr>Centralized Architecture</vt:lpstr>
      <vt:lpstr>Database System Architectures</vt:lpstr>
      <vt:lpstr>2-Tier Architecture </vt:lpstr>
      <vt:lpstr>2-Tier Architecture </vt:lpstr>
      <vt:lpstr>3-Tier Architecture</vt:lpstr>
      <vt:lpstr>3-Tier Architecture</vt:lpstr>
      <vt:lpstr>Database System Architectures</vt:lpstr>
      <vt:lpstr>PowerPoint Presentation</vt:lpstr>
      <vt:lpstr>Server System Architecture  </vt:lpstr>
      <vt:lpstr>Parallel Databases</vt:lpstr>
      <vt:lpstr>Goals of Parallel Databases</vt:lpstr>
      <vt:lpstr>Parallel Databases</vt:lpstr>
      <vt:lpstr>Shared Memory Architecture</vt:lpstr>
      <vt:lpstr>Shared Memory Architecture</vt:lpstr>
      <vt:lpstr>Shared Memory Architecture</vt:lpstr>
      <vt:lpstr>Shared Disk architecture</vt:lpstr>
      <vt:lpstr>Shared Disk architecture</vt:lpstr>
      <vt:lpstr>Shared Nothing architecture</vt:lpstr>
      <vt:lpstr>Shared Nothing architecture</vt:lpstr>
      <vt:lpstr>Shared Nothing architecture</vt:lpstr>
      <vt:lpstr>Distributed Database System</vt:lpstr>
      <vt:lpstr>Types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ankita athavale</cp:lastModifiedBy>
  <cp:revision>18</cp:revision>
  <dcterms:created xsi:type="dcterms:W3CDTF">2006-08-16T00:00:00Z</dcterms:created>
  <dcterms:modified xsi:type="dcterms:W3CDTF">2022-10-10T05:38:52Z</dcterms:modified>
</cp:coreProperties>
</file>