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58" r:id="rId6"/>
    <p:sldId id="259" r:id="rId7"/>
    <p:sldId id="260" r:id="rId8"/>
    <p:sldId id="263" r:id="rId9"/>
    <p:sldId id="276" r:id="rId10"/>
    <p:sldId id="277" r:id="rId11"/>
    <p:sldId id="264" r:id="rId12"/>
    <p:sldId id="265" r:id="rId13"/>
    <p:sldId id="266" r:id="rId14"/>
    <p:sldId id="267" r:id="rId15"/>
    <p:sldId id="268" r:id="rId16"/>
    <p:sldId id="269" r:id="rId17"/>
    <p:sldId id="271" r:id="rId18"/>
    <p:sldId id="270" r:id="rId19"/>
    <p:sldId id="272" r:id="rId20"/>
    <p:sldId id="273" r:id="rId21"/>
    <p:sldId id="274" r:id="rId22"/>
    <p:sldId id="282" r:id="rId23"/>
    <p:sldId id="281" r:id="rId24"/>
    <p:sldId id="275" r:id="rId25"/>
    <p:sldId id="278" r:id="rId26"/>
    <p:sldId id="279" r:id="rId27"/>
    <p:sldId id="280" r:id="rId28"/>
    <p:sldId id="283" r:id="rId29"/>
    <p:sldId id="284"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12" r:id="rId49"/>
    <p:sldId id="313" r:id="rId50"/>
    <p:sldId id="305" r:id="rId51"/>
    <p:sldId id="306" r:id="rId52"/>
    <p:sldId id="307" r:id="rId53"/>
    <p:sldId id="308" r:id="rId54"/>
    <p:sldId id="309" r:id="rId55"/>
    <p:sldId id="310" r:id="rId56"/>
    <p:sldId id="314" r:id="rId57"/>
    <p:sldId id="311"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ws.amazon.com/about-aws/global-infrastructure/" TargetMode="External"/><Relationship Id="rId2" Type="http://schemas.openxmlformats.org/officeDocument/2006/relationships/hyperlink" Target="https://www.datacenters.com/facebook-data-center-locations?page=1&amp;per_page=40&amp;query=&amp;withProducts=false&amp;showHidden=false&amp;radius=50&amp;bounds=&amp;circleBounds=&amp;polygonPath"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Distributed Databases</a:t>
            </a:r>
            <a:endParaRPr lang="en-IN" dirty="0"/>
          </a:p>
        </p:txBody>
      </p:sp>
      <p:sp>
        <p:nvSpPr>
          <p:cNvPr id="3" name="Subtitle 2"/>
          <p:cNvSpPr>
            <a:spLocks noGrp="1"/>
          </p:cNvSpPr>
          <p:nvPr>
            <p:ph type="subTitle" idx="1"/>
          </p:nvPr>
        </p:nvSpPr>
        <p:spPr/>
        <p:txBody>
          <a:bodyPr/>
          <a:lstStyle/>
          <a:p>
            <a:pPr algn="r"/>
            <a:r>
              <a:rPr lang="en-US" sz="2800" dirty="0" smtClean="0"/>
              <a:t>By Mrs. </a:t>
            </a:r>
            <a:r>
              <a:rPr lang="en-US" sz="2800" dirty="0" err="1" smtClean="0"/>
              <a:t>Ankita</a:t>
            </a:r>
            <a:r>
              <a:rPr lang="en-US" sz="2800" dirty="0" smtClean="0"/>
              <a:t> Joshi</a:t>
            </a:r>
            <a:endParaRPr lang="en-IN" sz="2800" dirty="0"/>
          </a:p>
        </p:txBody>
      </p:sp>
    </p:spTree>
    <p:extLst>
      <p:ext uri="{BB962C8B-B14F-4D97-AF65-F5344CB8AC3E}">
        <p14:creationId xmlns:p14="http://schemas.microsoft.com/office/powerpoint/2010/main" val="3229598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Commercial Distributed DBMS Software</a:t>
            </a:r>
            <a:endParaRPr lang="en-IN" dirty="0"/>
          </a:p>
        </p:txBody>
      </p:sp>
      <p:sp>
        <p:nvSpPr>
          <p:cNvPr id="3" name="Content Placeholder 2"/>
          <p:cNvSpPr>
            <a:spLocks noGrp="1"/>
          </p:cNvSpPr>
          <p:nvPr>
            <p:ph idx="1"/>
          </p:nvPr>
        </p:nvSpPr>
        <p:spPr/>
        <p:txBody>
          <a:bodyPr/>
          <a:lstStyle/>
          <a:p>
            <a:pPr fontAlgn="base"/>
            <a:r>
              <a:rPr lang="en-US" b="1" dirty="0" err="1"/>
              <a:t>Clusterpoint</a:t>
            </a:r>
            <a:endParaRPr lang="en-US" b="1" dirty="0"/>
          </a:p>
          <a:p>
            <a:pPr lvl="1" fontAlgn="base"/>
            <a:r>
              <a:rPr lang="en-US" dirty="0" err="1"/>
              <a:t>Clusterpoint</a:t>
            </a:r>
            <a:r>
              <a:rPr lang="en-US" dirty="0"/>
              <a:t> is a schema-less database that allows the distribution of data. It also provides cross-platform support.</a:t>
            </a:r>
          </a:p>
          <a:p>
            <a:pPr fontAlgn="base"/>
            <a:r>
              <a:rPr lang="en-US" b="1" dirty="0" err="1"/>
              <a:t>FoundationDB</a:t>
            </a:r>
            <a:endParaRPr lang="en-US" b="1" dirty="0"/>
          </a:p>
          <a:p>
            <a:pPr lvl="1" fontAlgn="base"/>
            <a:r>
              <a:rPr lang="en-US" dirty="0" err="1"/>
              <a:t>FoundationDB</a:t>
            </a:r>
            <a:r>
              <a:rPr lang="en-US" dirty="0"/>
              <a:t> is a </a:t>
            </a:r>
            <a:r>
              <a:rPr lang="en-US" dirty="0" err="1"/>
              <a:t>NoSQL</a:t>
            </a:r>
            <a:r>
              <a:rPr lang="en-US" dirty="0"/>
              <a:t>, distributed database that stores ordered key-value pairs. It was designed and developed by Apple.</a:t>
            </a:r>
          </a:p>
          <a:p>
            <a:endParaRPr lang="en-IN" dirty="0"/>
          </a:p>
        </p:txBody>
      </p:sp>
    </p:spTree>
    <p:extLst>
      <p:ext uri="{BB962C8B-B14F-4D97-AF65-F5344CB8AC3E}">
        <p14:creationId xmlns:p14="http://schemas.microsoft.com/office/powerpoint/2010/main" val="2099865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Advantages of Distributed </a:t>
            </a:r>
            <a:r>
              <a:rPr lang="en-IN" dirty="0" smtClean="0"/>
              <a:t>Databases</a:t>
            </a:r>
            <a:endParaRPr lang="en-IN"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b="1" dirty="0"/>
              <a:t>Modular Development</a:t>
            </a:r>
            <a:r>
              <a:rPr lang="en-US" dirty="0"/>
              <a:t> − If the system needs to be expanded to new locations or new units, in centralized database systems, the action requires substantial efforts and disruption in the existing functioning. However, in distributed databases, the work simply requires adding new computers and local data to the new site and finally connecting them to the distributed system, with no interruption in current functions.</a:t>
            </a:r>
          </a:p>
          <a:p>
            <a:r>
              <a:rPr lang="en-US" b="1" dirty="0"/>
              <a:t>More Reliable</a:t>
            </a:r>
            <a:r>
              <a:rPr lang="en-US" dirty="0"/>
              <a:t> − In case of database failures, the total system of centralized databases comes to a halt. However, in distributed systems, when a component fails, the functioning of the system continues may be at a reduced performance. Hence DDBMS is more reliable</a:t>
            </a:r>
            <a:r>
              <a:rPr lang="en-US" dirty="0" smtClean="0"/>
              <a:t>.</a:t>
            </a:r>
            <a:endParaRPr lang="en-US" dirty="0"/>
          </a:p>
        </p:txBody>
      </p:sp>
    </p:spTree>
    <p:extLst>
      <p:ext uri="{BB962C8B-B14F-4D97-AF65-F5344CB8AC3E}">
        <p14:creationId xmlns:p14="http://schemas.microsoft.com/office/powerpoint/2010/main" val="3805289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Advantages of Distributed Databases</a:t>
            </a:r>
          </a:p>
        </p:txBody>
      </p:sp>
      <p:sp>
        <p:nvSpPr>
          <p:cNvPr id="3" name="Content Placeholder 2"/>
          <p:cNvSpPr>
            <a:spLocks noGrp="1"/>
          </p:cNvSpPr>
          <p:nvPr>
            <p:ph idx="1"/>
          </p:nvPr>
        </p:nvSpPr>
        <p:spPr/>
        <p:txBody>
          <a:bodyPr>
            <a:normAutofit fontScale="85000" lnSpcReduction="10000"/>
          </a:bodyPr>
          <a:lstStyle/>
          <a:p>
            <a:r>
              <a:rPr lang="en-US" b="1" dirty="0"/>
              <a:t>Better Response</a:t>
            </a:r>
            <a:r>
              <a:rPr lang="en-US" dirty="0"/>
              <a:t> − If data is distributed in an efficient manner, then user requests can be met from local data itself, thus providing faster response. On the other hand, in centralized systems, all queries have to pass through the central computer for processing, which increases the response time.</a:t>
            </a:r>
          </a:p>
          <a:p>
            <a:r>
              <a:rPr lang="en-US" b="1" dirty="0"/>
              <a:t>Lower Communication Cost</a:t>
            </a:r>
            <a:r>
              <a:rPr lang="en-US" dirty="0"/>
              <a:t> − In distributed database systems, if data is located locally where it is mostly used, then the communication costs for data manipulation can be minimized. This is not feasible in centralized systems</a:t>
            </a:r>
            <a:r>
              <a:rPr lang="en-US" dirty="0" smtClean="0"/>
              <a:t>.</a:t>
            </a:r>
            <a:endParaRPr lang="en-US" dirty="0"/>
          </a:p>
        </p:txBody>
      </p:sp>
    </p:spTree>
    <p:extLst>
      <p:ext uri="{BB962C8B-B14F-4D97-AF65-F5344CB8AC3E}">
        <p14:creationId xmlns:p14="http://schemas.microsoft.com/office/powerpoint/2010/main" val="4106507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endParaRPr lang="en-IN" dirty="0"/>
          </a:p>
        </p:txBody>
      </p:sp>
      <p:sp>
        <p:nvSpPr>
          <p:cNvPr id="3" name="Content Placeholder 2"/>
          <p:cNvSpPr>
            <a:spLocks noGrp="1"/>
          </p:cNvSpPr>
          <p:nvPr>
            <p:ph idx="1"/>
          </p:nvPr>
        </p:nvSpPr>
        <p:spPr/>
        <p:txBody>
          <a:bodyPr>
            <a:normAutofit fontScale="77500" lnSpcReduction="20000"/>
          </a:bodyPr>
          <a:lstStyle/>
          <a:p>
            <a:r>
              <a:rPr lang="en-US" b="1" dirty="0" smtClean="0"/>
              <a:t>Need </a:t>
            </a:r>
            <a:r>
              <a:rPr lang="en-US" b="1" dirty="0"/>
              <a:t>for complex and expensive software</a:t>
            </a:r>
            <a:r>
              <a:rPr lang="en-US" dirty="0"/>
              <a:t> − DDBMS demands complex and often expensive software to provide data transparency and co-ordination across the several sites.</a:t>
            </a:r>
          </a:p>
          <a:p>
            <a:r>
              <a:rPr lang="en-US" b="1" dirty="0"/>
              <a:t>Processing overhead</a:t>
            </a:r>
            <a:r>
              <a:rPr lang="en-US" dirty="0"/>
              <a:t> − Even simple operations may require a large number of communications and additional calculations to provide uniformity in data across the sites.</a:t>
            </a:r>
          </a:p>
          <a:p>
            <a:r>
              <a:rPr lang="en-US" b="1" dirty="0"/>
              <a:t>Data integrity</a:t>
            </a:r>
            <a:r>
              <a:rPr lang="en-US" dirty="0"/>
              <a:t> − The need for updating data in multiple sites pose problems of data integrity.</a:t>
            </a:r>
          </a:p>
          <a:p>
            <a:r>
              <a:rPr lang="en-US" b="1" dirty="0"/>
              <a:t>Overheads for improper data distribution</a:t>
            </a:r>
            <a:r>
              <a:rPr lang="en-US" dirty="0"/>
              <a:t> − Responsiveness of queries is largely dependent upon proper data distribution. Improper data distribution often leads to </a:t>
            </a:r>
          </a:p>
          <a:p>
            <a:endParaRPr lang="en-IN" dirty="0"/>
          </a:p>
        </p:txBody>
      </p:sp>
    </p:spTree>
    <p:extLst>
      <p:ext uri="{BB962C8B-B14F-4D97-AF65-F5344CB8AC3E}">
        <p14:creationId xmlns:p14="http://schemas.microsoft.com/office/powerpoint/2010/main" val="3874337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Goals </a:t>
            </a:r>
            <a:r>
              <a:rPr lang="en-IN" dirty="0"/>
              <a:t>of Distributed </a:t>
            </a:r>
            <a:r>
              <a:rPr lang="en-IN" dirty="0" smtClean="0"/>
              <a:t>Databases</a:t>
            </a:r>
            <a:endParaRPr lang="en-IN"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b="1" dirty="0"/>
              <a:t>Reliability</a:t>
            </a:r>
          </a:p>
          <a:p>
            <a:pPr lvl="1"/>
            <a:r>
              <a:rPr lang="en-US" dirty="0"/>
              <a:t>Distributed database management system is more reliable if any of the connected computer system is failed to perform then other computers can complete the task without delay.</a:t>
            </a:r>
          </a:p>
          <a:p>
            <a:r>
              <a:rPr lang="en-US" b="1" dirty="0"/>
              <a:t>Availability</a:t>
            </a:r>
          </a:p>
          <a:p>
            <a:pPr lvl="1"/>
            <a:r>
              <a:rPr lang="en-US" dirty="0" smtClean="0"/>
              <a:t>If </a:t>
            </a:r>
            <a:r>
              <a:rPr lang="en-US" dirty="0"/>
              <a:t>a computer server fails to perform and stopped working in any time the other computer servers can perform the task as requested.</a:t>
            </a:r>
          </a:p>
          <a:p>
            <a:r>
              <a:rPr lang="en-US" b="1" dirty="0"/>
              <a:t>Performance</a:t>
            </a:r>
          </a:p>
          <a:p>
            <a:pPr lvl="1"/>
            <a:r>
              <a:rPr lang="en-US" dirty="0"/>
              <a:t>The data and information can be accessed from distributed database management systems from different locations. It is very easy to handle and maintain. </a:t>
            </a:r>
          </a:p>
        </p:txBody>
      </p:sp>
    </p:spTree>
    <p:extLst>
      <p:ext uri="{BB962C8B-B14F-4D97-AF65-F5344CB8AC3E}">
        <p14:creationId xmlns:p14="http://schemas.microsoft.com/office/powerpoint/2010/main" val="4048854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a:t>
            </a:r>
            <a:r>
              <a:rPr lang="en-US" dirty="0"/>
              <a:t>of Distributed Databases </a:t>
            </a:r>
            <a:endParaRPr lang="en-IN" dirty="0"/>
          </a:p>
        </p:txBody>
      </p:sp>
      <p:sp>
        <p:nvSpPr>
          <p:cNvPr id="3" name="Content Placeholder 2"/>
          <p:cNvSpPr>
            <a:spLocks noGrp="1"/>
          </p:cNvSpPr>
          <p:nvPr>
            <p:ph idx="1"/>
          </p:nvPr>
        </p:nvSpPr>
        <p:spPr/>
        <p:txBody>
          <a:bodyPr/>
          <a:lstStyle/>
          <a:p>
            <a:r>
              <a:rPr lang="en-US" b="1" dirty="0"/>
              <a:t>Homogenous</a:t>
            </a:r>
            <a:r>
              <a:rPr lang="en-US" dirty="0"/>
              <a:t> distributed </a:t>
            </a:r>
            <a:r>
              <a:rPr lang="en-US" dirty="0" smtClean="0"/>
              <a:t>database</a:t>
            </a:r>
            <a:endParaRPr lang="en-US" dirty="0"/>
          </a:p>
          <a:p>
            <a:r>
              <a:rPr lang="en-US" b="1" dirty="0"/>
              <a:t>Heterogeneous</a:t>
            </a:r>
            <a:r>
              <a:rPr lang="en-US" dirty="0"/>
              <a:t> distributed </a:t>
            </a:r>
            <a:r>
              <a:rPr lang="en-US" dirty="0" smtClean="0"/>
              <a:t>database</a:t>
            </a:r>
            <a:endParaRPr lang="en-US" dirty="0"/>
          </a:p>
        </p:txBody>
      </p:sp>
    </p:spTree>
    <p:extLst>
      <p:ext uri="{BB962C8B-B14F-4D97-AF65-F5344CB8AC3E}">
        <p14:creationId xmlns:p14="http://schemas.microsoft.com/office/powerpoint/2010/main" val="78167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Homogenous distributed </a:t>
            </a:r>
            <a:r>
              <a:rPr lang="en-US" dirty="0" smtClean="0"/>
              <a:t>database</a:t>
            </a:r>
            <a:endParaRPr lang="en-IN"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a:t>A Homogenous distributed database is a network of identical databases stored on multiple sites. All databases stores data identically, the </a:t>
            </a:r>
            <a:r>
              <a:rPr lang="en-US" i="1" dirty="0"/>
              <a:t>operating system</a:t>
            </a:r>
            <a:r>
              <a:rPr lang="en-US" dirty="0"/>
              <a:t>, </a:t>
            </a:r>
            <a:r>
              <a:rPr lang="en-US" i="1" dirty="0"/>
              <a:t>DDBMS</a:t>
            </a:r>
            <a:r>
              <a:rPr lang="en-US" dirty="0"/>
              <a:t> and the </a:t>
            </a:r>
            <a:r>
              <a:rPr lang="en-US" i="1" dirty="0"/>
              <a:t>data structures used</a:t>
            </a:r>
            <a:r>
              <a:rPr lang="en-US" dirty="0"/>
              <a:t> – all are same at all sites, making them easy to manage</a:t>
            </a:r>
            <a:r>
              <a:rPr lang="en-US" dirty="0" smtClean="0"/>
              <a:t>.</a:t>
            </a:r>
          </a:p>
          <a:p>
            <a:pPr fontAlgn="base"/>
            <a:r>
              <a:rPr lang="en-US" dirty="0"/>
              <a:t>Homogeneous DDBMS are much simpler to design, manage and add new a new site. Homogeneous DDBMS can also improve the parallel processing capabilities of multiple sites</a:t>
            </a:r>
            <a:r>
              <a:rPr lang="en-US" dirty="0" smtClean="0"/>
              <a:t>.</a:t>
            </a:r>
            <a:endParaRPr lang="en-US" dirty="0"/>
          </a:p>
        </p:txBody>
      </p:sp>
    </p:spTree>
    <p:extLst>
      <p:ext uri="{BB962C8B-B14F-4D97-AF65-F5344CB8AC3E}">
        <p14:creationId xmlns:p14="http://schemas.microsoft.com/office/powerpoint/2010/main" val="3401653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Homogenous distributed database</a:t>
            </a:r>
            <a:endParaRPr lang="en-IN"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There </a:t>
            </a:r>
            <a:r>
              <a:rPr lang="en-US" dirty="0"/>
              <a:t>are two types of homogeneous distributed database −</a:t>
            </a:r>
          </a:p>
          <a:p>
            <a:r>
              <a:rPr lang="en-US" b="1" dirty="0"/>
              <a:t>Autonomous</a:t>
            </a:r>
            <a:r>
              <a:rPr lang="en-US" dirty="0"/>
              <a:t> − Each database is independent that functions on its own. They are integrated by a controlling application and use message passing to share data updates.</a:t>
            </a:r>
          </a:p>
          <a:p>
            <a:r>
              <a:rPr lang="en-US" b="1" dirty="0"/>
              <a:t>Non-autonomous</a:t>
            </a:r>
            <a:r>
              <a:rPr lang="en-US" dirty="0"/>
              <a:t> − Data is distributed across the homogeneous nodes and a central or master DBMS co-ordinates data updates across the sites</a:t>
            </a:r>
            <a:r>
              <a:rPr lang="en-US" dirty="0" smtClean="0"/>
              <a:t>.</a:t>
            </a:r>
            <a:endParaRPr lang="en-US" dirty="0"/>
          </a:p>
        </p:txBody>
      </p:sp>
    </p:spTree>
    <p:extLst>
      <p:ext uri="{BB962C8B-B14F-4D97-AF65-F5344CB8AC3E}">
        <p14:creationId xmlns:p14="http://schemas.microsoft.com/office/powerpoint/2010/main" val="987776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Heterogeneous distributed </a:t>
            </a:r>
            <a:r>
              <a:rPr lang="en-US" dirty="0" smtClean="0"/>
              <a:t>database</a:t>
            </a:r>
            <a:endParaRPr lang="en-IN"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t>It is the opposite of a Homogenous distributed database. It uses </a:t>
            </a:r>
            <a:r>
              <a:rPr lang="en-US" i="1" dirty="0"/>
              <a:t>different schemas</a:t>
            </a:r>
            <a:r>
              <a:rPr lang="en-US" dirty="0"/>
              <a:t>, </a:t>
            </a:r>
            <a:r>
              <a:rPr lang="en-US" i="1" dirty="0"/>
              <a:t>operating systems</a:t>
            </a:r>
            <a:r>
              <a:rPr lang="en-US" dirty="0"/>
              <a:t>, </a:t>
            </a:r>
            <a:r>
              <a:rPr lang="en-US" i="1" dirty="0"/>
              <a:t>DDBMS</a:t>
            </a:r>
            <a:r>
              <a:rPr lang="en-US" dirty="0"/>
              <a:t>, and </a:t>
            </a:r>
            <a:r>
              <a:rPr lang="en-US" i="1" dirty="0"/>
              <a:t>different data models</a:t>
            </a:r>
            <a:r>
              <a:rPr lang="en-US" dirty="0"/>
              <a:t> causing it difficult to manage.</a:t>
            </a:r>
          </a:p>
          <a:p>
            <a:r>
              <a:rPr lang="en-US" dirty="0"/>
              <a:t>In the case of a Heterogeneous distributed database, a particular site can be completely unaware of other sites. This causes limited cooperation in processing </a:t>
            </a:r>
            <a:r>
              <a:rPr lang="en-US" i="1" dirty="0"/>
              <a:t>user requests</a:t>
            </a:r>
            <a:r>
              <a:rPr lang="en-US" dirty="0"/>
              <a:t>, this is why translations are required to establish communication between sites</a:t>
            </a:r>
            <a:r>
              <a:rPr lang="en-US" dirty="0" smtClean="0"/>
              <a:t>.</a:t>
            </a:r>
          </a:p>
          <a:p>
            <a:r>
              <a:rPr lang="en-US" dirty="0"/>
              <a:t>Designing a heterogeneous DDBMS is much harder since the system must provide interoperability between different databases which may have different database management software and hardware.</a:t>
            </a:r>
          </a:p>
        </p:txBody>
      </p:sp>
    </p:spTree>
    <p:extLst>
      <p:ext uri="{BB962C8B-B14F-4D97-AF65-F5344CB8AC3E}">
        <p14:creationId xmlns:p14="http://schemas.microsoft.com/office/powerpoint/2010/main" val="1823662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Heterogeneous distributed database</a:t>
            </a:r>
            <a:endParaRPr lang="en-IN" dirty="0"/>
          </a:p>
        </p:txBody>
      </p:sp>
      <p:sp>
        <p:nvSpPr>
          <p:cNvPr id="3" name="Content Placeholder 2"/>
          <p:cNvSpPr>
            <a:spLocks noGrp="1"/>
          </p:cNvSpPr>
          <p:nvPr>
            <p:ph idx="1"/>
          </p:nvPr>
        </p:nvSpPr>
        <p:spPr/>
        <p:txBody>
          <a:bodyPr/>
          <a:lstStyle/>
          <a:p>
            <a:r>
              <a:rPr lang="en-US" b="1" dirty="0"/>
              <a:t>Federated</a:t>
            </a:r>
            <a:r>
              <a:rPr lang="en-US" dirty="0"/>
              <a:t> − The heterogeneous database systems are independent in nature and integrated together so that they function as a single database system.</a:t>
            </a:r>
          </a:p>
          <a:p>
            <a:r>
              <a:rPr lang="en-US" b="1" dirty="0"/>
              <a:t>Un-federated</a:t>
            </a:r>
            <a:r>
              <a:rPr lang="en-US" dirty="0"/>
              <a:t> − The database systems employ a central coordinating module through which the databases are accessed.</a:t>
            </a:r>
          </a:p>
          <a:p>
            <a:endParaRPr lang="en-IN" dirty="0"/>
          </a:p>
        </p:txBody>
      </p:sp>
    </p:spTree>
    <p:extLst>
      <p:ext uri="{BB962C8B-B14F-4D97-AF65-F5344CB8AC3E}">
        <p14:creationId xmlns:p14="http://schemas.microsoft.com/office/powerpoint/2010/main" val="281380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5800"/>
            <a:ext cx="9144000" cy="5257800"/>
          </a:xfrm>
        </p:spPr>
      </p:pic>
    </p:spTree>
    <p:extLst>
      <p:ext uri="{BB962C8B-B14F-4D97-AF65-F5344CB8AC3E}">
        <p14:creationId xmlns:p14="http://schemas.microsoft.com/office/powerpoint/2010/main" val="24026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DDBMS</a:t>
            </a:r>
            <a:endParaRPr lang="en-IN" dirty="0"/>
          </a:p>
        </p:txBody>
      </p:sp>
      <p:sp>
        <p:nvSpPr>
          <p:cNvPr id="3" name="Content Placeholder 2"/>
          <p:cNvSpPr>
            <a:spLocks noGrp="1"/>
          </p:cNvSpPr>
          <p:nvPr>
            <p:ph idx="1"/>
          </p:nvPr>
        </p:nvSpPr>
        <p:spPr>
          <a:xfrm>
            <a:off x="457200" y="1600200"/>
            <a:ext cx="8229600" cy="4953000"/>
          </a:xfrm>
        </p:spPr>
        <p:txBody>
          <a:bodyPr>
            <a:normAutofit/>
          </a:bodyPr>
          <a:lstStyle/>
          <a:p>
            <a:pPr fontAlgn="base"/>
            <a:r>
              <a:rPr lang="en-US" dirty="0"/>
              <a:t>There are mainly 3 ways of storing the data in a distributed database.</a:t>
            </a:r>
          </a:p>
          <a:p>
            <a:pPr fontAlgn="base"/>
            <a:r>
              <a:rPr lang="en-US" dirty="0"/>
              <a:t>Data Replication</a:t>
            </a:r>
          </a:p>
          <a:p>
            <a:pPr fontAlgn="base"/>
            <a:r>
              <a:rPr lang="en-US" dirty="0"/>
              <a:t>Data Fragmentation</a:t>
            </a:r>
          </a:p>
          <a:p>
            <a:pPr fontAlgn="base"/>
            <a:r>
              <a:rPr lang="en-US" dirty="0" smtClean="0"/>
              <a:t>Hybrid</a:t>
            </a:r>
            <a:endParaRPr lang="en-US" dirty="0"/>
          </a:p>
          <a:p>
            <a:endParaRPr lang="en-IN" dirty="0"/>
          </a:p>
        </p:txBody>
      </p:sp>
    </p:spTree>
    <p:extLst>
      <p:ext uri="{BB962C8B-B14F-4D97-AF65-F5344CB8AC3E}">
        <p14:creationId xmlns:p14="http://schemas.microsoft.com/office/powerpoint/2010/main" val="1202357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Data </a:t>
            </a:r>
            <a:r>
              <a:rPr lang="en-IN" b="1" dirty="0" smtClean="0"/>
              <a:t>Replication</a:t>
            </a:r>
            <a:endParaRPr lang="en-IN"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fontAlgn="base"/>
            <a:r>
              <a:rPr lang="en-US" dirty="0"/>
              <a:t>The same data is stored at more than one site. This improves the availability of the data as even if one site goes down, the data will still be available on the other sites.</a:t>
            </a:r>
          </a:p>
          <a:p>
            <a:pPr fontAlgn="base"/>
            <a:r>
              <a:rPr lang="en-US" dirty="0"/>
              <a:t>It can also improve performance by providing faster access and reducing the need for data to travel over the network and hence improving performance</a:t>
            </a:r>
            <a:r>
              <a:rPr lang="en-US" dirty="0" smtClean="0"/>
              <a:t>.</a:t>
            </a:r>
            <a:endParaRPr lang="en-IN" dirty="0" smtClean="0"/>
          </a:p>
          <a:p>
            <a:pPr fontAlgn="base"/>
            <a:r>
              <a:rPr lang="en-US" dirty="0"/>
              <a:t>However, replication does have the disadvantage of requiring more space to store duplicate data and when one table is updated all the copies of it must also be updated to maintain consistency</a:t>
            </a:r>
            <a:r>
              <a:rPr lang="en-US" dirty="0" smtClean="0"/>
              <a:t>.</a:t>
            </a:r>
            <a:endParaRPr lang="en-US" dirty="0"/>
          </a:p>
        </p:txBody>
      </p:sp>
    </p:spTree>
    <p:extLst>
      <p:ext uri="{BB962C8B-B14F-4D97-AF65-F5344CB8AC3E}">
        <p14:creationId xmlns:p14="http://schemas.microsoft.com/office/powerpoint/2010/main" val="3950076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Replication</a:t>
            </a:r>
            <a:endParaRPr lang="en-IN" dirty="0"/>
          </a:p>
        </p:txBody>
      </p:sp>
      <p:sp>
        <p:nvSpPr>
          <p:cNvPr id="3" name="Content Placeholder 2"/>
          <p:cNvSpPr>
            <a:spLocks noGrp="1"/>
          </p:cNvSpPr>
          <p:nvPr>
            <p:ph idx="1"/>
          </p:nvPr>
        </p:nvSpPr>
        <p:spPr/>
        <p:txBody>
          <a:bodyPr/>
          <a:lstStyle/>
          <a:p>
            <a:r>
              <a:rPr lang="en-US" dirty="0"/>
              <a:t>Some commonly used replication techniques are −</a:t>
            </a:r>
          </a:p>
          <a:p>
            <a:pPr lvl="1"/>
            <a:r>
              <a:rPr lang="en-US" dirty="0"/>
              <a:t>Snapshot replication</a:t>
            </a:r>
          </a:p>
          <a:p>
            <a:pPr lvl="1"/>
            <a:r>
              <a:rPr lang="en-US" dirty="0"/>
              <a:t>Near-real-time replication</a:t>
            </a:r>
          </a:p>
          <a:p>
            <a:pPr lvl="1"/>
            <a:r>
              <a:rPr lang="en-US" dirty="0"/>
              <a:t>Pull </a:t>
            </a:r>
            <a:r>
              <a:rPr lang="en-US" dirty="0" smtClean="0"/>
              <a:t>replication</a:t>
            </a:r>
            <a:endParaRPr lang="en-US" dirty="0"/>
          </a:p>
        </p:txBody>
      </p:sp>
    </p:spTree>
    <p:extLst>
      <p:ext uri="{BB962C8B-B14F-4D97-AF65-F5344CB8AC3E}">
        <p14:creationId xmlns:p14="http://schemas.microsoft.com/office/powerpoint/2010/main" val="1511674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Replication</a:t>
            </a:r>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688" t="21032" r="13212" b="19129"/>
          <a:stretch/>
        </p:blipFill>
        <p:spPr bwMode="auto">
          <a:xfrm>
            <a:off x="1219200" y="1828800"/>
            <a:ext cx="6908800" cy="4377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764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Advantages of Data </a:t>
            </a:r>
            <a:r>
              <a:rPr lang="en-IN" dirty="0" smtClean="0"/>
              <a:t>Replication</a:t>
            </a:r>
            <a:endParaRPr lang="en-IN"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b="1" dirty="0" smtClean="0"/>
              <a:t>Reliability</a:t>
            </a:r>
            <a:endParaRPr lang="en-US" dirty="0"/>
          </a:p>
          <a:p>
            <a:pPr lvl="1"/>
            <a:r>
              <a:rPr lang="en-US" dirty="0" smtClean="0"/>
              <a:t>In </a:t>
            </a:r>
            <a:r>
              <a:rPr lang="en-US" dirty="0"/>
              <a:t>case of failure of any site, the database system continues to work since a copy is available at another site(s).</a:t>
            </a:r>
          </a:p>
          <a:p>
            <a:r>
              <a:rPr lang="en-US" b="1" dirty="0"/>
              <a:t>Reduction in Network </a:t>
            </a:r>
            <a:r>
              <a:rPr lang="en-US" b="1" dirty="0" smtClean="0"/>
              <a:t>Load</a:t>
            </a:r>
            <a:endParaRPr lang="en-US" dirty="0"/>
          </a:p>
          <a:p>
            <a:pPr lvl="1"/>
            <a:r>
              <a:rPr lang="en-US" dirty="0" smtClean="0"/>
              <a:t>Since </a:t>
            </a:r>
            <a:r>
              <a:rPr lang="en-US" dirty="0"/>
              <a:t>local copies of data are available, query processing can be done with reduced network usage, particularly during prime hours. Data updating can be done at non-prime hours.</a:t>
            </a:r>
          </a:p>
          <a:p>
            <a:r>
              <a:rPr lang="en-US" b="1" dirty="0"/>
              <a:t>Quicker </a:t>
            </a:r>
            <a:r>
              <a:rPr lang="en-US" b="1" dirty="0" smtClean="0"/>
              <a:t>Response</a:t>
            </a:r>
            <a:endParaRPr lang="en-US" dirty="0"/>
          </a:p>
          <a:p>
            <a:pPr lvl="1"/>
            <a:r>
              <a:rPr lang="en-US" dirty="0" smtClean="0"/>
              <a:t>Availability </a:t>
            </a:r>
            <a:r>
              <a:rPr lang="en-US" dirty="0"/>
              <a:t>of local copies of data ensures quick query processing and consequently quick response time.</a:t>
            </a:r>
          </a:p>
          <a:p>
            <a:r>
              <a:rPr lang="en-US" b="1" dirty="0"/>
              <a:t>Simpler Transactions</a:t>
            </a:r>
            <a:r>
              <a:rPr lang="en-US" dirty="0"/>
              <a:t> </a:t>
            </a:r>
          </a:p>
          <a:p>
            <a:pPr lvl="1"/>
            <a:r>
              <a:rPr lang="en-US" dirty="0" smtClean="0"/>
              <a:t>Transactions </a:t>
            </a:r>
            <a:r>
              <a:rPr lang="en-US" dirty="0"/>
              <a:t>require less number of joins of tables located at different sites and minimal coordination across the network. Thus, they become simpler in nature</a:t>
            </a:r>
            <a:r>
              <a:rPr lang="en-US" dirty="0" smtClean="0"/>
              <a:t>.</a:t>
            </a:r>
            <a:endParaRPr lang="en-US" dirty="0"/>
          </a:p>
        </p:txBody>
      </p:sp>
    </p:spTree>
    <p:extLst>
      <p:ext uri="{BB962C8B-B14F-4D97-AF65-F5344CB8AC3E}">
        <p14:creationId xmlns:p14="http://schemas.microsoft.com/office/powerpoint/2010/main" val="390138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Disadvantages of Data </a:t>
            </a:r>
            <a:r>
              <a:rPr lang="en-US" dirty="0" smtClean="0"/>
              <a:t>Replication</a:t>
            </a:r>
            <a:endParaRPr lang="en-IN"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b="1" dirty="0" smtClean="0"/>
              <a:t>Increased </a:t>
            </a:r>
            <a:r>
              <a:rPr lang="en-US" b="1" dirty="0"/>
              <a:t>Storage Requirements</a:t>
            </a:r>
            <a:r>
              <a:rPr lang="en-US" dirty="0"/>
              <a:t> </a:t>
            </a:r>
          </a:p>
          <a:p>
            <a:pPr lvl="1"/>
            <a:r>
              <a:rPr lang="en-US" dirty="0" smtClean="0"/>
              <a:t>Maintaining </a:t>
            </a:r>
            <a:r>
              <a:rPr lang="en-US" dirty="0"/>
              <a:t>multiple copies of data is associated with increased storage costs. The storage space required is in multiples of the storage required for a centralized system.</a:t>
            </a:r>
          </a:p>
          <a:p>
            <a:r>
              <a:rPr lang="en-US" b="1" dirty="0"/>
              <a:t>Increased Cost and Complexity of Data </a:t>
            </a:r>
            <a:r>
              <a:rPr lang="en-US" b="1" dirty="0" smtClean="0"/>
              <a:t>Updating</a:t>
            </a:r>
            <a:endParaRPr lang="en-US" dirty="0" smtClean="0"/>
          </a:p>
          <a:p>
            <a:pPr lvl="1"/>
            <a:r>
              <a:rPr lang="en-US" dirty="0" smtClean="0"/>
              <a:t>Each </a:t>
            </a:r>
            <a:r>
              <a:rPr lang="en-US" dirty="0"/>
              <a:t>time a data item is updated, the update needs to be reflected in all the copies of the data at the different sites. This requires complex synchronization techniques and protocols.</a:t>
            </a:r>
          </a:p>
          <a:p>
            <a:r>
              <a:rPr lang="en-US" b="1" dirty="0"/>
              <a:t>Undesirable Application – Database </a:t>
            </a:r>
            <a:r>
              <a:rPr lang="en-US" b="1" dirty="0" smtClean="0"/>
              <a:t>coupling</a:t>
            </a:r>
            <a:endParaRPr lang="en-US" dirty="0" smtClean="0"/>
          </a:p>
          <a:p>
            <a:pPr lvl="1"/>
            <a:r>
              <a:rPr lang="en-US" dirty="0" smtClean="0"/>
              <a:t>If complex update </a:t>
            </a:r>
            <a:r>
              <a:rPr lang="en-US" dirty="0"/>
              <a:t>mechanisms are not used, removing data inconsistency requires complex co-ordination at application level. This results in undesirable application – database coupling.</a:t>
            </a:r>
          </a:p>
          <a:p>
            <a:endParaRPr lang="en-IN" dirty="0"/>
          </a:p>
        </p:txBody>
      </p:sp>
    </p:spTree>
    <p:extLst>
      <p:ext uri="{BB962C8B-B14F-4D97-AF65-F5344CB8AC3E}">
        <p14:creationId xmlns:p14="http://schemas.microsoft.com/office/powerpoint/2010/main" val="2875636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Data </a:t>
            </a:r>
            <a:r>
              <a:rPr lang="en-IN" b="1" dirty="0" smtClean="0"/>
              <a:t>Fragmentation</a:t>
            </a:r>
            <a:endParaRPr lang="en-IN" dirty="0"/>
          </a:p>
        </p:txBody>
      </p:sp>
      <p:sp>
        <p:nvSpPr>
          <p:cNvPr id="3" name="Content Placeholder 2"/>
          <p:cNvSpPr>
            <a:spLocks noGrp="1"/>
          </p:cNvSpPr>
          <p:nvPr>
            <p:ph idx="1"/>
          </p:nvPr>
        </p:nvSpPr>
        <p:spPr>
          <a:xfrm>
            <a:off x="457200" y="1600200"/>
            <a:ext cx="8229600" cy="4953000"/>
          </a:xfrm>
        </p:spPr>
        <p:txBody>
          <a:bodyPr>
            <a:normAutofit fontScale="92500"/>
          </a:bodyPr>
          <a:lstStyle/>
          <a:p>
            <a:pPr fontAlgn="base"/>
            <a:r>
              <a:rPr lang="en-US" dirty="0"/>
              <a:t>The system fragments the relation into smaller parts and each part is stored at a different site. Usually, fragments are stored at sites where they are most accessed.</a:t>
            </a:r>
          </a:p>
          <a:p>
            <a:pPr fontAlgn="base"/>
            <a:r>
              <a:rPr lang="en-US" dirty="0"/>
              <a:t>When a query is made, first the local database in the site is checked. If the data is not available on the local site then all the other sites are checked</a:t>
            </a:r>
            <a:r>
              <a:rPr lang="en-US" dirty="0" smtClean="0"/>
              <a:t>.</a:t>
            </a:r>
          </a:p>
          <a:p>
            <a:pPr fontAlgn="base"/>
            <a:r>
              <a:rPr lang="en-US" dirty="0"/>
              <a:t>Fragmentation is the task of dividing a table into a set of smaller tables. The subsets of the table are called </a:t>
            </a:r>
            <a:r>
              <a:rPr lang="en-US" b="1" dirty="0"/>
              <a:t>fragments</a:t>
            </a:r>
            <a:r>
              <a:rPr lang="en-US" dirty="0"/>
              <a:t>. </a:t>
            </a:r>
          </a:p>
          <a:p>
            <a:pPr fontAlgn="base"/>
            <a:endParaRPr lang="en-IN" dirty="0" smtClean="0"/>
          </a:p>
        </p:txBody>
      </p:sp>
    </p:spTree>
    <p:extLst>
      <p:ext uri="{BB962C8B-B14F-4D97-AF65-F5344CB8AC3E}">
        <p14:creationId xmlns:p14="http://schemas.microsoft.com/office/powerpoint/2010/main" val="3496506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Fragmentation</a:t>
            </a:r>
            <a:endParaRPr lang="en-IN"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smtClean="0"/>
              <a:t>Fragmentation </a:t>
            </a:r>
            <a:r>
              <a:rPr lang="en-US" dirty="0"/>
              <a:t>can be of three types: horizontal, vertical, and hybrid (combination of horizontal and vertical). </a:t>
            </a:r>
            <a:endParaRPr lang="en-US" dirty="0" smtClean="0"/>
          </a:p>
          <a:p>
            <a:r>
              <a:rPr lang="en-US" dirty="0" smtClean="0"/>
              <a:t>Horizontal </a:t>
            </a:r>
            <a:r>
              <a:rPr lang="en-US" dirty="0"/>
              <a:t>fragmentation can further be classified into two techniques: primary horizontal fragmentation and derived horizontal fragmentation</a:t>
            </a:r>
            <a:r>
              <a:rPr lang="en-US" dirty="0" smtClean="0"/>
              <a:t>.</a:t>
            </a:r>
          </a:p>
          <a:p>
            <a:r>
              <a:rPr lang="en-US" dirty="0"/>
              <a:t>Fragmentation should be done in a way so that the original table can be reconstructed from the fragments. This is needed so that the original table can be reconstructed from the fragments whenever required. This requirement is called “</a:t>
            </a:r>
            <a:r>
              <a:rPr lang="en-US" dirty="0" smtClean="0"/>
              <a:t>re-constructiveness.”</a:t>
            </a:r>
            <a:endParaRPr lang="en-US" dirty="0"/>
          </a:p>
          <a:p>
            <a:pPr marL="0" indent="0">
              <a:buNone/>
            </a:pPr>
            <a:endParaRPr lang="en-IN" dirty="0"/>
          </a:p>
        </p:txBody>
      </p:sp>
    </p:spTree>
    <p:extLst>
      <p:ext uri="{BB962C8B-B14F-4D97-AF65-F5344CB8AC3E}">
        <p14:creationId xmlns:p14="http://schemas.microsoft.com/office/powerpoint/2010/main" val="2040201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a:t>
            </a:r>
            <a:r>
              <a:rPr lang="en-US" dirty="0" smtClean="0"/>
              <a:t>Fragmentation</a:t>
            </a:r>
            <a:endParaRPr lang="en-IN"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Since </a:t>
            </a:r>
            <a:r>
              <a:rPr lang="en-US" dirty="0"/>
              <a:t>data is stored close to the site of usage, efficiency of the database system is increased.</a:t>
            </a:r>
          </a:p>
          <a:p>
            <a:r>
              <a:rPr lang="en-US" dirty="0"/>
              <a:t>Local query optimization techniques are sufficient for most queries since data is locally available.</a:t>
            </a:r>
          </a:p>
          <a:p>
            <a:r>
              <a:rPr lang="en-US" dirty="0"/>
              <a:t>Since irrelevant data is not available at the sites, security and privacy of the database system can be maintained</a:t>
            </a:r>
            <a:r>
              <a:rPr lang="en-US" dirty="0" smtClean="0"/>
              <a:t>.</a:t>
            </a:r>
            <a:endParaRPr lang="en-US" dirty="0"/>
          </a:p>
        </p:txBody>
      </p:sp>
    </p:spTree>
    <p:extLst>
      <p:ext uri="{BB962C8B-B14F-4D97-AF65-F5344CB8AC3E}">
        <p14:creationId xmlns:p14="http://schemas.microsoft.com/office/powerpoint/2010/main" val="2912875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Disadvantages of </a:t>
            </a:r>
            <a:r>
              <a:rPr lang="en-US" dirty="0" smtClean="0"/>
              <a:t>Fragmentation</a:t>
            </a:r>
            <a:endParaRPr lang="en-IN" dirty="0"/>
          </a:p>
        </p:txBody>
      </p:sp>
      <p:sp>
        <p:nvSpPr>
          <p:cNvPr id="3" name="Content Placeholder 2"/>
          <p:cNvSpPr>
            <a:spLocks noGrp="1"/>
          </p:cNvSpPr>
          <p:nvPr>
            <p:ph idx="1"/>
          </p:nvPr>
        </p:nvSpPr>
        <p:spPr/>
        <p:txBody>
          <a:bodyPr>
            <a:normAutofit/>
          </a:bodyPr>
          <a:lstStyle/>
          <a:p>
            <a:r>
              <a:rPr lang="en-US" dirty="0" smtClean="0"/>
              <a:t>When </a:t>
            </a:r>
            <a:r>
              <a:rPr lang="en-US" dirty="0"/>
              <a:t>data from different fragments are required, the access speeds may be very low.</a:t>
            </a:r>
          </a:p>
          <a:p>
            <a:r>
              <a:rPr lang="en-US" dirty="0"/>
              <a:t>In case of recursive fragmentations, the job of reconstruction will need expensive techniques.</a:t>
            </a:r>
          </a:p>
          <a:p>
            <a:r>
              <a:rPr lang="en-US" dirty="0"/>
              <a:t>Lack of back-up copies of data in different sites may render the database ineffective in case of failure of a site.</a:t>
            </a:r>
          </a:p>
          <a:p>
            <a:endParaRPr lang="en-IN" dirty="0"/>
          </a:p>
        </p:txBody>
      </p:sp>
    </p:spTree>
    <p:extLst>
      <p:ext uri="{BB962C8B-B14F-4D97-AF65-F5344CB8AC3E}">
        <p14:creationId xmlns:p14="http://schemas.microsoft.com/office/powerpoint/2010/main" val="3366231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a:t>
            </a:r>
            <a:endParaRPr lang="en-IN" dirty="0"/>
          </a:p>
        </p:txBody>
      </p:sp>
      <p:sp>
        <p:nvSpPr>
          <p:cNvPr id="3" name="Content Placeholder 2"/>
          <p:cNvSpPr>
            <a:spLocks noGrp="1"/>
          </p:cNvSpPr>
          <p:nvPr>
            <p:ph idx="1"/>
          </p:nvPr>
        </p:nvSpPr>
        <p:spPr/>
        <p:txBody>
          <a:bodyPr/>
          <a:lstStyle/>
          <a:p>
            <a:r>
              <a:rPr lang="en-IN" dirty="0">
                <a:hlinkClick r:id="rId2"/>
              </a:rPr>
              <a:t>https://www.datacenters.com/facebook-data-center-locations?page=1&amp;per_page=40&amp;query=&amp;withProducts=false&amp;showHidden=false&amp;radius=50&amp;bounds=&amp;circleBounds=&amp;polygonPath</a:t>
            </a:r>
            <a:r>
              <a:rPr lang="en-IN" dirty="0" smtClean="0"/>
              <a:t>=</a:t>
            </a:r>
          </a:p>
          <a:p>
            <a:r>
              <a:rPr lang="en-IN" dirty="0">
                <a:hlinkClick r:id="rId3"/>
              </a:rPr>
              <a:t>https://aws.amazon.com/about-aws/global-infrastructure</a:t>
            </a:r>
            <a:r>
              <a:rPr lang="en-IN" dirty="0" smtClean="0">
                <a:hlinkClick r:id="rId3"/>
              </a:rPr>
              <a:t>/</a:t>
            </a:r>
            <a:r>
              <a:rPr lang="en-IN" dirty="0" smtClean="0"/>
              <a:t>  </a:t>
            </a:r>
            <a:endParaRPr lang="en-IN" dirty="0"/>
          </a:p>
        </p:txBody>
      </p:sp>
    </p:spTree>
    <p:extLst>
      <p:ext uri="{BB962C8B-B14F-4D97-AF65-F5344CB8AC3E}">
        <p14:creationId xmlns:p14="http://schemas.microsoft.com/office/powerpoint/2010/main" val="1211483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Vertical </a:t>
            </a:r>
            <a:r>
              <a:rPr lang="en-IN" dirty="0" smtClean="0"/>
              <a:t>Fragmentation</a:t>
            </a:r>
            <a:endParaRPr lang="en-IN" dirty="0"/>
          </a:p>
        </p:txBody>
      </p:sp>
      <p:sp>
        <p:nvSpPr>
          <p:cNvPr id="3" name="Content Placeholder 2"/>
          <p:cNvSpPr>
            <a:spLocks noGrp="1"/>
          </p:cNvSpPr>
          <p:nvPr>
            <p:ph idx="1"/>
          </p:nvPr>
        </p:nvSpPr>
        <p:spPr/>
        <p:txBody>
          <a:bodyPr>
            <a:normAutofit/>
          </a:bodyPr>
          <a:lstStyle/>
          <a:p>
            <a:r>
              <a:rPr lang="en-US" dirty="0"/>
              <a:t>In vertical fragmentation, the fields or columns of a table are grouped into fragments. In order to maintain </a:t>
            </a:r>
            <a:r>
              <a:rPr lang="en-US" dirty="0" smtClean="0"/>
              <a:t>re-constructiveness</a:t>
            </a:r>
            <a:r>
              <a:rPr lang="en-US" dirty="0"/>
              <a:t>, each fragment should contain the primary key field(s) of the table. Vertical fragmentation can be used to enforce privacy of data</a:t>
            </a:r>
            <a:r>
              <a:rPr lang="en-US" dirty="0" smtClean="0"/>
              <a:t>.</a:t>
            </a:r>
            <a:endParaRPr lang="en-US" dirty="0"/>
          </a:p>
        </p:txBody>
      </p:sp>
    </p:spTree>
    <p:extLst>
      <p:ext uri="{BB962C8B-B14F-4D97-AF65-F5344CB8AC3E}">
        <p14:creationId xmlns:p14="http://schemas.microsoft.com/office/powerpoint/2010/main" val="24120794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Vertical Fragmentation</a:t>
            </a:r>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lvl="0"/>
            <a:r>
              <a:rPr lang="en-US" dirty="0">
                <a:solidFill>
                  <a:srgbClr val="000000"/>
                </a:solidFill>
                <a:latin typeface="Nunito"/>
                <a:cs typeface="Arial" pitchFamily="34" charset="0"/>
              </a:rPr>
              <a:t>For example, let us consider that a University database keeps records of all registered students in a Student table having the following schema</a:t>
            </a:r>
            <a:r>
              <a:rPr lang="en-US" dirty="0" smtClean="0">
                <a:solidFill>
                  <a:srgbClr val="000000"/>
                </a:solidFill>
                <a:latin typeface="Nunito"/>
                <a:cs typeface="Arial" pitchFamily="34" charset="0"/>
              </a:rPr>
              <a:t>.</a:t>
            </a:r>
          </a:p>
          <a:p>
            <a:pPr lvl="0"/>
            <a:endParaRPr lang="en-US" dirty="0" smtClean="0">
              <a:solidFill>
                <a:srgbClr val="000000"/>
              </a:solidFill>
              <a:latin typeface="Nunito"/>
              <a:cs typeface="Arial" pitchFamily="34" charset="0"/>
            </a:endParaRPr>
          </a:p>
          <a:p>
            <a:endParaRPr lang="en-US" dirty="0" smtClean="0">
              <a:solidFill>
                <a:srgbClr val="000000"/>
              </a:solidFill>
              <a:latin typeface="Nunito"/>
              <a:cs typeface="Arial" pitchFamily="34" charset="0"/>
            </a:endParaRPr>
          </a:p>
          <a:p>
            <a:r>
              <a:rPr lang="en-US" dirty="0" smtClean="0">
                <a:solidFill>
                  <a:srgbClr val="000000"/>
                </a:solidFill>
                <a:latin typeface="Nunito"/>
                <a:cs typeface="Arial" pitchFamily="34" charset="0"/>
              </a:rPr>
              <a:t>Now</a:t>
            </a:r>
            <a:r>
              <a:rPr lang="en-US" dirty="0">
                <a:solidFill>
                  <a:srgbClr val="000000"/>
                </a:solidFill>
                <a:latin typeface="Nunito"/>
                <a:cs typeface="Arial" pitchFamily="34" charset="0"/>
              </a:rPr>
              <a:t>, the fees details are maintained in the accounts section. In this case, the designer will fragment the database as follows </a:t>
            </a:r>
            <a:r>
              <a:rPr lang="en-US" dirty="0" smtClean="0">
                <a:solidFill>
                  <a:srgbClr val="000000"/>
                </a:solidFill>
                <a:latin typeface="Nunito"/>
                <a:cs typeface="Arial" pitchFamily="34" charset="0"/>
              </a:rPr>
              <a:t>−</a:t>
            </a:r>
          </a:p>
          <a:p>
            <a:r>
              <a:rPr lang="en-US" sz="2200" dirty="0">
                <a:solidFill>
                  <a:srgbClr val="000000"/>
                </a:solidFill>
                <a:latin typeface="var(--bs-font-monospace)"/>
                <a:cs typeface="Arial" pitchFamily="34" charset="0"/>
              </a:rPr>
              <a:t>CREATE TABLE STD_FEES AS SELECT </a:t>
            </a:r>
            <a:r>
              <a:rPr lang="en-US" sz="2200" dirty="0" err="1">
                <a:solidFill>
                  <a:srgbClr val="660066"/>
                </a:solidFill>
                <a:latin typeface="var(--bs-font-monospace)"/>
                <a:cs typeface="Arial" pitchFamily="34" charset="0"/>
              </a:rPr>
              <a:t>Regd_No</a:t>
            </a:r>
            <a:r>
              <a:rPr lang="en-US" sz="2200" dirty="0">
                <a:solidFill>
                  <a:srgbClr val="666600"/>
                </a:solidFill>
                <a:latin typeface="var(--bs-font-monospace)"/>
                <a:cs typeface="Arial" pitchFamily="34" charset="0"/>
              </a:rPr>
              <a:t>,</a:t>
            </a:r>
            <a:r>
              <a:rPr lang="en-US" sz="2200" dirty="0">
                <a:solidFill>
                  <a:srgbClr val="000000"/>
                </a:solidFill>
                <a:latin typeface="var(--bs-font-monospace)"/>
                <a:cs typeface="Arial" pitchFamily="34" charset="0"/>
              </a:rPr>
              <a:t> </a:t>
            </a:r>
            <a:r>
              <a:rPr lang="en-US" sz="2200" dirty="0">
                <a:solidFill>
                  <a:srgbClr val="660066"/>
                </a:solidFill>
                <a:latin typeface="var(--bs-font-monospace)"/>
                <a:cs typeface="Arial" pitchFamily="34" charset="0"/>
              </a:rPr>
              <a:t>Fees</a:t>
            </a:r>
            <a:r>
              <a:rPr lang="en-US" sz="2200" dirty="0">
                <a:solidFill>
                  <a:srgbClr val="000000"/>
                </a:solidFill>
                <a:latin typeface="var(--bs-font-monospace)"/>
                <a:cs typeface="Arial" pitchFamily="34" charset="0"/>
              </a:rPr>
              <a:t> FROM </a:t>
            </a:r>
            <a:r>
              <a:rPr lang="en-US" sz="2200" dirty="0" smtClean="0">
                <a:solidFill>
                  <a:srgbClr val="000000"/>
                </a:solidFill>
                <a:latin typeface="var(--bs-font-monospace)"/>
                <a:cs typeface="Arial" pitchFamily="34" charset="0"/>
              </a:rPr>
              <a:t>STUDENT</a:t>
            </a:r>
            <a:r>
              <a:rPr lang="en-US" sz="2200" dirty="0" smtClean="0">
                <a:solidFill>
                  <a:srgbClr val="666600"/>
                </a:solidFill>
                <a:latin typeface="var(--bs-font-monospace)"/>
                <a:cs typeface="Arial" pitchFamily="34" charset="0"/>
              </a:rPr>
              <a:t>;</a:t>
            </a:r>
            <a:endParaRPr lang="en-US" sz="2200" dirty="0" smtClean="0">
              <a:solidFill>
                <a:srgbClr val="000000"/>
              </a:solidFill>
              <a:latin typeface="Nunito"/>
              <a:cs typeface="Arial" pitchFamily="34"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1173512338"/>
              </p:ext>
            </p:extLst>
          </p:nvPr>
        </p:nvGraphicFramePr>
        <p:xfrm>
          <a:off x="152403" y="3512661"/>
          <a:ext cx="8991598" cy="426720"/>
        </p:xfrm>
        <a:graphic>
          <a:graphicData uri="http://schemas.openxmlformats.org/drawingml/2006/table">
            <a:tbl>
              <a:tblPr/>
              <a:tblGrid>
                <a:gridCol w="1284514"/>
                <a:gridCol w="1284514"/>
                <a:gridCol w="1284514"/>
                <a:gridCol w="1284514"/>
                <a:gridCol w="1284514"/>
                <a:gridCol w="1284514"/>
                <a:gridCol w="1284514"/>
              </a:tblGrid>
              <a:tr h="0">
                <a:tc>
                  <a:txBody>
                    <a:bodyPr/>
                    <a:lstStyle/>
                    <a:p>
                      <a:pPr fontAlgn="t"/>
                      <a:r>
                        <a:rPr lang="en-IN" dirty="0" err="1">
                          <a:effectLst/>
                        </a:rPr>
                        <a:t>Regd_No</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Course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Address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Semester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Fees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Marks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51836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Horizontal fragmentation</a:t>
            </a:r>
            <a:endParaRPr lang="en-IN" dirty="0"/>
          </a:p>
        </p:txBody>
      </p:sp>
      <p:sp>
        <p:nvSpPr>
          <p:cNvPr id="3" name="Content Placeholder 2"/>
          <p:cNvSpPr>
            <a:spLocks noGrp="1"/>
          </p:cNvSpPr>
          <p:nvPr>
            <p:ph idx="1"/>
          </p:nvPr>
        </p:nvSpPr>
        <p:spPr/>
        <p:txBody>
          <a:bodyPr>
            <a:normAutofit/>
          </a:bodyPr>
          <a:lstStyle/>
          <a:p>
            <a:r>
              <a:rPr lang="en-US" dirty="0"/>
              <a:t>Horizontal fragmentation groups the tuples of a table in accordance to values of one or more fields. Horizontal fragmentation should also confirm to the rule of </a:t>
            </a:r>
            <a:r>
              <a:rPr lang="en-US" dirty="0" smtClean="0"/>
              <a:t>re-constructiveness</a:t>
            </a:r>
            <a:r>
              <a:rPr lang="en-US" dirty="0"/>
              <a:t>. Each horizontal fragment must have all columns of the original base table.</a:t>
            </a:r>
          </a:p>
          <a:p>
            <a:endParaRPr lang="en-IN" dirty="0"/>
          </a:p>
        </p:txBody>
      </p:sp>
    </p:spTree>
    <p:extLst>
      <p:ext uri="{BB962C8B-B14F-4D97-AF65-F5344CB8AC3E}">
        <p14:creationId xmlns:p14="http://schemas.microsoft.com/office/powerpoint/2010/main" val="39165131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Horizontal fragmentation</a:t>
            </a:r>
            <a:endParaRPr lang="en-IN" dirty="0"/>
          </a:p>
        </p:txBody>
      </p:sp>
      <p:sp>
        <p:nvSpPr>
          <p:cNvPr id="3" name="Content Placeholder 2"/>
          <p:cNvSpPr>
            <a:spLocks noGrp="1"/>
          </p:cNvSpPr>
          <p:nvPr>
            <p:ph idx="1"/>
          </p:nvPr>
        </p:nvSpPr>
        <p:spPr/>
        <p:txBody>
          <a:bodyPr>
            <a:normAutofit/>
          </a:bodyPr>
          <a:lstStyle/>
          <a:p>
            <a:r>
              <a:rPr lang="en-US" dirty="0"/>
              <a:t>For example, in the student schema, if the details of all students of Computer Science Course needs to be maintained at the School of Computer Science, then the designer will horizontally fragment the database as follows </a:t>
            </a:r>
            <a:r>
              <a:rPr lang="en-US" dirty="0" smtClean="0"/>
              <a:t>−</a:t>
            </a:r>
          </a:p>
          <a:p>
            <a:r>
              <a:rPr lang="en-US" sz="2600" dirty="0" smtClean="0"/>
              <a:t>CREATE </a:t>
            </a:r>
            <a:r>
              <a:rPr lang="en-US" sz="2600" dirty="0"/>
              <a:t>COMP_STD AS SELECT * FROM STUDENT WHERE COURSE = "Computer Science";</a:t>
            </a:r>
            <a:br>
              <a:rPr lang="en-US" sz="2600" dirty="0"/>
            </a:br>
            <a:endParaRPr lang="en-IN" dirty="0"/>
          </a:p>
        </p:txBody>
      </p:sp>
    </p:spTree>
    <p:extLst>
      <p:ext uri="{BB962C8B-B14F-4D97-AF65-F5344CB8AC3E}">
        <p14:creationId xmlns:p14="http://schemas.microsoft.com/office/powerpoint/2010/main" val="24756078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Hybrid </a:t>
            </a:r>
            <a:r>
              <a:rPr lang="en-IN" dirty="0" smtClean="0"/>
              <a:t>Fragmentation</a:t>
            </a:r>
            <a:endParaRPr lang="en-IN"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a:t>In hybrid fragmentation, a combination of horizontal and vertical fragmentation techniques are used. This is the most flexible fragmentation technique since it generates fragments with minimal extraneous information. However, reconstruction of the original table is often an expensive task.</a:t>
            </a:r>
          </a:p>
          <a:p>
            <a:r>
              <a:rPr lang="en-US" dirty="0"/>
              <a:t>Hybrid fragmentation can be done in two alternative ways −</a:t>
            </a:r>
          </a:p>
          <a:p>
            <a:pPr lvl="1"/>
            <a:r>
              <a:rPr lang="en-US" dirty="0"/>
              <a:t>At first, generate a set of horizontal fragments; then generate vertical fragments from one or more of the horizontal fragments.</a:t>
            </a:r>
          </a:p>
          <a:p>
            <a:pPr lvl="1"/>
            <a:r>
              <a:rPr lang="en-US" dirty="0"/>
              <a:t>At first, generate a set of vertical fragments; then generate horizontal fragments from one or more of the vertical fragments</a:t>
            </a:r>
            <a:r>
              <a:rPr lang="en-US" dirty="0" smtClean="0"/>
              <a:t>.</a:t>
            </a:r>
            <a:endParaRPr lang="en-US" dirty="0"/>
          </a:p>
        </p:txBody>
      </p:sp>
    </p:spTree>
    <p:extLst>
      <p:ext uri="{BB962C8B-B14F-4D97-AF65-F5344CB8AC3E}">
        <p14:creationId xmlns:p14="http://schemas.microsoft.com/office/powerpoint/2010/main" val="19966478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a:t>
            </a:r>
            <a:endParaRPr lang="en-IN" dirty="0"/>
          </a:p>
        </p:txBody>
      </p:sp>
      <p:sp>
        <p:nvSpPr>
          <p:cNvPr id="3" name="Content Placeholder 2"/>
          <p:cNvSpPr>
            <a:spLocks noGrp="1"/>
          </p:cNvSpPr>
          <p:nvPr>
            <p:ph idx="1"/>
          </p:nvPr>
        </p:nvSpPr>
        <p:spPr/>
        <p:txBody>
          <a:bodyPr/>
          <a:lstStyle/>
          <a:p>
            <a:pPr fontAlgn="base"/>
            <a:r>
              <a:rPr lang="en-US" dirty="0"/>
              <a:t>Hybrid data storage combines both data replication and fragmentation to get the benefits of both models</a:t>
            </a:r>
            <a:r>
              <a:rPr lang="en-US" dirty="0" smtClean="0"/>
              <a:t>.</a:t>
            </a:r>
            <a:endParaRPr lang="en-US" dirty="0"/>
          </a:p>
        </p:txBody>
      </p:sp>
    </p:spTree>
    <p:extLst>
      <p:ext uri="{BB962C8B-B14F-4D97-AF65-F5344CB8AC3E}">
        <p14:creationId xmlns:p14="http://schemas.microsoft.com/office/powerpoint/2010/main" val="3398326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transparency</a:t>
            </a:r>
            <a:endParaRPr lang="en-IN" dirty="0"/>
          </a:p>
        </p:txBody>
      </p:sp>
      <p:sp>
        <p:nvSpPr>
          <p:cNvPr id="3" name="Content Placeholder 2"/>
          <p:cNvSpPr>
            <a:spLocks noGrp="1"/>
          </p:cNvSpPr>
          <p:nvPr>
            <p:ph idx="1"/>
          </p:nvPr>
        </p:nvSpPr>
        <p:spPr/>
        <p:txBody>
          <a:bodyPr>
            <a:normAutofit/>
          </a:bodyPr>
          <a:lstStyle/>
          <a:p>
            <a:r>
              <a:rPr lang="en-US" dirty="0"/>
              <a:t>Distribution transparency is the property of distributed databases by the virtue of which the internal details of the distribution are hidden from the users. The DDBMS designer may choose to fragment tables, replicate the fragments and store them at different sites. However, since users are oblivious of these details, they find the distributed database easy to use like any centralized database</a:t>
            </a:r>
            <a:r>
              <a:rPr lang="en-US" dirty="0" smtClean="0"/>
              <a:t>.</a:t>
            </a:r>
            <a:endParaRPr lang="en-US" dirty="0"/>
          </a:p>
        </p:txBody>
      </p:sp>
    </p:spTree>
    <p:extLst>
      <p:ext uri="{BB962C8B-B14F-4D97-AF65-F5344CB8AC3E}">
        <p14:creationId xmlns:p14="http://schemas.microsoft.com/office/powerpoint/2010/main" val="41234637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transparency</a:t>
            </a:r>
            <a:endParaRPr lang="en-IN" dirty="0"/>
          </a:p>
        </p:txBody>
      </p:sp>
      <p:sp>
        <p:nvSpPr>
          <p:cNvPr id="3" name="Content Placeholder 2"/>
          <p:cNvSpPr>
            <a:spLocks noGrp="1"/>
          </p:cNvSpPr>
          <p:nvPr>
            <p:ph idx="1"/>
          </p:nvPr>
        </p:nvSpPr>
        <p:spPr/>
        <p:txBody>
          <a:bodyPr/>
          <a:lstStyle/>
          <a:p>
            <a:r>
              <a:rPr lang="en-US" dirty="0"/>
              <a:t>The three dimensions of distribution transparency are −</a:t>
            </a:r>
          </a:p>
          <a:p>
            <a:pPr lvl="1"/>
            <a:r>
              <a:rPr lang="en-US" dirty="0"/>
              <a:t>Location transparency</a:t>
            </a:r>
          </a:p>
          <a:p>
            <a:pPr lvl="1"/>
            <a:r>
              <a:rPr lang="en-US" dirty="0"/>
              <a:t>Fragmentation transparency</a:t>
            </a:r>
          </a:p>
          <a:p>
            <a:pPr lvl="1"/>
            <a:r>
              <a:rPr lang="en-US" dirty="0"/>
              <a:t>Replication transparency</a:t>
            </a:r>
          </a:p>
          <a:p>
            <a:endParaRPr lang="en-IN" dirty="0"/>
          </a:p>
        </p:txBody>
      </p:sp>
    </p:spTree>
    <p:extLst>
      <p:ext uri="{BB962C8B-B14F-4D97-AF65-F5344CB8AC3E}">
        <p14:creationId xmlns:p14="http://schemas.microsoft.com/office/powerpoint/2010/main" val="32875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Location </a:t>
            </a:r>
            <a:r>
              <a:rPr lang="en-IN" dirty="0" smtClean="0"/>
              <a:t>Transparency</a:t>
            </a:r>
            <a:endParaRPr lang="en-IN"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Location transparency ensures that the user can query on any table(s) or fragment(s) of a table as if they were stored locally in the user’s site. </a:t>
            </a:r>
            <a:endParaRPr lang="en-US" dirty="0" smtClean="0"/>
          </a:p>
          <a:p>
            <a:r>
              <a:rPr lang="en-US" dirty="0" smtClean="0"/>
              <a:t>The </a:t>
            </a:r>
            <a:r>
              <a:rPr lang="en-US" dirty="0"/>
              <a:t>fact that the table or its fragments are stored at remote site in the distributed database system, should be completely oblivious to the end user. The address of the remote site(s) and the access mechanisms are completely hidden.</a:t>
            </a:r>
          </a:p>
          <a:p>
            <a:r>
              <a:rPr lang="en-US" dirty="0"/>
              <a:t>In order to incorporate location transparency, DDBMS should have access to updated and accurate data dictionary and DDBMS directory which contains the details of locations of data</a:t>
            </a:r>
            <a:r>
              <a:rPr lang="en-US" dirty="0" smtClean="0"/>
              <a:t>.</a:t>
            </a:r>
            <a:endParaRPr lang="en-US" dirty="0"/>
          </a:p>
        </p:txBody>
      </p:sp>
    </p:spTree>
    <p:extLst>
      <p:ext uri="{BB962C8B-B14F-4D97-AF65-F5344CB8AC3E}">
        <p14:creationId xmlns:p14="http://schemas.microsoft.com/office/powerpoint/2010/main" val="3599881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Fragmentation </a:t>
            </a:r>
            <a:r>
              <a:rPr lang="en-IN" dirty="0" smtClean="0"/>
              <a:t>Transparency</a:t>
            </a:r>
            <a:endParaRPr lang="en-IN"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a:t>Fragmentation transparency enables users to query upon any table as if it were </a:t>
            </a:r>
            <a:r>
              <a:rPr lang="en-US" dirty="0" err="1"/>
              <a:t>unfragmented</a:t>
            </a:r>
            <a:r>
              <a:rPr lang="en-US" dirty="0"/>
              <a:t>. Thus, it hides the fact that the table the user is querying on is actually a fragment or union of some fragments. It also conceals the fact that the fragments are located at diverse sites.</a:t>
            </a:r>
          </a:p>
          <a:p>
            <a:r>
              <a:rPr lang="en-US" dirty="0"/>
              <a:t>This is somewhat similar to users of SQL views, where the user may not know that they are using a view of a table instead of the table itself</a:t>
            </a:r>
            <a:r>
              <a:rPr lang="en-US" dirty="0" smtClean="0"/>
              <a:t>.</a:t>
            </a:r>
            <a:endParaRPr lang="en-US" dirty="0"/>
          </a:p>
        </p:txBody>
      </p:sp>
    </p:spTree>
    <p:extLst>
      <p:ext uri="{BB962C8B-B14F-4D97-AF65-F5344CB8AC3E}">
        <p14:creationId xmlns:p14="http://schemas.microsoft.com/office/powerpoint/2010/main" val="271952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Database</a:t>
            </a:r>
            <a:endParaRPr lang="en-IN"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a:t>A distributed database is a database that consists of two or more files located in different sites either on the same network or on entirely different networks. Portions of the database are stored in multiple physical locations and processing is distributed among multiple database nodes</a:t>
            </a:r>
            <a:r>
              <a:rPr lang="en-US" dirty="0" smtClean="0"/>
              <a:t>.</a:t>
            </a:r>
          </a:p>
          <a:p>
            <a:r>
              <a:rPr lang="en-US" dirty="0"/>
              <a:t>In a distributed database, there are a number of databases that may be geographically distributed all over the world. A distributed DBMS manages the distributed database in a manner so that it appears as one single database to users.</a:t>
            </a:r>
            <a:endParaRPr lang="en-IN" dirty="0"/>
          </a:p>
        </p:txBody>
      </p:sp>
    </p:spTree>
    <p:extLst>
      <p:ext uri="{BB962C8B-B14F-4D97-AF65-F5344CB8AC3E}">
        <p14:creationId xmlns:p14="http://schemas.microsoft.com/office/powerpoint/2010/main" val="23032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Replication </a:t>
            </a:r>
            <a:r>
              <a:rPr lang="en-IN" dirty="0" smtClean="0"/>
              <a:t>Transparency</a:t>
            </a:r>
            <a:endParaRPr lang="en-IN"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t>Replication transparency ensures that replication of databases are hidden from the users. It enables users to query upon a table as if only a single copy of the table exists.</a:t>
            </a:r>
          </a:p>
          <a:p>
            <a:r>
              <a:rPr lang="en-US" dirty="0"/>
              <a:t>Replication transparency is associated with concurrency transparency and failure transparency. Whenever a user updates a data item, the update is reflected in all the copies of the table. </a:t>
            </a:r>
            <a:endParaRPr lang="en-US" dirty="0" smtClean="0"/>
          </a:p>
          <a:p>
            <a:r>
              <a:rPr lang="en-US" dirty="0" smtClean="0"/>
              <a:t>However</a:t>
            </a:r>
            <a:r>
              <a:rPr lang="en-US" dirty="0"/>
              <a:t>, this operation should not be known to the user. This is concurrency transparency. Also, in case of failure of a site, the user can still proceed with his queries using replicated copies without any knowledge of failure. This is failure transparency</a:t>
            </a:r>
            <a:r>
              <a:rPr lang="en-US" dirty="0" smtClean="0"/>
              <a:t>.</a:t>
            </a:r>
            <a:endParaRPr lang="en-US" dirty="0"/>
          </a:p>
        </p:txBody>
      </p:sp>
    </p:spTree>
    <p:extLst>
      <p:ext uri="{BB962C8B-B14F-4D97-AF65-F5344CB8AC3E}">
        <p14:creationId xmlns:p14="http://schemas.microsoft.com/office/powerpoint/2010/main" val="1081810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Combination of </a:t>
            </a:r>
            <a:r>
              <a:rPr lang="en-IN" dirty="0" smtClean="0"/>
              <a:t>Transparencies</a:t>
            </a:r>
            <a:endParaRPr lang="en-IN"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a:t>In any distributed database system, the designer should ensure that all the stated transparencies are maintained to a considerable extent. </a:t>
            </a:r>
            <a:endParaRPr lang="en-US" dirty="0" smtClean="0"/>
          </a:p>
          <a:p>
            <a:r>
              <a:rPr lang="en-US" dirty="0" smtClean="0"/>
              <a:t>The </a:t>
            </a:r>
            <a:r>
              <a:rPr lang="en-US" dirty="0"/>
              <a:t>designer may choose to fragment tables, replicate them and store them at different sites; all oblivious to the end user. However, complete distribution transparency is a tough task and requires considerable design efforts</a:t>
            </a:r>
            <a:r>
              <a:rPr lang="en-US" dirty="0" smtClean="0"/>
              <a:t>.</a:t>
            </a:r>
            <a:endParaRPr lang="en-US" dirty="0"/>
          </a:p>
        </p:txBody>
      </p:sp>
    </p:spTree>
    <p:extLst>
      <p:ext uri="{BB962C8B-B14F-4D97-AF65-F5344CB8AC3E}">
        <p14:creationId xmlns:p14="http://schemas.microsoft.com/office/powerpoint/2010/main" val="680177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Types of data </a:t>
            </a:r>
            <a:r>
              <a:rPr lang="en-IN" dirty="0" smtClean="0"/>
              <a:t>replication</a:t>
            </a:r>
            <a:endParaRPr lang="en-IN"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a:t>There are two types of data replication</a:t>
            </a:r>
            <a:r>
              <a:rPr lang="en-US" dirty="0" smtClean="0"/>
              <a:t>:</a:t>
            </a:r>
          </a:p>
          <a:p>
            <a:r>
              <a:rPr lang="en-US" b="1" dirty="0"/>
              <a:t>1. Synchronous </a:t>
            </a:r>
            <a:r>
              <a:rPr lang="en-US" b="1" dirty="0" smtClean="0"/>
              <a:t>Replication:</a:t>
            </a:r>
          </a:p>
          <a:p>
            <a:pPr lvl="1"/>
            <a:r>
              <a:rPr lang="en-US" dirty="0" smtClean="0"/>
              <a:t>In </a:t>
            </a:r>
            <a:r>
              <a:rPr lang="en-US" dirty="0"/>
              <a:t>synchronous replication, the replica will be modified immediately after some changes are made in the relation table. So there is no difference between original data and </a:t>
            </a:r>
            <a:r>
              <a:rPr lang="en-US" dirty="0" smtClean="0"/>
              <a:t>replica.</a:t>
            </a:r>
          </a:p>
          <a:p>
            <a:r>
              <a:rPr lang="en-US" b="1" dirty="0" smtClean="0"/>
              <a:t>2</a:t>
            </a:r>
            <a:r>
              <a:rPr lang="en-US" b="1" dirty="0"/>
              <a:t>. Asynchronous </a:t>
            </a:r>
            <a:r>
              <a:rPr lang="en-US" b="1" dirty="0" smtClean="0"/>
              <a:t>replication:</a:t>
            </a:r>
            <a:endParaRPr lang="en-US" dirty="0" smtClean="0"/>
          </a:p>
          <a:p>
            <a:pPr lvl="1"/>
            <a:r>
              <a:rPr lang="en-US" dirty="0" smtClean="0"/>
              <a:t>In </a:t>
            </a:r>
            <a:r>
              <a:rPr lang="en-US" dirty="0"/>
              <a:t>asynchronous replication, the replica will be modified after commit is fired on to the </a:t>
            </a:r>
            <a:r>
              <a:rPr lang="en-US" dirty="0" smtClean="0"/>
              <a:t>database</a:t>
            </a:r>
            <a:r>
              <a:rPr lang="en-US" dirty="0"/>
              <a:t>.</a:t>
            </a:r>
            <a:endParaRPr lang="en-IN" dirty="0"/>
          </a:p>
        </p:txBody>
      </p:sp>
    </p:spTree>
    <p:extLst>
      <p:ext uri="{BB962C8B-B14F-4D97-AF65-F5344CB8AC3E}">
        <p14:creationId xmlns:p14="http://schemas.microsoft.com/office/powerpoint/2010/main" val="435344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Replication </a:t>
            </a:r>
            <a:r>
              <a:rPr lang="en-IN" dirty="0" smtClean="0"/>
              <a:t>Schemes</a:t>
            </a:r>
            <a:endParaRPr lang="en-IN" dirty="0"/>
          </a:p>
        </p:txBody>
      </p:sp>
      <p:sp>
        <p:nvSpPr>
          <p:cNvPr id="3" name="Content Placeholder 2"/>
          <p:cNvSpPr>
            <a:spLocks noGrp="1"/>
          </p:cNvSpPr>
          <p:nvPr>
            <p:ph idx="1"/>
          </p:nvPr>
        </p:nvSpPr>
        <p:spPr/>
        <p:txBody>
          <a:bodyPr/>
          <a:lstStyle/>
          <a:p>
            <a:r>
              <a:rPr lang="en-US" dirty="0" smtClean="0"/>
              <a:t>Full </a:t>
            </a:r>
            <a:r>
              <a:rPr lang="en-US" dirty="0"/>
              <a:t>Replication</a:t>
            </a:r>
          </a:p>
          <a:p>
            <a:pPr lvl="1"/>
            <a:r>
              <a:rPr lang="en-US" dirty="0"/>
              <a:t>In full replication scheme, the database is available to almost every location or user in communication network</a:t>
            </a:r>
            <a:r>
              <a:rPr lang="en-US" dirty="0" smtClean="0"/>
              <a:t>.</a:t>
            </a:r>
            <a:endParaRPr lang="en-IN"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023" t="29563" r="61961" b="35985"/>
          <a:stretch/>
        </p:blipFill>
        <p:spPr bwMode="auto">
          <a:xfrm>
            <a:off x="1371600" y="3810000"/>
            <a:ext cx="6019800" cy="2520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005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Full </a:t>
            </a:r>
            <a:r>
              <a:rPr lang="en-US" dirty="0" smtClean="0"/>
              <a:t>Replication</a:t>
            </a:r>
            <a:endParaRPr lang="en-IN" dirty="0"/>
          </a:p>
        </p:txBody>
      </p:sp>
      <p:sp>
        <p:nvSpPr>
          <p:cNvPr id="3" name="Content Placeholder 2"/>
          <p:cNvSpPr>
            <a:spLocks noGrp="1"/>
          </p:cNvSpPr>
          <p:nvPr>
            <p:ph idx="1"/>
          </p:nvPr>
        </p:nvSpPr>
        <p:spPr/>
        <p:txBody>
          <a:bodyPr>
            <a:normAutofit/>
          </a:bodyPr>
          <a:lstStyle/>
          <a:p>
            <a:r>
              <a:rPr lang="en-US" b="1" dirty="0"/>
              <a:t>Advantages of full </a:t>
            </a:r>
            <a:r>
              <a:rPr lang="en-US" b="1" dirty="0" smtClean="0"/>
              <a:t>replication</a:t>
            </a:r>
          </a:p>
          <a:p>
            <a:pPr lvl="1"/>
            <a:r>
              <a:rPr lang="en-US" dirty="0" smtClean="0"/>
              <a:t>High </a:t>
            </a:r>
            <a:r>
              <a:rPr lang="en-US" dirty="0"/>
              <a:t>availability of data, as database is available to almost every location.</a:t>
            </a:r>
          </a:p>
          <a:p>
            <a:pPr lvl="1"/>
            <a:r>
              <a:rPr lang="en-US" dirty="0"/>
              <a:t>Faster execution of queries.</a:t>
            </a:r>
          </a:p>
          <a:p>
            <a:r>
              <a:rPr lang="en-US" b="1" dirty="0"/>
              <a:t>Disadvantages of full </a:t>
            </a:r>
            <a:r>
              <a:rPr lang="en-US" b="1" dirty="0" smtClean="0"/>
              <a:t>replication</a:t>
            </a:r>
          </a:p>
          <a:p>
            <a:pPr lvl="1"/>
            <a:r>
              <a:rPr lang="en-US" dirty="0" smtClean="0"/>
              <a:t>Concurrency </a:t>
            </a:r>
            <a:r>
              <a:rPr lang="en-US" dirty="0"/>
              <a:t>control is difficult to achieve in full replication.</a:t>
            </a:r>
          </a:p>
          <a:p>
            <a:pPr lvl="1"/>
            <a:r>
              <a:rPr lang="en-US" dirty="0"/>
              <a:t>Update operation is slower</a:t>
            </a:r>
            <a:r>
              <a:rPr lang="en-US" dirty="0" smtClean="0"/>
              <a:t>.</a:t>
            </a:r>
            <a:endParaRPr lang="en-US" dirty="0"/>
          </a:p>
        </p:txBody>
      </p:sp>
    </p:spTree>
    <p:extLst>
      <p:ext uri="{BB962C8B-B14F-4D97-AF65-F5344CB8AC3E}">
        <p14:creationId xmlns:p14="http://schemas.microsoft.com/office/powerpoint/2010/main" val="1753279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replication</a:t>
            </a:r>
            <a:endParaRPr lang="en-IN" dirty="0"/>
          </a:p>
        </p:txBody>
      </p:sp>
      <p:sp>
        <p:nvSpPr>
          <p:cNvPr id="3" name="Content Placeholder 2"/>
          <p:cNvSpPr>
            <a:spLocks noGrp="1"/>
          </p:cNvSpPr>
          <p:nvPr>
            <p:ph idx="1"/>
          </p:nvPr>
        </p:nvSpPr>
        <p:spPr/>
        <p:txBody>
          <a:bodyPr/>
          <a:lstStyle/>
          <a:p>
            <a:r>
              <a:rPr lang="en-US" dirty="0"/>
              <a:t>No replication means, each fragment is stored exactly at one location.</a:t>
            </a:r>
            <a:br>
              <a:rPr lang="en-US" dirty="0"/>
            </a:br>
            <a:endParaRPr lang="en-IN"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248" t="29262" r="63856" b="41476"/>
          <a:stretch/>
        </p:blipFill>
        <p:spPr bwMode="auto">
          <a:xfrm>
            <a:off x="1143000" y="3200400"/>
            <a:ext cx="6324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3827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replication</a:t>
            </a:r>
            <a:endParaRPr lang="en-IN" dirty="0"/>
          </a:p>
        </p:txBody>
      </p:sp>
      <p:sp>
        <p:nvSpPr>
          <p:cNvPr id="3" name="Content Placeholder 2"/>
          <p:cNvSpPr>
            <a:spLocks noGrp="1"/>
          </p:cNvSpPr>
          <p:nvPr>
            <p:ph idx="1"/>
          </p:nvPr>
        </p:nvSpPr>
        <p:spPr/>
        <p:txBody>
          <a:bodyPr>
            <a:normAutofit/>
          </a:bodyPr>
          <a:lstStyle/>
          <a:p>
            <a:r>
              <a:rPr lang="en-US" b="1" dirty="0"/>
              <a:t>Advantages of no </a:t>
            </a:r>
            <a:r>
              <a:rPr lang="en-US" b="1" dirty="0" smtClean="0"/>
              <a:t>replication</a:t>
            </a:r>
          </a:p>
          <a:p>
            <a:pPr lvl="1"/>
            <a:r>
              <a:rPr lang="en-US" dirty="0" smtClean="0"/>
              <a:t>Concurrency </a:t>
            </a:r>
            <a:r>
              <a:rPr lang="en-US" dirty="0"/>
              <a:t>can be minimized.</a:t>
            </a:r>
          </a:p>
          <a:p>
            <a:pPr lvl="1"/>
            <a:r>
              <a:rPr lang="en-US" dirty="0"/>
              <a:t>Easy recovery of data.</a:t>
            </a:r>
          </a:p>
          <a:p>
            <a:r>
              <a:rPr lang="en-US" b="1" dirty="0"/>
              <a:t>Disadvantages of no </a:t>
            </a:r>
            <a:r>
              <a:rPr lang="en-US" b="1" dirty="0" smtClean="0"/>
              <a:t>replication</a:t>
            </a:r>
          </a:p>
          <a:p>
            <a:pPr lvl="1"/>
            <a:r>
              <a:rPr lang="en-US" dirty="0" smtClean="0"/>
              <a:t>Poor </a:t>
            </a:r>
            <a:r>
              <a:rPr lang="en-US" dirty="0"/>
              <a:t>availability of data.</a:t>
            </a:r>
          </a:p>
          <a:p>
            <a:pPr lvl="1"/>
            <a:r>
              <a:rPr lang="en-US" dirty="0"/>
              <a:t>Slows down the query execution process, as multiple clients are accessing the same server</a:t>
            </a:r>
            <a:r>
              <a:rPr lang="en-US" dirty="0" smtClean="0"/>
              <a:t>.</a:t>
            </a:r>
            <a:endParaRPr lang="en-US" dirty="0"/>
          </a:p>
        </p:txBody>
      </p:sp>
    </p:spTree>
    <p:extLst>
      <p:ext uri="{BB962C8B-B14F-4D97-AF65-F5344CB8AC3E}">
        <p14:creationId xmlns:p14="http://schemas.microsoft.com/office/powerpoint/2010/main" val="3581600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Partial replication</a:t>
            </a:r>
            <a:endParaRPr lang="en-IN" dirty="0"/>
          </a:p>
        </p:txBody>
      </p:sp>
      <p:sp>
        <p:nvSpPr>
          <p:cNvPr id="3" name="Content Placeholder 2"/>
          <p:cNvSpPr>
            <a:spLocks noGrp="1"/>
          </p:cNvSpPr>
          <p:nvPr>
            <p:ph idx="1"/>
          </p:nvPr>
        </p:nvSpPr>
        <p:spPr>
          <a:xfrm>
            <a:off x="457200" y="1219201"/>
            <a:ext cx="8229600" cy="2819400"/>
          </a:xfrm>
        </p:spPr>
        <p:txBody>
          <a:bodyPr>
            <a:normAutofit fontScale="92500" lnSpcReduction="10000"/>
          </a:bodyPr>
          <a:lstStyle/>
          <a:p>
            <a:r>
              <a:rPr lang="en-US" dirty="0"/>
              <a:t>Partial replication means only some fragments are replicated from the database</a:t>
            </a:r>
            <a:r>
              <a:rPr lang="en-US" dirty="0" smtClean="0"/>
              <a:t>.</a:t>
            </a:r>
            <a:endParaRPr lang="en-IN" dirty="0" smtClean="0"/>
          </a:p>
          <a:p>
            <a:r>
              <a:rPr lang="en-US" b="1" dirty="0"/>
              <a:t>Advantages of partial </a:t>
            </a:r>
            <a:r>
              <a:rPr lang="en-US" b="1" dirty="0" smtClean="0"/>
              <a:t>replication</a:t>
            </a:r>
            <a:endParaRPr lang="en-US" dirty="0" smtClean="0"/>
          </a:p>
          <a:p>
            <a:pPr lvl="1"/>
            <a:r>
              <a:rPr lang="en-US" dirty="0" smtClean="0"/>
              <a:t>The </a:t>
            </a:r>
            <a:r>
              <a:rPr lang="en-US" dirty="0"/>
              <a:t>number of replicas created for fragments depend upon the importance of data in that fragment.</a:t>
            </a:r>
            <a:br>
              <a:rPr lang="en-US" dirty="0"/>
            </a:b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080" t="29811" r="68932" b="33731"/>
          <a:stretch/>
        </p:blipFill>
        <p:spPr bwMode="auto">
          <a:xfrm>
            <a:off x="1371600" y="3581400"/>
            <a:ext cx="6019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338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recovery in distributed databases</a:t>
            </a:r>
            <a:r>
              <a:rPr lang="en-US" dirty="0" smtClean="0"/>
              <a:t>?</a:t>
            </a:r>
            <a:endParaRPr lang="en-IN"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dirty="0"/>
              <a:t>Recovery is the most complicated process in distributed databases. Recovery of a failed system in the communication network is very difficult</a:t>
            </a:r>
            <a:r>
              <a:rPr lang="en-US" dirty="0" smtClean="0"/>
              <a:t>.</a:t>
            </a:r>
          </a:p>
          <a:p>
            <a:r>
              <a:rPr lang="en-US" b="1" dirty="0"/>
              <a:t>For </a:t>
            </a:r>
            <a:r>
              <a:rPr lang="en-US" b="1" dirty="0" smtClean="0"/>
              <a:t>example:</a:t>
            </a:r>
            <a:endParaRPr lang="en-US" dirty="0" smtClean="0"/>
          </a:p>
          <a:p>
            <a:r>
              <a:rPr lang="en-US" dirty="0" err="1" smtClean="0"/>
              <a:t>onsider</a:t>
            </a:r>
            <a:r>
              <a:rPr lang="en-US" dirty="0" smtClean="0"/>
              <a:t> </a:t>
            </a:r>
            <a:r>
              <a:rPr lang="en-US" dirty="0"/>
              <a:t>that, location A sends message to location B and expects response from B but B is unable to receive it. There are several problems for this situation which are as follows.</a:t>
            </a:r>
            <a:r>
              <a:rPr lang="en-US" dirty="0"/>
              <a:t/>
            </a:r>
            <a:br>
              <a:rPr lang="en-US" dirty="0"/>
            </a:br>
            <a:r>
              <a:rPr lang="en-US" dirty="0"/>
              <a:t>Message was failed due to failure in the network.</a:t>
            </a:r>
          </a:p>
          <a:p>
            <a:r>
              <a:rPr lang="en-US" dirty="0"/>
              <a:t>Location B sent message but not delivered to location A.</a:t>
            </a:r>
          </a:p>
          <a:p>
            <a:r>
              <a:rPr lang="en-US" dirty="0"/>
              <a:t>Location B crashed down.</a:t>
            </a:r>
          </a:p>
          <a:p>
            <a:r>
              <a:rPr lang="en-US" dirty="0"/>
              <a:t>So it is actually very difficult to find the cause of failure in a large communication network.</a:t>
            </a:r>
          </a:p>
          <a:p>
            <a:r>
              <a:rPr lang="en-US" dirty="0"/>
              <a:t>Distributed commit in the network is also a serious problem which can affect the recovery in a distributed databases</a:t>
            </a:r>
            <a:r>
              <a:rPr lang="en-US" dirty="0" smtClean="0"/>
              <a:t>.</a:t>
            </a:r>
            <a:endParaRPr lang="en-US" dirty="0"/>
          </a:p>
        </p:txBody>
      </p:sp>
    </p:spTree>
    <p:extLst>
      <p:ext uri="{BB962C8B-B14F-4D97-AF65-F5344CB8AC3E}">
        <p14:creationId xmlns:p14="http://schemas.microsoft.com/office/powerpoint/2010/main" val="4097214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Concurrency problems in distributed </a:t>
            </a:r>
            <a:r>
              <a:rPr lang="en-US" dirty="0" smtClean="0"/>
              <a:t>databases</a:t>
            </a:r>
            <a:endParaRPr lang="en-IN" dirty="0"/>
          </a:p>
        </p:txBody>
      </p:sp>
      <p:sp>
        <p:nvSpPr>
          <p:cNvPr id="3" name="Content Placeholder 2"/>
          <p:cNvSpPr>
            <a:spLocks noGrp="1"/>
          </p:cNvSpPr>
          <p:nvPr>
            <p:ph idx="1"/>
          </p:nvPr>
        </p:nvSpPr>
        <p:spPr/>
        <p:txBody>
          <a:bodyPr>
            <a:normAutofit fontScale="85000" lnSpcReduction="10000"/>
          </a:bodyPr>
          <a:lstStyle/>
          <a:p>
            <a:r>
              <a:rPr lang="en-US" b="1" dirty="0" smtClean="0"/>
              <a:t>Failure </a:t>
            </a:r>
            <a:r>
              <a:rPr lang="en-US" b="1" dirty="0"/>
              <a:t>at local locations</a:t>
            </a:r>
            <a:r>
              <a:rPr lang="en-US" dirty="0"/>
              <a:t/>
            </a:r>
            <a:br>
              <a:rPr lang="en-US" dirty="0"/>
            </a:br>
            <a:r>
              <a:rPr lang="en-US" dirty="0"/>
              <a:t>When system recovers from failure the database is out dated compared to other locations. So it is necessary to update the </a:t>
            </a:r>
            <a:r>
              <a:rPr lang="en-US" dirty="0" smtClean="0"/>
              <a:t>database.</a:t>
            </a:r>
          </a:p>
          <a:p>
            <a:r>
              <a:rPr lang="en-US" b="1" dirty="0" smtClean="0"/>
              <a:t> </a:t>
            </a:r>
            <a:r>
              <a:rPr lang="en-US" b="1" dirty="0"/>
              <a:t>Failure at communication location</a:t>
            </a:r>
            <a:r>
              <a:rPr lang="en-US" dirty="0"/>
              <a:t/>
            </a:r>
            <a:br>
              <a:rPr lang="en-US" dirty="0"/>
            </a:br>
            <a:r>
              <a:rPr lang="en-US" dirty="0"/>
              <a:t>System should have a ability to manage temporary failure in a communicating network in distributed databases. In this case, partition occurs which can limit the communication between two locations.</a:t>
            </a: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1952428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a:t>
            </a:r>
            <a:endParaRPr lang="en-IN" dirty="0"/>
          </a:p>
        </p:txBody>
      </p:sp>
      <p:sp>
        <p:nvSpPr>
          <p:cNvPr id="3" name="Content Placeholder 2"/>
          <p:cNvSpPr>
            <a:spLocks noGrp="1"/>
          </p:cNvSpPr>
          <p:nvPr>
            <p:ph idx="1"/>
          </p:nvPr>
        </p:nvSpPr>
        <p:spPr/>
        <p:txBody>
          <a:bodyPr/>
          <a:lstStyle/>
          <a:p>
            <a:r>
              <a:rPr lang="en-US" dirty="0"/>
              <a:t>A distributed database is a collection of multiple interconnected databases, which are spread physically across various locations that communicate via a computer network.</a:t>
            </a:r>
            <a:endParaRPr lang="en-IN" dirty="0"/>
          </a:p>
        </p:txBody>
      </p:sp>
    </p:spTree>
    <p:extLst>
      <p:ext uri="{BB962C8B-B14F-4D97-AF65-F5344CB8AC3E}">
        <p14:creationId xmlns:p14="http://schemas.microsoft.com/office/powerpoint/2010/main" val="28613041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Concurrency problems in distributed databases</a:t>
            </a:r>
            <a:endParaRPr lang="en-IN" dirty="0"/>
          </a:p>
        </p:txBody>
      </p:sp>
      <p:sp>
        <p:nvSpPr>
          <p:cNvPr id="3" name="Content Placeholder 2"/>
          <p:cNvSpPr>
            <a:spLocks noGrp="1"/>
          </p:cNvSpPr>
          <p:nvPr>
            <p:ph idx="1"/>
          </p:nvPr>
        </p:nvSpPr>
        <p:spPr/>
        <p:txBody>
          <a:bodyPr>
            <a:normAutofit fontScale="77500" lnSpcReduction="20000"/>
          </a:bodyPr>
          <a:lstStyle/>
          <a:p>
            <a:r>
              <a:rPr lang="en-US" b="1" dirty="0" smtClean="0"/>
              <a:t>Dealing </a:t>
            </a:r>
            <a:r>
              <a:rPr lang="en-US" b="1" dirty="0"/>
              <a:t>with multiple copies of data</a:t>
            </a:r>
            <a:r>
              <a:rPr lang="en-US" dirty="0"/>
              <a:t/>
            </a:r>
            <a:br>
              <a:rPr lang="en-US" dirty="0"/>
            </a:br>
            <a:r>
              <a:rPr lang="en-US" dirty="0"/>
              <a:t>It is very important to maintain multiple copies of distributed data at different </a:t>
            </a:r>
            <a:r>
              <a:rPr lang="en-US" dirty="0" smtClean="0"/>
              <a:t>locations.</a:t>
            </a:r>
            <a:endParaRPr lang="en-US" b="1" dirty="0" smtClean="0"/>
          </a:p>
          <a:p>
            <a:r>
              <a:rPr lang="en-US" b="1" dirty="0" smtClean="0"/>
              <a:t>Distributed </a:t>
            </a:r>
            <a:r>
              <a:rPr lang="en-US" b="1" dirty="0"/>
              <a:t>commit</a:t>
            </a:r>
            <a:r>
              <a:rPr lang="en-US" dirty="0"/>
              <a:t/>
            </a:r>
            <a:br>
              <a:rPr lang="en-US" dirty="0"/>
            </a:br>
            <a:r>
              <a:rPr lang="en-US" dirty="0"/>
              <a:t>While committing a transaction which is accessing databases stored on multiple locations, if failure occurs on some location during the commit process then this problem is called as distributed </a:t>
            </a:r>
            <a:r>
              <a:rPr lang="en-US" dirty="0" smtClean="0"/>
              <a:t>commit.</a:t>
            </a:r>
            <a:endParaRPr lang="en-US" b="1" dirty="0"/>
          </a:p>
          <a:p>
            <a:r>
              <a:rPr lang="en-US" b="1" dirty="0" smtClean="0"/>
              <a:t>Distributed </a:t>
            </a:r>
            <a:r>
              <a:rPr lang="en-US" b="1" dirty="0"/>
              <a:t>deadlock</a:t>
            </a:r>
            <a:r>
              <a:rPr lang="en-US" dirty="0"/>
              <a:t/>
            </a:r>
            <a:br>
              <a:rPr lang="en-US" dirty="0"/>
            </a:br>
            <a:r>
              <a:rPr lang="en-US" dirty="0" err="1"/>
              <a:t>Deadlock</a:t>
            </a:r>
            <a:r>
              <a:rPr lang="en-US" dirty="0"/>
              <a:t> can occur at several locations due to recovery problem and concurrency problem (multiple locations are accessing same system in the communication network</a:t>
            </a:r>
            <a:r>
              <a:rPr lang="en-US" dirty="0" smtClean="0"/>
              <a:t>).</a:t>
            </a:r>
            <a:endParaRPr lang="en-IN" dirty="0"/>
          </a:p>
        </p:txBody>
      </p:sp>
    </p:spTree>
    <p:extLst>
      <p:ext uri="{BB962C8B-B14F-4D97-AF65-F5344CB8AC3E}">
        <p14:creationId xmlns:p14="http://schemas.microsoft.com/office/powerpoint/2010/main" val="38311002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Concurrency Controls in distributed </a:t>
            </a:r>
            <a:r>
              <a:rPr lang="en-US" dirty="0" smtClean="0"/>
              <a:t>databases</a:t>
            </a:r>
            <a:endParaRPr lang="en-IN" dirty="0"/>
          </a:p>
        </p:txBody>
      </p:sp>
      <p:sp>
        <p:nvSpPr>
          <p:cNvPr id="3" name="Content Placeholder 2"/>
          <p:cNvSpPr>
            <a:spLocks noGrp="1"/>
          </p:cNvSpPr>
          <p:nvPr>
            <p:ph idx="1"/>
          </p:nvPr>
        </p:nvSpPr>
        <p:spPr/>
        <p:txBody>
          <a:bodyPr/>
          <a:lstStyle/>
          <a:p>
            <a:r>
              <a:rPr lang="en-US" b="1" dirty="0" smtClean="0"/>
              <a:t>Lock </a:t>
            </a:r>
            <a:r>
              <a:rPr lang="en-US" b="1" dirty="0"/>
              <a:t>based protocol</a:t>
            </a:r>
            <a:r>
              <a:rPr lang="en-US" dirty="0"/>
              <a:t/>
            </a:r>
            <a:br>
              <a:rPr lang="en-US" dirty="0"/>
            </a:br>
            <a:r>
              <a:rPr lang="en-US" dirty="0"/>
              <a:t>A lock is applied to avoid concurrency problem between two transaction in such a way that the lock is applied on one transaction and other transaction can access it only when the lock is released. The lock is applied on write or read operations. It is an important method to avoid </a:t>
            </a:r>
            <a:r>
              <a:rPr lang="en-US" dirty="0" smtClean="0"/>
              <a:t>deadlock</a:t>
            </a:r>
            <a:r>
              <a:rPr lang="en-US" dirty="0"/>
              <a:t>.</a:t>
            </a:r>
            <a:endParaRPr lang="en-IN" dirty="0"/>
          </a:p>
        </p:txBody>
      </p:sp>
    </p:spTree>
    <p:extLst>
      <p:ext uri="{BB962C8B-B14F-4D97-AF65-F5344CB8AC3E}">
        <p14:creationId xmlns:p14="http://schemas.microsoft.com/office/powerpoint/2010/main" val="11131199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Concurrency Controls in distributed databases</a:t>
            </a:r>
            <a:endParaRPr lang="en-IN" dirty="0"/>
          </a:p>
        </p:txBody>
      </p:sp>
      <p:sp>
        <p:nvSpPr>
          <p:cNvPr id="3" name="Content Placeholder 2"/>
          <p:cNvSpPr>
            <a:spLocks noGrp="1"/>
          </p:cNvSpPr>
          <p:nvPr>
            <p:ph idx="1"/>
          </p:nvPr>
        </p:nvSpPr>
        <p:spPr/>
        <p:txBody>
          <a:bodyPr/>
          <a:lstStyle/>
          <a:p>
            <a:r>
              <a:rPr lang="en-US" b="1" dirty="0" smtClean="0"/>
              <a:t>Shared </a:t>
            </a:r>
            <a:r>
              <a:rPr lang="en-US" b="1" dirty="0"/>
              <a:t>lock system (Read lock)</a:t>
            </a:r>
            <a:r>
              <a:rPr lang="en-US" dirty="0"/>
              <a:t/>
            </a:r>
            <a:br>
              <a:rPr lang="en-US" dirty="0"/>
            </a:br>
            <a:r>
              <a:rPr lang="en-US" dirty="0"/>
              <a:t>The transaction can activate shared lock on data to read its content. The lock is shared in such a way that any other transaction can activate the shared lock on the same data for reading purpose</a:t>
            </a:r>
            <a:r>
              <a:rPr lang="en-US" dirty="0" smtClean="0"/>
              <a:t>.</a:t>
            </a:r>
            <a:endParaRPr lang="en-IN" dirty="0"/>
          </a:p>
        </p:txBody>
      </p:sp>
    </p:spTree>
    <p:extLst>
      <p:ext uri="{BB962C8B-B14F-4D97-AF65-F5344CB8AC3E}">
        <p14:creationId xmlns:p14="http://schemas.microsoft.com/office/powerpoint/2010/main" val="20007230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Concurrency Controls in distributed databases</a:t>
            </a:r>
            <a:endParaRPr lang="en-IN" dirty="0"/>
          </a:p>
        </p:txBody>
      </p:sp>
      <p:sp>
        <p:nvSpPr>
          <p:cNvPr id="3" name="Content Placeholder 2"/>
          <p:cNvSpPr>
            <a:spLocks noGrp="1"/>
          </p:cNvSpPr>
          <p:nvPr>
            <p:ph idx="1"/>
          </p:nvPr>
        </p:nvSpPr>
        <p:spPr/>
        <p:txBody>
          <a:bodyPr/>
          <a:lstStyle/>
          <a:p>
            <a:r>
              <a:rPr lang="en-US" b="1" dirty="0" smtClean="0"/>
              <a:t>Exclusive </a:t>
            </a:r>
            <a:r>
              <a:rPr lang="en-US" b="1" dirty="0"/>
              <a:t>lock</a:t>
            </a:r>
            <a:r>
              <a:rPr lang="en-US" dirty="0"/>
              <a:t/>
            </a:r>
            <a:br>
              <a:rPr lang="en-US" dirty="0"/>
            </a:br>
            <a:r>
              <a:rPr lang="en-US" dirty="0"/>
              <a:t>The transaction can activate exclusive lock on a data to read and write operation. In this system, no other transaction can activate any kind of lock on that same data</a:t>
            </a:r>
            <a:r>
              <a:rPr lang="en-US" dirty="0" smtClean="0"/>
              <a:t>.</a:t>
            </a:r>
            <a:r>
              <a:rPr lang="en-US" dirty="0"/>
              <a:t/>
            </a:r>
            <a:br>
              <a:rPr lang="en-US" dirty="0"/>
            </a:br>
            <a:endParaRPr lang="en-IN" dirty="0"/>
          </a:p>
        </p:txBody>
      </p:sp>
    </p:spTree>
    <p:extLst>
      <p:ext uri="{BB962C8B-B14F-4D97-AF65-F5344CB8AC3E}">
        <p14:creationId xmlns:p14="http://schemas.microsoft.com/office/powerpoint/2010/main" val="27675532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Two-phase commit protocol in Distributed </a:t>
            </a:r>
            <a:r>
              <a:rPr lang="en-US" dirty="0" smtClean="0"/>
              <a:t>databases</a:t>
            </a:r>
            <a:endParaRPr lang="en-IN"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dirty="0"/>
              <a:t>Two-phase protocol is a type of atomic commitment protocol. This is a distributed algorithm which can coordinate all the processes that participate in the database and decide to commit or terminate the transactions. The protocol is based on commit and terminate action.</a:t>
            </a:r>
          </a:p>
          <a:p>
            <a:r>
              <a:rPr lang="en-US" dirty="0"/>
              <a:t>The two-phase protocol ensures that all participant which are accessing the database server can receive and implement the same action (Commit or terminate), in case of local network failure</a:t>
            </a:r>
            <a:r>
              <a:rPr lang="en-US" dirty="0" smtClean="0"/>
              <a:t>.</a:t>
            </a:r>
            <a:endParaRPr lang="en-US" dirty="0"/>
          </a:p>
        </p:txBody>
      </p:sp>
    </p:spTree>
    <p:extLst>
      <p:ext uri="{BB962C8B-B14F-4D97-AF65-F5344CB8AC3E}">
        <p14:creationId xmlns:p14="http://schemas.microsoft.com/office/powerpoint/2010/main" val="27609780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Two-phase commit protocol in Distributed databases</a:t>
            </a:r>
            <a:endParaRPr lang="en-IN" dirty="0"/>
          </a:p>
        </p:txBody>
      </p:sp>
      <p:sp>
        <p:nvSpPr>
          <p:cNvPr id="3" name="Content Placeholder 2"/>
          <p:cNvSpPr>
            <a:spLocks noGrp="1"/>
          </p:cNvSpPr>
          <p:nvPr>
            <p:ph idx="1"/>
          </p:nvPr>
        </p:nvSpPr>
        <p:spPr/>
        <p:txBody>
          <a:bodyPr/>
          <a:lstStyle/>
          <a:p>
            <a:r>
              <a:rPr lang="en-US" dirty="0"/>
              <a:t>Two-phase commit protocol provides automatic recovery mechanism in case of a system failure.</a:t>
            </a:r>
          </a:p>
          <a:p>
            <a:r>
              <a:rPr lang="en-US" dirty="0"/>
              <a:t>The location at which original transaction takes place is called as coordinator and where the sub process takes place is called as </a:t>
            </a:r>
            <a:r>
              <a:rPr lang="en-US" b="1" dirty="0"/>
              <a:t>Cohort</a:t>
            </a:r>
            <a:r>
              <a:rPr lang="en-US" b="1" dirty="0" smtClean="0"/>
              <a:t>.</a:t>
            </a:r>
            <a:endParaRPr lang="en-US" dirty="0"/>
          </a:p>
        </p:txBody>
      </p:sp>
    </p:spTree>
    <p:extLst>
      <p:ext uri="{BB962C8B-B14F-4D97-AF65-F5344CB8AC3E}">
        <p14:creationId xmlns:p14="http://schemas.microsoft.com/office/powerpoint/2010/main" val="27940618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Two-phase commit protocol in Distributed databases</a:t>
            </a:r>
            <a:endParaRPr lang="en-IN" dirty="0"/>
          </a:p>
        </p:txBody>
      </p:sp>
      <p:sp>
        <p:nvSpPr>
          <p:cNvPr id="3" name="Content Placeholder 2"/>
          <p:cNvSpPr>
            <a:spLocks noGrp="1"/>
          </p:cNvSpPr>
          <p:nvPr>
            <p:ph idx="1"/>
          </p:nvPr>
        </p:nvSpPr>
        <p:spPr/>
        <p:txBody>
          <a:bodyPr>
            <a:normAutofit/>
          </a:bodyPr>
          <a:lstStyle/>
          <a:p>
            <a:r>
              <a:rPr lang="en-US" b="1" dirty="0"/>
              <a:t>Commit request:</a:t>
            </a:r>
            <a:r>
              <a:rPr lang="en-US" dirty="0"/>
              <a:t/>
            </a:r>
            <a:br>
              <a:rPr lang="en-US" dirty="0"/>
            </a:br>
            <a:r>
              <a:rPr lang="en-US" dirty="0"/>
              <a:t>In commit phase the coordinator attempts to prepare all cohorts and take necessary steps to commit or terminate the transactions</a:t>
            </a:r>
            <a:r>
              <a:rPr lang="en-US" dirty="0" smtClean="0"/>
              <a:t>.</a:t>
            </a:r>
            <a:endParaRPr lang="en-US" dirty="0"/>
          </a:p>
          <a:p>
            <a:r>
              <a:rPr lang="en-US" b="1" dirty="0"/>
              <a:t>Commit phase:</a:t>
            </a:r>
            <a:r>
              <a:rPr lang="en-US" dirty="0"/>
              <a:t/>
            </a:r>
            <a:br>
              <a:rPr lang="en-US" dirty="0"/>
            </a:br>
            <a:r>
              <a:rPr lang="en-US" dirty="0"/>
              <a:t>The commit phase is based on voting of cohorts and the coordinator decides to commit or terminate the transaction.</a:t>
            </a:r>
          </a:p>
          <a:p>
            <a:endParaRPr lang="en-IN" dirty="0"/>
          </a:p>
        </p:txBody>
      </p:sp>
    </p:spTree>
    <p:extLst>
      <p:ext uri="{BB962C8B-B14F-4D97-AF65-F5344CB8AC3E}">
        <p14:creationId xmlns:p14="http://schemas.microsoft.com/office/powerpoint/2010/main" val="17756549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8686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Features</a:t>
            </a:r>
            <a:endParaRPr lang="en-IN"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a:t>Databases in the collection are logically interrelated with each other. Often they represent a single logical database.</a:t>
            </a:r>
          </a:p>
          <a:p>
            <a:r>
              <a:rPr lang="en-US" dirty="0"/>
              <a:t>Data is physically stored across multiple sites. Data in each site can be managed by a DBMS independent of the other sites.</a:t>
            </a:r>
          </a:p>
          <a:p>
            <a:r>
              <a:rPr lang="en-US" dirty="0"/>
              <a:t>The processors in the sites are connected via a network. They do not have any multiprocessor configuration.</a:t>
            </a:r>
          </a:p>
          <a:p>
            <a:r>
              <a:rPr lang="en-US" dirty="0"/>
              <a:t>A distributed database is not a loosely connected file system.</a:t>
            </a:r>
          </a:p>
          <a:p>
            <a:r>
              <a:rPr lang="en-US" dirty="0"/>
              <a:t>A distributed database incorporates transaction processing, but it is not synonymous with a transaction processing system</a:t>
            </a:r>
            <a:r>
              <a:rPr lang="en-US" dirty="0" smtClean="0"/>
              <a:t>.</a:t>
            </a:r>
            <a:endParaRPr lang="en-US" dirty="0"/>
          </a:p>
        </p:txBody>
      </p:sp>
    </p:spTree>
    <p:extLst>
      <p:ext uri="{BB962C8B-B14F-4D97-AF65-F5344CB8AC3E}">
        <p14:creationId xmlns:p14="http://schemas.microsoft.com/office/powerpoint/2010/main" val="387522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Distributed Database Management </a:t>
            </a:r>
            <a:r>
              <a:rPr lang="en-IN" dirty="0" smtClean="0"/>
              <a:t>System</a:t>
            </a:r>
            <a:endParaRPr lang="en-IN"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a:t>A distributed database management system (DDBMS) is a centralized software system that manages a distributed database in a manner as if it were all stored in a single location.</a:t>
            </a:r>
          </a:p>
          <a:p>
            <a:r>
              <a:rPr lang="en-US" dirty="0"/>
              <a:t>The DDBMS synchronizes all the data periodically and ensures that data updates and deletes performed at one location will be automatically reflected in the data stored elsewhere.</a:t>
            </a:r>
          </a:p>
          <a:p>
            <a:r>
              <a:rPr lang="en-US" dirty="0"/>
              <a:t>By contrast, a centralized database consists of a single database file located at one site using a single network</a:t>
            </a:r>
            <a:r>
              <a:rPr lang="en-US" dirty="0" smtClean="0"/>
              <a:t>.</a:t>
            </a:r>
            <a:r>
              <a:rPr lang="en-US" dirty="0"/>
              <a:t/>
            </a:r>
            <a:br>
              <a:rPr lang="en-US" dirty="0"/>
            </a:br>
            <a:endParaRPr lang="en-IN" dirty="0"/>
          </a:p>
        </p:txBody>
      </p:sp>
    </p:spTree>
    <p:extLst>
      <p:ext uri="{BB962C8B-B14F-4D97-AF65-F5344CB8AC3E}">
        <p14:creationId xmlns:p14="http://schemas.microsoft.com/office/powerpoint/2010/main" val="402869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a:t>
            </a:r>
            <a:endParaRPr lang="en-IN"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smtClean="0"/>
              <a:t>It </a:t>
            </a:r>
            <a:r>
              <a:rPr lang="en-US" dirty="0"/>
              <a:t>is used to create, retrieve, update and delete distributed databases.</a:t>
            </a:r>
          </a:p>
          <a:p>
            <a:r>
              <a:rPr lang="en-US" dirty="0"/>
              <a:t>It synchronizes the database periodically and provides access mechanisms by the virtue of which the distribution becomes transparent to the users.</a:t>
            </a:r>
          </a:p>
          <a:p>
            <a:r>
              <a:rPr lang="en-US" dirty="0"/>
              <a:t>It ensures that the data modified at any site is universally updated.</a:t>
            </a:r>
          </a:p>
          <a:p>
            <a:r>
              <a:rPr lang="en-US" dirty="0"/>
              <a:t>It is used in application areas where large volumes of data are processed and accessed by numerous users simultaneously.</a:t>
            </a:r>
          </a:p>
          <a:p>
            <a:r>
              <a:rPr lang="en-US" dirty="0"/>
              <a:t>It is designed for heterogeneous database platforms.</a:t>
            </a:r>
          </a:p>
          <a:p>
            <a:r>
              <a:rPr lang="en-US" dirty="0"/>
              <a:t>It maintains confidentiality and data integrity of the databases</a:t>
            </a:r>
            <a:r>
              <a:rPr lang="en-US" dirty="0" smtClean="0"/>
              <a:t>.</a:t>
            </a:r>
            <a:endParaRPr lang="en-US" dirty="0"/>
          </a:p>
        </p:txBody>
      </p:sp>
    </p:spTree>
    <p:extLst>
      <p:ext uri="{BB962C8B-B14F-4D97-AF65-F5344CB8AC3E}">
        <p14:creationId xmlns:p14="http://schemas.microsoft.com/office/powerpoint/2010/main" val="1897590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dirty="0"/>
              <a:t>Commercial Distributed DBMS </a:t>
            </a:r>
            <a:r>
              <a:rPr lang="en-IN" b="1" dirty="0" smtClean="0"/>
              <a:t>Software</a:t>
            </a:r>
            <a:endParaRPr lang="en-IN" dirty="0"/>
          </a:p>
        </p:txBody>
      </p:sp>
      <p:sp>
        <p:nvSpPr>
          <p:cNvPr id="3" name="Content Placeholder 2"/>
          <p:cNvSpPr>
            <a:spLocks noGrp="1"/>
          </p:cNvSpPr>
          <p:nvPr>
            <p:ph idx="1"/>
          </p:nvPr>
        </p:nvSpPr>
        <p:spPr>
          <a:xfrm>
            <a:off x="457200" y="1524000"/>
            <a:ext cx="8229600" cy="4953000"/>
          </a:xfrm>
        </p:spPr>
        <p:txBody>
          <a:bodyPr>
            <a:normAutofit fontScale="92500" lnSpcReduction="20000"/>
          </a:bodyPr>
          <a:lstStyle/>
          <a:p>
            <a:pPr fontAlgn="base"/>
            <a:r>
              <a:rPr lang="en-US" b="1" dirty="0"/>
              <a:t>Apache Cassandra</a:t>
            </a:r>
          </a:p>
          <a:p>
            <a:pPr lvl="1" fontAlgn="base"/>
            <a:r>
              <a:rPr lang="en-US" dirty="0"/>
              <a:t>Apache Cassandra is an open-source, </a:t>
            </a:r>
            <a:r>
              <a:rPr lang="en-US" dirty="0" err="1"/>
              <a:t>NoSQL</a:t>
            </a:r>
            <a:r>
              <a:rPr lang="en-US" dirty="0"/>
              <a:t>, distributed database management system that provides high scalability and high availability.</a:t>
            </a:r>
          </a:p>
          <a:p>
            <a:pPr fontAlgn="base"/>
            <a:r>
              <a:rPr lang="en-US" b="1" dirty="0"/>
              <a:t>Apache </a:t>
            </a:r>
            <a:r>
              <a:rPr lang="en-US" b="1" dirty="0" err="1"/>
              <a:t>HBase</a:t>
            </a:r>
            <a:endParaRPr lang="en-US" b="1" dirty="0"/>
          </a:p>
          <a:p>
            <a:pPr lvl="1" fontAlgn="base"/>
            <a:r>
              <a:rPr lang="en-US" dirty="0"/>
              <a:t>Apache </a:t>
            </a:r>
            <a:r>
              <a:rPr lang="en-US" dirty="0" err="1"/>
              <a:t>HBase</a:t>
            </a:r>
            <a:r>
              <a:rPr lang="en-US" dirty="0"/>
              <a:t> is also an open-source, </a:t>
            </a:r>
            <a:r>
              <a:rPr lang="en-US" dirty="0" err="1"/>
              <a:t>NoSQL</a:t>
            </a:r>
            <a:r>
              <a:rPr lang="en-US" dirty="0"/>
              <a:t>, distributed database management system used for Big Data storage. It is written in Java.</a:t>
            </a:r>
          </a:p>
          <a:p>
            <a:pPr fontAlgn="base"/>
            <a:r>
              <a:rPr lang="en-US" b="1" dirty="0"/>
              <a:t>Amazon </a:t>
            </a:r>
            <a:r>
              <a:rPr lang="en-US" b="1" dirty="0" err="1"/>
              <a:t>SimpleDB</a:t>
            </a:r>
            <a:endParaRPr lang="en-US" b="1" dirty="0"/>
          </a:p>
          <a:p>
            <a:pPr lvl="1" fontAlgn="base"/>
            <a:r>
              <a:rPr lang="en-US" dirty="0"/>
              <a:t>Amazon </a:t>
            </a:r>
            <a:r>
              <a:rPr lang="en-US" dirty="0" err="1"/>
              <a:t>SimpleDB</a:t>
            </a:r>
            <a:r>
              <a:rPr lang="en-US" dirty="0"/>
              <a:t> is a </a:t>
            </a:r>
            <a:r>
              <a:rPr lang="en-US" dirty="0" err="1"/>
              <a:t>NoSQL</a:t>
            </a:r>
            <a:r>
              <a:rPr lang="en-US" dirty="0"/>
              <a:t>, distributed database which is available as a part of Amazon Web Services. It is written in </a:t>
            </a:r>
            <a:r>
              <a:rPr lang="en-US" dirty="0" err="1"/>
              <a:t>Erlang</a:t>
            </a:r>
            <a:r>
              <a:rPr lang="en-US" dirty="0" smtClean="0"/>
              <a:t>.</a:t>
            </a:r>
            <a:r>
              <a:rPr lang="en-US" dirty="0"/>
              <a:t/>
            </a:r>
            <a:br>
              <a:rPr lang="en-US" dirty="0"/>
            </a:br>
            <a:endParaRPr lang="en-IN" dirty="0"/>
          </a:p>
        </p:txBody>
      </p:sp>
    </p:spTree>
    <p:extLst>
      <p:ext uri="{BB962C8B-B14F-4D97-AF65-F5344CB8AC3E}">
        <p14:creationId xmlns:p14="http://schemas.microsoft.com/office/powerpoint/2010/main" val="311972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2337</Words>
  <Application>Microsoft Office PowerPoint</Application>
  <PresentationFormat>On-screen Show (4:3)</PresentationFormat>
  <Paragraphs>228</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Distributed Databases</vt:lpstr>
      <vt:lpstr>PowerPoint Presentation</vt:lpstr>
      <vt:lpstr>Data center</vt:lpstr>
      <vt:lpstr>Distributed Database</vt:lpstr>
      <vt:lpstr>Distributed Database</vt:lpstr>
      <vt:lpstr>Features</vt:lpstr>
      <vt:lpstr>Distributed Database Management System</vt:lpstr>
      <vt:lpstr>Features</vt:lpstr>
      <vt:lpstr>Commercial Distributed DBMS Software</vt:lpstr>
      <vt:lpstr>Commercial Distributed DBMS Software</vt:lpstr>
      <vt:lpstr>Advantages of Distributed Databases</vt:lpstr>
      <vt:lpstr>Advantages of Distributed Databases</vt:lpstr>
      <vt:lpstr>Disadvantages </vt:lpstr>
      <vt:lpstr>Goals of Distributed Databases</vt:lpstr>
      <vt:lpstr>Types of Distributed Databases </vt:lpstr>
      <vt:lpstr>Homogenous distributed database</vt:lpstr>
      <vt:lpstr>Homogenous distributed database</vt:lpstr>
      <vt:lpstr>Heterogeneous distributed database</vt:lpstr>
      <vt:lpstr>Heterogeneous distributed database</vt:lpstr>
      <vt:lpstr>Types of DDBMS</vt:lpstr>
      <vt:lpstr>Data Replication</vt:lpstr>
      <vt:lpstr>Data Replication</vt:lpstr>
      <vt:lpstr>Data Replication</vt:lpstr>
      <vt:lpstr>Advantages of Data Replication</vt:lpstr>
      <vt:lpstr>Disadvantages of Data Replication</vt:lpstr>
      <vt:lpstr>Data Fragmentation</vt:lpstr>
      <vt:lpstr>Data Fragmentation</vt:lpstr>
      <vt:lpstr>Advantages of Fragmentation</vt:lpstr>
      <vt:lpstr>Disadvantages of Fragmentation</vt:lpstr>
      <vt:lpstr>Vertical Fragmentation</vt:lpstr>
      <vt:lpstr>Vertical Fragmentation</vt:lpstr>
      <vt:lpstr>Horizontal fragmentation</vt:lpstr>
      <vt:lpstr>Horizontal fragmentation</vt:lpstr>
      <vt:lpstr>Hybrid Fragmentation</vt:lpstr>
      <vt:lpstr>Hybrid</vt:lpstr>
      <vt:lpstr>Distribution transparency</vt:lpstr>
      <vt:lpstr>Distribution transparency</vt:lpstr>
      <vt:lpstr>Location Transparency</vt:lpstr>
      <vt:lpstr>Fragmentation Transparency</vt:lpstr>
      <vt:lpstr>Replication Transparency</vt:lpstr>
      <vt:lpstr>Combination of Transparencies</vt:lpstr>
      <vt:lpstr>Types of data replication</vt:lpstr>
      <vt:lpstr>Replication Schemes</vt:lpstr>
      <vt:lpstr>Full Replication</vt:lpstr>
      <vt:lpstr>No replication</vt:lpstr>
      <vt:lpstr>No replication</vt:lpstr>
      <vt:lpstr>Partial replication</vt:lpstr>
      <vt:lpstr>What is recovery in distributed databases?</vt:lpstr>
      <vt:lpstr>Concurrency problems in distributed databases</vt:lpstr>
      <vt:lpstr>Concurrency problems in distributed databases</vt:lpstr>
      <vt:lpstr>Concurrency Controls in distributed databases</vt:lpstr>
      <vt:lpstr>Concurrency Controls in distributed databases</vt:lpstr>
      <vt:lpstr>Concurrency Controls in distributed databases</vt:lpstr>
      <vt:lpstr>Two-phase commit protocol in Distributed databases</vt:lpstr>
      <vt:lpstr>Two-phase commit protocol in Distributed databases</vt:lpstr>
      <vt:lpstr>Two-phase commit protocol in Distributed databases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 athavale</dc:creator>
  <cp:lastModifiedBy>ankita athavale</cp:lastModifiedBy>
  <cp:revision>21</cp:revision>
  <dcterms:created xsi:type="dcterms:W3CDTF">2006-08-16T00:00:00Z</dcterms:created>
  <dcterms:modified xsi:type="dcterms:W3CDTF">2022-11-03T16:24:20Z</dcterms:modified>
</cp:coreProperties>
</file>