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75" r:id="rId2"/>
    <p:sldId id="476" r:id="rId3"/>
    <p:sldId id="477" r:id="rId4"/>
    <p:sldId id="478" r:id="rId5"/>
    <p:sldId id="479" r:id="rId6"/>
    <p:sldId id="480" r:id="rId7"/>
    <p:sldId id="481" r:id="rId8"/>
    <p:sldId id="482" r:id="rId9"/>
    <p:sldId id="483" r:id="rId10"/>
    <p:sldId id="4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1075B-249F-40B9-B820-62DCA2E4084E}" type="datetimeFigureOut">
              <a:rPr lang="en-IN" smtClean="0"/>
              <a:t>10-05-2022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29683-A4DC-4820-8CF1-9DBA4337E3B7}" type="slidenum">
              <a:rPr lang="en-IN" smtClean="0"/>
              <a:t>‹#›</a:t>
            </a:fld>
            <a:endParaRPr lang="en-IN"/>
          </a:p>
        </p:txBody>
      </p:sp>
    </p:spTree>
    <p:extLst>
      <p:ext uri="{BB962C8B-B14F-4D97-AF65-F5344CB8AC3E}">
        <p14:creationId xmlns:p14="http://schemas.microsoft.com/office/powerpoint/2010/main" val="187378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86B77C36-B707-452D-983C-C80B24658BA6}" type="slidenum">
              <a:rPr lang="en-US" altLang="en-US" smtClean="0"/>
              <a:pPr>
                <a:defRPr/>
              </a:pPr>
              <a:t>1</a:t>
            </a:fld>
            <a:endParaRPr lang="en-US" altLang="en-US"/>
          </a:p>
        </p:txBody>
      </p:sp>
    </p:spTree>
    <p:extLst>
      <p:ext uri="{BB962C8B-B14F-4D97-AF65-F5344CB8AC3E}">
        <p14:creationId xmlns:p14="http://schemas.microsoft.com/office/powerpoint/2010/main" val="2244494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86B77C36-B707-452D-983C-C80B24658BA6}" type="slidenum">
              <a:rPr lang="en-US" altLang="en-US" smtClean="0"/>
              <a:pPr>
                <a:defRPr/>
              </a:pPr>
              <a:t>10</a:t>
            </a:fld>
            <a:endParaRPr lang="en-US" altLang="en-US"/>
          </a:p>
        </p:txBody>
      </p:sp>
    </p:spTree>
    <p:extLst>
      <p:ext uri="{BB962C8B-B14F-4D97-AF65-F5344CB8AC3E}">
        <p14:creationId xmlns:p14="http://schemas.microsoft.com/office/powerpoint/2010/main" val="103959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86B77C36-B707-452D-983C-C80B24658BA6}" type="slidenum">
              <a:rPr lang="en-US" altLang="en-US" smtClean="0"/>
              <a:pPr>
                <a:defRPr/>
              </a:pPr>
              <a:t>2</a:t>
            </a:fld>
            <a:endParaRPr lang="en-US" altLang="en-US"/>
          </a:p>
        </p:txBody>
      </p:sp>
    </p:spTree>
    <p:extLst>
      <p:ext uri="{BB962C8B-B14F-4D97-AF65-F5344CB8AC3E}">
        <p14:creationId xmlns:p14="http://schemas.microsoft.com/office/powerpoint/2010/main" val="350381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86B77C36-B707-452D-983C-C80B24658BA6}" type="slidenum">
              <a:rPr lang="en-US" altLang="en-US" smtClean="0"/>
              <a:pPr>
                <a:defRPr/>
              </a:pPr>
              <a:t>3</a:t>
            </a:fld>
            <a:endParaRPr lang="en-US" altLang="en-US"/>
          </a:p>
        </p:txBody>
      </p:sp>
    </p:spTree>
    <p:extLst>
      <p:ext uri="{BB962C8B-B14F-4D97-AF65-F5344CB8AC3E}">
        <p14:creationId xmlns:p14="http://schemas.microsoft.com/office/powerpoint/2010/main" val="2332939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86B77C36-B707-452D-983C-C80B24658BA6}" type="slidenum">
              <a:rPr lang="en-US" altLang="en-US" smtClean="0"/>
              <a:pPr>
                <a:defRPr/>
              </a:pPr>
              <a:t>4</a:t>
            </a:fld>
            <a:endParaRPr lang="en-US" altLang="en-US"/>
          </a:p>
        </p:txBody>
      </p:sp>
    </p:spTree>
    <p:extLst>
      <p:ext uri="{BB962C8B-B14F-4D97-AF65-F5344CB8AC3E}">
        <p14:creationId xmlns:p14="http://schemas.microsoft.com/office/powerpoint/2010/main" val="105864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86B77C36-B707-452D-983C-C80B24658BA6}" type="slidenum">
              <a:rPr lang="en-US" altLang="en-US" smtClean="0"/>
              <a:pPr>
                <a:defRPr/>
              </a:pPr>
              <a:t>5</a:t>
            </a:fld>
            <a:endParaRPr lang="en-US" altLang="en-US"/>
          </a:p>
        </p:txBody>
      </p:sp>
    </p:spTree>
    <p:extLst>
      <p:ext uri="{BB962C8B-B14F-4D97-AF65-F5344CB8AC3E}">
        <p14:creationId xmlns:p14="http://schemas.microsoft.com/office/powerpoint/2010/main" val="148441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86B77C36-B707-452D-983C-C80B24658BA6}" type="slidenum">
              <a:rPr lang="en-US" altLang="en-US" smtClean="0"/>
              <a:pPr>
                <a:defRPr/>
              </a:pPr>
              <a:t>6</a:t>
            </a:fld>
            <a:endParaRPr lang="en-US" altLang="en-US"/>
          </a:p>
        </p:txBody>
      </p:sp>
    </p:spTree>
    <p:extLst>
      <p:ext uri="{BB962C8B-B14F-4D97-AF65-F5344CB8AC3E}">
        <p14:creationId xmlns:p14="http://schemas.microsoft.com/office/powerpoint/2010/main" val="1157817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86B77C36-B707-452D-983C-C80B24658BA6}" type="slidenum">
              <a:rPr lang="en-US" altLang="en-US" smtClean="0"/>
              <a:pPr>
                <a:defRPr/>
              </a:pPr>
              <a:t>7</a:t>
            </a:fld>
            <a:endParaRPr lang="en-US" altLang="en-US"/>
          </a:p>
        </p:txBody>
      </p:sp>
    </p:spTree>
    <p:extLst>
      <p:ext uri="{BB962C8B-B14F-4D97-AF65-F5344CB8AC3E}">
        <p14:creationId xmlns:p14="http://schemas.microsoft.com/office/powerpoint/2010/main" val="1439715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86B77C36-B707-452D-983C-C80B24658BA6}" type="slidenum">
              <a:rPr lang="en-US" altLang="en-US" smtClean="0"/>
              <a:pPr>
                <a:defRPr/>
              </a:pPr>
              <a:t>8</a:t>
            </a:fld>
            <a:endParaRPr lang="en-US" altLang="en-US"/>
          </a:p>
        </p:txBody>
      </p:sp>
    </p:spTree>
    <p:extLst>
      <p:ext uri="{BB962C8B-B14F-4D97-AF65-F5344CB8AC3E}">
        <p14:creationId xmlns:p14="http://schemas.microsoft.com/office/powerpoint/2010/main" val="4110621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86B77C36-B707-452D-983C-C80B24658BA6}" type="slidenum">
              <a:rPr lang="en-US" altLang="en-US" smtClean="0"/>
              <a:pPr>
                <a:defRPr/>
              </a:pPr>
              <a:t>9</a:t>
            </a:fld>
            <a:endParaRPr lang="en-US" altLang="en-US"/>
          </a:p>
        </p:txBody>
      </p:sp>
    </p:spTree>
    <p:extLst>
      <p:ext uri="{BB962C8B-B14F-4D97-AF65-F5344CB8AC3E}">
        <p14:creationId xmlns:p14="http://schemas.microsoft.com/office/powerpoint/2010/main" val="2829720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05FD-9814-1446-3B38-8EEC77792D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598821-EF4E-AF61-C9FF-347BAD05B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6E2186-9E2C-6D7C-325A-C06C157B7633}"/>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5" name="Footer Placeholder 4">
            <a:extLst>
              <a:ext uri="{FF2B5EF4-FFF2-40B4-BE49-F238E27FC236}">
                <a16:creationId xmlns:a16="http://schemas.microsoft.com/office/drawing/2014/main" id="{F93895BA-A4C5-E18A-3F74-9B2B60E31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45C03E-8A80-BE23-AC75-C78B6F2E5053}"/>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283153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F719-0893-2226-FDC9-6E30C55D99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82385B-B93B-AFAB-E9FC-642CDC4FD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83DB4-B1BF-5726-3F59-A6451D3A1A09}"/>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5" name="Footer Placeholder 4">
            <a:extLst>
              <a:ext uri="{FF2B5EF4-FFF2-40B4-BE49-F238E27FC236}">
                <a16:creationId xmlns:a16="http://schemas.microsoft.com/office/drawing/2014/main" id="{70557BA2-8BA1-94AD-493E-58BBFE795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AE2AE-8BEC-4D70-389A-8E02FE1DB58F}"/>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161668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BF806-F5FB-E9ED-9EDB-362728D77A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A1B0C5-EA7C-7DA5-C086-068EE61BF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01C68-65F2-2AAA-3596-67C05AB06FB2}"/>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5" name="Footer Placeholder 4">
            <a:extLst>
              <a:ext uri="{FF2B5EF4-FFF2-40B4-BE49-F238E27FC236}">
                <a16:creationId xmlns:a16="http://schemas.microsoft.com/office/drawing/2014/main" id="{A1E363D9-7711-3EB1-631B-16DB8C56E6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15CD2-D6FA-4BE5-B79E-EE960792F8F4}"/>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248208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9D00-F2D5-D6C7-BF12-A7AB9C35B4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5F0C20-EC23-DC7F-B36E-DF3704D56C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5AEB04-77DD-0D0A-2B21-999F241B2733}"/>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5" name="Footer Placeholder 4">
            <a:extLst>
              <a:ext uri="{FF2B5EF4-FFF2-40B4-BE49-F238E27FC236}">
                <a16:creationId xmlns:a16="http://schemas.microsoft.com/office/drawing/2014/main" id="{2B228742-3F64-37DC-D556-4E573B399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CA85F-581E-F4E0-07CF-C8E5466C4886}"/>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130438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5C00-341C-D5C7-CFA1-8ED249166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5BBD4C-15DC-C020-E523-9138C30F8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6D924-B1DA-506E-E4D9-EFFD279D872A}"/>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5" name="Footer Placeholder 4">
            <a:extLst>
              <a:ext uri="{FF2B5EF4-FFF2-40B4-BE49-F238E27FC236}">
                <a16:creationId xmlns:a16="http://schemas.microsoft.com/office/drawing/2014/main" id="{AED55E9E-E814-9094-BFF8-AC679CF1B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EABC54-617F-53DB-4574-664C74CB9D95}"/>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11911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C449E-1314-D5AD-1E2E-13DAF12736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DA4ADA-DC81-5758-3FE9-BE9C20A589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F5FDF2-E8B3-9EA7-892E-BB35BBD65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D9BABF-65AD-BEEE-53AD-F1DF87BD46D4}"/>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6" name="Footer Placeholder 5">
            <a:extLst>
              <a:ext uri="{FF2B5EF4-FFF2-40B4-BE49-F238E27FC236}">
                <a16:creationId xmlns:a16="http://schemas.microsoft.com/office/drawing/2014/main" id="{3716F10A-ADE9-4A6A-AA61-FB590B7C1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076844-9D63-3F05-B621-1712102BF864}"/>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94048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2571-8067-4D1B-77DD-DAD13CDD31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DC509F-607A-35B1-ACA8-79ECA3FF0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F8F9E-3CE1-8978-B591-9ACA8527B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BE9826-03AF-E90A-6330-BCE7A43531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8CE16-2FAD-E81D-7F51-DE3BE183E0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E75B72-9A8F-5254-5D4F-A4C6AA78836E}"/>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8" name="Footer Placeholder 7">
            <a:extLst>
              <a:ext uri="{FF2B5EF4-FFF2-40B4-BE49-F238E27FC236}">
                <a16:creationId xmlns:a16="http://schemas.microsoft.com/office/drawing/2014/main" id="{55438F54-5D8E-066F-81AA-67A71DCE84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F682A5-B151-09CC-7B23-B80F6B11B2DD}"/>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287662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B7A6-E0E4-57B2-B663-3A406BA383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99B008-53B4-9359-E6DB-39BDF6E027D2}"/>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4" name="Footer Placeholder 3">
            <a:extLst>
              <a:ext uri="{FF2B5EF4-FFF2-40B4-BE49-F238E27FC236}">
                <a16:creationId xmlns:a16="http://schemas.microsoft.com/office/drawing/2014/main" id="{3B201FC9-5374-1717-87BC-963B9078CF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84FC53-8AE0-AEC2-CC4C-5CAED5BF9BD3}"/>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405085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98AF3B-8E50-AF91-030D-0A46DFD3CCF3}"/>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3" name="Footer Placeholder 2">
            <a:extLst>
              <a:ext uri="{FF2B5EF4-FFF2-40B4-BE49-F238E27FC236}">
                <a16:creationId xmlns:a16="http://schemas.microsoft.com/office/drawing/2014/main" id="{8A55ADB2-8B2B-A387-0573-5CD15322E0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2662E1-3BA6-7967-6D3B-ABD1FC729C76}"/>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428389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DBC5-CFF0-CC94-4AD1-C54CC7700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E98C57-D9D6-7D01-C489-52553BC89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6DAE19-7FE9-24C5-6CE0-498A32841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794425-12FA-6EF0-2CEE-6954594A8FE4}"/>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6" name="Footer Placeholder 5">
            <a:extLst>
              <a:ext uri="{FF2B5EF4-FFF2-40B4-BE49-F238E27FC236}">
                <a16:creationId xmlns:a16="http://schemas.microsoft.com/office/drawing/2014/main" id="{5D8FD144-B9BD-A835-521D-D405CE9C3D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E75B00-F30A-7C59-117D-DAA6B1F0B0EA}"/>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206365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4BDE-7E0F-4AC6-7D46-FA7E57ADB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02BF52-DE82-2CE9-F841-024D8BFD9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A33480-A46E-066B-9767-336CA332D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EF5C7-339E-2B8E-35E3-E22580B2AE38}"/>
              </a:ext>
            </a:extLst>
          </p:cNvPr>
          <p:cNvSpPr>
            <a:spLocks noGrp="1"/>
          </p:cNvSpPr>
          <p:nvPr>
            <p:ph type="dt" sz="half" idx="10"/>
          </p:nvPr>
        </p:nvSpPr>
        <p:spPr/>
        <p:txBody>
          <a:bodyPr/>
          <a:lstStyle/>
          <a:p>
            <a:fld id="{9FA60F5B-5E11-4ADB-B48B-9EADE83168D1}" type="datetimeFigureOut">
              <a:rPr lang="en-IN" smtClean="0"/>
              <a:t>10-05-2022</a:t>
            </a:fld>
            <a:endParaRPr lang="en-IN"/>
          </a:p>
        </p:txBody>
      </p:sp>
      <p:sp>
        <p:nvSpPr>
          <p:cNvPr id="6" name="Footer Placeholder 5">
            <a:extLst>
              <a:ext uri="{FF2B5EF4-FFF2-40B4-BE49-F238E27FC236}">
                <a16:creationId xmlns:a16="http://schemas.microsoft.com/office/drawing/2014/main" id="{567D72B4-57EE-2019-15C0-9D7439DE98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F71E6C-F37D-C06B-1829-B8FA43546A88}"/>
              </a:ext>
            </a:extLst>
          </p:cNvPr>
          <p:cNvSpPr>
            <a:spLocks noGrp="1"/>
          </p:cNvSpPr>
          <p:nvPr>
            <p:ph type="sldNum" sz="quarter" idx="12"/>
          </p:nvPr>
        </p:nvSpPr>
        <p:spPr/>
        <p:txBody>
          <a:bodyPr/>
          <a:lstStyle/>
          <a:p>
            <a:fld id="{6D5E979E-919D-4AC3-8178-8F2FF7E6E58F}" type="slidenum">
              <a:rPr lang="en-IN" smtClean="0"/>
              <a:t>‹#›</a:t>
            </a:fld>
            <a:endParaRPr lang="en-IN"/>
          </a:p>
        </p:txBody>
      </p:sp>
    </p:spTree>
    <p:extLst>
      <p:ext uri="{BB962C8B-B14F-4D97-AF65-F5344CB8AC3E}">
        <p14:creationId xmlns:p14="http://schemas.microsoft.com/office/powerpoint/2010/main" val="109596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AEC56D-782B-CEA8-D69D-85F0FA847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AEE2F7-FB8B-2C83-3B07-4636103EF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094BB-C459-461C-CCC7-90F3C3100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60F5B-5E11-4ADB-B48B-9EADE83168D1}" type="datetimeFigureOut">
              <a:rPr lang="en-IN" smtClean="0"/>
              <a:t>10-05-2022</a:t>
            </a:fld>
            <a:endParaRPr lang="en-IN"/>
          </a:p>
        </p:txBody>
      </p:sp>
      <p:sp>
        <p:nvSpPr>
          <p:cNvPr id="5" name="Footer Placeholder 4">
            <a:extLst>
              <a:ext uri="{FF2B5EF4-FFF2-40B4-BE49-F238E27FC236}">
                <a16:creationId xmlns:a16="http://schemas.microsoft.com/office/drawing/2014/main" id="{B5CFC9B9-AB71-6E5B-9DB9-C9C778C31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16FFC9-A6C8-84CB-D699-2B1519A36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E979E-919D-4AC3-8178-8F2FF7E6E58F}" type="slidenum">
              <a:rPr lang="en-IN" smtClean="0"/>
              <a:t>‹#›</a:t>
            </a:fld>
            <a:endParaRPr lang="en-IN"/>
          </a:p>
        </p:txBody>
      </p:sp>
    </p:spTree>
    <p:extLst>
      <p:ext uri="{BB962C8B-B14F-4D97-AF65-F5344CB8AC3E}">
        <p14:creationId xmlns:p14="http://schemas.microsoft.com/office/powerpoint/2010/main" val="4053563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F9B78F-1A6A-445C-B2D9-21181C3E545C}"/>
              </a:ext>
            </a:extLst>
          </p:cNvPr>
          <p:cNvSpPr/>
          <p:nvPr/>
        </p:nvSpPr>
        <p:spPr>
          <a:xfrm>
            <a:off x="605791" y="4973956"/>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DAD4DCFA-55E0-4DA7-95F5-3785E3406DD8}"/>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57FEA76B-0D20-4C65-843B-D6A8330FF9D2}"/>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7" name="Parallelogram 46">
            <a:extLst>
              <a:ext uri="{FF2B5EF4-FFF2-40B4-BE49-F238E27FC236}">
                <a16:creationId xmlns:a16="http://schemas.microsoft.com/office/drawing/2014/main" id="{50CD1DA5-BD1E-4AB8-8C9A-A6769F357BE3}"/>
              </a:ext>
            </a:extLst>
          </p:cNvPr>
          <p:cNvSpPr/>
          <p:nvPr/>
        </p:nvSpPr>
        <p:spPr>
          <a:xfrm flipH="1" flipV="1">
            <a:off x="869912" y="354100"/>
            <a:ext cx="3038476" cy="3808096"/>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43" name="Right Triangle 42">
            <a:extLst>
              <a:ext uri="{FF2B5EF4-FFF2-40B4-BE49-F238E27FC236}">
                <a16:creationId xmlns:a16="http://schemas.microsoft.com/office/drawing/2014/main" id="{0072D8C1-BAB4-4CAB-A1AC-D0588798C4B8}"/>
              </a:ext>
            </a:extLst>
          </p:cNvPr>
          <p:cNvSpPr/>
          <p:nvPr/>
        </p:nvSpPr>
        <p:spPr>
          <a:xfrm rot="10800000" flipV="1">
            <a:off x="9452611"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9" name="Diamond 6">
            <a:extLst>
              <a:ext uri="{FF2B5EF4-FFF2-40B4-BE49-F238E27FC236}">
                <a16:creationId xmlns:a16="http://schemas.microsoft.com/office/drawing/2014/main" id="{DCF9BBC6-3548-4380-8996-B019EAFF9E61}"/>
              </a:ext>
            </a:extLst>
          </p:cNvPr>
          <p:cNvSpPr>
            <a:spLocks noChangeArrowheads="1"/>
          </p:cNvSpPr>
          <p:nvPr/>
        </p:nvSpPr>
        <p:spPr bwMode="auto">
          <a:xfrm>
            <a:off x="851536" y="152209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sp>
        <p:nvSpPr>
          <p:cNvPr id="3080" name="Diamond 6">
            <a:extLst>
              <a:ext uri="{FF2B5EF4-FFF2-40B4-BE49-F238E27FC236}">
                <a16:creationId xmlns:a16="http://schemas.microsoft.com/office/drawing/2014/main" id="{9DF35AE5-25B3-478F-BE16-677B26727DE2}"/>
              </a:ext>
            </a:extLst>
          </p:cNvPr>
          <p:cNvSpPr>
            <a:spLocks noChangeArrowheads="1"/>
          </p:cNvSpPr>
          <p:nvPr/>
        </p:nvSpPr>
        <p:spPr bwMode="auto">
          <a:xfrm>
            <a:off x="708660" y="152971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sp>
        <p:nvSpPr>
          <p:cNvPr id="3081" name="Title 1">
            <a:extLst>
              <a:ext uri="{FF2B5EF4-FFF2-40B4-BE49-F238E27FC236}">
                <a16:creationId xmlns:a16="http://schemas.microsoft.com/office/drawing/2014/main" id="{1E3D379A-6479-49D3-AA81-D369D3302E81}"/>
              </a:ext>
            </a:extLst>
          </p:cNvPr>
          <p:cNvSpPr txBox="1">
            <a:spLocks/>
          </p:cNvSpPr>
          <p:nvPr/>
        </p:nvSpPr>
        <p:spPr bwMode="auto">
          <a:xfrm>
            <a:off x="1264248" y="1392556"/>
            <a:ext cx="9864090" cy="11696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spcBef>
                <a:spcPct val="0"/>
              </a:spcBef>
              <a:buNone/>
            </a:pPr>
            <a:r>
              <a:rPr lang="en-US" sz="3200" b="1" dirty="0">
                <a:solidFill>
                  <a:schemeClr val="bg1"/>
                </a:solidFill>
                <a:effectLst/>
                <a:latin typeface="Times New Roman" panose="02020603050405020304" pitchFamily="18" charset="0"/>
                <a:ea typeface="MS Mincho" panose="02020609040205080304" pitchFamily="49" charset="-128"/>
              </a:rPr>
              <a:t>Heart Disease Detection Using Classification Algorithms</a:t>
            </a:r>
            <a:endParaRPr lang="en-US" altLang="en-US" sz="3200" b="1" dirty="0">
              <a:solidFill>
                <a:schemeClr val="bg1"/>
              </a:solidFill>
              <a:latin typeface="Times New Roman" panose="02020603050405020304" pitchFamily="18" charset="0"/>
              <a:ea typeface="Batang" panose="02030600000101010101" pitchFamily="18" charset="-127"/>
              <a:cs typeface="Times New Roman" panose="02020603050405020304" pitchFamily="18" charset="0"/>
            </a:endParaRPr>
          </a:p>
        </p:txBody>
      </p:sp>
      <p:pic>
        <p:nvPicPr>
          <p:cNvPr id="3083" name="Picture 2" descr="http://www.shikshapath.com/wp-content/uploads/2019/01/Galgotias-University.jpg">
            <a:extLst>
              <a:ext uri="{FF2B5EF4-FFF2-40B4-BE49-F238E27FC236}">
                <a16:creationId xmlns:a16="http://schemas.microsoft.com/office/drawing/2014/main" id="{FB5168B4-7CA7-40EB-BD85-D7480A8F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8" y="21678"/>
            <a:ext cx="1575127" cy="139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19">
            <a:extLst>
              <a:ext uri="{FF2B5EF4-FFF2-40B4-BE49-F238E27FC236}">
                <a16:creationId xmlns:a16="http://schemas.microsoft.com/office/drawing/2014/main" id="{005D5429-2F48-435B-BB0B-3831D1A59E77}"/>
              </a:ext>
            </a:extLst>
          </p:cNvPr>
          <p:cNvSpPr txBox="1">
            <a:spLocks noChangeArrowheads="1"/>
          </p:cNvSpPr>
          <p:nvPr/>
        </p:nvSpPr>
        <p:spPr bwMode="auto">
          <a:xfrm>
            <a:off x="605791" y="2888519"/>
            <a:ext cx="10631804"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880" b="1" dirty="0">
                <a:latin typeface="Times New Roman" panose="02020603050405020304" pitchFamily="18" charset="0"/>
                <a:cs typeface="Times New Roman" panose="02020603050405020304" pitchFamily="18" charset="0"/>
              </a:rPr>
              <a:t>Team Members Detail:</a:t>
            </a:r>
          </a:p>
          <a:p>
            <a:pPr eaLnBrk="1" hangingPunct="1">
              <a:lnSpc>
                <a:spcPct val="100000"/>
              </a:lnSpc>
              <a:spcBef>
                <a:spcPct val="0"/>
              </a:spcBef>
              <a:buFontTx/>
              <a:buNone/>
            </a:pPr>
            <a:endParaRPr lang="en-US" altLang="en-US" sz="2400" b="1" dirty="0">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r>
              <a:rPr lang="en-US" altLang="en-US" sz="2880" b="1" dirty="0">
                <a:latin typeface="Times New Roman" panose="02020603050405020304" pitchFamily="18" charset="0"/>
                <a:cs typeface="Times New Roman" panose="02020603050405020304" pitchFamily="18" charset="0"/>
              </a:rPr>
              <a:t> Ashish Tiwari                                                        20SCSE1010517</a:t>
            </a:r>
          </a:p>
          <a:p>
            <a:pPr algn="ctr" eaLnBrk="1" hangingPunct="1">
              <a:lnSpc>
                <a:spcPct val="100000"/>
              </a:lnSpc>
              <a:spcBef>
                <a:spcPct val="0"/>
              </a:spcBef>
              <a:buFontTx/>
              <a:buNone/>
            </a:pPr>
            <a:r>
              <a:rPr lang="en-US" altLang="en-US" sz="2850" b="1" dirty="0">
                <a:solidFill>
                  <a:srgbClr val="000000"/>
                </a:solidFill>
                <a:latin typeface="Times New Roman" panose="02020603050405020304" pitchFamily="18" charset="0"/>
                <a:cs typeface="Times New Roman" panose="02020603050405020304" pitchFamily="18" charset="0"/>
              </a:rPr>
              <a:t>Aman Mishra</a:t>
            </a:r>
            <a:r>
              <a:rPr lang="en-US" altLang="en-US" sz="2850" b="1" dirty="0">
                <a:latin typeface="Times New Roman" panose="02020603050405020304" pitchFamily="18" charset="0"/>
                <a:cs typeface="Times New Roman" panose="02020603050405020304" pitchFamily="18" charset="0"/>
              </a:rPr>
              <a:t>                                                          </a:t>
            </a:r>
            <a:r>
              <a:rPr lang="en-US" altLang="en-US" sz="2880" b="1" dirty="0">
                <a:latin typeface="Times New Roman" panose="02020603050405020304" pitchFamily="18" charset="0"/>
                <a:cs typeface="Times New Roman" panose="02020603050405020304" pitchFamily="18" charset="0"/>
              </a:rPr>
              <a:t>20SCSE1010371</a:t>
            </a:r>
          </a:p>
          <a:p>
            <a:pPr algn="ctr" eaLnBrk="1" hangingPunct="1">
              <a:lnSpc>
                <a:spcPct val="100000"/>
              </a:lnSpc>
              <a:spcBef>
                <a:spcPct val="0"/>
              </a:spcBef>
              <a:buFontTx/>
              <a:buNone/>
            </a:pPr>
            <a:r>
              <a:rPr lang="en-US" altLang="en-US" sz="2880" b="1" dirty="0" err="1">
                <a:latin typeface="Times New Roman" panose="02020603050405020304" pitchFamily="18" charset="0"/>
                <a:cs typeface="Times New Roman" panose="02020603050405020304" pitchFamily="18" charset="0"/>
              </a:rPr>
              <a:t>Druv</a:t>
            </a:r>
            <a:r>
              <a:rPr lang="en-US" altLang="en-US" sz="2880" b="1" dirty="0">
                <a:latin typeface="Times New Roman" panose="02020603050405020304" pitchFamily="18" charset="0"/>
                <a:cs typeface="Times New Roman" panose="02020603050405020304" pitchFamily="18" charset="0"/>
              </a:rPr>
              <a:t> Agnihotri                                                       20SCSE1010027        </a:t>
            </a:r>
          </a:p>
        </p:txBody>
      </p:sp>
      <p:sp>
        <p:nvSpPr>
          <p:cNvPr id="14" name="Title 1">
            <a:extLst>
              <a:ext uri="{FF2B5EF4-FFF2-40B4-BE49-F238E27FC236}">
                <a16:creationId xmlns:a16="http://schemas.microsoft.com/office/drawing/2014/main" id="{89974FBE-5328-487A-9F39-7D41E31CB57E}"/>
              </a:ext>
            </a:extLst>
          </p:cNvPr>
          <p:cNvSpPr txBox="1">
            <a:spLocks noChangeArrowheads="1"/>
          </p:cNvSpPr>
          <p:nvPr/>
        </p:nvSpPr>
        <p:spPr>
          <a:xfrm>
            <a:off x="1963504" y="4939"/>
            <a:ext cx="9618895" cy="1090464"/>
          </a:xfrm>
          <a:prstGeom prst="rect">
            <a:avLst/>
          </a:prstGeom>
          <a:solidFill>
            <a:srgbClr val="C00000"/>
          </a:solidFill>
        </p:spPr>
        <p:txBody>
          <a:bodyPr/>
          <a:lstStyle/>
          <a:p>
            <a:pPr>
              <a:lnSpc>
                <a:spcPct val="90000"/>
              </a:lnSpc>
              <a:defRPr/>
            </a:pPr>
            <a:r>
              <a:rPr lang="en-US" sz="2160" b="1" dirty="0">
                <a:solidFill>
                  <a:schemeClr val="bg1"/>
                </a:solidFill>
                <a:latin typeface="Arial" panose="020B0604020202020204" pitchFamily="34" charset="0"/>
                <a:ea typeface="Calibri" panose="020F0502020204030204" pitchFamily="34" charset="0"/>
                <a:cs typeface="Mangal" panose="02040503050203030202" pitchFamily="18" charset="0"/>
              </a:rPr>
              <a:t>                SCHOOL OF COMPUTING SCIENCE &amp; ENGINEERING</a:t>
            </a:r>
            <a:endParaRPr lang="en-IN" sz="216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nSpc>
                <a:spcPct val="90000"/>
              </a:lnSpc>
              <a:spcBef>
                <a:spcPct val="0"/>
              </a:spcBef>
              <a:defRPr/>
            </a:pPr>
            <a:endParaRPr lang="en-US" altLang="zh-CN" sz="2160" b="1" dirty="0">
              <a:solidFill>
                <a:schemeClr val="bg1"/>
              </a:solidFill>
              <a:latin typeface="Tinos"/>
              <a:ea typeface="+mj-ea"/>
              <a:cs typeface="+mj-cs"/>
            </a:endParaRPr>
          </a:p>
          <a:p>
            <a:pPr lvl="0">
              <a:lnSpc>
                <a:spcPct val="90000"/>
              </a:lnSpc>
              <a:spcBef>
                <a:spcPct val="0"/>
              </a:spcBef>
              <a:defRPr/>
            </a:pPr>
            <a:r>
              <a:rPr lang="en-US" altLang="zh-CN" sz="2160" b="1" dirty="0">
                <a:solidFill>
                  <a:schemeClr val="bg1"/>
                </a:solidFill>
                <a:latin typeface="Tinos"/>
                <a:ea typeface="+mj-ea"/>
                <a:cs typeface="+mj-cs"/>
              </a:rPr>
              <a:t>Subject Name: Project 2                                       Subject Code: BTCS2453	</a:t>
            </a:r>
            <a:endParaRPr lang="zh-CN" altLang="en-US" sz="2160" b="1" dirty="0">
              <a:solidFill>
                <a:schemeClr val="bg1"/>
              </a:solidFill>
              <a:latin typeface="Tinos"/>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F9B78F-1A6A-445C-B2D9-21181C3E545C}"/>
              </a:ext>
            </a:extLst>
          </p:cNvPr>
          <p:cNvSpPr/>
          <p:nvPr/>
        </p:nvSpPr>
        <p:spPr>
          <a:xfrm>
            <a:off x="605789" y="4952972"/>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DAD4DCFA-55E0-4DA7-95F5-3785E3406DD8}"/>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57FEA76B-0D20-4C65-843B-D6A8330FF9D2}"/>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3" name="Right Triangle 42">
            <a:extLst>
              <a:ext uri="{FF2B5EF4-FFF2-40B4-BE49-F238E27FC236}">
                <a16:creationId xmlns:a16="http://schemas.microsoft.com/office/drawing/2014/main" id="{0072D8C1-BAB4-4CAB-A1AC-D0588798C4B8}"/>
              </a:ext>
            </a:extLst>
          </p:cNvPr>
          <p:cNvSpPr/>
          <p:nvPr/>
        </p:nvSpPr>
        <p:spPr>
          <a:xfrm rot="10800000" flipV="1">
            <a:off x="9452611"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80" name="Diamond 6">
            <a:extLst>
              <a:ext uri="{FF2B5EF4-FFF2-40B4-BE49-F238E27FC236}">
                <a16:creationId xmlns:a16="http://schemas.microsoft.com/office/drawing/2014/main" id="{9DF35AE5-25B3-478F-BE16-677B26727DE2}"/>
              </a:ext>
            </a:extLst>
          </p:cNvPr>
          <p:cNvSpPr>
            <a:spLocks noChangeArrowheads="1"/>
          </p:cNvSpPr>
          <p:nvPr/>
        </p:nvSpPr>
        <p:spPr bwMode="auto">
          <a:xfrm>
            <a:off x="708660" y="152971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pic>
        <p:nvPicPr>
          <p:cNvPr id="3083" name="Picture 2" descr="http://www.shikshapath.com/wp-content/uploads/2019/01/Galgotias-University.jpg">
            <a:extLst>
              <a:ext uri="{FF2B5EF4-FFF2-40B4-BE49-F238E27FC236}">
                <a16:creationId xmlns:a16="http://schemas.microsoft.com/office/drawing/2014/main" id="{FB5168B4-7CA7-40EB-BD85-D7480A8F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8" y="21678"/>
            <a:ext cx="1575127" cy="139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89974FBE-5328-487A-9F39-7D41E31CB57E}"/>
              </a:ext>
            </a:extLst>
          </p:cNvPr>
          <p:cNvSpPr txBox="1">
            <a:spLocks noChangeArrowheads="1"/>
          </p:cNvSpPr>
          <p:nvPr/>
        </p:nvSpPr>
        <p:spPr>
          <a:xfrm>
            <a:off x="1963504" y="4939"/>
            <a:ext cx="9618895" cy="1090464"/>
          </a:xfrm>
          <a:prstGeom prst="rect">
            <a:avLst/>
          </a:prstGeom>
          <a:solidFill>
            <a:srgbClr val="C00000"/>
          </a:solidFill>
        </p:spPr>
        <p:txBody>
          <a:bodyPr/>
          <a:lstStyle/>
          <a:p>
            <a:pPr>
              <a:lnSpc>
                <a:spcPct val="90000"/>
              </a:lnSpc>
              <a:defRPr/>
            </a:pPr>
            <a:r>
              <a:rPr lang="en-US" sz="2160" b="1" dirty="0">
                <a:solidFill>
                  <a:schemeClr val="bg1"/>
                </a:solidFill>
                <a:latin typeface="Arial" panose="020B0604020202020204" pitchFamily="34" charset="0"/>
                <a:ea typeface="Calibri" panose="020F0502020204030204" pitchFamily="34" charset="0"/>
                <a:cs typeface="Mangal" panose="02040503050203030202" pitchFamily="18" charset="0"/>
              </a:rPr>
              <a:t>                SCHOOL OF COMPUTING SCIENCE &amp; ENGINEERING</a:t>
            </a:r>
            <a:endParaRPr lang="en-IN" sz="216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nSpc>
                <a:spcPct val="90000"/>
              </a:lnSpc>
              <a:spcBef>
                <a:spcPct val="0"/>
              </a:spcBef>
              <a:defRPr/>
            </a:pPr>
            <a:endParaRPr lang="en-US" altLang="zh-CN" sz="2160" b="1" dirty="0">
              <a:solidFill>
                <a:schemeClr val="bg1"/>
              </a:solidFill>
              <a:latin typeface="Tinos"/>
              <a:ea typeface="+mj-ea"/>
              <a:cs typeface="+mj-cs"/>
            </a:endParaRPr>
          </a:p>
          <a:p>
            <a:pPr lvl="0">
              <a:lnSpc>
                <a:spcPct val="90000"/>
              </a:lnSpc>
              <a:spcBef>
                <a:spcPct val="0"/>
              </a:spcBef>
              <a:defRPr/>
            </a:pPr>
            <a:r>
              <a:rPr lang="en-US" altLang="zh-CN" sz="2160" b="1" dirty="0">
                <a:solidFill>
                  <a:schemeClr val="bg1"/>
                </a:solidFill>
                <a:latin typeface="Tinos"/>
                <a:ea typeface="+mj-ea"/>
                <a:cs typeface="+mj-cs"/>
              </a:rPr>
              <a:t>Subject Name: Project 2                                       Subject Code: BTCS2453	</a:t>
            </a:r>
            <a:endParaRPr lang="zh-CN" altLang="en-US" sz="2160" b="1" dirty="0">
              <a:solidFill>
                <a:schemeClr val="bg1"/>
              </a:solidFill>
              <a:latin typeface="Tinos"/>
              <a:ea typeface="+mj-ea"/>
              <a:cs typeface="+mj-cs"/>
            </a:endParaRPr>
          </a:p>
        </p:txBody>
      </p:sp>
      <p:sp>
        <p:nvSpPr>
          <p:cNvPr id="2" name="Rectangle: Rounded Corners 1">
            <a:extLst>
              <a:ext uri="{FF2B5EF4-FFF2-40B4-BE49-F238E27FC236}">
                <a16:creationId xmlns:a16="http://schemas.microsoft.com/office/drawing/2014/main" id="{C37C8FE1-FCD6-22D2-4558-920D4360D5EF}"/>
              </a:ext>
            </a:extLst>
          </p:cNvPr>
          <p:cNvSpPr/>
          <p:nvPr/>
        </p:nvSpPr>
        <p:spPr>
          <a:xfrm>
            <a:off x="3303494" y="2508254"/>
            <a:ext cx="6333565" cy="209774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THANK YOU</a:t>
            </a:r>
            <a:endParaRPr lang="en-IN" sz="6000" dirty="0"/>
          </a:p>
        </p:txBody>
      </p:sp>
    </p:spTree>
    <p:extLst>
      <p:ext uri="{BB962C8B-B14F-4D97-AF65-F5344CB8AC3E}">
        <p14:creationId xmlns:p14="http://schemas.microsoft.com/office/powerpoint/2010/main" val="339803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F9B78F-1A6A-445C-B2D9-21181C3E545C}"/>
              </a:ext>
            </a:extLst>
          </p:cNvPr>
          <p:cNvSpPr/>
          <p:nvPr/>
        </p:nvSpPr>
        <p:spPr>
          <a:xfrm>
            <a:off x="605791" y="4973956"/>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DAD4DCFA-55E0-4DA7-95F5-3785E3406DD8}"/>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57FEA76B-0D20-4C65-843B-D6A8330FF9D2}"/>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7" name="Parallelogram 46">
            <a:extLst>
              <a:ext uri="{FF2B5EF4-FFF2-40B4-BE49-F238E27FC236}">
                <a16:creationId xmlns:a16="http://schemas.microsoft.com/office/drawing/2014/main" id="{50CD1DA5-BD1E-4AB8-8C9A-A6769F357BE3}"/>
              </a:ext>
            </a:extLst>
          </p:cNvPr>
          <p:cNvSpPr/>
          <p:nvPr/>
        </p:nvSpPr>
        <p:spPr>
          <a:xfrm flipH="1" flipV="1">
            <a:off x="869912" y="354100"/>
            <a:ext cx="3038476" cy="3808096"/>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43" name="Right Triangle 42">
            <a:extLst>
              <a:ext uri="{FF2B5EF4-FFF2-40B4-BE49-F238E27FC236}">
                <a16:creationId xmlns:a16="http://schemas.microsoft.com/office/drawing/2014/main" id="{0072D8C1-BAB4-4CAB-A1AC-D0588798C4B8}"/>
              </a:ext>
            </a:extLst>
          </p:cNvPr>
          <p:cNvSpPr/>
          <p:nvPr/>
        </p:nvSpPr>
        <p:spPr>
          <a:xfrm rot="10800000" flipV="1">
            <a:off x="9452611"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9" name="Diamond 6">
            <a:extLst>
              <a:ext uri="{FF2B5EF4-FFF2-40B4-BE49-F238E27FC236}">
                <a16:creationId xmlns:a16="http://schemas.microsoft.com/office/drawing/2014/main" id="{DCF9BBC6-3548-4380-8996-B019EAFF9E61}"/>
              </a:ext>
            </a:extLst>
          </p:cNvPr>
          <p:cNvSpPr>
            <a:spLocks noChangeArrowheads="1"/>
          </p:cNvSpPr>
          <p:nvPr/>
        </p:nvSpPr>
        <p:spPr bwMode="auto">
          <a:xfrm>
            <a:off x="851536" y="152209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sp>
        <p:nvSpPr>
          <p:cNvPr id="3080" name="Diamond 6">
            <a:extLst>
              <a:ext uri="{FF2B5EF4-FFF2-40B4-BE49-F238E27FC236}">
                <a16:creationId xmlns:a16="http://schemas.microsoft.com/office/drawing/2014/main" id="{9DF35AE5-25B3-478F-BE16-677B26727DE2}"/>
              </a:ext>
            </a:extLst>
          </p:cNvPr>
          <p:cNvSpPr>
            <a:spLocks noChangeArrowheads="1"/>
          </p:cNvSpPr>
          <p:nvPr/>
        </p:nvSpPr>
        <p:spPr bwMode="auto">
          <a:xfrm>
            <a:off x="708660" y="152971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pic>
        <p:nvPicPr>
          <p:cNvPr id="3083" name="Picture 2" descr="http://www.shikshapath.com/wp-content/uploads/2019/01/Galgotias-University.jpg">
            <a:extLst>
              <a:ext uri="{FF2B5EF4-FFF2-40B4-BE49-F238E27FC236}">
                <a16:creationId xmlns:a16="http://schemas.microsoft.com/office/drawing/2014/main" id="{FB5168B4-7CA7-40EB-BD85-D7480A8F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8" y="21678"/>
            <a:ext cx="1575127" cy="139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19">
            <a:extLst>
              <a:ext uri="{FF2B5EF4-FFF2-40B4-BE49-F238E27FC236}">
                <a16:creationId xmlns:a16="http://schemas.microsoft.com/office/drawing/2014/main" id="{005D5429-2F48-435B-BB0B-3831D1A59E77}"/>
              </a:ext>
            </a:extLst>
          </p:cNvPr>
          <p:cNvSpPr txBox="1">
            <a:spLocks noChangeArrowheads="1"/>
          </p:cNvSpPr>
          <p:nvPr/>
        </p:nvSpPr>
        <p:spPr bwMode="auto">
          <a:xfrm>
            <a:off x="333376" y="1466328"/>
            <a:ext cx="10631804" cy="47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buNone/>
            </a:pPr>
            <a:r>
              <a:rPr lang="en-US" sz="4000" b="1" dirty="0"/>
              <a:t>Introduction</a:t>
            </a:r>
          </a:p>
          <a:p>
            <a:pPr>
              <a:buNone/>
            </a:pPr>
            <a:r>
              <a:rPr lang="en-IN" sz="2400" dirty="0">
                <a:solidFill>
                  <a:srgbClr val="000000"/>
                </a:solidFill>
                <a:effectLst/>
                <a:latin typeface="Times New Roman" panose="02020603050405020304" pitchFamily="18" charset="0"/>
                <a:ea typeface="Times New Roman" panose="02020603050405020304" pitchFamily="18" charset="0"/>
              </a:rPr>
              <a:t>Heart disease describes a range of conditions that affect your heart. Today, cardiovascular diseases are the leading cause of death worldwide with 17.9 million deaths annually, as per the World Health Organization reports. Various unhealthy activities are the reason for the increase in the risk of heart disease like high cholesterol, obesity, increase in triglycerides levels, hypertension, etc. There are certain signs which the American Heart Association lists like the persons having sleep issues, a certain increase and decrease in heart rate (irregular heartbeat), swollen legs, and in some cases weight gain occurring quite fast; it can be 1-2 kg daily .All these symptoms resemble different diseases also like it occurs in the aging persons, so it becomes a difficult task to get a correct diagnosis, which results in fatality in near future.</a:t>
            </a:r>
            <a:endParaRPr lang="en-IN" sz="2400" dirty="0">
              <a:effectLst/>
              <a:latin typeface="Times New Roman" panose="02020603050405020304" pitchFamily="18" charset="0"/>
              <a:ea typeface="Times New Roman" panose="02020603050405020304" pitchFamily="18" charset="0"/>
            </a:endParaRPr>
          </a:p>
          <a:p>
            <a:pPr>
              <a:buNone/>
            </a:pPr>
            <a:endParaRPr lang="en-IN" dirty="0"/>
          </a:p>
        </p:txBody>
      </p:sp>
      <p:sp>
        <p:nvSpPr>
          <p:cNvPr id="14" name="Title 1">
            <a:extLst>
              <a:ext uri="{FF2B5EF4-FFF2-40B4-BE49-F238E27FC236}">
                <a16:creationId xmlns:a16="http://schemas.microsoft.com/office/drawing/2014/main" id="{89974FBE-5328-487A-9F39-7D41E31CB57E}"/>
              </a:ext>
            </a:extLst>
          </p:cNvPr>
          <p:cNvSpPr txBox="1">
            <a:spLocks noChangeArrowheads="1"/>
          </p:cNvSpPr>
          <p:nvPr/>
        </p:nvSpPr>
        <p:spPr>
          <a:xfrm>
            <a:off x="1963504" y="4939"/>
            <a:ext cx="9618895" cy="1090464"/>
          </a:xfrm>
          <a:prstGeom prst="rect">
            <a:avLst/>
          </a:prstGeom>
          <a:solidFill>
            <a:srgbClr val="C00000"/>
          </a:solidFill>
        </p:spPr>
        <p:txBody>
          <a:bodyPr/>
          <a:lstStyle/>
          <a:p>
            <a:pPr>
              <a:lnSpc>
                <a:spcPct val="90000"/>
              </a:lnSpc>
              <a:defRPr/>
            </a:pPr>
            <a:r>
              <a:rPr lang="en-US" sz="2160" b="1" dirty="0">
                <a:solidFill>
                  <a:schemeClr val="bg1"/>
                </a:solidFill>
                <a:latin typeface="Arial" panose="020B0604020202020204" pitchFamily="34" charset="0"/>
                <a:ea typeface="Calibri" panose="020F0502020204030204" pitchFamily="34" charset="0"/>
                <a:cs typeface="Mangal" panose="02040503050203030202" pitchFamily="18" charset="0"/>
              </a:rPr>
              <a:t>                SCHOOL OF COMPUTING SCIENCE &amp; ENGINEERING</a:t>
            </a:r>
            <a:endParaRPr lang="en-IN" sz="216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nSpc>
                <a:spcPct val="90000"/>
              </a:lnSpc>
              <a:spcBef>
                <a:spcPct val="0"/>
              </a:spcBef>
              <a:defRPr/>
            </a:pPr>
            <a:endParaRPr lang="en-US" altLang="zh-CN" sz="2160" b="1" dirty="0">
              <a:solidFill>
                <a:schemeClr val="bg1"/>
              </a:solidFill>
              <a:latin typeface="Tinos"/>
              <a:ea typeface="+mj-ea"/>
              <a:cs typeface="+mj-cs"/>
            </a:endParaRPr>
          </a:p>
          <a:p>
            <a:pPr lvl="0">
              <a:lnSpc>
                <a:spcPct val="90000"/>
              </a:lnSpc>
              <a:spcBef>
                <a:spcPct val="0"/>
              </a:spcBef>
              <a:defRPr/>
            </a:pPr>
            <a:r>
              <a:rPr lang="en-US" altLang="zh-CN" sz="2160" b="1" dirty="0">
                <a:solidFill>
                  <a:schemeClr val="bg1"/>
                </a:solidFill>
                <a:latin typeface="Tinos"/>
                <a:ea typeface="+mj-ea"/>
                <a:cs typeface="+mj-cs"/>
              </a:rPr>
              <a:t>Subject Name: Project 2                                       Subject Code: BTCS2453	</a:t>
            </a:r>
            <a:endParaRPr lang="zh-CN" altLang="en-US" sz="2160" b="1" dirty="0">
              <a:solidFill>
                <a:schemeClr val="bg1"/>
              </a:solidFill>
              <a:latin typeface="Tinos"/>
              <a:ea typeface="+mj-ea"/>
              <a:cs typeface="+mj-cs"/>
            </a:endParaRPr>
          </a:p>
        </p:txBody>
      </p:sp>
    </p:spTree>
    <p:extLst>
      <p:ext uri="{BB962C8B-B14F-4D97-AF65-F5344CB8AC3E}">
        <p14:creationId xmlns:p14="http://schemas.microsoft.com/office/powerpoint/2010/main" val="324156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F9B78F-1A6A-445C-B2D9-21181C3E545C}"/>
              </a:ext>
            </a:extLst>
          </p:cNvPr>
          <p:cNvSpPr/>
          <p:nvPr/>
        </p:nvSpPr>
        <p:spPr>
          <a:xfrm>
            <a:off x="605791" y="4973956"/>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DAD4DCFA-55E0-4DA7-95F5-3785E3406DD8}"/>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57FEA76B-0D20-4C65-843B-D6A8330FF9D2}"/>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7" name="Parallelogram 46">
            <a:extLst>
              <a:ext uri="{FF2B5EF4-FFF2-40B4-BE49-F238E27FC236}">
                <a16:creationId xmlns:a16="http://schemas.microsoft.com/office/drawing/2014/main" id="{50CD1DA5-BD1E-4AB8-8C9A-A6769F357BE3}"/>
              </a:ext>
            </a:extLst>
          </p:cNvPr>
          <p:cNvSpPr/>
          <p:nvPr/>
        </p:nvSpPr>
        <p:spPr>
          <a:xfrm flipH="1" flipV="1">
            <a:off x="869912" y="354100"/>
            <a:ext cx="3038476" cy="3808096"/>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43" name="Right Triangle 42">
            <a:extLst>
              <a:ext uri="{FF2B5EF4-FFF2-40B4-BE49-F238E27FC236}">
                <a16:creationId xmlns:a16="http://schemas.microsoft.com/office/drawing/2014/main" id="{0072D8C1-BAB4-4CAB-A1AC-D0588798C4B8}"/>
              </a:ext>
            </a:extLst>
          </p:cNvPr>
          <p:cNvSpPr/>
          <p:nvPr/>
        </p:nvSpPr>
        <p:spPr>
          <a:xfrm rot="10800000" flipV="1">
            <a:off x="9452611"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9" name="Diamond 6">
            <a:extLst>
              <a:ext uri="{FF2B5EF4-FFF2-40B4-BE49-F238E27FC236}">
                <a16:creationId xmlns:a16="http://schemas.microsoft.com/office/drawing/2014/main" id="{DCF9BBC6-3548-4380-8996-B019EAFF9E61}"/>
              </a:ext>
            </a:extLst>
          </p:cNvPr>
          <p:cNvSpPr>
            <a:spLocks noChangeArrowheads="1"/>
          </p:cNvSpPr>
          <p:nvPr/>
        </p:nvSpPr>
        <p:spPr bwMode="auto">
          <a:xfrm>
            <a:off x="851536" y="152209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sp>
        <p:nvSpPr>
          <p:cNvPr id="3080" name="Diamond 6">
            <a:extLst>
              <a:ext uri="{FF2B5EF4-FFF2-40B4-BE49-F238E27FC236}">
                <a16:creationId xmlns:a16="http://schemas.microsoft.com/office/drawing/2014/main" id="{9DF35AE5-25B3-478F-BE16-677B26727DE2}"/>
              </a:ext>
            </a:extLst>
          </p:cNvPr>
          <p:cNvSpPr>
            <a:spLocks noChangeArrowheads="1"/>
          </p:cNvSpPr>
          <p:nvPr/>
        </p:nvSpPr>
        <p:spPr bwMode="auto">
          <a:xfrm>
            <a:off x="708660" y="152971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pic>
        <p:nvPicPr>
          <p:cNvPr id="3083" name="Picture 2" descr="http://www.shikshapath.com/wp-content/uploads/2019/01/Galgotias-University.jpg">
            <a:extLst>
              <a:ext uri="{FF2B5EF4-FFF2-40B4-BE49-F238E27FC236}">
                <a16:creationId xmlns:a16="http://schemas.microsoft.com/office/drawing/2014/main" id="{FB5168B4-7CA7-40EB-BD85-D7480A8F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8" y="21678"/>
            <a:ext cx="1575127" cy="139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19">
            <a:extLst>
              <a:ext uri="{FF2B5EF4-FFF2-40B4-BE49-F238E27FC236}">
                <a16:creationId xmlns:a16="http://schemas.microsoft.com/office/drawing/2014/main" id="{005D5429-2F48-435B-BB0B-3831D1A59E77}"/>
              </a:ext>
            </a:extLst>
          </p:cNvPr>
          <p:cNvSpPr txBox="1">
            <a:spLocks noChangeArrowheads="1"/>
          </p:cNvSpPr>
          <p:nvPr/>
        </p:nvSpPr>
        <p:spPr bwMode="auto">
          <a:xfrm>
            <a:off x="333376" y="1242617"/>
            <a:ext cx="10631804" cy="5122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buNone/>
            </a:pPr>
            <a:r>
              <a:rPr lang="en-US" sz="2800" b="1" dirty="0"/>
              <a:t>					</a:t>
            </a:r>
            <a:r>
              <a:rPr lang="en-US" sz="4000" b="1" dirty="0"/>
              <a:t>Introduction</a:t>
            </a:r>
          </a:p>
          <a:p>
            <a:pPr>
              <a:buNone/>
            </a:pPr>
            <a:endParaRPr lang="en-US" sz="2800" dirty="0">
              <a:effectLst/>
              <a:latin typeface="Times New Roman" panose="02020603050405020304" pitchFamily="18" charset="0"/>
              <a:ea typeface="MS Mincho" panose="02020609040205080304" pitchFamily="49" charset="-128"/>
            </a:endParaRPr>
          </a:p>
          <a:p>
            <a:pPr>
              <a:buNone/>
            </a:pPr>
            <a:r>
              <a:rPr lang="en-US" sz="2800" dirty="0">
                <a:effectLst/>
                <a:latin typeface="Times New Roman" panose="02020603050405020304" pitchFamily="18" charset="0"/>
                <a:ea typeface="MS Mincho" panose="02020609040205080304" pitchFamily="49" charset="-128"/>
              </a:rPr>
              <a:t>Python is most powerful programming language having numerous libraries which is used in this project with machine learning model. Machine learning is a subset model of artificial intelligence network in which uses complex algorithms and deep learning neural networks. Cardio vascular disease is a widespread disease in all over a region. This type of disease may cause due to smoking, high blood pressure, diabetes, overweight, hyper tension, cholesterol etc. that has to be accumulated because of the fatty foods or unlimited intake of foods or non-moving to anywhere. </a:t>
            </a:r>
            <a:endParaRPr lang="en-IN" sz="2800" dirty="0">
              <a:effectLst/>
              <a:latin typeface="Times New Roman" panose="02020603050405020304" pitchFamily="18" charset="0"/>
              <a:ea typeface="MS Mincho" panose="02020609040205080304" pitchFamily="49" charset="-128"/>
            </a:endParaRPr>
          </a:p>
          <a:p>
            <a:pPr>
              <a:buNone/>
            </a:pPr>
            <a:endParaRPr lang="en-IN" dirty="0"/>
          </a:p>
        </p:txBody>
      </p:sp>
      <p:sp>
        <p:nvSpPr>
          <p:cNvPr id="14" name="Title 1">
            <a:extLst>
              <a:ext uri="{FF2B5EF4-FFF2-40B4-BE49-F238E27FC236}">
                <a16:creationId xmlns:a16="http://schemas.microsoft.com/office/drawing/2014/main" id="{89974FBE-5328-487A-9F39-7D41E31CB57E}"/>
              </a:ext>
            </a:extLst>
          </p:cNvPr>
          <p:cNvSpPr txBox="1">
            <a:spLocks noChangeArrowheads="1"/>
          </p:cNvSpPr>
          <p:nvPr/>
        </p:nvSpPr>
        <p:spPr>
          <a:xfrm>
            <a:off x="1963504" y="4939"/>
            <a:ext cx="9618895" cy="1090464"/>
          </a:xfrm>
          <a:prstGeom prst="rect">
            <a:avLst/>
          </a:prstGeom>
          <a:solidFill>
            <a:srgbClr val="C00000"/>
          </a:solidFill>
        </p:spPr>
        <p:txBody>
          <a:bodyPr/>
          <a:lstStyle/>
          <a:p>
            <a:pPr>
              <a:lnSpc>
                <a:spcPct val="90000"/>
              </a:lnSpc>
              <a:defRPr/>
            </a:pPr>
            <a:r>
              <a:rPr lang="en-US" sz="2160" b="1" dirty="0">
                <a:solidFill>
                  <a:schemeClr val="bg1"/>
                </a:solidFill>
                <a:latin typeface="Arial" panose="020B0604020202020204" pitchFamily="34" charset="0"/>
                <a:ea typeface="Calibri" panose="020F0502020204030204" pitchFamily="34" charset="0"/>
                <a:cs typeface="Mangal" panose="02040503050203030202" pitchFamily="18" charset="0"/>
              </a:rPr>
              <a:t>                SCHOOL OF COMPUTING SCIENCE &amp; ENGINEERING</a:t>
            </a:r>
            <a:endParaRPr lang="en-IN" sz="216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nSpc>
                <a:spcPct val="90000"/>
              </a:lnSpc>
              <a:spcBef>
                <a:spcPct val="0"/>
              </a:spcBef>
              <a:defRPr/>
            </a:pPr>
            <a:endParaRPr lang="en-US" altLang="zh-CN" sz="2160" b="1" dirty="0">
              <a:solidFill>
                <a:schemeClr val="bg1"/>
              </a:solidFill>
              <a:latin typeface="Tinos"/>
              <a:ea typeface="+mj-ea"/>
              <a:cs typeface="+mj-cs"/>
            </a:endParaRPr>
          </a:p>
          <a:p>
            <a:pPr lvl="0">
              <a:lnSpc>
                <a:spcPct val="90000"/>
              </a:lnSpc>
              <a:spcBef>
                <a:spcPct val="0"/>
              </a:spcBef>
              <a:defRPr/>
            </a:pPr>
            <a:r>
              <a:rPr lang="en-US" altLang="zh-CN" sz="2160" b="1" dirty="0">
                <a:solidFill>
                  <a:schemeClr val="bg1"/>
                </a:solidFill>
                <a:latin typeface="Tinos"/>
                <a:ea typeface="+mj-ea"/>
                <a:cs typeface="+mj-cs"/>
              </a:rPr>
              <a:t>Subject Name: Project 2                                       Subject Code: BTCS2453	</a:t>
            </a:r>
            <a:endParaRPr lang="zh-CN" altLang="en-US" sz="2160" b="1" dirty="0">
              <a:solidFill>
                <a:schemeClr val="bg1"/>
              </a:solidFill>
              <a:latin typeface="Tinos"/>
              <a:ea typeface="+mj-ea"/>
              <a:cs typeface="+mj-cs"/>
            </a:endParaRPr>
          </a:p>
        </p:txBody>
      </p:sp>
    </p:spTree>
    <p:extLst>
      <p:ext uri="{BB962C8B-B14F-4D97-AF65-F5344CB8AC3E}">
        <p14:creationId xmlns:p14="http://schemas.microsoft.com/office/powerpoint/2010/main" val="255849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F9B78F-1A6A-445C-B2D9-21181C3E545C}"/>
              </a:ext>
            </a:extLst>
          </p:cNvPr>
          <p:cNvSpPr/>
          <p:nvPr/>
        </p:nvSpPr>
        <p:spPr>
          <a:xfrm>
            <a:off x="605791" y="4973956"/>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DAD4DCFA-55E0-4DA7-95F5-3785E3406DD8}"/>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57FEA76B-0D20-4C65-843B-D6A8330FF9D2}"/>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7" name="Parallelogram 46">
            <a:extLst>
              <a:ext uri="{FF2B5EF4-FFF2-40B4-BE49-F238E27FC236}">
                <a16:creationId xmlns:a16="http://schemas.microsoft.com/office/drawing/2014/main" id="{50CD1DA5-BD1E-4AB8-8C9A-A6769F357BE3}"/>
              </a:ext>
            </a:extLst>
          </p:cNvPr>
          <p:cNvSpPr/>
          <p:nvPr/>
        </p:nvSpPr>
        <p:spPr>
          <a:xfrm flipH="1" flipV="1">
            <a:off x="869912" y="354100"/>
            <a:ext cx="3038476" cy="3808096"/>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43" name="Right Triangle 42">
            <a:extLst>
              <a:ext uri="{FF2B5EF4-FFF2-40B4-BE49-F238E27FC236}">
                <a16:creationId xmlns:a16="http://schemas.microsoft.com/office/drawing/2014/main" id="{0072D8C1-BAB4-4CAB-A1AC-D0588798C4B8}"/>
              </a:ext>
            </a:extLst>
          </p:cNvPr>
          <p:cNvSpPr/>
          <p:nvPr/>
        </p:nvSpPr>
        <p:spPr>
          <a:xfrm rot="10800000" flipV="1">
            <a:off x="9452611"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9" name="Diamond 6">
            <a:extLst>
              <a:ext uri="{FF2B5EF4-FFF2-40B4-BE49-F238E27FC236}">
                <a16:creationId xmlns:a16="http://schemas.microsoft.com/office/drawing/2014/main" id="{DCF9BBC6-3548-4380-8996-B019EAFF9E61}"/>
              </a:ext>
            </a:extLst>
          </p:cNvPr>
          <p:cNvSpPr>
            <a:spLocks noChangeArrowheads="1"/>
          </p:cNvSpPr>
          <p:nvPr/>
        </p:nvSpPr>
        <p:spPr bwMode="auto">
          <a:xfrm>
            <a:off x="851536" y="152209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sp>
        <p:nvSpPr>
          <p:cNvPr id="3080" name="Diamond 6">
            <a:extLst>
              <a:ext uri="{FF2B5EF4-FFF2-40B4-BE49-F238E27FC236}">
                <a16:creationId xmlns:a16="http://schemas.microsoft.com/office/drawing/2014/main" id="{9DF35AE5-25B3-478F-BE16-677B26727DE2}"/>
              </a:ext>
            </a:extLst>
          </p:cNvPr>
          <p:cNvSpPr>
            <a:spLocks noChangeArrowheads="1"/>
          </p:cNvSpPr>
          <p:nvPr/>
        </p:nvSpPr>
        <p:spPr bwMode="auto">
          <a:xfrm>
            <a:off x="708660" y="152971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pic>
        <p:nvPicPr>
          <p:cNvPr id="3083" name="Picture 2" descr="http://www.shikshapath.com/wp-content/uploads/2019/01/Galgotias-University.jpg">
            <a:extLst>
              <a:ext uri="{FF2B5EF4-FFF2-40B4-BE49-F238E27FC236}">
                <a16:creationId xmlns:a16="http://schemas.microsoft.com/office/drawing/2014/main" id="{FB5168B4-7CA7-40EB-BD85-D7480A8F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8" y="21678"/>
            <a:ext cx="1575127" cy="139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19">
            <a:extLst>
              <a:ext uri="{FF2B5EF4-FFF2-40B4-BE49-F238E27FC236}">
                <a16:creationId xmlns:a16="http://schemas.microsoft.com/office/drawing/2014/main" id="{005D5429-2F48-435B-BB0B-3831D1A59E77}"/>
              </a:ext>
            </a:extLst>
          </p:cNvPr>
          <p:cNvSpPr txBox="1">
            <a:spLocks noChangeArrowheads="1"/>
          </p:cNvSpPr>
          <p:nvPr/>
        </p:nvSpPr>
        <p:spPr bwMode="auto">
          <a:xfrm>
            <a:off x="778194" y="1133827"/>
            <a:ext cx="10631804" cy="560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buNone/>
            </a:pPr>
            <a:r>
              <a:rPr lang="en-US" sz="3200" b="1" dirty="0">
                <a:effectLst/>
                <a:latin typeface="Times New Roman" panose="02020603050405020304" pitchFamily="18" charset="0"/>
                <a:ea typeface="MS Mincho" panose="02020609040205080304" pitchFamily="49" charset="-128"/>
              </a:rPr>
              <a:t>Functionality/Working of Project</a:t>
            </a:r>
            <a:endParaRPr lang="en-IN" sz="2400" dirty="0">
              <a:solidFill>
                <a:srgbClr val="000000"/>
              </a:solidFill>
              <a:effectLst/>
              <a:latin typeface="Times New Roman" panose="02020603050405020304" pitchFamily="18" charset="0"/>
              <a:ea typeface="Times New Roman" panose="02020603050405020304" pitchFamily="18" charset="0"/>
            </a:endParaRPr>
          </a:p>
          <a:p>
            <a:pPr algn="just">
              <a:lnSpc>
                <a:spcPct val="115000"/>
              </a:lnSpc>
              <a:spcAft>
                <a:spcPts val="1000"/>
              </a:spcAft>
              <a:buNone/>
            </a:pPr>
            <a:r>
              <a:rPr lang="en-US" sz="1600" dirty="0">
                <a:effectLst/>
                <a:latin typeface="Times New Roman" panose="02020603050405020304" pitchFamily="18" charset="0"/>
                <a:ea typeface="MS Mincho" panose="02020609040205080304" pitchFamily="49" charset="-128"/>
              </a:rPr>
              <a:t>(</a:t>
            </a:r>
            <a:r>
              <a:rPr lang="en-US" sz="1600" dirty="0" err="1">
                <a:effectLst/>
                <a:latin typeface="Times New Roman" panose="02020603050405020304" pitchFamily="18" charset="0"/>
                <a:ea typeface="MS Mincho" panose="02020609040205080304" pitchFamily="49" charset="-128"/>
              </a:rPr>
              <a:t>i</a:t>
            </a:r>
            <a:r>
              <a:rPr lang="en-US" sz="1600" dirty="0">
                <a:effectLst/>
                <a:latin typeface="Times New Roman" panose="02020603050405020304" pitchFamily="18" charset="0"/>
                <a:ea typeface="MS Mincho" panose="02020609040205080304" pitchFamily="49" charset="-128"/>
              </a:rPr>
              <a:t>.) </a:t>
            </a:r>
            <a:r>
              <a:rPr lang="en-US" sz="1600" b="1" dirty="0">
                <a:effectLst/>
                <a:latin typeface="Times New Roman" panose="02020603050405020304" pitchFamily="18" charset="0"/>
                <a:ea typeface="MS Mincho" panose="02020609040205080304" pitchFamily="49" charset="-128"/>
              </a:rPr>
              <a:t>Data collection</a:t>
            </a:r>
            <a:r>
              <a:rPr lang="en-US" sz="1600" dirty="0">
                <a:effectLst/>
                <a:latin typeface="Times New Roman" panose="02020603050405020304" pitchFamily="18" charset="0"/>
                <a:ea typeface="MS Mincho" panose="02020609040205080304" pitchFamily="49" charset="-128"/>
              </a:rPr>
              <a:t> </a:t>
            </a:r>
            <a:endParaRPr lang="en-IN" sz="1600" dirty="0">
              <a:effectLst/>
              <a:latin typeface="Times New Roman" panose="02020603050405020304" pitchFamily="18" charset="0"/>
              <a:ea typeface="MS Mincho" panose="02020609040205080304" pitchFamily="49" charset="-128"/>
            </a:endParaRPr>
          </a:p>
          <a:p>
            <a:pPr algn="just">
              <a:lnSpc>
                <a:spcPct val="115000"/>
              </a:lnSpc>
              <a:spcAft>
                <a:spcPts val="1000"/>
              </a:spcAft>
              <a:buNone/>
            </a:pPr>
            <a:r>
              <a:rPr lang="en-US" sz="1600" dirty="0">
                <a:effectLst/>
                <a:latin typeface="Times New Roman" panose="02020603050405020304" pitchFamily="18" charset="0"/>
                <a:ea typeface="MS Mincho" panose="02020609040205080304" pitchFamily="49" charset="-128"/>
              </a:rPr>
              <a:t>Overall process of predicting heart disease carries following procedure: </a:t>
            </a:r>
            <a:endParaRPr lang="en-IN" sz="16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Wingdings" panose="05000000000000000000" pitchFamily="2" charset="2"/>
              <a:buChar char=""/>
            </a:pPr>
            <a:r>
              <a:rPr lang="en-US" sz="1600" dirty="0">
                <a:effectLst/>
                <a:latin typeface="Times New Roman" panose="02020603050405020304" pitchFamily="18" charset="0"/>
                <a:ea typeface="MS Mincho" panose="02020609040205080304" pitchFamily="49" charset="-128"/>
              </a:rPr>
              <a:t>We have collected data from dataset provider –Kaggle.com. The dataset which is published  as in the title of Heart Disease dataset .The dataset collected consists of </a:t>
            </a:r>
            <a:r>
              <a:rPr lang="en-US" sz="1600" b="1" dirty="0">
                <a:effectLst/>
                <a:latin typeface="Times New Roman" panose="02020603050405020304" pitchFamily="18" charset="0"/>
                <a:ea typeface="MS Mincho" panose="02020609040205080304" pitchFamily="49" charset="-128"/>
              </a:rPr>
              <a:t>1024</a:t>
            </a:r>
            <a:r>
              <a:rPr lang="en-US" sz="1600" dirty="0">
                <a:effectLst/>
                <a:latin typeface="Times New Roman" panose="02020603050405020304" pitchFamily="18" charset="0"/>
                <a:ea typeface="MS Mincho" panose="02020609040205080304" pitchFamily="49" charset="-128"/>
              </a:rPr>
              <a:t> records of patients, data carries </a:t>
            </a:r>
            <a:r>
              <a:rPr lang="en-US" sz="1600" b="1" dirty="0">
                <a:effectLst/>
                <a:latin typeface="Times New Roman" panose="02020603050405020304" pitchFamily="18" charset="0"/>
                <a:ea typeface="MS Mincho" panose="02020609040205080304" pitchFamily="49" charset="-128"/>
              </a:rPr>
              <a:t>14</a:t>
            </a:r>
            <a:r>
              <a:rPr lang="en-US" sz="1600" dirty="0">
                <a:effectLst/>
                <a:latin typeface="Times New Roman" panose="02020603050405020304" pitchFamily="18" charset="0"/>
                <a:ea typeface="MS Mincho" panose="02020609040205080304" pitchFamily="49" charset="-128"/>
              </a:rPr>
              <a:t> features.</a:t>
            </a:r>
            <a:endParaRPr lang="en-IN" sz="16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Wingdings" panose="05000000000000000000" pitchFamily="2" charset="2"/>
              <a:buChar char=""/>
            </a:pPr>
            <a:r>
              <a:rPr lang="en-US" sz="1600" dirty="0">
                <a:effectLst/>
                <a:latin typeface="Times New Roman" panose="02020603050405020304" pitchFamily="18" charset="0"/>
                <a:ea typeface="MS Mincho" panose="02020609040205080304" pitchFamily="49" charset="-128"/>
              </a:rPr>
              <a:t>Dataset is the information or a tool essential to do any kind of research or a project.</a:t>
            </a:r>
            <a:endParaRPr lang="en-IN" sz="1600" dirty="0">
              <a:effectLst/>
              <a:latin typeface="Times New Roman" panose="02020603050405020304" pitchFamily="18" charset="0"/>
              <a:ea typeface="MS Mincho" panose="02020609040205080304" pitchFamily="49" charset="-128"/>
            </a:endParaRPr>
          </a:p>
          <a:p>
            <a:pPr algn="just">
              <a:lnSpc>
                <a:spcPct val="115000"/>
              </a:lnSpc>
              <a:spcAft>
                <a:spcPts val="1000"/>
              </a:spcAft>
              <a:buNone/>
            </a:pPr>
            <a:r>
              <a:rPr lang="en-US" sz="1600" dirty="0">
                <a:effectLst/>
                <a:latin typeface="Times New Roman" panose="02020603050405020304" pitchFamily="18" charset="0"/>
                <a:ea typeface="MS Mincho" panose="02020609040205080304" pitchFamily="49" charset="-128"/>
              </a:rPr>
              <a:t>(ii.) </a:t>
            </a:r>
            <a:r>
              <a:rPr lang="en-US" sz="1600" b="1" dirty="0">
                <a:effectLst/>
                <a:latin typeface="Times New Roman" panose="02020603050405020304" pitchFamily="18" charset="0"/>
                <a:ea typeface="MS Mincho" panose="02020609040205080304" pitchFamily="49" charset="-128"/>
              </a:rPr>
              <a:t>Data Analysis</a:t>
            </a:r>
            <a:endParaRPr lang="en-IN" sz="16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Wingdings" panose="05000000000000000000" pitchFamily="2" charset="2"/>
              <a:buChar char=""/>
            </a:pPr>
            <a:r>
              <a:rPr lang="en-US" sz="1600" dirty="0">
                <a:effectLst/>
                <a:latin typeface="Times New Roman" panose="02020603050405020304" pitchFamily="18" charset="0"/>
                <a:ea typeface="MS Mincho" panose="02020609040205080304" pitchFamily="49" charset="-128"/>
              </a:rPr>
              <a:t>This , process involves studying the attributes and features of the dataset and analyzing their correlation with each other.</a:t>
            </a:r>
            <a:endParaRPr lang="en-IN" sz="16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Wingdings" panose="05000000000000000000" pitchFamily="2" charset="2"/>
              <a:buChar char=""/>
            </a:pPr>
            <a:r>
              <a:rPr lang="en-US" sz="1600" dirty="0">
                <a:effectLst/>
                <a:latin typeface="Times New Roman" panose="02020603050405020304" pitchFamily="18" charset="0"/>
                <a:ea typeface="MS Mincho" panose="02020609040205080304" pitchFamily="49" charset="-128"/>
              </a:rPr>
              <a:t>Further, in this process we find out the different measures of statistics and also describe the dataset and analyze it on the basis of the different first few and last few tuples of the whole dataset.</a:t>
            </a:r>
            <a:endParaRPr lang="en-IN" sz="16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Wingdings" panose="05000000000000000000" pitchFamily="2" charset="2"/>
              <a:buChar char=""/>
            </a:pPr>
            <a:r>
              <a:rPr lang="en-US" sz="1600" dirty="0">
                <a:solidFill>
                  <a:srgbClr val="000000"/>
                </a:solidFill>
                <a:effectLst/>
                <a:latin typeface="Times New Roman" panose="02020603050405020304" pitchFamily="18" charset="0"/>
                <a:ea typeface="MS Mincho" panose="02020609040205080304" pitchFamily="49" charset="-128"/>
              </a:rPr>
              <a:t>Now the attributes which are used in this project are described as follows and for what they are used or resemble:</a:t>
            </a:r>
            <a:endParaRPr lang="en-IN" sz="1600" dirty="0">
              <a:effectLst/>
              <a:latin typeface="Times New Roman" panose="02020603050405020304" pitchFamily="18" charset="0"/>
              <a:ea typeface="MS Mincho" panose="02020609040205080304" pitchFamily="49" charset="-128"/>
            </a:endParaRPr>
          </a:p>
          <a:p>
            <a:pPr>
              <a:buNone/>
            </a:pPr>
            <a:endParaRPr lang="en-IN" dirty="0"/>
          </a:p>
        </p:txBody>
      </p:sp>
      <p:sp>
        <p:nvSpPr>
          <p:cNvPr id="14" name="Title 1">
            <a:extLst>
              <a:ext uri="{FF2B5EF4-FFF2-40B4-BE49-F238E27FC236}">
                <a16:creationId xmlns:a16="http://schemas.microsoft.com/office/drawing/2014/main" id="{89974FBE-5328-487A-9F39-7D41E31CB57E}"/>
              </a:ext>
            </a:extLst>
          </p:cNvPr>
          <p:cNvSpPr txBox="1">
            <a:spLocks noChangeArrowheads="1"/>
          </p:cNvSpPr>
          <p:nvPr/>
        </p:nvSpPr>
        <p:spPr>
          <a:xfrm>
            <a:off x="1963504" y="4939"/>
            <a:ext cx="9618895" cy="1090464"/>
          </a:xfrm>
          <a:prstGeom prst="rect">
            <a:avLst/>
          </a:prstGeom>
          <a:solidFill>
            <a:srgbClr val="C00000"/>
          </a:solidFill>
        </p:spPr>
        <p:txBody>
          <a:bodyPr/>
          <a:lstStyle/>
          <a:p>
            <a:pPr>
              <a:lnSpc>
                <a:spcPct val="90000"/>
              </a:lnSpc>
              <a:defRPr/>
            </a:pPr>
            <a:r>
              <a:rPr lang="en-US" sz="2160" b="1" dirty="0">
                <a:solidFill>
                  <a:schemeClr val="bg1"/>
                </a:solidFill>
                <a:latin typeface="Arial" panose="020B0604020202020204" pitchFamily="34" charset="0"/>
                <a:ea typeface="Calibri" panose="020F0502020204030204" pitchFamily="34" charset="0"/>
                <a:cs typeface="Mangal" panose="02040503050203030202" pitchFamily="18" charset="0"/>
              </a:rPr>
              <a:t>                SCHOOL OF COMPUTING SCIENCE &amp; ENGINEERING</a:t>
            </a:r>
            <a:endParaRPr lang="en-IN" sz="216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nSpc>
                <a:spcPct val="90000"/>
              </a:lnSpc>
              <a:spcBef>
                <a:spcPct val="0"/>
              </a:spcBef>
              <a:defRPr/>
            </a:pPr>
            <a:endParaRPr lang="en-US" altLang="zh-CN" sz="2160" b="1" dirty="0">
              <a:solidFill>
                <a:schemeClr val="bg1"/>
              </a:solidFill>
              <a:latin typeface="Tinos"/>
              <a:ea typeface="+mj-ea"/>
              <a:cs typeface="+mj-cs"/>
            </a:endParaRPr>
          </a:p>
          <a:p>
            <a:pPr lvl="0">
              <a:lnSpc>
                <a:spcPct val="90000"/>
              </a:lnSpc>
              <a:spcBef>
                <a:spcPct val="0"/>
              </a:spcBef>
              <a:defRPr/>
            </a:pPr>
            <a:r>
              <a:rPr lang="en-US" altLang="zh-CN" sz="2160" b="1" dirty="0">
                <a:solidFill>
                  <a:schemeClr val="bg1"/>
                </a:solidFill>
                <a:latin typeface="Tinos"/>
                <a:ea typeface="+mj-ea"/>
                <a:cs typeface="+mj-cs"/>
              </a:rPr>
              <a:t>Subject Name: Project 2                                       Subject Code: BTCS2453	</a:t>
            </a:r>
            <a:endParaRPr lang="zh-CN" altLang="en-US" sz="2160" b="1" dirty="0">
              <a:solidFill>
                <a:schemeClr val="bg1"/>
              </a:solidFill>
              <a:latin typeface="Tinos"/>
              <a:ea typeface="+mj-ea"/>
              <a:cs typeface="+mj-cs"/>
            </a:endParaRPr>
          </a:p>
        </p:txBody>
      </p:sp>
    </p:spTree>
    <p:extLst>
      <p:ext uri="{BB962C8B-B14F-4D97-AF65-F5344CB8AC3E}">
        <p14:creationId xmlns:p14="http://schemas.microsoft.com/office/powerpoint/2010/main" val="190868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F9B78F-1A6A-445C-B2D9-21181C3E545C}"/>
              </a:ext>
            </a:extLst>
          </p:cNvPr>
          <p:cNvSpPr/>
          <p:nvPr/>
        </p:nvSpPr>
        <p:spPr>
          <a:xfrm>
            <a:off x="605791" y="4973956"/>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DAD4DCFA-55E0-4DA7-95F5-3785E3406DD8}"/>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57FEA76B-0D20-4C65-843B-D6A8330FF9D2}"/>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7" name="Parallelogram 46">
            <a:extLst>
              <a:ext uri="{FF2B5EF4-FFF2-40B4-BE49-F238E27FC236}">
                <a16:creationId xmlns:a16="http://schemas.microsoft.com/office/drawing/2014/main" id="{50CD1DA5-BD1E-4AB8-8C9A-A6769F357BE3}"/>
              </a:ext>
            </a:extLst>
          </p:cNvPr>
          <p:cNvSpPr/>
          <p:nvPr/>
        </p:nvSpPr>
        <p:spPr>
          <a:xfrm flipH="1" flipV="1">
            <a:off x="869912" y="354100"/>
            <a:ext cx="3038476" cy="3808096"/>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43" name="Right Triangle 42">
            <a:extLst>
              <a:ext uri="{FF2B5EF4-FFF2-40B4-BE49-F238E27FC236}">
                <a16:creationId xmlns:a16="http://schemas.microsoft.com/office/drawing/2014/main" id="{0072D8C1-BAB4-4CAB-A1AC-D0588798C4B8}"/>
              </a:ext>
            </a:extLst>
          </p:cNvPr>
          <p:cNvSpPr/>
          <p:nvPr/>
        </p:nvSpPr>
        <p:spPr>
          <a:xfrm rot="10800000" flipV="1">
            <a:off x="9452611"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9" name="Diamond 6">
            <a:extLst>
              <a:ext uri="{FF2B5EF4-FFF2-40B4-BE49-F238E27FC236}">
                <a16:creationId xmlns:a16="http://schemas.microsoft.com/office/drawing/2014/main" id="{DCF9BBC6-3548-4380-8996-B019EAFF9E61}"/>
              </a:ext>
            </a:extLst>
          </p:cNvPr>
          <p:cNvSpPr>
            <a:spLocks noChangeArrowheads="1"/>
          </p:cNvSpPr>
          <p:nvPr/>
        </p:nvSpPr>
        <p:spPr bwMode="auto">
          <a:xfrm>
            <a:off x="851536" y="152209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sp>
        <p:nvSpPr>
          <p:cNvPr id="3080" name="Diamond 6">
            <a:extLst>
              <a:ext uri="{FF2B5EF4-FFF2-40B4-BE49-F238E27FC236}">
                <a16:creationId xmlns:a16="http://schemas.microsoft.com/office/drawing/2014/main" id="{9DF35AE5-25B3-478F-BE16-677B26727DE2}"/>
              </a:ext>
            </a:extLst>
          </p:cNvPr>
          <p:cNvSpPr>
            <a:spLocks noChangeArrowheads="1"/>
          </p:cNvSpPr>
          <p:nvPr/>
        </p:nvSpPr>
        <p:spPr bwMode="auto">
          <a:xfrm>
            <a:off x="708660" y="152971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pic>
        <p:nvPicPr>
          <p:cNvPr id="3083" name="Picture 2" descr="http://www.shikshapath.com/wp-content/uploads/2019/01/Galgotias-University.jpg">
            <a:extLst>
              <a:ext uri="{FF2B5EF4-FFF2-40B4-BE49-F238E27FC236}">
                <a16:creationId xmlns:a16="http://schemas.microsoft.com/office/drawing/2014/main" id="{FB5168B4-7CA7-40EB-BD85-D7480A8F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8" y="21678"/>
            <a:ext cx="1575127" cy="139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19">
            <a:extLst>
              <a:ext uri="{FF2B5EF4-FFF2-40B4-BE49-F238E27FC236}">
                <a16:creationId xmlns:a16="http://schemas.microsoft.com/office/drawing/2014/main" id="{005D5429-2F48-435B-BB0B-3831D1A59E77}"/>
              </a:ext>
            </a:extLst>
          </p:cNvPr>
          <p:cNvSpPr txBox="1">
            <a:spLocks noChangeArrowheads="1"/>
          </p:cNvSpPr>
          <p:nvPr/>
        </p:nvSpPr>
        <p:spPr bwMode="auto">
          <a:xfrm>
            <a:off x="605791" y="1095403"/>
            <a:ext cx="10631804" cy="684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buNone/>
            </a:pPr>
            <a:r>
              <a:rPr lang="en-US" sz="1800" dirty="0">
                <a:latin typeface="Times New Roman" panose="02020603050405020304" pitchFamily="18" charset="0"/>
                <a:ea typeface="MS Mincho" panose="02020609040205080304" pitchFamily="49" charset="-128"/>
              </a:rPr>
              <a:t>					</a:t>
            </a:r>
            <a:r>
              <a:rPr lang="en-US" sz="1800" dirty="0">
                <a:effectLst/>
                <a:latin typeface="Times New Roman" panose="02020603050405020304" pitchFamily="18" charset="0"/>
                <a:ea typeface="MS Mincho" panose="02020609040205080304" pitchFamily="49" charset="-128"/>
              </a:rPr>
              <a:t> </a:t>
            </a:r>
            <a:r>
              <a:rPr lang="en-US" sz="1800" b="1" dirty="0">
                <a:effectLst/>
                <a:latin typeface="Times New Roman" panose="02020603050405020304" pitchFamily="18" charset="0"/>
                <a:ea typeface="MS Mincho" panose="02020609040205080304" pitchFamily="49" charset="-128"/>
              </a:rPr>
              <a:t>Data Analysis</a:t>
            </a:r>
            <a:endParaRPr lang="en-IN" sz="1800" dirty="0">
              <a:effectLst/>
              <a:latin typeface="Times New Roman" panose="02020603050405020304" pitchFamily="18" charset="0"/>
              <a:ea typeface="MS Mincho" panose="02020609040205080304" pitchFamily="49" charset="-128"/>
            </a:endParaRPr>
          </a:p>
          <a:p>
            <a:pPr marL="457200" algn="just">
              <a:lnSpc>
                <a:spcPct val="115000"/>
              </a:lnSpc>
              <a:spcAft>
                <a:spcPts val="1000"/>
              </a:spcAft>
              <a:buNone/>
            </a:pPr>
            <a:r>
              <a:rPr lang="en-US" sz="1800" dirty="0">
                <a:solidFill>
                  <a:srgbClr val="000000"/>
                </a:solidFill>
                <a:effectLst/>
                <a:latin typeface="Times New Roman" panose="02020603050405020304" pitchFamily="18" charset="0"/>
                <a:ea typeface="MS Mincho" panose="02020609040205080304" pitchFamily="49" charset="-128"/>
              </a:rPr>
              <a:t>(</a:t>
            </a:r>
            <a:r>
              <a:rPr lang="en-US" sz="1800" dirty="0" err="1">
                <a:solidFill>
                  <a:srgbClr val="000000"/>
                </a:solidFill>
                <a:effectLst/>
                <a:latin typeface="Times New Roman" panose="02020603050405020304" pitchFamily="18" charset="0"/>
                <a:ea typeface="MS Mincho" panose="02020609040205080304" pitchFamily="49" charset="-128"/>
              </a:rPr>
              <a:t>i</a:t>
            </a:r>
            <a:r>
              <a:rPr lang="en-US" sz="1800" dirty="0">
                <a:solidFill>
                  <a:srgbClr val="000000"/>
                </a:solidFill>
                <a:effectLst/>
                <a:latin typeface="Times New Roman" panose="02020603050405020304" pitchFamily="18" charset="0"/>
                <a:ea typeface="MS Mincho" panose="02020609040205080304" pitchFamily="49" charset="-128"/>
              </a:rPr>
              <a:t>)</a:t>
            </a:r>
            <a:r>
              <a:rPr lang="en-US" sz="1800" b="1" dirty="0">
                <a:solidFill>
                  <a:srgbClr val="000000"/>
                </a:solidFill>
                <a:effectLst/>
                <a:latin typeface="Times New Roman" panose="02020603050405020304" pitchFamily="18" charset="0"/>
                <a:ea typeface="MS Mincho" panose="02020609040205080304" pitchFamily="49" charset="-128"/>
              </a:rPr>
              <a:t>Age</a:t>
            </a:r>
            <a:r>
              <a:rPr lang="en-US" sz="1800" dirty="0">
                <a:solidFill>
                  <a:srgbClr val="000000"/>
                </a:solidFill>
                <a:effectLst/>
                <a:latin typeface="Times New Roman" panose="02020603050405020304" pitchFamily="18" charset="0"/>
                <a:ea typeface="MS Mincho" panose="02020609040205080304" pitchFamily="49" charset="-128"/>
              </a:rPr>
              <a:t>—age of patient in years. </a:t>
            </a:r>
            <a:endParaRPr lang="en-IN" sz="1800" dirty="0">
              <a:effectLst/>
              <a:latin typeface="Times New Roman" panose="02020603050405020304" pitchFamily="18" charset="0"/>
              <a:ea typeface="MS Mincho" panose="02020609040205080304" pitchFamily="49" charset="-128"/>
            </a:endParaRPr>
          </a:p>
          <a:p>
            <a:pPr marL="457200" algn="just">
              <a:lnSpc>
                <a:spcPct val="115000"/>
              </a:lnSpc>
              <a:spcAft>
                <a:spcPts val="1000"/>
              </a:spcAft>
              <a:buNone/>
            </a:pPr>
            <a:r>
              <a:rPr lang="en-US" sz="1800" dirty="0">
                <a:solidFill>
                  <a:srgbClr val="000000"/>
                </a:solidFill>
                <a:effectLst/>
                <a:latin typeface="Times New Roman" panose="02020603050405020304" pitchFamily="18" charset="0"/>
                <a:ea typeface="MS Mincho" panose="02020609040205080304" pitchFamily="49" charset="-128"/>
              </a:rPr>
              <a:t>(ii)</a:t>
            </a:r>
            <a:r>
              <a:rPr lang="en-US" sz="1800" b="1" dirty="0">
                <a:solidFill>
                  <a:srgbClr val="000000"/>
                </a:solidFill>
                <a:effectLst/>
                <a:latin typeface="Times New Roman" panose="02020603050405020304" pitchFamily="18" charset="0"/>
                <a:ea typeface="MS Mincho" panose="02020609040205080304" pitchFamily="49" charset="-128"/>
              </a:rPr>
              <a:t>sex</a:t>
            </a:r>
            <a:r>
              <a:rPr lang="en-US" sz="1800" dirty="0">
                <a:solidFill>
                  <a:srgbClr val="000000"/>
                </a:solidFill>
                <a:effectLst/>
                <a:latin typeface="Times New Roman" panose="02020603050405020304" pitchFamily="18" charset="0"/>
                <a:ea typeface="MS Mincho" panose="02020609040205080304" pitchFamily="49" charset="-128"/>
              </a:rPr>
              <a:t>—(1 = male; 0 = female).</a:t>
            </a:r>
            <a:endParaRPr lang="en-IN" sz="1800" dirty="0">
              <a:effectLst/>
              <a:latin typeface="Times New Roman" panose="02020603050405020304" pitchFamily="18" charset="0"/>
              <a:ea typeface="MS Mincho" panose="02020609040205080304" pitchFamily="49" charset="-128"/>
            </a:endParaRPr>
          </a:p>
          <a:p>
            <a:pPr marL="457200" algn="just">
              <a:lnSpc>
                <a:spcPct val="115000"/>
              </a:lnSpc>
              <a:spcAft>
                <a:spcPts val="1000"/>
              </a:spcAft>
              <a:buNone/>
            </a:pPr>
            <a:r>
              <a:rPr lang="en-US" sz="1800" dirty="0">
                <a:solidFill>
                  <a:srgbClr val="000000"/>
                </a:solidFill>
                <a:effectLst/>
                <a:latin typeface="Times New Roman" panose="02020603050405020304" pitchFamily="18" charset="0"/>
                <a:ea typeface="MS Mincho" panose="02020609040205080304" pitchFamily="49" charset="-128"/>
              </a:rPr>
              <a:t>(iii)</a:t>
            </a:r>
            <a:r>
              <a:rPr lang="en-US" sz="1800" b="1" dirty="0">
                <a:solidFill>
                  <a:srgbClr val="000000"/>
                </a:solidFill>
                <a:effectLst/>
                <a:latin typeface="Times New Roman" panose="02020603050405020304" pitchFamily="18" charset="0"/>
                <a:ea typeface="MS Mincho" panose="02020609040205080304" pitchFamily="49" charset="-128"/>
              </a:rPr>
              <a:t>Cp</a:t>
            </a:r>
            <a:r>
              <a:rPr lang="en-US" sz="1800" dirty="0">
                <a:solidFill>
                  <a:srgbClr val="000000"/>
                </a:solidFill>
                <a:effectLst/>
                <a:latin typeface="Times New Roman" panose="02020603050405020304" pitchFamily="18" charset="0"/>
                <a:ea typeface="MS Mincho" panose="02020609040205080304" pitchFamily="49" charset="-128"/>
              </a:rPr>
              <a:t>—chest pain type.</a:t>
            </a:r>
            <a:endParaRPr lang="en-IN"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        (iv)</a:t>
            </a:r>
            <a:r>
              <a:rPr lang="en-US" sz="1800" b="1" dirty="0" err="1">
                <a:solidFill>
                  <a:srgbClr val="000000"/>
                </a:solidFill>
                <a:effectLst/>
                <a:latin typeface="Times New Roman" panose="02020603050405020304" pitchFamily="18" charset="0"/>
                <a:ea typeface="MS Mincho" panose="02020609040205080304" pitchFamily="49" charset="-128"/>
              </a:rPr>
              <a:t>Trestbps</a:t>
            </a:r>
            <a:r>
              <a:rPr lang="en-US" sz="1800" dirty="0">
                <a:solidFill>
                  <a:srgbClr val="000000"/>
                </a:solidFill>
                <a:effectLst/>
                <a:latin typeface="Times New Roman" panose="02020603050405020304" pitchFamily="18" charset="0"/>
                <a:ea typeface="MS Mincho" panose="02020609040205080304" pitchFamily="49" charset="-128"/>
              </a:rPr>
              <a:t>—resting blood pressure (in mm Hg on admission to the hospital)</a:t>
            </a:r>
          </a:p>
          <a:p>
            <a:pPr>
              <a:buNone/>
            </a:pPr>
            <a:r>
              <a:rPr lang="en-US" sz="1800" dirty="0">
                <a:solidFill>
                  <a:srgbClr val="000000"/>
                </a:solidFill>
                <a:latin typeface="Times New Roman" panose="02020603050405020304" pitchFamily="18" charset="0"/>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(v)</a:t>
            </a:r>
            <a:r>
              <a:rPr lang="en-US" sz="1800" b="1" dirty="0">
                <a:solidFill>
                  <a:srgbClr val="000000"/>
                </a:solidFill>
                <a:effectLst/>
                <a:latin typeface="Times New Roman" panose="02020603050405020304" pitchFamily="18" charset="0"/>
                <a:ea typeface="MS Mincho" panose="02020609040205080304" pitchFamily="49" charset="-128"/>
              </a:rPr>
              <a:t>Chol</a:t>
            </a:r>
            <a:r>
              <a:rPr lang="en-US" sz="1800" dirty="0">
                <a:solidFill>
                  <a:srgbClr val="000000"/>
                </a:solidFill>
                <a:effectLst/>
                <a:latin typeface="Times New Roman" panose="02020603050405020304" pitchFamily="18" charset="0"/>
                <a:ea typeface="MS Mincho" panose="02020609040205080304" pitchFamily="49" charset="-128"/>
              </a:rPr>
              <a:t>—serum cholesterol shows the amount of triglycerides present</a:t>
            </a:r>
          </a:p>
          <a:p>
            <a:pPr>
              <a:buNone/>
            </a:pPr>
            <a:r>
              <a:rPr lang="en-US" sz="1800" dirty="0">
                <a:solidFill>
                  <a:srgbClr val="000000"/>
                </a:solidFill>
                <a:effectLst/>
                <a:latin typeface="Times New Roman" panose="02020603050405020304" pitchFamily="18" charset="0"/>
                <a:ea typeface="MS Mincho" panose="02020609040205080304" pitchFamily="49" charset="-128"/>
              </a:rPr>
              <a:t>        (vi)</a:t>
            </a:r>
            <a:r>
              <a:rPr lang="en-US" sz="1800" b="1" dirty="0" err="1">
                <a:solidFill>
                  <a:srgbClr val="000000"/>
                </a:solidFill>
                <a:effectLst/>
                <a:latin typeface="Times New Roman" panose="02020603050405020304" pitchFamily="18" charset="0"/>
                <a:ea typeface="MS Mincho" panose="02020609040205080304" pitchFamily="49" charset="-128"/>
              </a:rPr>
              <a:t>Fbs</a:t>
            </a:r>
            <a:r>
              <a:rPr lang="en-US" sz="1800" dirty="0">
                <a:solidFill>
                  <a:srgbClr val="000000"/>
                </a:solidFill>
                <a:effectLst/>
                <a:latin typeface="Times New Roman" panose="02020603050405020304" pitchFamily="18" charset="0"/>
                <a:ea typeface="MS Mincho" panose="02020609040205080304" pitchFamily="49" charset="-128"/>
              </a:rPr>
              <a:t>—fasting blood sugar larger than 120 mg/dl (1 true). </a:t>
            </a:r>
          </a:p>
          <a:p>
            <a:pPr>
              <a:buNone/>
            </a:pPr>
            <a:r>
              <a:rPr lang="en-US" sz="1800" dirty="0">
                <a:solidFill>
                  <a:srgbClr val="000000"/>
                </a:solidFill>
                <a:effectLst/>
                <a:latin typeface="Times New Roman" panose="02020603050405020304" pitchFamily="18" charset="0"/>
                <a:ea typeface="MS Mincho" panose="02020609040205080304" pitchFamily="49" charset="-128"/>
              </a:rPr>
              <a:t>       (vii)</a:t>
            </a:r>
            <a:r>
              <a:rPr lang="en-US" sz="1800" b="1" dirty="0" err="1">
                <a:solidFill>
                  <a:srgbClr val="000000"/>
                </a:solidFill>
                <a:effectLst/>
                <a:latin typeface="Times New Roman" panose="02020603050405020304" pitchFamily="18" charset="0"/>
                <a:ea typeface="MS Mincho" panose="02020609040205080304" pitchFamily="49" charset="-128"/>
              </a:rPr>
              <a:t>Restecg</a:t>
            </a:r>
            <a:r>
              <a:rPr lang="en-US" sz="1800" dirty="0">
                <a:solidFill>
                  <a:srgbClr val="000000"/>
                </a:solidFill>
                <a:effectLst/>
                <a:latin typeface="Times New Roman" panose="02020603050405020304" pitchFamily="18" charset="0"/>
                <a:ea typeface="MS Mincho" panose="02020609040205080304" pitchFamily="49" charset="-128"/>
              </a:rPr>
              <a:t>—resting electrocardiographic results.</a:t>
            </a:r>
          </a:p>
          <a:p>
            <a:pPr>
              <a:buNone/>
            </a:pPr>
            <a:r>
              <a:rPr lang="en-US" sz="1800" dirty="0">
                <a:solidFill>
                  <a:srgbClr val="000000"/>
                </a:solidFill>
                <a:latin typeface="Times New Roman" panose="02020603050405020304" pitchFamily="18" charset="0"/>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(viii)</a:t>
            </a:r>
            <a:r>
              <a:rPr lang="en-US" sz="1800" b="1" dirty="0" err="1">
                <a:solidFill>
                  <a:srgbClr val="000000"/>
                </a:solidFill>
                <a:effectLst/>
                <a:latin typeface="Times New Roman" panose="02020603050405020304" pitchFamily="18" charset="0"/>
                <a:ea typeface="MS Mincho" panose="02020609040205080304" pitchFamily="49" charset="-128"/>
              </a:rPr>
              <a:t>Thalach</a:t>
            </a:r>
            <a:r>
              <a:rPr lang="en-US" sz="1800" dirty="0">
                <a:solidFill>
                  <a:srgbClr val="000000"/>
                </a:solidFill>
                <a:effectLst/>
                <a:latin typeface="Times New Roman" panose="02020603050405020304" pitchFamily="18" charset="0"/>
                <a:ea typeface="MS Mincho" panose="02020609040205080304" pitchFamily="49" charset="-128"/>
              </a:rPr>
              <a:t>—maximum heart rate achieved. The maximum heart rate is 220 minus your age.</a:t>
            </a:r>
          </a:p>
          <a:p>
            <a:pPr>
              <a:buNone/>
            </a:pPr>
            <a:r>
              <a:rPr lang="en-US" sz="1800" dirty="0">
                <a:solidFill>
                  <a:srgbClr val="000000"/>
                </a:solidFill>
                <a:effectLst/>
                <a:latin typeface="Times New Roman" panose="02020603050405020304" pitchFamily="18" charset="0"/>
                <a:ea typeface="MS Mincho" panose="02020609040205080304" pitchFamily="49" charset="-128"/>
              </a:rPr>
              <a:t>       (ix)</a:t>
            </a:r>
            <a:r>
              <a:rPr lang="en-US" sz="1800" b="1" dirty="0" err="1">
                <a:solidFill>
                  <a:srgbClr val="000000"/>
                </a:solidFill>
                <a:effectLst/>
                <a:latin typeface="Times New Roman" panose="02020603050405020304" pitchFamily="18" charset="0"/>
                <a:ea typeface="MS Mincho" panose="02020609040205080304" pitchFamily="49" charset="-128"/>
              </a:rPr>
              <a:t>Exang</a:t>
            </a:r>
            <a:r>
              <a:rPr lang="en-US" sz="1800" dirty="0">
                <a:solidFill>
                  <a:srgbClr val="000000"/>
                </a:solidFill>
                <a:effectLst/>
                <a:latin typeface="Times New Roman" panose="02020603050405020304" pitchFamily="18" charset="0"/>
                <a:ea typeface="MS Mincho" panose="02020609040205080304" pitchFamily="49" charset="-128"/>
              </a:rPr>
              <a:t>—exercise-induced angina (1 yes).</a:t>
            </a:r>
          </a:p>
          <a:p>
            <a:pPr marL="457200" algn="just">
              <a:lnSpc>
                <a:spcPct val="115000"/>
              </a:lnSpc>
              <a:spcAft>
                <a:spcPts val="1000"/>
              </a:spcAft>
              <a:buNone/>
            </a:pPr>
            <a:r>
              <a:rPr lang="en-US" sz="1800" dirty="0">
                <a:solidFill>
                  <a:srgbClr val="000000"/>
                </a:solidFill>
                <a:effectLst/>
                <a:latin typeface="Times New Roman" panose="02020603050405020304" pitchFamily="18" charset="0"/>
                <a:ea typeface="MS Mincho" panose="02020609040205080304" pitchFamily="49" charset="-128"/>
              </a:rPr>
              <a:t>(x)</a:t>
            </a:r>
            <a:r>
              <a:rPr lang="en-US" sz="1800" b="1" dirty="0" err="1">
                <a:solidFill>
                  <a:srgbClr val="000000"/>
                </a:solidFill>
                <a:effectLst/>
                <a:latin typeface="Times New Roman" panose="02020603050405020304" pitchFamily="18" charset="0"/>
                <a:ea typeface="MS Mincho" panose="02020609040205080304" pitchFamily="49" charset="-128"/>
              </a:rPr>
              <a:t>Oldpeak</a:t>
            </a:r>
            <a:r>
              <a:rPr lang="en-US" sz="1800" dirty="0">
                <a:solidFill>
                  <a:srgbClr val="000000"/>
                </a:solidFill>
                <a:effectLst/>
                <a:latin typeface="Times New Roman" panose="02020603050405020304" pitchFamily="18" charset="0"/>
                <a:ea typeface="MS Mincho" panose="02020609040205080304" pitchFamily="49" charset="-128"/>
              </a:rPr>
              <a:t>—ST depression induced by exercise relative to rest.</a:t>
            </a:r>
            <a:endParaRPr lang="en-IN" sz="1800" dirty="0">
              <a:effectLst/>
              <a:latin typeface="Times New Roman" panose="02020603050405020304" pitchFamily="18" charset="0"/>
              <a:ea typeface="MS Mincho" panose="02020609040205080304" pitchFamily="49" charset="-128"/>
            </a:endParaRPr>
          </a:p>
          <a:p>
            <a:pPr marL="457200" algn="just">
              <a:lnSpc>
                <a:spcPct val="115000"/>
              </a:lnSpc>
              <a:spcAft>
                <a:spcPts val="1000"/>
              </a:spcAft>
              <a:buNone/>
            </a:pPr>
            <a:r>
              <a:rPr lang="en-US" sz="1800" dirty="0">
                <a:solidFill>
                  <a:srgbClr val="000000"/>
                </a:solidFill>
                <a:effectLst/>
                <a:latin typeface="Times New Roman" panose="02020603050405020304" pitchFamily="18" charset="0"/>
                <a:ea typeface="MS Mincho" panose="02020609040205080304" pitchFamily="49" charset="-128"/>
              </a:rPr>
              <a:t>(xi)</a:t>
            </a:r>
            <a:r>
              <a:rPr lang="en-US" sz="1800" b="1" dirty="0">
                <a:solidFill>
                  <a:srgbClr val="000000"/>
                </a:solidFill>
                <a:effectLst/>
                <a:latin typeface="Times New Roman" panose="02020603050405020304" pitchFamily="18" charset="0"/>
                <a:ea typeface="MS Mincho" panose="02020609040205080304" pitchFamily="49" charset="-128"/>
              </a:rPr>
              <a:t>Slope</a:t>
            </a:r>
            <a:r>
              <a:rPr lang="en-US" sz="1800" dirty="0">
                <a:solidFill>
                  <a:srgbClr val="000000"/>
                </a:solidFill>
                <a:effectLst/>
                <a:latin typeface="Times New Roman" panose="02020603050405020304" pitchFamily="18" charset="0"/>
                <a:ea typeface="MS Mincho" panose="02020609040205080304" pitchFamily="49" charset="-128"/>
              </a:rPr>
              <a:t>—the slope of the peak exercise ST segment.</a:t>
            </a:r>
            <a:endParaRPr lang="en-IN" sz="1800" dirty="0">
              <a:effectLst/>
              <a:latin typeface="Times New Roman" panose="02020603050405020304" pitchFamily="18" charset="0"/>
              <a:ea typeface="MS Mincho" panose="02020609040205080304" pitchFamily="49" charset="-128"/>
            </a:endParaRPr>
          </a:p>
          <a:p>
            <a:pPr marL="457200" algn="just">
              <a:lnSpc>
                <a:spcPct val="115000"/>
              </a:lnSpc>
              <a:spcAft>
                <a:spcPts val="1000"/>
              </a:spcAft>
              <a:buNone/>
            </a:pPr>
            <a:r>
              <a:rPr lang="en-US" sz="1800" dirty="0">
                <a:solidFill>
                  <a:srgbClr val="000000"/>
                </a:solidFill>
                <a:effectLst/>
                <a:latin typeface="Times New Roman" panose="02020603050405020304" pitchFamily="18" charset="0"/>
                <a:ea typeface="MS Mincho" panose="02020609040205080304" pitchFamily="49" charset="-128"/>
              </a:rPr>
              <a:t>(xii)</a:t>
            </a:r>
            <a:r>
              <a:rPr lang="en-US" sz="1800" b="1" dirty="0">
                <a:solidFill>
                  <a:srgbClr val="000000"/>
                </a:solidFill>
                <a:effectLst/>
                <a:latin typeface="Times New Roman" panose="02020603050405020304" pitchFamily="18" charset="0"/>
                <a:ea typeface="MS Mincho" panose="02020609040205080304" pitchFamily="49" charset="-128"/>
              </a:rPr>
              <a:t>Ca</a:t>
            </a:r>
            <a:r>
              <a:rPr lang="en-US" sz="1800" dirty="0">
                <a:solidFill>
                  <a:srgbClr val="000000"/>
                </a:solidFill>
                <a:effectLst/>
                <a:latin typeface="Times New Roman" panose="02020603050405020304" pitchFamily="18" charset="0"/>
                <a:ea typeface="MS Mincho" panose="02020609040205080304" pitchFamily="49" charset="-128"/>
              </a:rPr>
              <a:t>—number of major vessels (0–3) colored by fluoroscopy.</a:t>
            </a:r>
            <a:endParaRPr lang="en-IN" sz="1800" dirty="0">
              <a:effectLst/>
              <a:latin typeface="Times New Roman" panose="02020603050405020304" pitchFamily="18" charset="0"/>
              <a:ea typeface="MS Mincho" panose="02020609040205080304" pitchFamily="49" charset="-128"/>
            </a:endParaRPr>
          </a:p>
          <a:p>
            <a:pPr>
              <a:buNone/>
            </a:pPr>
            <a:endParaRPr lang="en-IN" sz="1800" dirty="0">
              <a:effectLst/>
              <a:latin typeface="Times New Roman" panose="02020603050405020304" pitchFamily="18" charset="0"/>
              <a:ea typeface="MS Mincho" panose="02020609040205080304" pitchFamily="49" charset="-128"/>
            </a:endParaRPr>
          </a:p>
          <a:p>
            <a:pPr>
              <a:buNone/>
            </a:pPr>
            <a:endParaRPr lang="en-IN" sz="1800" dirty="0">
              <a:effectLst/>
              <a:latin typeface="Times New Roman" panose="02020603050405020304" pitchFamily="18" charset="0"/>
              <a:ea typeface="MS Mincho" panose="02020609040205080304" pitchFamily="49" charset="-128"/>
            </a:endParaRPr>
          </a:p>
          <a:p>
            <a:pPr>
              <a:buNone/>
            </a:pPr>
            <a:endParaRPr lang="en-IN" dirty="0"/>
          </a:p>
        </p:txBody>
      </p:sp>
      <p:sp>
        <p:nvSpPr>
          <p:cNvPr id="14" name="Title 1">
            <a:extLst>
              <a:ext uri="{FF2B5EF4-FFF2-40B4-BE49-F238E27FC236}">
                <a16:creationId xmlns:a16="http://schemas.microsoft.com/office/drawing/2014/main" id="{89974FBE-5328-487A-9F39-7D41E31CB57E}"/>
              </a:ext>
            </a:extLst>
          </p:cNvPr>
          <p:cNvSpPr txBox="1">
            <a:spLocks noChangeArrowheads="1"/>
          </p:cNvSpPr>
          <p:nvPr/>
        </p:nvSpPr>
        <p:spPr>
          <a:xfrm>
            <a:off x="1963504" y="4939"/>
            <a:ext cx="9618895" cy="1090464"/>
          </a:xfrm>
          <a:prstGeom prst="rect">
            <a:avLst/>
          </a:prstGeom>
          <a:solidFill>
            <a:srgbClr val="C00000"/>
          </a:solidFill>
        </p:spPr>
        <p:txBody>
          <a:bodyPr/>
          <a:lstStyle/>
          <a:p>
            <a:pPr>
              <a:lnSpc>
                <a:spcPct val="90000"/>
              </a:lnSpc>
              <a:defRPr/>
            </a:pPr>
            <a:r>
              <a:rPr lang="en-US" sz="2160" b="1" dirty="0">
                <a:solidFill>
                  <a:schemeClr val="bg1"/>
                </a:solidFill>
                <a:latin typeface="Arial" panose="020B0604020202020204" pitchFamily="34" charset="0"/>
                <a:ea typeface="Calibri" panose="020F0502020204030204" pitchFamily="34" charset="0"/>
                <a:cs typeface="Mangal" panose="02040503050203030202" pitchFamily="18" charset="0"/>
              </a:rPr>
              <a:t>                SCHOOL OF COMPUTING SCIENCE &amp; ENGINEERING</a:t>
            </a:r>
            <a:endParaRPr lang="en-IN" sz="216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nSpc>
                <a:spcPct val="90000"/>
              </a:lnSpc>
              <a:spcBef>
                <a:spcPct val="0"/>
              </a:spcBef>
              <a:defRPr/>
            </a:pPr>
            <a:endParaRPr lang="en-US" altLang="zh-CN" sz="2160" b="1" dirty="0">
              <a:solidFill>
                <a:schemeClr val="bg1"/>
              </a:solidFill>
              <a:latin typeface="Tinos"/>
              <a:ea typeface="+mj-ea"/>
              <a:cs typeface="+mj-cs"/>
            </a:endParaRPr>
          </a:p>
          <a:p>
            <a:pPr lvl="0">
              <a:lnSpc>
                <a:spcPct val="90000"/>
              </a:lnSpc>
              <a:spcBef>
                <a:spcPct val="0"/>
              </a:spcBef>
              <a:defRPr/>
            </a:pPr>
            <a:r>
              <a:rPr lang="en-US" altLang="zh-CN" sz="2160" b="1" dirty="0">
                <a:solidFill>
                  <a:schemeClr val="bg1"/>
                </a:solidFill>
                <a:latin typeface="Tinos"/>
                <a:ea typeface="+mj-ea"/>
                <a:cs typeface="+mj-cs"/>
              </a:rPr>
              <a:t>Subject Name: Project 2                                       Subject Code: BTCS2453	</a:t>
            </a:r>
            <a:endParaRPr lang="zh-CN" altLang="en-US" sz="2160" b="1" dirty="0">
              <a:solidFill>
                <a:schemeClr val="bg1"/>
              </a:solidFill>
              <a:latin typeface="Tinos"/>
              <a:ea typeface="+mj-ea"/>
              <a:cs typeface="+mj-cs"/>
            </a:endParaRPr>
          </a:p>
        </p:txBody>
      </p:sp>
    </p:spTree>
    <p:extLst>
      <p:ext uri="{BB962C8B-B14F-4D97-AF65-F5344CB8AC3E}">
        <p14:creationId xmlns:p14="http://schemas.microsoft.com/office/powerpoint/2010/main" val="189595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F9B78F-1A6A-445C-B2D9-21181C3E545C}"/>
              </a:ext>
            </a:extLst>
          </p:cNvPr>
          <p:cNvSpPr/>
          <p:nvPr/>
        </p:nvSpPr>
        <p:spPr>
          <a:xfrm>
            <a:off x="605791" y="4973956"/>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DAD4DCFA-55E0-4DA7-95F5-3785E3406DD8}"/>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57FEA76B-0D20-4C65-843B-D6A8330FF9D2}"/>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7" name="Parallelogram 46">
            <a:extLst>
              <a:ext uri="{FF2B5EF4-FFF2-40B4-BE49-F238E27FC236}">
                <a16:creationId xmlns:a16="http://schemas.microsoft.com/office/drawing/2014/main" id="{50CD1DA5-BD1E-4AB8-8C9A-A6769F357BE3}"/>
              </a:ext>
            </a:extLst>
          </p:cNvPr>
          <p:cNvSpPr/>
          <p:nvPr/>
        </p:nvSpPr>
        <p:spPr>
          <a:xfrm flipH="1" flipV="1">
            <a:off x="869912" y="354100"/>
            <a:ext cx="3038476" cy="3808096"/>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43" name="Right Triangle 42">
            <a:extLst>
              <a:ext uri="{FF2B5EF4-FFF2-40B4-BE49-F238E27FC236}">
                <a16:creationId xmlns:a16="http://schemas.microsoft.com/office/drawing/2014/main" id="{0072D8C1-BAB4-4CAB-A1AC-D0588798C4B8}"/>
              </a:ext>
            </a:extLst>
          </p:cNvPr>
          <p:cNvSpPr/>
          <p:nvPr/>
        </p:nvSpPr>
        <p:spPr>
          <a:xfrm rot="10800000" flipV="1">
            <a:off x="9452611"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9" name="Diamond 6">
            <a:extLst>
              <a:ext uri="{FF2B5EF4-FFF2-40B4-BE49-F238E27FC236}">
                <a16:creationId xmlns:a16="http://schemas.microsoft.com/office/drawing/2014/main" id="{DCF9BBC6-3548-4380-8996-B019EAFF9E61}"/>
              </a:ext>
            </a:extLst>
          </p:cNvPr>
          <p:cNvSpPr>
            <a:spLocks noChangeArrowheads="1"/>
          </p:cNvSpPr>
          <p:nvPr/>
        </p:nvSpPr>
        <p:spPr bwMode="auto">
          <a:xfrm>
            <a:off x="851536" y="152209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sp>
        <p:nvSpPr>
          <p:cNvPr id="3080" name="Diamond 6">
            <a:extLst>
              <a:ext uri="{FF2B5EF4-FFF2-40B4-BE49-F238E27FC236}">
                <a16:creationId xmlns:a16="http://schemas.microsoft.com/office/drawing/2014/main" id="{9DF35AE5-25B3-478F-BE16-677B26727DE2}"/>
              </a:ext>
            </a:extLst>
          </p:cNvPr>
          <p:cNvSpPr>
            <a:spLocks noChangeArrowheads="1"/>
          </p:cNvSpPr>
          <p:nvPr/>
        </p:nvSpPr>
        <p:spPr bwMode="auto">
          <a:xfrm>
            <a:off x="708660" y="152971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pic>
        <p:nvPicPr>
          <p:cNvPr id="3083" name="Picture 2" descr="http://www.shikshapath.com/wp-content/uploads/2019/01/Galgotias-University.jpg">
            <a:extLst>
              <a:ext uri="{FF2B5EF4-FFF2-40B4-BE49-F238E27FC236}">
                <a16:creationId xmlns:a16="http://schemas.microsoft.com/office/drawing/2014/main" id="{FB5168B4-7CA7-40EB-BD85-D7480A8F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8" y="21678"/>
            <a:ext cx="1575127" cy="139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19">
            <a:extLst>
              <a:ext uri="{FF2B5EF4-FFF2-40B4-BE49-F238E27FC236}">
                <a16:creationId xmlns:a16="http://schemas.microsoft.com/office/drawing/2014/main" id="{005D5429-2F48-435B-BB0B-3831D1A59E77}"/>
              </a:ext>
            </a:extLst>
          </p:cNvPr>
          <p:cNvSpPr txBox="1">
            <a:spLocks noChangeArrowheads="1"/>
          </p:cNvSpPr>
          <p:nvPr/>
        </p:nvSpPr>
        <p:spPr bwMode="auto">
          <a:xfrm>
            <a:off x="333376" y="1320993"/>
            <a:ext cx="10631804" cy="527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just">
              <a:lnSpc>
                <a:spcPct val="115000"/>
              </a:lnSpc>
              <a:spcAft>
                <a:spcPts val="1000"/>
              </a:spcAft>
              <a:buNone/>
            </a:pPr>
            <a:r>
              <a:rPr lang="en-US" sz="1800" dirty="0">
                <a:effectLst/>
                <a:latin typeface="Times New Roman" panose="02020603050405020304" pitchFamily="18" charset="0"/>
                <a:ea typeface="MS Mincho" panose="02020609040205080304" pitchFamily="49" charset="-128"/>
              </a:rPr>
              <a:t>(iv.)  </a:t>
            </a:r>
            <a:r>
              <a:rPr lang="en-US" sz="1800" b="1" dirty="0">
                <a:effectLst/>
                <a:latin typeface="Times New Roman" panose="02020603050405020304" pitchFamily="18" charset="0"/>
                <a:ea typeface="MS Mincho" panose="02020609040205080304" pitchFamily="49" charset="-128"/>
              </a:rPr>
              <a:t>Data Preprocessing</a:t>
            </a:r>
            <a:r>
              <a:rPr lang="en-US" sz="1800" dirty="0">
                <a:effectLst/>
                <a:latin typeface="Times New Roman" panose="02020603050405020304" pitchFamily="18" charset="0"/>
                <a:ea typeface="MS Mincho" panose="02020609040205080304" pitchFamily="49" charset="-128"/>
              </a:rPr>
              <a:t> </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rPr>
              <a:t>Segregation of target data and feature data as training and test data. </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rPr>
              <a:t>Scaling the values in the data to be values between 0 and 1 in which and scale all the values before training the Machine Learning models. </a:t>
            </a:r>
            <a:endParaRPr lang="en-IN" sz="1800" dirty="0">
              <a:effectLst/>
              <a:latin typeface="Times New Roman" panose="02020603050405020304" pitchFamily="18" charset="0"/>
              <a:ea typeface="MS Mincho" panose="02020609040205080304" pitchFamily="49" charset="-128"/>
            </a:endParaRPr>
          </a:p>
          <a:p>
            <a:pPr algn="just">
              <a:lnSpc>
                <a:spcPct val="115000"/>
              </a:lnSpc>
              <a:spcAft>
                <a:spcPts val="1000"/>
              </a:spcAft>
              <a:buNone/>
            </a:pPr>
            <a:r>
              <a:rPr lang="en-US" sz="1800" dirty="0">
                <a:effectLst/>
                <a:latin typeface="Times New Roman" panose="02020603050405020304" pitchFamily="18" charset="0"/>
                <a:ea typeface="MS Mincho" panose="02020609040205080304" pitchFamily="49" charset="-128"/>
              </a:rPr>
              <a:t>(v.) </a:t>
            </a:r>
            <a:r>
              <a:rPr lang="en-US" sz="1800" b="1" dirty="0">
                <a:effectLst/>
                <a:latin typeface="Times New Roman" panose="02020603050405020304" pitchFamily="18" charset="0"/>
                <a:ea typeface="MS Mincho" panose="02020609040205080304" pitchFamily="49" charset="-128"/>
              </a:rPr>
              <a:t>Applying Algorithms</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rPr>
              <a:t>Comparing 5-machine learning algorithms such as Logistic Regression, Decision tree, Random forest classifier and K- nearest neighbor  &amp; MLP as well ,to get the better accuracy to which highest parameter may cause disease. </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rPr>
              <a:t>For each algorithm, there is a pseudo code helpful to develop any kind of programming language. In python, there is a simple way to establish any kind of algorithm in which simple and short code easier to predict accuracy.</a:t>
            </a:r>
            <a:endParaRPr lang="en-IN" sz="1800" dirty="0">
              <a:effectLst/>
              <a:latin typeface="Times New Roman" panose="02020603050405020304" pitchFamily="18" charset="0"/>
              <a:ea typeface="MS Mincho" panose="02020609040205080304" pitchFamily="49" charset="-128"/>
            </a:endParaRPr>
          </a:p>
          <a:p>
            <a:pPr>
              <a:buNone/>
            </a:pPr>
            <a:endParaRPr lang="en-IN" dirty="0"/>
          </a:p>
        </p:txBody>
      </p:sp>
      <p:sp>
        <p:nvSpPr>
          <p:cNvPr id="14" name="Title 1">
            <a:extLst>
              <a:ext uri="{FF2B5EF4-FFF2-40B4-BE49-F238E27FC236}">
                <a16:creationId xmlns:a16="http://schemas.microsoft.com/office/drawing/2014/main" id="{89974FBE-5328-487A-9F39-7D41E31CB57E}"/>
              </a:ext>
            </a:extLst>
          </p:cNvPr>
          <p:cNvSpPr txBox="1">
            <a:spLocks noChangeArrowheads="1"/>
          </p:cNvSpPr>
          <p:nvPr/>
        </p:nvSpPr>
        <p:spPr>
          <a:xfrm>
            <a:off x="1963504" y="4939"/>
            <a:ext cx="9618895" cy="1090464"/>
          </a:xfrm>
          <a:prstGeom prst="rect">
            <a:avLst/>
          </a:prstGeom>
          <a:solidFill>
            <a:srgbClr val="C00000"/>
          </a:solidFill>
        </p:spPr>
        <p:txBody>
          <a:bodyPr/>
          <a:lstStyle/>
          <a:p>
            <a:pPr>
              <a:lnSpc>
                <a:spcPct val="90000"/>
              </a:lnSpc>
              <a:defRPr/>
            </a:pPr>
            <a:r>
              <a:rPr lang="en-US" sz="2160" b="1" dirty="0">
                <a:solidFill>
                  <a:schemeClr val="bg1"/>
                </a:solidFill>
                <a:latin typeface="Arial" panose="020B0604020202020204" pitchFamily="34" charset="0"/>
                <a:ea typeface="Calibri" panose="020F0502020204030204" pitchFamily="34" charset="0"/>
                <a:cs typeface="Mangal" panose="02040503050203030202" pitchFamily="18" charset="0"/>
              </a:rPr>
              <a:t>                SCHOOL OF COMPUTING SCIENCE &amp; ENGINEERING</a:t>
            </a:r>
            <a:endParaRPr lang="en-IN" sz="216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nSpc>
                <a:spcPct val="90000"/>
              </a:lnSpc>
              <a:spcBef>
                <a:spcPct val="0"/>
              </a:spcBef>
              <a:defRPr/>
            </a:pPr>
            <a:endParaRPr lang="en-US" altLang="zh-CN" sz="2160" b="1" dirty="0">
              <a:solidFill>
                <a:schemeClr val="bg1"/>
              </a:solidFill>
              <a:latin typeface="Tinos"/>
              <a:ea typeface="+mj-ea"/>
              <a:cs typeface="+mj-cs"/>
            </a:endParaRPr>
          </a:p>
          <a:p>
            <a:pPr lvl="0">
              <a:lnSpc>
                <a:spcPct val="90000"/>
              </a:lnSpc>
              <a:spcBef>
                <a:spcPct val="0"/>
              </a:spcBef>
              <a:defRPr/>
            </a:pPr>
            <a:r>
              <a:rPr lang="en-US" altLang="zh-CN" sz="2160" b="1" dirty="0">
                <a:solidFill>
                  <a:schemeClr val="bg1"/>
                </a:solidFill>
                <a:latin typeface="Tinos"/>
                <a:ea typeface="+mj-ea"/>
                <a:cs typeface="+mj-cs"/>
              </a:rPr>
              <a:t>Subject Name: Project 2                                       Subject Code: BTCS2453	</a:t>
            </a:r>
            <a:endParaRPr lang="zh-CN" altLang="en-US" sz="2160" b="1" dirty="0">
              <a:solidFill>
                <a:schemeClr val="bg1"/>
              </a:solidFill>
              <a:latin typeface="Tinos"/>
              <a:ea typeface="+mj-ea"/>
              <a:cs typeface="+mj-cs"/>
            </a:endParaRPr>
          </a:p>
        </p:txBody>
      </p:sp>
    </p:spTree>
    <p:extLst>
      <p:ext uri="{BB962C8B-B14F-4D97-AF65-F5344CB8AC3E}">
        <p14:creationId xmlns:p14="http://schemas.microsoft.com/office/powerpoint/2010/main" val="13896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F9B78F-1A6A-445C-B2D9-21181C3E545C}"/>
              </a:ext>
            </a:extLst>
          </p:cNvPr>
          <p:cNvSpPr/>
          <p:nvPr/>
        </p:nvSpPr>
        <p:spPr>
          <a:xfrm>
            <a:off x="605791" y="4973956"/>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DAD4DCFA-55E0-4DA7-95F5-3785E3406DD8}"/>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57FEA76B-0D20-4C65-843B-D6A8330FF9D2}"/>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7" name="Parallelogram 46">
            <a:extLst>
              <a:ext uri="{FF2B5EF4-FFF2-40B4-BE49-F238E27FC236}">
                <a16:creationId xmlns:a16="http://schemas.microsoft.com/office/drawing/2014/main" id="{50CD1DA5-BD1E-4AB8-8C9A-A6769F357BE3}"/>
              </a:ext>
            </a:extLst>
          </p:cNvPr>
          <p:cNvSpPr/>
          <p:nvPr/>
        </p:nvSpPr>
        <p:spPr>
          <a:xfrm flipH="1" flipV="1">
            <a:off x="869912" y="354100"/>
            <a:ext cx="3038476" cy="3808096"/>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43" name="Right Triangle 42">
            <a:extLst>
              <a:ext uri="{FF2B5EF4-FFF2-40B4-BE49-F238E27FC236}">
                <a16:creationId xmlns:a16="http://schemas.microsoft.com/office/drawing/2014/main" id="{0072D8C1-BAB4-4CAB-A1AC-D0588798C4B8}"/>
              </a:ext>
            </a:extLst>
          </p:cNvPr>
          <p:cNvSpPr/>
          <p:nvPr/>
        </p:nvSpPr>
        <p:spPr>
          <a:xfrm rot="10800000" flipV="1">
            <a:off x="9452611"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9" name="Diamond 6">
            <a:extLst>
              <a:ext uri="{FF2B5EF4-FFF2-40B4-BE49-F238E27FC236}">
                <a16:creationId xmlns:a16="http://schemas.microsoft.com/office/drawing/2014/main" id="{DCF9BBC6-3548-4380-8996-B019EAFF9E61}"/>
              </a:ext>
            </a:extLst>
          </p:cNvPr>
          <p:cNvSpPr>
            <a:spLocks noChangeArrowheads="1"/>
          </p:cNvSpPr>
          <p:nvPr/>
        </p:nvSpPr>
        <p:spPr bwMode="auto">
          <a:xfrm>
            <a:off x="851536" y="152209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sp>
        <p:nvSpPr>
          <p:cNvPr id="3080" name="Diamond 6">
            <a:extLst>
              <a:ext uri="{FF2B5EF4-FFF2-40B4-BE49-F238E27FC236}">
                <a16:creationId xmlns:a16="http://schemas.microsoft.com/office/drawing/2014/main" id="{9DF35AE5-25B3-478F-BE16-677B26727DE2}"/>
              </a:ext>
            </a:extLst>
          </p:cNvPr>
          <p:cNvSpPr>
            <a:spLocks noChangeArrowheads="1"/>
          </p:cNvSpPr>
          <p:nvPr/>
        </p:nvSpPr>
        <p:spPr bwMode="auto">
          <a:xfrm>
            <a:off x="708660" y="152971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pic>
        <p:nvPicPr>
          <p:cNvPr id="3083" name="Picture 2" descr="http://www.shikshapath.com/wp-content/uploads/2019/01/Galgotias-University.jpg">
            <a:extLst>
              <a:ext uri="{FF2B5EF4-FFF2-40B4-BE49-F238E27FC236}">
                <a16:creationId xmlns:a16="http://schemas.microsoft.com/office/drawing/2014/main" id="{FB5168B4-7CA7-40EB-BD85-D7480A8F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8" y="21678"/>
            <a:ext cx="1575127" cy="139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19">
            <a:extLst>
              <a:ext uri="{FF2B5EF4-FFF2-40B4-BE49-F238E27FC236}">
                <a16:creationId xmlns:a16="http://schemas.microsoft.com/office/drawing/2014/main" id="{005D5429-2F48-435B-BB0B-3831D1A59E77}"/>
              </a:ext>
            </a:extLst>
          </p:cNvPr>
          <p:cNvSpPr txBox="1">
            <a:spLocks noChangeArrowheads="1"/>
          </p:cNvSpPr>
          <p:nvPr/>
        </p:nvSpPr>
        <p:spPr bwMode="auto">
          <a:xfrm>
            <a:off x="333376" y="1320993"/>
            <a:ext cx="10631804"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just">
              <a:lnSpc>
                <a:spcPct val="115000"/>
              </a:lnSpc>
              <a:spcAft>
                <a:spcPts val="1000"/>
              </a:spcAft>
              <a:buNone/>
            </a:pPr>
            <a:r>
              <a:rPr lang="en-US" sz="2000" b="1" dirty="0">
                <a:effectLst/>
                <a:latin typeface="Times New Roman" panose="02020603050405020304" pitchFamily="18" charset="0"/>
                <a:ea typeface="MS Mincho" panose="02020609040205080304" pitchFamily="49" charset="-128"/>
              </a:rPr>
              <a:t>Machine Learning Algorithms:</a:t>
            </a:r>
            <a:r>
              <a:rPr lang="en-US" sz="2000" dirty="0">
                <a:effectLst/>
                <a:latin typeface="Times New Roman" panose="02020603050405020304" pitchFamily="18" charset="0"/>
                <a:ea typeface="MS Mincho" panose="02020609040205080304" pitchFamily="49" charset="-128"/>
              </a:rPr>
              <a:t> </a:t>
            </a:r>
            <a:endParaRPr lang="en-IN" sz="20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rPr>
              <a:t>The algorithms used in this project is highly helpful to predict the accurate result to detect heart disease in which factors that cause a disease can be detected. The following algorithms have built in this project. </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Symbol" panose="05050102010706020507" pitchFamily="18" charset="2"/>
              <a:buChar char=""/>
            </a:pPr>
            <a:r>
              <a:rPr lang="en-US" sz="1800" b="1" dirty="0">
                <a:effectLst/>
                <a:latin typeface="Times New Roman" panose="02020603050405020304" pitchFamily="18" charset="0"/>
                <a:ea typeface="MS Mincho" panose="02020609040205080304" pitchFamily="49" charset="-128"/>
              </a:rPr>
              <a:t>K-Nearest Neighbor algorithm:</a:t>
            </a:r>
            <a:r>
              <a:rPr lang="en-US" sz="1800" dirty="0">
                <a:effectLst/>
                <a:latin typeface="Times New Roman" panose="02020603050405020304" pitchFamily="18" charset="0"/>
                <a:ea typeface="MS Mincho" panose="02020609040205080304" pitchFamily="49" charset="-128"/>
              </a:rPr>
              <a:t> KNN is a supervised classifier that carry-outs a observations from within a test set to predict classification labels. KNN is one of the classification technique used whenever there is a classification. It has a few assumptions includes dataset has little noise, labeled and it should contains relevant features. By applying KNN in large datasets takes long time to process. The accuracy gained with this algorithm is </a:t>
            </a:r>
            <a:r>
              <a:rPr lang="en-US" sz="1800" b="1" dirty="0">
                <a:effectLst/>
                <a:latin typeface="Times New Roman" panose="02020603050405020304" pitchFamily="18" charset="0"/>
                <a:ea typeface="MS Mincho" panose="02020609040205080304" pitchFamily="49" charset="-128"/>
              </a:rPr>
              <a:t>79 %</a:t>
            </a:r>
            <a:r>
              <a:rPr lang="en-US" sz="1800" dirty="0">
                <a:effectLst/>
                <a:latin typeface="Times New Roman" panose="02020603050405020304" pitchFamily="18" charset="0"/>
                <a:ea typeface="MS Mincho" panose="02020609040205080304" pitchFamily="49" charset="-128"/>
              </a:rPr>
              <a:t>. </a:t>
            </a:r>
            <a:endParaRPr lang="en-IN" sz="1800" dirty="0">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Symbol" panose="05050102010706020507" pitchFamily="18" charset="2"/>
              <a:buChar char=""/>
            </a:pPr>
            <a:r>
              <a:rPr lang="en-US" sz="1800" b="1" dirty="0">
                <a:effectLst/>
                <a:latin typeface="Times New Roman" panose="02020603050405020304" pitchFamily="18" charset="0"/>
                <a:ea typeface="MS Mincho" panose="02020609040205080304" pitchFamily="49" charset="-128"/>
              </a:rPr>
              <a:t>Random Forest Classifier:</a:t>
            </a:r>
            <a:r>
              <a:rPr lang="en-US" sz="1800" dirty="0">
                <a:effectLst/>
                <a:latin typeface="Times New Roman" panose="02020603050405020304" pitchFamily="18" charset="0"/>
                <a:ea typeface="MS Mincho" panose="02020609040205080304" pitchFamily="49" charset="-128"/>
              </a:rPr>
              <a:t> Random forest classifier is a powerful tool in the machine learning library. With this classifier, we will be able to get higher accuracy and training time should be less. Initially, we have to build a model and by splitting variables into training and test set. After splitting the data, train the dependent variables and predict the response. By using the random forest classifier, the accuracy predicted result is of </a:t>
            </a:r>
            <a:r>
              <a:rPr lang="en-US" sz="1800" b="1" dirty="0">
                <a:effectLst/>
                <a:latin typeface="Times New Roman" panose="02020603050405020304" pitchFamily="18" charset="0"/>
                <a:ea typeface="MS Mincho" panose="02020609040205080304" pitchFamily="49" charset="-128"/>
              </a:rPr>
              <a:t>100 %</a:t>
            </a:r>
            <a:r>
              <a:rPr lang="en-US" sz="1800" dirty="0">
                <a:effectLst/>
                <a:latin typeface="Times New Roman" panose="02020603050405020304" pitchFamily="18" charset="0"/>
                <a:ea typeface="MS Mincho" panose="02020609040205080304" pitchFamily="49" charset="-128"/>
              </a:rPr>
              <a:t>.</a:t>
            </a:r>
            <a:endParaRPr lang="en-IN" sz="1800" dirty="0">
              <a:effectLst/>
              <a:latin typeface="Times New Roman" panose="02020603050405020304" pitchFamily="18" charset="0"/>
              <a:ea typeface="MS Mincho" panose="02020609040205080304" pitchFamily="49" charset="-128"/>
            </a:endParaRPr>
          </a:p>
          <a:p>
            <a:pPr>
              <a:buNone/>
            </a:pPr>
            <a:endParaRPr lang="en-IN" dirty="0"/>
          </a:p>
        </p:txBody>
      </p:sp>
      <p:sp>
        <p:nvSpPr>
          <p:cNvPr id="14" name="Title 1">
            <a:extLst>
              <a:ext uri="{FF2B5EF4-FFF2-40B4-BE49-F238E27FC236}">
                <a16:creationId xmlns:a16="http://schemas.microsoft.com/office/drawing/2014/main" id="{89974FBE-5328-487A-9F39-7D41E31CB57E}"/>
              </a:ext>
            </a:extLst>
          </p:cNvPr>
          <p:cNvSpPr txBox="1">
            <a:spLocks noChangeArrowheads="1"/>
          </p:cNvSpPr>
          <p:nvPr/>
        </p:nvSpPr>
        <p:spPr>
          <a:xfrm>
            <a:off x="1963504" y="4939"/>
            <a:ext cx="9618895" cy="1090464"/>
          </a:xfrm>
          <a:prstGeom prst="rect">
            <a:avLst/>
          </a:prstGeom>
          <a:solidFill>
            <a:srgbClr val="C00000"/>
          </a:solidFill>
        </p:spPr>
        <p:txBody>
          <a:bodyPr/>
          <a:lstStyle/>
          <a:p>
            <a:pPr>
              <a:lnSpc>
                <a:spcPct val="90000"/>
              </a:lnSpc>
              <a:defRPr/>
            </a:pPr>
            <a:r>
              <a:rPr lang="en-US" sz="2160" b="1" dirty="0">
                <a:solidFill>
                  <a:schemeClr val="bg1"/>
                </a:solidFill>
                <a:latin typeface="Arial" panose="020B0604020202020204" pitchFamily="34" charset="0"/>
                <a:ea typeface="Calibri" panose="020F0502020204030204" pitchFamily="34" charset="0"/>
                <a:cs typeface="Mangal" panose="02040503050203030202" pitchFamily="18" charset="0"/>
              </a:rPr>
              <a:t>                SCHOOL OF COMPUTING SCIENCE &amp; ENGINEERING</a:t>
            </a:r>
            <a:endParaRPr lang="en-IN" sz="216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nSpc>
                <a:spcPct val="90000"/>
              </a:lnSpc>
              <a:spcBef>
                <a:spcPct val="0"/>
              </a:spcBef>
              <a:defRPr/>
            </a:pPr>
            <a:endParaRPr lang="en-US" altLang="zh-CN" sz="2160" b="1" dirty="0">
              <a:solidFill>
                <a:schemeClr val="bg1"/>
              </a:solidFill>
              <a:latin typeface="Tinos"/>
              <a:ea typeface="+mj-ea"/>
              <a:cs typeface="+mj-cs"/>
            </a:endParaRPr>
          </a:p>
          <a:p>
            <a:pPr lvl="0">
              <a:lnSpc>
                <a:spcPct val="90000"/>
              </a:lnSpc>
              <a:spcBef>
                <a:spcPct val="0"/>
              </a:spcBef>
              <a:defRPr/>
            </a:pPr>
            <a:r>
              <a:rPr lang="en-US" altLang="zh-CN" sz="2160" b="1" dirty="0">
                <a:solidFill>
                  <a:schemeClr val="bg1"/>
                </a:solidFill>
                <a:latin typeface="Tinos"/>
                <a:ea typeface="+mj-ea"/>
                <a:cs typeface="+mj-cs"/>
              </a:rPr>
              <a:t>Subject Name: Project 2                                       Subject Code: BTCS2453	</a:t>
            </a:r>
            <a:endParaRPr lang="zh-CN" altLang="en-US" sz="2160" b="1" dirty="0">
              <a:solidFill>
                <a:schemeClr val="bg1"/>
              </a:solidFill>
              <a:latin typeface="Tinos"/>
              <a:ea typeface="+mj-ea"/>
              <a:cs typeface="+mj-cs"/>
            </a:endParaRPr>
          </a:p>
        </p:txBody>
      </p:sp>
    </p:spTree>
    <p:extLst>
      <p:ext uri="{BB962C8B-B14F-4D97-AF65-F5344CB8AC3E}">
        <p14:creationId xmlns:p14="http://schemas.microsoft.com/office/powerpoint/2010/main" val="55162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F9B78F-1A6A-445C-B2D9-21181C3E545C}"/>
              </a:ext>
            </a:extLst>
          </p:cNvPr>
          <p:cNvSpPr/>
          <p:nvPr/>
        </p:nvSpPr>
        <p:spPr>
          <a:xfrm>
            <a:off x="605791" y="4973956"/>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DAD4DCFA-55E0-4DA7-95F5-3785E3406DD8}"/>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57FEA76B-0D20-4C65-843B-D6A8330FF9D2}"/>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7" name="Parallelogram 46">
            <a:extLst>
              <a:ext uri="{FF2B5EF4-FFF2-40B4-BE49-F238E27FC236}">
                <a16:creationId xmlns:a16="http://schemas.microsoft.com/office/drawing/2014/main" id="{50CD1DA5-BD1E-4AB8-8C9A-A6769F357BE3}"/>
              </a:ext>
            </a:extLst>
          </p:cNvPr>
          <p:cNvSpPr/>
          <p:nvPr/>
        </p:nvSpPr>
        <p:spPr>
          <a:xfrm flipH="1" flipV="1">
            <a:off x="869912" y="354100"/>
            <a:ext cx="3038476" cy="3808096"/>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43" name="Right Triangle 42">
            <a:extLst>
              <a:ext uri="{FF2B5EF4-FFF2-40B4-BE49-F238E27FC236}">
                <a16:creationId xmlns:a16="http://schemas.microsoft.com/office/drawing/2014/main" id="{0072D8C1-BAB4-4CAB-A1AC-D0588798C4B8}"/>
              </a:ext>
            </a:extLst>
          </p:cNvPr>
          <p:cNvSpPr/>
          <p:nvPr/>
        </p:nvSpPr>
        <p:spPr>
          <a:xfrm rot="10800000" flipV="1">
            <a:off x="9452611"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9" name="Diamond 6">
            <a:extLst>
              <a:ext uri="{FF2B5EF4-FFF2-40B4-BE49-F238E27FC236}">
                <a16:creationId xmlns:a16="http://schemas.microsoft.com/office/drawing/2014/main" id="{DCF9BBC6-3548-4380-8996-B019EAFF9E61}"/>
              </a:ext>
            </a:extLst>
          </p:cNvPr>
          <p:cNvSpPr>
            <a:spLocks noChangeArrowheads="1"/>
          </p:cNvSpPr>
          <p:nvPr/>
        </p:nvSpPr>
        <p:spPr bwMode="auto">
          <a:xfrm>
            <a:off x="851536" y="152209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sp>
        <p:nvSpPr>
          <p:cNvPr id="3080" name="Diamond 6">
            <a:extLst>
              <a:ext uri="{FF2B5EF4-FFF2-40B4-BE49-F238E27FC236}">
                <a16:creationId xmlns:a16="http://schemas.microsoft.com/office/drawing/2014/main" id="{9DF35AE5-25B3-478F-BE16-677B26727DE2}"/>
              </a:ext>
            </a:extLst>
          </p:cNvPr>
          <p:cNvSpPr>
            <a:spLocks noChangeArrowheads="1"/>
          </p:cNvSpPr>
          <p:nvPr/>
        </p:nvSpPr>
        <p:spPr bwMode="auto">
          <a:xfrm>
            <a:off x="708660" y="152971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pic>
        <p:nvPicPr>
          <p:cNvPr id="3083" name="Picture 2" descr="http://www.shikshapath.com/wp-content/uploads/2019/01/Galgotias-University.jpg">
            <a:extLst>
              <a:ext uri="{FF2B5EF4-FFF2-40B4-BE49-F238E27FC236}">
                <a16:creationId xmlns:a16="http://schemas.microsoft.com/office/drawing/2014/main" id="{FB5168B4-7CA7-40EB-BD85-D7480A8F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8" y="21678"/>
            <a:ext cx="1575127" cy="139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19">
            <a:extLst>
              <a:ext uri="{FF2B5EF4-FFF2-40B4-BE49-F238E27FC236}">
                <a16:creationId xmlns:a16="http://schemas.microsoft.com/office/drawing/2014/main" id="{005D5429-2F48-435B-BB0B-3831D1A59E77}"/>
              </a:ext>
            </a:extLst>
          </p:cNvPr>
          <p:cNvSpPr txBox="1">
            <a:spLocks noChangeArrowheads="1"/>
          </p:cNvSpPr>
          <p:nvPr/>
        </p:nvSpPr>
        <p:spPr bwMode="auto">
          <a:xfrm>
            <a:off x="333376" y="1320993"/>
            <a:ext cx="10631804" cy="5129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342900" lvl="0" indent="-342900" algn="just">
              <a:lnSpc>
                <a:spcPct val="115000"/>
              </a:lnSpc>
              <a:spcAft>
                <a:spcPts val="1000"/>
              </a:spcAft>
              <a:buFont typeface="Symbol" panose="05050102010706020507" pitchFamily="18" charset="2"/>
              <a:buChar char=""/>
            </a:pPr>
            <a:r>
              <a:rPr lang="en-US" sz="1800" b="1" dirty="0">
                <a:effectLst/>
                <a:latin typeface="Times New Roman" panose="02020603050405020304" pitchFamily="18" charset="0"/>
                <a:ea typeface="MS Mincho" panose="02020609040205080304" pitchFamily="49" charset="-128"/>
              </a:rPr>
              <a:t>Decision tree classifier:</a:t>
            </a:r>
            <a:r>
              <a:rPr lang="en-US" sz="1800" dirty="0">
                <a:effectLst/>
                <a:latin typeface="Times New Roman" panose="02020603050405020304" pitchFamily="18" charset="0"/>
                <a:ea typeface="MS Mincho" panose="02020609040205080304" pitchFamily="49" charset="-128"/>
              </a:rPr>
              <a:t> In this algorithm, preprocessing made initially by splitting data into training and test data .Feature scaling can be done because of normalizing the values before prediction. Import a decision tree classifier to fit the training sets of dependent and independent variables in which Gini-index criterion is used to predict the accuracy or response for the test set. The accuracy gained with this algorithm is </a:t>
            </a:r>
            <a:r>
              <a:rPr lang="en-US" sz="1800" b="1" dirty="0">
                <a:effectLst/>
                <a:latin typeface="Times New Roman" panose="02020603050405020304" pitchFamily="18" charset="0"/>
                <a:ea typeface="MS Mincho" panose="02020609040205080304" pitchFamily="49" charset="-128"/>
              </a:rPr>
              <a:t>90 %</a:t>
            </a:r>
            <a:r>
              <a:rPr lang="en-US" sz="1800" dirty="0">
                <a:effectLst/>
                <a:latin typeface="Times New Roman" panose="02020603050405020304" pitchFamily="18" charset="0"/>
                <a:ea typeface="MS Mincho" panose="02020609040205080304" pitchFamily="49" charset="-128"/>
              </a:rPr>
              <a:t>.</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Symbol" panose="05050102010706020507" pitchFamily="18" charset="2"/>
              <a:buChar char=""/>
            </a:pPr>
            <a:r>
              <a:rPr lang="en-US" sz="1800" b="1" dirty="0">
                <a:effectLst/>
                <a:latin typeface="Times New Roman" panose="02020603050405020304" pitchFamily="18" charset="0"/>
                <a:ea typeface="MS Mincho" panose="02020609040205080304" pitchFamily="49" charset="-128"/>
              </a:rPr>
              <a:t>Logistic Regression: </a:t>
            </a:r>
            <a:r>
              <a:rPr lang="en-US" sz="1800" dirty="0">
                <a:effectLst/>
                <a:latin typeface="Times New Roman" panose="02020603050405020304" pitchFamily="18" charset="0"/>
                <a:ea typeface="MS Mincho" panose="02020609040205080304" pitchFamily="49" charset="-128"/>
              </a:rPr>
              <a:t>This algorithm </a:t>
            </a:r>
            <a:r>
              <a:rPr lang="en-US" sz="1800" dirty="0">
                <a:solidFill>
                  <a:srgbClr val="202124"/>
                </a:solidFill>
                <a:effectLst/>
                <a:latin typeface="Times New Roman" panose="02020603050405020304" pitchFamily="18" charset="0"/>
                <a:ea typeface="MS Mincho" panose="02020609040205080304" pitchFamily="49" charset="-128"/>
              </a:rPr>
              <a:t>is one of the most popular Machine Learning algorithms, which comes under the Supervised Learning technique. It is used for predicting the categorical dependent variable using a given set of independent variables. Logistic regression predicts the output of a categorical dependent variable. The accuracy gained with this algorithm is </a:t>
            </a:r>
            <a:r>
              <a:rPr lang="en-US" sz="1800" b="1" dirty="0">
                <a:solidFill>
                  <a:srgbClr val="202124"/>
                </a:solidFill>
                <a:effectLst/>
                <a:latin typeface="Times New Roman" panose="02020603050405020304" pitchFamily="18" charset="0"/>
                <a:ea typeface="MS Mincho" panose="02020609040205080304" pitchFamily="49" charset="-128"/>
              </a:rPr>
              <a:t>92 %</a:t>
            </a:r>
            <a:r>
              <a:rPr lang="en-US" sz="1800" dirty="0">
                <a:solidFill>
                  <a:srgbClr val="202124"/>
                </a:solidFill>
                <a:effectLst/>
                <a:latin typeface="Times New Roman" panose="02020603050405020304" pitchFamily="18" charset="0"/>
                <a:ea typeface="MS Mincho" panose="02020609040205080304" pitchFamily="49" charset="-128"/>
              </a:rPr>
              <a:t>.</a:t>
            </a:r>
          </a:p>
          <a:p>
            <a:pPr marL="342900" indent="-342900" algn="just">
              <a:lnSpc>
                <a:spcPct val="115000"/>
              </a:lnSpc>
              <a:spcAft>
                <a:spcPts val="1000"/>
              </a:spcAft>
              <a:buFont typeface="Symbol" panose="05050102010706020507" pitchFamily="18" charset="2"/>
              <a:buChar char=""/>
            </a:pPr>
            <a:r>
              <a:rPr lang="en-US" sz="1800" b="1" dirty="0">
                <a:effectLst/>
                <a:latin typeface="Times New Roman" panose="02020603050405020304" pitchFamily="18" charset="0"/>
                <a:ea typeface="MS Mincho" panose="02020609040205080304" pitchFamily="49" charset="-128"/>
              </a:rPr>
              <a:t>MLP</a:t>
            </a:r>
            <a:r>
              <a:rPr lang="en-US" sz="1800" dirty="0">
                <a:effectLst/>
                <a:latin typeface="Times New Roman" panose="02020603050405020304" pitchFamily="18" charset="0"/>
                <a:ea typeface="MS Mincho" panose="02020609040205080304" pitchFamily="49" charset="-128"/>
              </a:rPr>
              <a:t>: </a:t>
            </a:r>
            <a:r>
              <a:rPr lang="en-US" sz="1800" dirty="0">
                <a:solidFill>
                  <a:srgbClr val="202124"/>
                </a:solidFill>
                <a:effectLst/>
                <a:latin typeface="Times New Roman" panose="02020603050405020304" pitchFamily="18" charset="0"/>
                <a:ea typeface="MS Mincho" panose="02020609040205080304" pitchFamily="49" charset="-128"/>
              </a:rPr>
              <a:t>Multi-layer Perceptron (MLP) is a supervised learning algorithm that learns a function f ( </a:t>
            </a:r>
            <a:r>
              <a:rPr lang="en-US" sz="1800" dirty="0">
                <a:solidFill>
                  <a:srgbClr val="202124"/>
                </a:solidFill>
                <a:effectLst/>
                <a:latin typeface="Cambria Math" panose="02040503050406030204" pitchFamily="18" charset="0"/>
                <a:ea typeface="MS Mincho" panose="02020609040205080304" pitchFamily="49" charset="-128"/>
                <a:cs typeface="Cambria Math" panose="02040503050406030204" pitchFamily="18" charset="0"/>
              </a:rPr>
              <a:t>⋅</a:t>
            </a:r>
            <a:r>
              <a:rPr lang="en-US" sz="1800" dirty="0">
                <a:solidFill>
                  <a:srgbClr val="202124"/>
                </a:solidFill>
                <a:effectLst/>
                <a:latin typeface="Times New Roman" panose="02020603050405020304" pitchFamily="18" charset="0"/>
                <a:ea typeface="MS Mincho" panose="02020609040205080304" pitchFamily="49" charset="-128"/>
              </a:rPr>
              <a:t> ) : R m → R o by training on a dataset, where is the number of dimensions for input and is the number of dimensions for output. The accuracy gained with this algorithm is </a:t>
            </a:r>
            <a:r>
              <a:rPr lang="en-US" sz="1800" b="1" dirty="0">
                <a:solidFill>
                  <a:srgbClr val="202124"/>
                </a:solidFill>
                <a:effectLst/>
                <a:latin typeface="Times New Roman" panose="02020603050405020304" pitchFamily="18" charset="0"/>
                <a:ea typeface="MS Mincho" panose="02020609040205080304" pitchFamily="49" charset="-128"/>
              </a:rPr>
              <a:t>75 %</a:t>
            </a:r>
            <a:r>
              <a:rPr lang="en-US" sz="1800" dirty="0">
                <a:solidFill>
                  <a:srgbClr val="202124"/>
                </a:solidFill>
                <a:effectLst/>
                <a:latin typeface="Times New Roman" panose="02020603050405020304" pitchFamily="18" charset="0"/>
                <a:ea typeface="MS Mincho" panose="02020609040205080304" pitchFamily="49" charset="-128"/>
              </a:rPr>
              <a:t>.</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1000"/>
              </a:spcAft>
              <a:buFont typeface="Symbol" panose="05050102010706020507" pitchFamily="18" charset="2"/>
              <a:buChar char=""/>
            </a:pPr>
            <a:endParaRPr lang="en-IN" sz="1800" dirty="0">
              <a:effectLst/>
              <a:latin typeface="Times New Roman" panose="02020603050405020304" pitchFamily="18" charset="0"/>
              <a:ea typeface="MS Mincho" panose="02020609040205080304" pitchFamily="49" charset="-128"/>
            </a:endParaRPr>
          </a:p>
          <a:p>
            <a:pPr>
              <a:buNone/>
            </a:pPr>
            <a:endParaRPr lang="en-IN" dirty="0"/>
          </a:p>
        </p:txBody>
      </p:sp>
      <p:sp>
        <p:nvSpPr>
          <p:cNvPr id="14" name="Title 1">
            <a:extLst>
              <a:ext uri="{FF2B5EF4-FFF2-40B4-BE49-F238E27FC236}">
                <a16:creationId xmlns:a16="http://schemas.microsoft.com/office/drawing/2014/main" id="{89974FBE-5328-487A-9F39-7D41E31CB57E}"/>
              </a:ext>
            </a:extLst>
          </p:cNvPr>
          <p:cNvSpPr txBox="1">
            <a:spLocks noChangeArrowheads="1"/>
          </p:cNvSpPr>
          <p:nvPr/>
        </p:nvSpPr>
        <p:spPr>
          <a:xfrm>
            <a:off x="1963504" y="4939"/>
            <a:ext cx="9618895" cy="1090464"/>
          </a:xfrm>
          <a:prstGeom prst="rect">
            <a:avLst/>
          </a:prstGeom>
          <a:solidFill>
            <a:srgbClr val="C00000"/>
          </a:solidFill>
        </p:spPr>
        <p:txBody>
          <a:bodyPr/>
          <a:lstStyle/>
          <a:p>
            <a:pPr>
              <a:lnSpc>
                <a:spcPct val="90000"/>
              </a:lnSpc>
              <a:defRPr/>
            </a:pPr>
            <a:r>
              <a:rPr lang="en-US" sz="2160" b="1" dirty="0">
                <a:solidFill>
                  <a:schemeClr val="bg1"/>
                </a:solidFill>
                <a:latin typeface="Arial" panose="020B0604020202020204" pitchFamily="34" charset="0"/>
                <a:ea typeface="Calibri" panose="020F0502020204030204" pitchFamily="34" charset="0"/>
                <a:cs typeface="Mangal" panose="02040503050203030202" pitchFamily="18" charset="0"/>
              </a:rPr>
              <a:t>                SCHOOL OF COMPUTING SCIENCE &amp; ENGINEERING</a:t>
            </a:r>
            <a:endParaRPr lang="en-IN" sz="216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nSpc>
                <a:spcPct val="90000"/>
              </a:lnSpc>
              <a:spcBef>
                <a:spcPct val="0"/>
              </a:spcBef>
              <a:defRPr/>
            </a:pPr>
            <a:endParaRPr lang="en-US" altLang="zh-CN" sz="2160" b="1" dirty="0">
              <a:solidFill>
                <a:schemeClr val="bg1"/>
              </a:solidFill>
              <a:latin typeface="Tinos"/>
              <a:ea typeface="+mj-ea"/>
              <a:cs typeface="+mj-cs"/>
            </a:endParaRPr>
          </a:p>
          <a:p>
            <a:pPr lvl="0">
              <a:lnSpc>
                <a:spcPct val="90000"/>
              </a:lnSpc>
              <a:spcBef>
                <a:spcPct val="0"/>
              </a:spcBef>
              <a:defRPr/>
            </a:pPr>
            <a:r>
              <a:rPr lang="en-US" altLang="zh-CN" sz="2160" b="1" dirty="0">
                <a:solidFill>
                  <a:schemeClr val="bg1"/>
                </a:solidFill>
                <a:latin typeface="Tinos"/>
                <a:ea typeface="+mj-ea"/>
                <a:cs typeface="+mj-cs"/>
              </a:rPr>
              <a:t>Subject Name: Project 2                                       Subject Code: BTCS2453	</a:t>
            </a:r>
            <a:endParaRPr lang="zh-CN" altLang="en-US" sz="2160" b="1" dirty="0">
              <a:solidFill>
                <a:schemeClr val="bg1"/>
              </a:solidFill>
              <a:latin typeface="Tinos"/>
              <a:ea typeface="+mj-ea"/>
              <a:cs typeface="+mj-cs"/>
            </a:endParaRPr>
          </a:p>
        </p:txBody>
      </p:sp>
    </p:spTree>
    <p:extLst>
      <p:ext uri="{BB962C8B-B14F-4D97-AF65-F5344CB8AC3E}">
        <p14:creationId xmlns:p14="http://schemas.microsoft.com/office/powerpoint/2010/main" val="179273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F9B78F-1A6A-445C-B2D9-21181C3E545C}"/>
              </a:ext>
            </a:extLst>
          </p:cNvPr>
          <p:cNvSpPr/>
          <p:nvPr/>
        </p:nvSpPr>
        <p:spPr>
          <a:xfrm>
            <a:off x="605789" y="4952972"/>
            <a:ext cx="10976610" cy="1619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75" name="Slide Number Placeholder 2">
            <a:extLst>
              <a:ext uri="{FF2B5EF4-FFF2-40B4-BE49-F238E27FC236}">
                <a16:creationId xmlns:a16="http://schemas.microsoft.com/office/drawing/2014/main" id="{DAD4DCFA-55E0-4DA7-95F5-3785E3406DD8}"/>
              </a:ext>
            </a:extLst>
          </p:cNvPr>
          <p:cNvSpPr txBox="1">
            <a:spLocks/>
          </p:cNvSpPr>
          <p:nvPr/>
        </p:nvSpPr>
        <p:spPr bwMode="auto">
          <a:xfrm>
            <a:off x="8496300" y="6200776"/>
            <a:ext cx="2468880" cy="329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sz="2800">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0"/>
              </a:spcBef>
              <a:buFontTx/>
              <a:buNone/>
            </a:pPr>
            <a:endParaRPr lang="en-US" altLang="en-US" sz="1080">
              <a:solidFill>
                <a:srgbClr val="898989"/>
              </a:solidFill>
            </a:endParaRPr>
          </a:p>
        </p:txBody>
      </p:sp>
      <p:sp>
        <p:nvSpPr>
          <p:cNvPr id="46" name="Right Triangle 45">
            <a:extLst>
              <a:ext uri="{FF2B5EF4-FFF2-40B4-BE49-F238E27FC236}">
                <a16:creationId xmlns:a16="http://schemas.microsoft.com/office/drawing/2014/main" id="{57FEA76B-0D20-4C65-843B-D6A8330FF9D2}"/>
              </a:ext>
            </a:extLst>
          </p:cNvPr>
          <p:cNvSpPr/>
          <p:nvPr/>
        </p:nvSpPr>
        <p:spPr>
          <a:xfrm flipV="1">
            <a:off x="9166861" y="5690236"/>
            <a:ext cx="1162050" cy="104013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2160" kern="0" dirty="0">
              <a:solidFill>
                <a:srgbClr val="FFFFFF"/>
              </a:solidFill>
            </a:endParaRPr>
          </a:p>
        </p:txBody>
      </p:sp>
      <p:sp>
        <p:nvSpPr>
          <p:cNvPr id="43" name="Right Triangle 42">
            <a:extLst>
              <a:ext uri="{FF2B5EF4-FFF2-40B4-BE49-F238E27FC236}">
                <a16:creationId xmlns:a16="http://schemas.microsoft.com/office/drawing/2014/main" id="{0072D8C1-BAB4-4CAB-A1AC-D0588798C4B8}"/>
              </a:ext>
            </a:extLst>
          </p:cNvPr>
          <p:cNvSpPr/>
          <p:nvPr/>
        </p:nvSpPr>
        <p:spPr>
          <a:xfrm rot="10800000" flipV="1">
            <a:off x="9452611" y="5417820"/>
            <a:ext cx="2129790" cy="14401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dirty="0">
              <a:solidFill>
                <a:prstClr val="white"/>
              </a:solidFill>
            </a:endParaRPr>
          </a:p>
        </p:txBody>
      </p:sp>
      <p:sp>
        <p:nvSpPr>
          <p:cNvPr id="3080" name="Diamond 6">
            <a:extLst>
              <a:ext uri="{FF2B5EF4-FFF2-40B4-BE49-F238E27FC236}">
                <a16:creationId xmlns:a16="http://schemas.microsoft.com/office/drawing/2014/main" id="{9DF35AE5-25B3-478F-BE16-677B26727DE2}"/>
              </a:ext>
            </a:extLst>
          </p:cNvPr>
          <p:cNvSpPr>
            <a:spLocks noChangeArrowheads="1"/>
          </p:cNvSpPr>
          <p:nvPr/>
        </p:nvSpPr>
        <p:spPr bwMode="auto">
          <a:xfrm>
            <a:off x="708660" y="1529716"/>
            <a:ext cx="2186940" cy="2903220"/>
          </a:xfrm>
          <a:custGeom>
            <a:avLst/>
            <a:gdLst>
              <a:gd name="T0" fmla="*/ 576258 w 2430463"/>
              <a:gd name="T1" fmla="*/ 572616 h 3225800"/>
              <a:gd name="T2" fmla="*/ 382416 w 2430463"/>
              <a:gd name="T3" fmla="*/ 765498 h 3225800"/>
              <a:gd name="T4" fmla="*/ 0 w 2430463"/>
              <a:gd name="T5" fmla="*/ 382749 h 3225800"/>
              <a:gd name="T6" fmla="*/ 382416 w 2430463"/>
              <a:gd name="T7" fmla="*/ 0 h 3225800"/>
              <a:gd name="T8" fmla="*/ 576258 w 2430463"/>
              <a:gd name="T9" fmla="*/ 194012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sz="2160"/>
          </a:p>
        </p:txBody>
      </p:sp>
      <p:pic>
        <p:nvPicPr>
          <p:cNvPr id="3083" name="Picture 2" descr="http://www.shikshapath.com/wp-content/uploads/2019/01/Galgotias-University.jpg">
            <a:extLst>
              <a:ext uri="{FF2B5EF4-FFF2-40B4-BE49-F238E27FC236}">
                <a16:creationId xmlns:a16="http://schemas.microsoft.com/office/drawing/2014/main" id="{FB5168B4-7CA7-40EB-BD85-D7480A8F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8" y="21678"/>
            <a:ext cx="1575127" cy="139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89974FBE-5328-487A-9F39-7D41E31CB57E}"/>
              </a:ext>
            </a:extLst>
          </p:cNvPr>
          <p:cNvSpPr txBox="1">
            <a:spLocks noChangeArrowheads="1"/>
          </p:cNvSpPr>
          <p:nvPr/>
        </p:nvSpPr>
        <p:spPr>
          <a:xfrm>
            <a:off x="1963504" y="4939"/>
            <a:ext cx="9618895" cy="1090464"/>
          </a:xfrm>
          <a:prstGeom prst="rect">
            <a:avLst/>
          </a:prstGeom>
          <a:solidFill>
            <a:srgbClr val="C00000"/>
          </a:solidFill>
        </p:spPr>
        <p:txBody>
          <a:bodyPr/>
          <a:lstStyle/>
          <a:p>
            <a:pPr>
              <a:lnSpc>
                <a:spcPct val="90000"/>
              </a:lnSpc>
              <a:defRPr/>
            </a:pPr>
            <a:r>
              <a:rPr lang="en-US" sz="2160" b="1" dirty="0">
                <a:solidFill>
                  <a:schemeClr val="bg1"/>
                </a:solidFill>
                <a:latin typeface="Arial" panose="020B0604020202020204" pitchFamily="34" charset="0"/>
                <a:ea typeface="Calibri" panose="020F0502020204030204" pitchFamily="34" charset="0"/>
                <a:cs typeface="Mangal" panose="02040503050203030202" pitchFamily="18" charset="0"/>
              </a:rPr>
              <a:t>                SCHOOL OF COMPUTING SCIENCE &amp; ENGINEERING</a:t>
            </a:r>
            <a:endParaRPr lang="en-IN" sz="2160"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lvl="0">
              <a:lnSpc>
                <a:spcPct val="90000"/>
              </a:lnSpc>
              <a:spcBef>
                <a:spcPct val="0"/>
              </a:spcBef>
              <a:defRPr/>
            </a:pPr>
            <a:endParaRPr lang="en-US" altLang="zh-CN" sz="2160" b="1" dirty="0">
              <a:solidFill>
                <a:schemeClr val="bg1"/>
              </a:solidFill>
              <a:latin typeface="Tinos"/>
              <a:ea typeface="+mj-ea"/>
              <a:cs typeface="+mj-cs"/>
            </a:endParaRPr>
          </a:p>
          <a:p>
            <a:pPr lvl="0">
              <a:lnSpc>
                <a:spcPct val="90000"/>
              </a:lnSpc>
              <a:spcBef>
                <a:spcPct val="0"/>
              </a:spcBef>
              <a:defRPr/>
            </a:pPr>
            <a:r>
              <a:rPr lang="en-US" altLang="zh-CN" sz="2160" b="1" dirty="0">
                <a:solidFill>
                  <a:schemeClr val="bg1"/>
                </a:solidFill>
                <a:latin typeface="Tinos"/>
                <a:ea typeface="+mj-ea"/>
                <a:cs typeface="+mj-cs"/>
              </a:rPr>
              <a:t>Subject Name: Project 2                                       Subject Code: BTCS2453	</a:t>
            </a:r>
            <a:endParaRPr lang="zh-CN" altLang="en-US" sz="2160" b="1" dirty="0">
              <a:solidFill>
                <a:schemeClr val="bg1"/>
              </a:solidFill>
              <a:latin typeface="Tinos"/>
              <a:ea typeface="+mj-ea"/>
              <a:cs typeface="+mj-cs"/>
            </a:endParaRPr>
          </a:p>
        </p:txBody>
      </p:sp>
      <p:pic>
        <p:nvPicPr>
          <p:cNvPr id="12" name="Picture 11">
            <a:extLst>
              <a:ext uri="{FF2B5EF4-FFF2-40B4-BE49-F238E27FC236}">
                <a16:creationId xmlns:a16="http://schemas.microsoft.com/office/drawing/2014/main" id="{51526236-ABB2-4F0C-265D-F0F478F7E2DB}"/>
              </a:ext>
            </a:extLst>
          </p:cNvPr>
          <p:cNvPicPr>
            <a:picLocks noChangeAspect="1"/>
          </p:cNvPicPr>
          <p:nvPr/>
        </p:nvPicPr>
        <p:blipFill>
          <a:blip r:embed="rId4"/>
          <a:stretch>
            <a:fillRect/>
          </a:stretch>
        </p:blipFill>
        <p:spPr>
          <a:xfrm>
            <a:off x="1942608" y="1095403"/>
            <a:ext cx="7103744" cy="5655673"/>
          </a:xfrm>
          <a:prstGeom prst="rect">
            <a:avLst/>
          </a:prstGeom>
        </p:spPr>
      </p:pic>
    </p:spTree>
    <p:extLst>
      <p:ext uri="{BB962C8B-B14F-4D97-AF65-F5344CB8AC3E}">
        <p14:creationId xmlns:p14="http://schemas.microsoft.com/office/powerpoint/2010/main" val="2820291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1326</Words>
  <Application>Microsoft Office PowerPoint</Application>
  <PresentationFormat>Widescreen</PresentationFormat>
  <Paragraphs>88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tiwari</dc:creator>
  <cp:lastModifiedBy>DHRUV AGNIHOTRI</cp:lastModifiedBy>
  <cp:revision>3</cp:revision>
  <dcterms:created xsi:type="dcterms:W3CDTF">2022-05-10T09:40:29Z</dcterms:created>
  <dcterms:modified xsi:type="dcterms:W3CDTF">2022-05-10T11:06:04Z</dcterms:modified>
</cp:coreProperties>
</file>