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3" r:id="rId4"/>
    <p:sldId id="277" r:id="rId5"/>
    <p:sldId id="267" r:id="rId6"/>
    <p:sldId id="269" r:id="rId7"/>
    <p:sldId id="270" r:id="rId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5"/>
    <p:restoredTop sz="94694"/>
  </p:normalViewPr>
  <p:slideViewPr>
    <p:cSldViewPr snapToGrid="0">
      <p:cViewPr varScale="1">
        <p:scale>
          <a:sx n="121" d="100"/>
          <a:sy n="121" d="100"/>
        </p:scale>
        <p:origin x="1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D2D8-F2EF-02E7-CB91-E35F66747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D38BB-A7AC-1079-529A-993D18AE8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140E-BD3F-A03C-2744-4142CC08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847D7-9C4E-D530-B815-D51BD830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AD274-01BC-D9F4-4406-24FB1CEA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148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212C-F26C-F73D-BEB5-FB42954E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76B6D-F9B0-1F86-DCD1-A1BCB8B40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D15E-805E-368C-7EA8-BD025DC2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6370-D061-E8E8-4FDC-685700EB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DFCA-205C-E133-12DB-BAEAA7C9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263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2A3C8-81DF-8DD0-DEBF-B6D2A0E7D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EED23-A8B3-838D-F351-EB50F825F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83D1-CA4A-CA36-F861-FF626B32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0819A-E949-0E88-6FC7-2F4D6409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90420-CD21-4417-85E4-6C985145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80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C2A5-5B92-854B-8F65-48B0E87C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6184-4C27-1AA2-036B-1B34D97AA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85575-96B1-C351-122C-5DB969DA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0101-E115-4636-ED9E-B42DD19A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1226A-999C-250F-27FB-20E72CC9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242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21B6-6DDB-BA8D-B2EA-C7668B83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E9BDF-5C77-3472-0E14-77D687BF5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14322-9F71-BFB7-0221-A6D771FE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A4931-DBF4-901C-111A-8DF21807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1A80-9E5D-83FB-710E-56AEF0EC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325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A6FE-3FA8-C8B1-21DD-E299C4A8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C62C9-624B-C00C-7275-0A8A4704B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7795C-0BFC-0C4D-95F5-C5451734D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F7AD9-9028-2B92-2629-39F472CB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D4CD0-1F3E-13E4-55D7-26D67A62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D3F02-ECCC-52A8-F967-5157497C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5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0A5E-AE15-1BC3-AC2F-47D9764A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8A94D-2D75-8D5B-AEF8-4C8F5C17C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00347-5F50-BC17-18B0-967080FA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04611-EF16-723C-E8BA-454AE7C41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0E92B-6107-A203-6FFF-606113C59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61F7E-0DDD-A42C-9056-59DEECE2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692B8-4DA1-E56E-CA8F-29B8C07C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72F44-2F57-861C-618C-10486FE7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689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0960-F3F7-308C-8B18-8364295C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63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487D6-E95D-AB03-FC8F-F4DD358E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ED2F8-6479-5B92-27A3-FE970813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C7506-28DF-7034-0EC8-189524D9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7BCB6C-7E9D-B224-74D2-61865142B573}"/>
              </a:ext>
            </a:extLst>
          </p:cNvPr>
          <p:cNvCxnSpPr>
            <a:cxnSpLocks/>
          </p:cNvCxnSpPr>
          <p:nvPr userDrawn="1"/>
        </p:nvCxnSpPr>
        <p:spPr>
          <a:xfrm>
            <a:off x="0" y="117404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17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4EDE9-9F04-9D7A-12A6-F10853A1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7899E-19BF-BCBE-FF18-7B53F8B4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CBA2D-1FA0-C3F1-B692-7416FB89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749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3EF6-D113-37ED-6DBA-5AF148C5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9E06-30F6-0927-F049-AC5B24E1E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261F7-0644-B8E3-078D-95E1C8677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456FB-82CB-5C0E-1FA6-8444891F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637CA-61B1-A670-B752-3B391895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6EAA7-CB8C-7377-789C-33FC4EF7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78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5416-D40A-09B6-D893-AC415A3E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E0BA9-D4E0-6B27-8D48-EE6E3EFAA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F4C54-C075-A728-CFE4-B3842462C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7360F-0AB7-8BF1-E889-1FF4B2D9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CAD50-673A-BB84-1AD4-1AF9B4E1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30CF5-7A73-3F14-34A3-21B15F1E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37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7437E-8231-828D-6B00-E6AB8355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A036-5754-2D3C-6845-72ABB58F5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D3711-5E32-C583-BD63-E0E95AD3E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8BEE0-6E9A-3065-B230-8D7814921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DAB28-7A53-16E2-C999-A6FB5B612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ED8E4-36A8-669A-2C4F-19BAC2780FC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4" y="181632"/>
            <a:ext cx="1557165" cy="8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okwi.com/projects/43029328679114752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5345-87C0-4A01-192C-4EDFC9975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51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Project #</a:t>
            </a:r>
            <a:r>
              <a:rPr lang="en-US" dirty="0">
                <a:solidFill>
                  <a:srgbClr val="FF0000"/>
                </a:solidFill>
              </a:rPr>
              <a:t>3</a:t>
            </a:r>
            <a:br>
              <a:rPr lang="en-US" dirty="0"/>
            </a:br>
            <a:r>
              <a:rPr lang="en-US" sz="3600" b="1" dirty="0">
                <a:solidFill>
                  <a:srgbClr val="000000"/>
                </a:solidFill>
                <a:effectLst/>
                <a:latin typeface="Helvetica" pitchFamily="2" charset="0"/>
              </a:rPr>
              <a:t>Smart-T-Junction</a:t>
            </a:r>
            <a:endParaRPr lang="en-IL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16FC8-F5CF-1FBD-5B50-369AE1A0F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125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Spring 2025</a:t>
            </a:r>
          </a:p>
          <a:p>
            <a:r>
              <a:rPr lang="en-US" sz="2800" dirty="0"/>
              <a:t>0512-4494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C1541-8C4F-3BEE-56DD-E6F86E0B8903}"/>
              </a:ext>
            </a:extLst>
          </p:cNvPr>
          <p:cNvSpPr txBox="1"/>
          <p:nvPr/>
        </p:nvSpPr>
        <p:spPr>
          <a:xfrm>
            <a:off x="3004650" y="4877652"/>
            <a:ext cx="1832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AIMAN ABED</a:t>
            </a:r>
          </a:p>
          <a:p>
            <a:pPr algn="ctr"/>
            <a:endParaRPr lang="en-IL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4079A-C1F6-830E-75A8-2A4EAC343A36}"/>
              </a:ext>
            </a:extLst>
          </p:cNvPr>
          <p:cNvSpPr txBox="1"/>
          <p:nvPr/>
        </p:nvSpPr>
        <p:spPr>
          <a:xfrm>
            <a:off x="8032869" y="4877651"/>
            <a:ext cx="2451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EDWARD KHOURY</a:t>
            </a:r>
          </a:p>
          <a:p>
            <a:pPr algn="ctr"/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3716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7C4D-EEC4-7FB1-0DA7-CEADABB3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(Components) Diagram</a:t>
            </a:r>
            <a:endParaRPr lang="en-IL" dirty="0"/>
          </a:p>
        </p:txBody>
      </p:sp>
      <p:pic>
        <p:nvPicPr>
          <p:cNvPr id="4" name="Graphic 3" descr="Processor">
            <a:extLst>
              <a:ext uri="{FF2B5EF4-FFF2-40B4-BE49-F238E27FC236}">
                <a16:creationId xmlns:a16="http://schemas.microsoft.com/office/drawing/2014/main" id="{F8FA34F6-49CB-9CEF-9749-47151EC26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7067" y="477207"/>
            <a:ext cx="573465" cy="5734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3939D59-34E3-8B42-B835-B53FFDF15C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2139132"/>
                  </p:ext>
                </p:extLst>
              </p:nvPr>
            </p:nvGraphicFramePr>
            <p:xfrm>
              <a:off x="6261358" y="2322414"/>
              <a:ext cx="5930642" cy="3877124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528988">
                      <a:extLst>
                        <a:ext uri="{9D8B030D-6E8A-4147-A177-3AD203B41FA5}">
                          <a16:colId xmlns:a16="http://schemas.microsoft.com/office/drawing/2014/main" val="1852682455"/>
                        </a:ext>
                      </a:extLst>
                    </a:gridCol>
                    <a:gridCol w="2318267">
                      <a:extLst>
                        <a:ext uri="{9D8B030D-6E8A-4147-A177-3AD203B41FA5}">
                          <a16:colId xmlns:a16="http://schemas.microsoft.com/office/drawing/2014/main" val="1146113529"/>
                        </a:ext>
                      </a:extLst>
                    </a:gridCol>
                    <a:gridCol w="2083387">
                      <a:extLst>
                        <a:ext uri="{9D8B030D-6E8A-4147-A177-3AD203B41FA5}">
                          <a16:colId xmlns:a16="http://schemas.microsoft.com/office/drawing/2014/main" val="1430184782"/>
                        </a:ext>
                      </a:extLst>
                    </a:gridCol>
                  </a:tblGrid>
                  <a:tr h="3649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Additional Attributes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2401319"/>
                      </a:ext>
                    </a:extLst>
                  </a:tr>
                  <a:tr h="355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Raspberry pi </a:t>
                          </a:r>
                          <a:r>
                            <a:rPr lang="en-US" sz="1400" dirty="0" err="1"/>
                            <a:t>pico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</a:t>
                          </a:r>
                          <a:r>
                            <a:rPr lang="en-US" sz="12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-pi-</a:t>
                          </a:r>
                          <a:r>
                            <a:rPr lang="en-US" sz="12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pico</a:t>
                          </a:r>
                          <a:endParaRPr lang="en-US" sz="12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1200" dirty="0"/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7497184"/>
                      </a:ext>
                    </a:extLst>
                  </a:tr>
                  <a:tr h="355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wokwi</a:t>
                          </a:r>
                          <a:r>
                            <a:rPr lang="en-US" sz="1200" dirty="0"/>
                            <a:t>-breadboard-mini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1200" dirty="0"/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3674021"/>
                      </a:ext>
                    </a:extLst>
                  </a:tr>
                  <a:tr h="355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/>
                            <a:t>Wokwi</a:t>
                          </a:r>
                          <a:r>
                            <a:rPr lang="en-US" sz="1200" dirty="0"/>
                            <a:t>-half-breadboard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1200" dirty="0"/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7431291"/>
                      </a:ext>
                    </a:extLst>
                  </a:tr>
                  <a:tr h="3494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LCD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ILI9341-TFT-LCD-DISPLAY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1200" dirty="0"/>
                            <a:t>—</a:t>
                          </a:r>
                          <a:endParaRPr lang="en-US" sz="12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192285"/>
                      </a:ext>
                    </a:extLst>
                  </a:tr>
                  <a:tr h="3552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RGB-LED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</a:t>
                          </a:r>
                          <a:r>
                            <a:rPr lang="en-US" sz="12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en-US" sz="12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rgb</a:t>
                          </a:r>
                          <a:r>
                            <a:rPr lang="en-US" sz="12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-led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common : cathode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4659171"/>
                      </a:ext>
                    </a:extLst>
                  </a:tr>
                  <a:tr h="355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PUSH-BUTTON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wokwi-pushbutton-6mm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Travel Length: 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5804885"/>
                      </a:ext>
                    </a:extLst>
                  </a:tr>
                  <a:tr h="355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SLIDE-SWITCH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wokwi</a:t>
                          </a:r>
                          <a:r>
                            <a:rPr lang="en-US" sz="1200" dirty="0"/>
                            <a:t>-slide-switch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</a:t>
                          </a:r>
                          <a:r>
                            <a:rPr lang="en-IL" sz="1200" dirty="0"/>
                            <a:t>eft is random / right is manual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3083166"/>
                      </a:ext>
                    </a:extLst>
                  </a:tr>
                  <a:tr h="3494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RESISTOR-SW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</a:t>
                          </a:r>
                          <a:r>
                            <a:rPr lang="en-US" sz="12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-resistor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value: 100 k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200" b="0" i="0" u="none" strike="noStrike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Ω</m:t>
                              </m:r>
                            </m:oMath>
                          </a14:m>
                          <a:endParaRPr lang="en-US" sz="12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65073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Resistors-LED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</a:t>
                          </a:r>
                          <a:r>
                            <a:rPr lang="en-US" sz="12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-resistor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value: 220</a:t>
                          </a:r>
                          <a:r>
                            <a:rPr lang="en-US" sz="1200" b="0" i="0" u="none" strike="noStrike" kern="1200" baseline="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200" b="0" i="0" u="none" strike="noStrike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Ω</m:t>
                              </m:r>
                            </m:oMath>
                          </a14:m>
                          <a:endParaRPr lang="en-US" sz="12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58941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3939D59-34E3-8B42-B835-B53FFDF15C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2139132"/>
                  </p:ext>
                </p:extLst>
              </p:nvPr>
            </p:nvGraphicFramePr>
            <p:xfrm>
              <a:off x="6261358" y="2322414"/>
              <a:ext cx="5930642" cy="3877124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528988">
                      <a:extLst>
                        <a:ext uri="{9D8B030D-6E8A-4147-A177-3AD203B41FA5}">
                          <a16:colId xmlns:a16="http://schemas.microsoft.com/office/drawing/2014/main" val="1852682455"/>
                        </a:ext>
                      </a:extLst>
                    </a:gridCol>
                    <a:gridCol w="2318267">
                      <a:extLst>
                        <a:ext uri="{9D8B030D-6E8A-4147-A177-3AD203B41FA5}">
                          <a16:colId xmlns:a16="http://schemas.microsoft.com/office/drawing/2014/main" val="1146113529"/>
                        </a:ext>
                      </a:extLst>
                    </a:gridCol>
                    <a:gridCol w="2083387">
                      <a:extLst>
                        <a:ext uri="{9D8B030D-6E8A-4147-A177-3AD203B41FA5}">
                          <a16:colId xmlns:a16="http://schemas.microsoft.com/office/drawing/2014/main" val="143018478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Additional Attributes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2401319"/>
                      </a:ext>
                    </a:extLst>
                  </a:tr>
                  <a:tr h="355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Raspberry pi </a:t>
                          </a:r>
                          <a:r>
                            <a:rPr lang="en-US" sz="1400" dirty="0" err="1"/>
                            <a:t>pico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</a:t>
                          </a:r>
                          <a:r>
                            <a:rPr lang="en-US" sz="12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-pi-</a:t>
                          </a:r>
                          <a:r>
                            <a:rPr lang="en-US" sz="12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pico</a:t>
                          </a:r>
                          <a:endParaRPr lang="en-US" sz="12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1200" dirty="0"/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7497184"/>
                      </a:ext>
                    </a:extLst>
                  </a:tr>
                  <a:tr h="355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wokwi</a:t>
                          </a:r>
                          <a:r>
                            <a:rPr lang="en-US" sz="1200" dirty="0"/>
                            <a:t>-breadboard-mini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1200" dirty="0"/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3674021"/>
                      </a:ext>
                    </a:extLst>
                  </a:tr>
                  <a:tr h="355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Bb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err="1"/>
                            <a:t>Wokwi</a:t>
                          </a:r>
                          <a:r>
                            <a:rPr lang="en-US" sz="1200" dirty="0"/>
                            <a:t>-half-breadboard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1200" dirty="0"/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7431291"/>
                      </a:ext>
                    </a:extLst>
                  </a:tr>
                  <a:tr h="3494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LCD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ILI9341-TFT-LCD-DISPLAY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1200" dirty="0"/>
                            <a:t>—</a:t>
                          </a:r>
                          <a:endParaRPr lang="en-US" sz="12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192285"/>
                      </a:ext>
                    </a:extLst>
                  </a:tr>
                  <a:tr h="3552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RGB-LED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</a:t>
                          </a:r>
                          <a:r>
                            <a:rPr lang="en-US" sz="12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en-US" sz="12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rgb</a:t>
                          </a:r>
                          <a:r>
                            <a:rPr lang="en-US" sz="12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-led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common : cathode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4659171"/>
                      </a:ext>
                    </a:extLst>
                  </a:tr>
                  <a:tr h="355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PUSH-BUTTON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wokwi-pushbutton-6mm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Travel Length: 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58048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SLIDE-SWITCH</a:t>
                          </a:r>
                          <a:endParaRPr 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err="1"/>
                            <a:t>wokwi</a:t>
                          </a:r>
                          <a:r>
                            <a:rPr lang="en-US" sz="1200" dirty="0"/>
                            <a:t>-slide-switch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</a:t>
                          </a:r>
                          <a:r>
                            <a:rPr lang="en-IL" sz="1200" dirty="0"/>
                            <a:t>eft is random / right is manual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3083166"/>
                      </a:ext>
                    </a:extLst>
                  </a:tr>
                  <a:tr h="3494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RESISTOR-SW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</a:t>
                          </a:r>
                          <a:r>
                            <a:rPr lang="en-US" sz="12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-resistor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5366" t="-917857" r="-1829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650739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Resistors-LED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</a:t>
                          </a:r>
                          <a:r>
                            <a:rPr lang="en-US" sz="12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-resistor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5366" t="-1187500" r="-1829" b="-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58941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3118541-CDC8-2A3C-0E73-196524906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7729"/>
            <a:ext cx="6261358" cy="496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7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6E0A73D-87EB-FA2E-BEC3-AEE2DF52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58"/>
            <a:ext cx="10515600" cy="797631"/>
          </a:xfrm>
        </p:spPr>
        <p:txBody>
          <a:bodyPr/>
          <a:lstStyle/>
          <a:p>
            <a:r>
              <a:rPr lang="en-US" b="1" dirty="0"/>
              <a:t>hardware Blocks Diagram</a:t>
            </a:r>
            <a:endParaRPr lang="en-IL" b="0" dirty="0"/>
          </a:p>
        </p:txBody>
      </p:sp>
      <p:pic>
        <p:nvPicPr>
          <p:cNvPr id="6" name="Graphic 5" descr="Web design">
            <a:extLst>
              <a:ext uri="{FF2B5EF4-FFF2-40B4-BE49-F238E27FC236}">
                <a16:creationId xmlns:a16="http://schemas.microsoft.com/office/drawing/2014/main" id="{DF956326-6647-5416-FB36-DA42FE24F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601" y="356374"/>
            <a:ext cx="608398" cy="608398"/>
          </a:xfrm>
          <a:prstGeom prst="rect">
            <a:avLst/>
          </a:prstGeom>
        </p:spPr>
      </p:pic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C378F765-151D-6E97-7497-12D52EE0C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18" y="1183000"/>
            <a:ext cx="8953163" cy="56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7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26ED5170-43AC-11C8-37CB-BE41A98076BE}"/>
              </a:ext>
            </a:extLst>
          </p:cNvPr>
          <p:cNvSpPr txBox="1"/>
          <p:nvPr/>
        </p:nvSpPr>
        <p:spPr>
          <a:xfrm>
            <a:off x="3128150" y="407194"/>
            <a:ext cx="6108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Software Blocks Diagram</a:t>
            </a:r>
            <a:endParaRPr lang="en-IL" sz="3600" dirty="0"/>
          </a:p>
        </p:txBody>
      </p:sp>
      <p:pic>
        <p:nvPicPr>
          <p:cNvPr id="50" name="Graphic 49" descr="Web design">
            <a:extLst>
              <a:ext uri="{FF2B5EF4-FFF2-40B4-BE49-F238E27FC236}">
                <a16:creationId xmlns:a16="http://schemas.microsoft.com/office/drawing/2014/main" id="{519C3870-EF6E-86F1-134A-2489A0061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601" y="459741"/>
            <a:ext cx="608398" cy="608398"/>
          </a:xfrm>
          <a:prstGeom prst="rect">
            <a:avLst/>
          </a:prstGeom>
        </p:spPr>
      </p:pic>
      <p:pic>
        <p:nvPicPr>
          <p:cNvPr id="5" name="Picture 4" descr="A diagram of software components&#10;&#10;Description automatically generated">
            <a:extLst>
              <a:ext uri="{FF2B5EF4-FFF2-40B4-BE49-F238E27FC236}">
                <a16:creationId xmlns:a16="http://schemas.microsoft.com/office/drawing/2014/main" id="{BCB80E85-47E2-26C9-8B3B-83E56F228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43" y="1106833"/>
            <a:ext cx="6306249" cy="575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1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CE4F5-EBC5-8591-7825-58D4329E7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7C7C-EDD1-09F1-25FF-F25BBA62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 Diagram</a:t>
            </a:r>
            <a:endParaRPr lang="en-IL" dirty="0"/>
          </a:p>
        </p:txBody>
      </p:sp>
      <p:pic>
        <p:nvPicPr>
          <p:cNvPr id="4" name="Graphic 3" descr="Workflow">
            <a:extLst>
              <a:ext uri="{FF2B5EF4-FFF2-40B4-BE49-F238E27FC236}">
                <a16:creationId xmlns:a16="http://schemas.microsoft.com/office/drawing/2014/main" id="{EC166EBE-1920-17FD-D9C8-13FBD1DDA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463" y="466603"/>
            <a:ext cx="594674" cy="59467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DABDE28-C1F5-CFA5-95F1-F9B86A4DB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123" y="1061277"/>
            <a:ext cx="6397289" cy="58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5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5D659-D12C-4C0D-1914-2C1A6C9D1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5AED-C38F-63CF-3136-9BFC8742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Live Demo</a:t>
            </a:r>
            <a:endParaRPr lang="en-IL" dirty="0"/>
          </a:p>
        </p:txBody>
      </p:sp>
      <p:pic>
        <p:nvPicPr>
          <p:cNvPr id="4" name="Graphic 3" descr="Projector screen">
            <a:extLst>
              <a:ext uri="{FF2B5EF4-FFF2-40B4-BE49-F238E27FC236}">
                <a16:creationId xmlns:a16="http://schemas.microsoft.com/office/drawing/2014/main" id="{6F0E8077-9642-8829-B441-5EFD5EEB8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7641" y="467781"/>
            <a:ext cx="592318" cy="592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FB9EA2-06C2-39A3-409E-F57CABC8F20A}"/>
              </a:ext>
            </a:extLst>
          </p:cNvPr>
          <p:cNvSpPr txBox="1"/>
          <p:nvPr/>
        </p:nvSpPr>
        <p:spPr>
          <a:xfrm>
            <a:off x="3053254" y="3246961"/>
            <a:ext cx="7677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2800" dirty="0">
                <a:hlinkClick r:id="rId4"/>
              </a:rPr>
              <a:t>https://wokwi.com/projects/430293286791147521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183234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B8CBB-6B32-C9BB-D07A-84F0DF4BF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4C1F-BEB4-81B5-74DD-1D408C36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 / Future Work</a:t>
            </a:r>
            <a:endParaRPr lang="en-IL" dirty="0"/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110B3023-DA72-4CB5-A65E-D73B2CADD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7036" y="457176"/>
            <a:ext cx="613528" cy="613528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45B59C0-CD37-4453-6EB0-BE5E89235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45581"/>
            <a:ext cx="12359148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Takeaways</a:t>
            </a:r>
            <a:endParaRPr kumimoji="0" lang="he-IL" altLang="he-IL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cooperative scheduler on the 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Raspberry </a:t>
            </a:r>
            <a:r>
              <a:rPr lang="en-US" altLang="he-IL" sz="1600" dirty="0">
                <a:latin typeface="Arial" panose="020B0604020202020204" pitchFamily="34" charset="0"/>
              </a:rPr>
              <a:t>pi </a:t>
            </a:r>
            <a:r>
              <a:rPr lang="en-US" altLang="he-IL" sz="1600" dirty="0" err="1">
                <a:latin typeface="Arial" panose="020B0604020202020204" pitchFamily="34" charset="0"/>
              </a:rPr>
              <a:t>pico</a:t>
            </a: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drive three traffic lights in strict round-robin.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/>
              <a:t>Dual Vehicle Generation: Manual pushbuttons and per-lane Markov-chain randomness</a:t>
            </a:r>
            <a:endParaRPr lang="he-IL" sz="1600" dirty="0"/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timing: 30 sec re-optimization of green durations based on dropped vehicles.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a live TFT dashboard with both text and graphical traffic-light icons.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Logged every event (light change, vehicle arrival, crossing) over Serial (and ready to mirror t</a:t>
            </a:r>
            <a:r>
              <a:rPr lang="en-US" altLang="he-IL" sz="1600" dirty="0">
                <a:latin typeface="Arial" panose="020B0604020202020204" pitchFamily="34" charset="0"/>
              </a:rPr>
              <a:t>o </a:t>
            </a:r>
            <a:r>
              <a:rPr lang="en-US" sz="1600" dirty="0"/>
              <a:t>my junction.log</a:t>
            </a:r>
            <a:r>
              <a:rPr lang="en-US" sz="1600" dirty="0">
                <a:latin typeface="Arial" panose="020B0604020202020204" pitchFamily="34" charset="0"/>
              </a:rPr>
              <a:t>)</a:t>
            </a: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</a:t>
            </a:r>
            <a:endParaRPr lang="he-IL" altLang="he-IL" sz="16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Debounce logic to filter spurious button/switch signals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Non-blocking design to juggle generation, rendering, and logging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Balancing queue capacities to avoid starvation or overflow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Crafting an optimizer that respects min/max green-time constraints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Ideas for Improvement</a:t>
            </a:r>
            <a:endParaRPr kumimoji="0" lang="he-IL" alt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 Upgrade</a:t>
            </a:r>
            <a:r>
              <a:rPr lang="he-IL" altLang="he-IL" sz="1600" dirty="0">
                <a:latin typeface="Arial" panose="020B0604020202020204" pitchFamily="34" charset="0"/>
              </a:rPr>
              <a:t> </a:t>
            </a: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 pushbuttons with ultrasonic/IR car detectors for real traffic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Persistent Logs</a:t>
            </a:r>
            <a:r>
              <a:rPr lang="en-US" sz="1600" dirty="0"/>
              <a:t>: Activate SD-card logging so my_junction.log persists across power cycles.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Smarter Optimization</a:t>
            </a:r>
            <a:r>
              <a:rPr lang="he-IL" altLang="he-IL" sz="1600" dirty="0">
                <a:latin typeface="Arial" panose="020B0604020202020204" pitchFamily="34" charset="0"/>
              </a:rPr>
              <a:t> </a:t>
            </a:r>
            <a:r>
              <a:rPr lang="en-US" sz="1600" dirty="0"/>
              <a:t>Experiment with reinforcement learning or heuristic algorithms for dynamic traffic prediction</a:t>
            </a:r>
            <a:endParaRPr lang="he-IL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Pedestrian Phase</a:t>
            </a:r>
            <a:r>
              <a:rPr lang="he-IL" altLang="he-IL" sz="1600" dirty="0">
                <a:latin typeface="Arial" panose="020B0604020202020204" pitchFamily="34" charset="0"/>
              </a:rPr>
              <a:t> </a:t>
            </a: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“walk” signals and scheduling into current round-robin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Remote Monitoring</a:t>
            </a:r>
            <a:r>
              <a:rPr lang="he-IL" altLang="he-IL" sz="1600" dirty="0">
                <a:latin typeface="Arial" panose="020B0604020202020204" pitchFamily="34" charset="0"/>
              </a:rPr>
              <a:t> </a:t>
            </a: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 status via Wi-Fi (MQTT/WebSocket) to web or mobile dashboards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3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289</Words>
  <Application>Microsoft Macintosh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Helvetica</vt:lpstr>
      <vt:lpstr>Office Theme</vt:lpstr>
      <vt:lpstr>Project #3 Smart-T-Junction</vt:lpstr>
      <vt:lpstr>Hardware (Components) Diagram</vt:lpstr>
      <vt:lpstr>hardware Blocks Diagram</vt:lpstr>
      <vt:lpstr>PowerPoint Presentation</vt:lpstr>
      <vt:lpstr>Sequence Diagram</vt:lpstr>
      <vt:lpstr>Live Demo</vt:lpstr>
      <vt:lpstr>Conclusions /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Yehonatan Kohavi</dc:creator>
  <cp:lastModifiedBy>Aiman Abed</cp:lastModifiedBy>
  <cp:revision>78</cp:revision>
  <dcterms:created xsi:type="dcterms:W3CDTF">2025-03-09T16:01:09Z</dcterms:created>
  <dcterms:modified xsi:type="dcterms:W3CDTF">2025-05-20T14:16:35Z</dcterms:modified>
</cp:coreProperties>
</file>