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080" y="-27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10400" y="1433512"/>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747837" y="1143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600200" y="5198954"/>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489822"/>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br>
              <a:rPr lang="en-US" b="1" i="0" dirty="0">
                <a:solidFill>
                  <a:srgbClr val="0F0F0F"/>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br>
            <a:endPar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138433" y="2819400"/>
            <a:ext cx="8610600" cy="2145268"/>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Tharun Sai NP</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a:t>
            </a:r>
            <a:r>
              <a:rPr lang="en-US" sz="2400" dirty="0" smtClean="0">
                <a:latin typeface="Times New Roman" panose="02020603050405020304" pitchFamily="18" charset="0"/>
                <a:cs typeface="Times New Roman" panose="02020603050405020304" pitchFamily="18" charset="0"/>
              </a:rPr>
              <a:t>NO</a:t>
            </a:r>
            <a:r>
              <a:rPr lang="en-US" sz="2400" dirty="0" smtClean="0">
                <a:latin typeface="Times New Roman" panose="02020603050405020304" pitchFamily="18" charset="0"/>
                <a:cs typeface="Times New Roman" panose="02020603050405020304" pitchFamily="18" charset="0"/>
              </a:rPr>
              <a:t>: 122201454</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US" sz="2400" dirty="0" smtClean="0">
                <a:latin typeface="Times New Roman" panose="02020603050405020304" pitchFamily="18" charset="0"/>
                <a:cs typeface="Times New Roman" panose="02020603050405020304" pitchFamily="18" charset="0"/>
              </a:rPr>
              <a:t>: B.Com Corporate Secretaryship</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AM Jain College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grpSp>
        <p:nvGrpSpPr>
          <p:cNvPr id="12" name="object 2"/>
          <p:cNvGrpSpPr/>
          <p:nvPr/>
        </p:nvGrpSpPr>
        <p:grpSpPr>
          <a:xfrm>
            <a:off x="8751974" y="533399"/>
            <a:ext cx="1743075" cy="1333500"/>
            <a:chOff x="742950" y="1104900"/>
            <a:chExt cx="1743075" cy="1333500"/>
          </a:xfrm>
        </p:grpSpPr>
        <p:sp>
          <p:nvSpPr>
            <p:cNvPr id="1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04800" y="149076"/>
            <a:ext cx="4060825" cy="752129"/>
          </a:xfrm>
          <a:prstGeom prst="rect">
            <a:avLst/>
          </a:prstGeom>
        </p:spPr>
        <p:txBody>
          <a:bodyPr vert="horz" wrap="square" lIns="0" tIns="13335" rIns="0" bIns="0" rtlCol="0">
            <a:spAutoFit/>
          </a:bodyPr>
          <a:lstStyle/>
          <a:p>
            <a:pPr marL="12700">
              <a:lnSpc>
                <a:spcPct val="100000"/>
              </a:lnSpc>
              <a:spcBef>
                <a:spcPts val="105"/>
              </a:spcBef>
            </a:pPr>
            <a:r>
              <a:rPr sz="480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sz="4800" b="1"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4800" b="1"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4800" b="1"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80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LL</a:t>
            </a:r>
            <a:r>
              <a:rPr sz="480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4800" b="1"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4800" b="1"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endParaRPr sz="48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91662" y="1023252"/>
            <a:ext cx="8077200" cy="50783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Data modeling is a crucial process in the field of data management that involves creating a visual representation of an organization's data structure. This representation helps in understanding how data elements relate to one another and how they can be organized for effective storage and retrieval. Here’s an overview of key aspects related to data modeling, including techniques, concepts, and best </a:t>
            </a:r>
            <a:r>
              <a:rPr lang="en-US" dirty="0" smtClean="0">
                <a:latin typeface="Times New Roman" panose="02020603050405020304" pitchFamily="18" charset="0"/>
                <a:cs typeface="Times New Roman" panose="02020603050405020304" pitchFamily="18" charset="0"/>
              </a:rPr>
              <a:t>practices . Key </a:t>
            </a:r>
            <a:r>
              <a:rPr lang="en-US" dirty="0">
                <a:latin typeface="Times New Roman" panose="02020603050405020304" pitchFamily="18" charset="0"/>
                <a:cs typeface="Times New Roman" panose="02020603050405020304" pitchFamily="18" charset="0"/>
              </a:rPr>
              <a:t>Concepts of Data Modeling</a:t>
            </a:r>
          </a:p>
          <a:p>
            <a:r>
              <a:rPr lang="en-US" dirty="0">
                <a:latin typeface="Times New Roman" panose="02020603050405020304" pitchFamily="18" charset="0"/>
                <a:cs typeface="Times New Roman" panose="02020603050405020304" pitchFamily="18" charset="0"/>
              </a:rPr>
              <a:t>Conceptual Data </a:t>
            </a:r>
            <a:r>
              <a:rPr lang="en-US" dirty="0" smtClean="0">
                <a:latin typeface="Times New Roman" panose="02020603050405020304" pitchFamily="18" charset="0"/>
                <a:cs typeface="Times New Roman" panose="02020603050405020304" pitchFamily="18" charset="0"/>
              </a:rPr>
              <a:t>Model : Provides </a:t>
            </a:r>
            <a:r>
              <a:rPr lang="en-US" dirty="0">
                <a:latin typeface="Times New Roman" panose="02020603050405020304" pitchFamily="18" charset="0"/>
                <a:cs typeface="Times New Roman" panose="02020603050405020304" pitchFamily="18" charset="0"/>
              </a:rPr>
              <a:t>a high-level overview of the data structure without delving into details.</a:t>
            </a:r>
          </a:p>
          <a:p>
            <a:r>
              <a:rPr lang="en-US" dirty="0">
                <a:latin typeface="Times New Roman" panose="02020603050405020304" pitchFamily="18" charset="0"/>
                <a:cs typeface="Times New Roman" panose="02020603050405020304" pitchFamily="18" charset="0"/>
              </a:rPr>
              <a:t>Focuses on identifying the main entities and their relationships.</a:t>
            </a:r>
          </a:p>
          <a:p>
            <a:r>
              <a:rPr lang="en-US" dirty="0">
                <a:latin typeface="Times New Roman" panose="02020603050405020304" pitchFamily="18" charset="0"/>
                <a:cs typeface="Times New Roman" panose="02020603050405020304" pitchFamily="18" charset="0"/>
              </a:rPr>
              <a:t>Acts as a blueprint for further detailed modeling.</a:t>
            </a:r>
          </a:p>
          <a:p>
            <a:r>
              <a:rPr lang="en-US" dirty="0">
                <a:latin typeface="Times New Roman" panose="02020603050405020304" pitchFamily="18" charset="0"/>
                <a:cs typeface="Times New Roman" panose="02020603050405020304" pitchFamily="18" charset="0"/>
              </a:rPr>
              <a:t>Logical Data </a:t>
            </a:r>
            <a:r>
              <a:rPr lang="en-US" dirty="0" smtClean="0">
                <a:latin typeface="Times New Roman" panose="02020603050405020304" pitchFamily="18" charset="0"/>
                <a:cs typeface="Times New Roman" panose="02020603050405020304" pitchFamily="18" charset="0"/>
              </a:rPr>
              <a:t>Model : Expands </a:t>
            </a:r>
            <a:r>
              <a:rPr lang="en-US" dirty="0">
                <a:latin typeface="Times New Roman" panose="02020603050405020304" pitchFamily="18" charset="0"/>
                <a:cs typeface="Times New Roman" panose="02020603050405020304" pitchFamily="18" charset="0"/>
              </a:rPr>
              <a:t>on the conceptual model by adding more detail about data attributes and relationships.</a:t>
            </a:r>
          </a:p>
          <a:p>
            <a:r>
              <a:rPr lang="en-US" dirty="0">
                <a:latin typeface="Times New Roman" panose="02020603050405020304" pitchFamily="18" charset="0"/>
                <a:cs typeface="Times New Roman" panose="02020603050405020304" pitchFamily="18" charset="0"/>
              </a:rPr>
              <a:t>Does not specify how the data will be physically stored, allowing for flexibility across different database technologies.</a:t>
            </a:r>
          </a:p>
          <a:p>
            <a:r>
              <a:rPr lang="en-US" dirty="0">
                <a:latin typeface="Times New Roman" panose="02020603050405020304" pitchFamily="18" charset="0"/>
                <a:cs typeface="Times New Roman" panose="02020603050405020304" pitchFamily="18" charset="0"/>
              </a:rPr>
              <a:t>Physical Data </a:t>
            </a:r>
            <a:r>
              <a:rPr lang="en-US" dirty="0" smtClean="0">
                <a:latin typeface="Times New Roman" panose="02020603050405020304" pitchFamily="18" charset="0"/>
                <a:cs typeface="Times New Roman" panose="02020603050405020304" pitchFamily="18" charset="0"/>
              </a:rPr>
              <a:t>Model : Describes </a:t>
            </a:r>
            <a:r>
              <a:rPr lang="en-US" dirty="0">
                <a:latin typeface="Times New Roman" panose="02020603050405020304" pitchFamily="18" charset="0"/>
                <a:cs typeface="Times New Roman" panose="02020603050405020304" pitchFamily="18" charset="0"/>
              </a:rPr>
              <a:t>the actual implementation of the data structure in a specific database management system.</a:t>
            </a:r>
          </a:p>
          <a:p>
            <a:r>
              <a:rPr lang="en-US" dirty="0">
                <a:latin typeface="Times New Roman" panose="02020603050405020304" pitchFamily="18" charset="0"/>
                <a:cs typeface="Times New Roman" panose="02020603050405020304" pitchFamily="18" charset="0"/>
              </a:rPr>
              <a:t>Includes details about data types, constraints, and indexes necessary for database creation.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3922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435668" cy="752129"/>
          </a:xfrm>
          <a:prstGeom prst="rect">
            <a:avLst/>
          </a:prstGeom>
        </p:spPr>
        <p:txBody>
          <a:bodyPr vert="horz" wrap="square" lIns="0" tIns="13335" rIns="0" bIns="0" rtlCol="0">
            <a:spAutoFit/>
          </a:bodyPr>
          <a:lstStyle/>
          <a:p>
            <a:pPr marL="12700">
              <a:lnSpc>
                <a:spcPct val="100000"/>
              </a:lnSpc>
              <a:spcBef>
                <a:spcPts val="105"/>
              </a:spcBef>
            </a:pPr>
            <a:r>
              <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pc="-4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pc="-40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538655" y="1238250"/>
            <a:ext cx="7848600" cy="507831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Employee data analysis provides insights into workforce characteristics, performance, and trends by analyzing various metrics. Key findings may include: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t>
            </a:r>
            <a:r>
              <a:rPr lang="en-US" dirty="0" smtClean="0">
                <a:latin typeface="Times New Roman" panose="02020603050405020304" pitchFamily="18" charset="0"/>
                <a:cs typeface="Times New Roman" panose="02020603050405020304" pitchFamily="18" charset="0"/>
              </a:rPr>
              <a:t>Demographic Breakdown: </a:t>
            </a:r>
            <a:r>
              <a:rPr lang="en-US" dirty="0">
                <a:latin typeface="Times New Roman" panose="02020603050405020304" pitchFamily="18" charset="0"/>
                <a:cs typeface="Times New Roman" panose="02020603050405020304" pitchFamily="18" charset="0"/>
              </a:rPr>
              <a:t>Age, gender, and diversity composition of the workforce.</a:t>
            </a:r>
          </a:p>
          <a:p>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Performance Metrics: </a:t>
            </a:r>
            <a:r>
              <a:rPr lang="en-US" dirty="0">
                <a:latin typeface="Times New Roman" panose="02020603050405020304" pitchFamily="18" charset="0"/>
                <a:cs typeface="Times New Roman" panose="02020603050405020304" pitchFamily="18" charset="0"/>
              </a:rPr>
              <a:t>Individual or team performance based on KPIs, productivity rates, and targets met.</a:t>
            </a:r>
          </a:p>
          <a:p>
            <a:r>
              <a:rPr lang="en-US" dirty="0" smtClean="0">
                <a:latin typeface="Times New Roman" panose="02020603050405020304" pitchFamily="18" charset="0"/>
                <a:cs typeface="Times New Roman" panose="02020603050405020304" pitchFamily="18" charset="0"/>
              </a:rPr>
              <a:t>3.Attrition Rates: </a:t>
            </a:r>
            <a:r>
              <a:rPr lang="en-US" dirty="0">
                <a:latin typeface="Times New Roman" panose="02020603050405020304" pitchFamily="18" charset="0"/>
                <a:cs typeface="Times New Roman" panose="02020603050405020304" pitchFamily="18" charset="0"/>
              </a:rPr>
              <a:t>Analysis of employee turnover, identifying high-risk groups and reasons for leaving.</a:t>
            </a:r>
          </a:p>
          <a:p>
            <a:r>
              <a:rPr lang="en-US" dirty="0">
                <a:latin typeface="Times New Roman" panose="02020603050405020304" pitchFamily="18" charset="0"/>
                <a:cs typeface="Times New Roman" panose="02020603050405020304" pitchFamily="18" charset="0"/>
              </a:rPr>
              <a:t>4. </a:t>
            </a:r>
            <a:r>
              <a:rPr lang="en-US" dirty="0" smtClean="0">
                <a:latin typeface="Times New Roman" panose="02020603050405020304" pitchFamily="18" charset="0"/>
                <a:cs typeface="Times New Roman" panose="02020603050405020304" pitchFamily="18" charset="0"/>
              </a:rPr>
              <a:t>Compensation Trends: </a:t>
            </a:r>
            <a:r>
              <a:rPr lang="en-US" dirty="0">
                <a:latin typeface="Times New Roman" panose="02020603050405020304" pitchFamily="18" charset="0"/>
                <a:cs typeface="Times New Roman" panose="02020603050405020304" pitchFamily="18" charset="0"/>
              </a:rPr>
              <a:t>Salary distributions, pay equity, and correlation between compensation and performance.</a:t>
            </a:r>
          </a:p>
          <a:p>
            <a:r>
              <a:rPr lang="en-US" dirty="0" smtClean="0">
                <a:latin typeface="Times New Roman" panose="02020603050405020304" pitchFamily="18" charset="0"/>
                <a:cs typeface="Times New Roman" panose="02020603050405020304" pitchFamily="18" charset="0"/>
              </a:rPr>
              <a:t>5.Attendance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Engagement: </a:t>
            </a:r>
            <a:r>
              <a:rPr lang="en-US" dirty="0">
                <a:latin typeface="Times New Roman" panose="02020603050405020304" pitchFamily="18" charset="0"/>
                <a:cs typeface="Times New Roman" panose="02020603050405020304" pitchFamily="18" charset="0"/>
              </a:rPr>
              <a:t>Analysis of absenteeism, participation in company initiatives, and engagement levels.</a:t>
            </a:r>
          </a:p>
          <a:p>
            <a:r>
              <a:rPr lang="en-US" dirty="0">
                <a:latin typeface="Times New Roman" panose="02020603050405020304" pitchFamily="18" charset="0"/>
                <a:cs typeface="Times New Roman" panose="02020603050405020304" pitchFamily="18" charset="0"/>
              </a:rPr>
              <a:t>6. </a:t>
            </a:r>
            <a:r>
              <a:rPr lang="en-US" dirty="0" smtClean="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Insights into training programs and their impact on performance and retention.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analyses help optimize HR strategies, improve employee satisfaction, and support business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endPar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 name="Rectangle 2"/>
          <p:cNvSpPr/>
          <p:nvPr/>
        </p:nvSpPr>
        <p:spPr>
          <a:xfrm>
            <a:off x="381000" y="1219199"/>
            <a:ext cx="8763000" cy="4801314"/>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Through </a:t>
            </a:r>
            <a:r>
              <a:rPr lang="en-US" dirty="0">
                <a:latin typeface="Times New Roman" panose="02020603050405020304" pitchFamily="18" charset="0"/>
                <a:cs typeface="Times New Roman" panose="02020603050405020304" pitchFamily="18" charset="0"/>
              </a:rPr>
              <a:t>the analysis of employee data, we have gained valuable insights into the workforce's composition and performance. Key findings include:</a:t>
            </a:r>
          </a:p>
          <a:p>
            <a:r>
              <a:rPr lang="en-US" b="1" dirty="0">
                <a:latin typeface="Times New Roman" panose="02020603050405020304" pitchFamily="18" charset="0"/>
                <a:cs typeface="Times New Roman" panose="02020603050405020304" pitchFamily="18" charset="0"/>
              </a:rPr>
              <a:t>Demographic Trends</a:t>
            </a:r>
            <a:r>
              <a:rPr lang="en-US" dirty="0">
                <a:latin typeface="Times New Roman" panose="02020603050405020304" pitchFamily="18" charset="0"/>
                <a:cs typeface="Times New Roman" panose="02020603050405020304" pitchFamily="18" charset="0"/>
              </a:rPr>
              <a:t>: The analysis revealed demographic patterns such as age distribution, gender ratios, and educational backgrounds. Understanding these trends helps in tailoring recruitment strategies and addressing diversity and inclusion goals.</a:t>
            </a:r>
          </a:p>
          <a:p>
            <a:r>
              <a:rPr lang="en-US" b="1" dirty="0">
                <a:latin typeface="Times New Roman" panose="02020603050405020304" pitchFamily="18" charset="0"/>
                <a:cs typeface="Times New Roman" panose="02020603050405020304" pitchFamily="18" charset="0"/>
              </a:rPr>
              <a:t>Performance Metrics</a:t>
            </a:r>
            <a:r>
              <a:rPr lang="en-US" dirty="0">
                <a:latin typeface="Times New Roman" panose="02020603050405020304" pitchFamily="18" charset="0"/>
                <a:cs typeface="Times New Roman" panose="02020603050405020304" pitchFamily="18" charset="0"/>
              </a:rPr>
              <a:t>: Evaluation of performance data highlighted top performers and areas where improvement is needed. This can guide targeted training programs and performance improvement plans.</a:t>
            </a:r>
          </a:p>
          <a:p>
            <a:r>
              <a:rPr lang="en-US" b="1" dirty="0">
                <a:latin typeface="Times New Roman" panose="02020603050405020304" pitchFamily="18" charset="0"/>
                <a:cs typeface="Times New Roman" panose="02020603050405020304" pitchFamily="18" charset="0"/>
              </a:rPr>
              <a:t>Employee Retention</a:t>
            </a:r>
            <a:r>
              <a:rPr lang="en-US" dirty="0">
                <a:latin typeface="Times New Roman" panose="02020603050405020304" pitchFamily="18" charset="0"/>
                <a:cs typeface="Times New Roman" panose="02020603050405020304" pitchFamily="18" charset="0"/>
              </a:rPr>
              <a:t>: Analysis of turnover rates and employee tenure provides insights into retention challenges. Identifying common factors in employee attrition can help in developing strategies to enhance job satisfaction and reduce turnover.</a:t>
            </a:r>
          </a:p>
          <a:p>
            <a:r>
              <a:rPr lang="en-US" b="1" dirty="0">
                <a:latin typeface="Times New Roman" panose="02020603050405020304" pitchFamily="18" charset="0"/>
                <a:cs typeface="Times New Roman" panose="02020603050405020304" pitchFamily="18" charset="0"/>
              </a:rPr>
              <a:t>Compensation and Benefits</a:t>
            </a:r>
            <a:r>
              <a:rPr lang="en-US" dirty="0">
                <a:latin typeface="Times New Roman" panose="02020603050405020304" pitchFamily="18" charset="0"/>
                <a:cs typeface="Times New Roman" panose="02020603050405020304" pitchFamily="18" charset="0"/>
              </a:rPr>
              <a:t>: Insights into salary ranges, benefits utilization, and compensation trends can inform adjustments to pay structures and benefits packages to remain competitive and equitable.</a:t>
            </a:r>
          </a:p>
          <a:p>
            <a:r>
              <a:rPr lang="en-US" b="1" dirty="0">
                <a:latin typeface="Times New Roman" panose="02020603050405020304" pitchFamily="18" charset="0"/>
                <a:cs typeface="Times New Roman" panose="02020603050405020304" pitchFamily="18" charset="0"/>
              </a:rPr>
              <a:t>Training and Development</a:t>
            </a:r>
            <a:r>
              <a:rPr lang="en-US" dirty="0">
                <a:latin typeface="Times New Roman" panose="02020603050405020304" pitchFamily="18" charset="0"/>
                <a:cs typeface="Times New Roman" panose="02020603050405020304" pitchFamily="18" charset="0"/>
              </a:rPr>
              <a:t>: The data can pinpoint skill gaps and areas where additional training is needed. This ensures that employees have the necessary skills to meet organizational goals and advance their careers.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880225" cy="670696"/>
          </a:xfrm>
          <a:prstGeom prst="rect">
            <a:avLst/>
          </a:prstGeom>
        </p:spPr>
        <p:txBody>
          <a:bodyPr vert="horz" wrap="square" lIns="0" tIns="16510" rIns="0" bIns="0" rtlCol="0">
            <a:spAutoFit/>
          </a:bodyPr>
          <a:lstStyle/>
          <a:p>
            <a:pPr marL="12700">
              <a:lnSpc>
                <a:spcPct val="100000"/>
              </a:lnSpc>
              <a:spcBef>
                <a:spcPts val="130"/>
              </a:spcBef>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TITLE</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89225" cy="752129"/>
          </a:xfrm>
          <a:prstGeom prst="rect">
            <a:avLst/>
          </a:prstGeom>
        </p:spPr>
        <p:txBody>
          <a:bodyPr vert="horz" wrap="square" lIns="0" tIns="13335" rIns="0" bIns="0" rtlCol="0">
            <a:spAutoFit/>
          </a:bodyPr>
          <a:lstStyle/>
          <a:p>
            <a:pPr marL="12700">
              <a:lnSpc>
                <a:spcPct val="100000"/>
              </a:lnSpc>
              <a:spcBef>
                <a:spcPts val="105"/>
              </a:spcBef>
            </a:pPr>
            <a:r>
              <a:rPr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a:t>
            </a:r>
            <a:r>
              <a:rPr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and </a:t>
            </a:r>
            <a:r>
              <a:rPr lang="en-US" sz="280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Discussion</a:t>
            </a:r>
            <a:endPar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4993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228600"/>
            <a:ext cx="715740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4250" spc="15"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ROB</a:t>
            </a:r>
            <a:r>
              <a:rPr sz="4250" spc="55"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a:t>
            </a:r>
            <a:r>
              <a:rPr sz="4250" spc="-20"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20"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
            </a:r>
            <a:r>
              <a:rPr lang="en-US"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4250" spc="-370"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4250" spc="-375"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4250" spc="15"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4250" spc="-10"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4250" spc="-20"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ME</a:t>
            </a:r>
            <a:r>
              <a:rPr sz="4250" spc="10" dirty="0" smtClean="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NT</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04800" y="914400"/>
            <a:ext cx="7467600" cy="563231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Context</a:t>
            </a:r>
            <a:r>
              <a:rPr lang="en-US" dirty="0">
                <a:latin typeface="Times New Roman" panose="02020603050405020304" pitchFamily="18" charset="0"/>
                <a:cs typeface="Times New Roman" panose="02020603050405020304" pitchFamily="18" charset="0"/>
              </a:rPr>
              <a:t>: The Project involves multiple datasets that require thorough analysis to derive actionable insights. The project encompasses various aspects such as performance metrics, user engagement, and operational efficiency. Problem: Despite the availability of extensive data, stakeholders are unable to make informed decisions due to a lack of clarity in understanding the data trends, patterns, and anomalies. The existing data may be fragmented across different sheets, making it challenging to consolidate insights effectively . </a:t>
            </a:r>
            <a:r>
              <a:rPr lang="en-US" b="1" dirty="0">
                <a:latin typeface="Times New Roman" panose="02020603050405020304" pitchFamily="18" charset="0"/>
                <a:cs typeface="Times New Roman" panose="02020603050405020304" pitchFamily="18" charset="0"/>
              </a:rPr>
              <a:t>Objectives</a:t>
            </a:r>
            <a:r>
              <a:rPr lang="en-US" dirty="0">
                <a:latin typeface="Times New Roman" panose="02020603050405020304" pitchFamily="18" charset="0"/>
                <a:cs typeface="Times New Roman" panose="02020603050405020304" pitchFamily="18" charset="0"/>
              </a:rPr>
              <a:t> :To identify key performance indicators (KPIs) that reflect the project's success.</a:t>
            </a:r>
          </a:p>
          <a:p>
            <a:r>
              <a:rPr lang="en-US" dirty="0">
                <a:latin typeface="Times New Roman" panose="02020603050405020304" pitchFamily="18" charset="0"/>
                <a:cs typeface="Times New Roman" panose="02020603050405020304" pitchFamily="18" charset="0"/>
              </a:rPr>
              <a:t>To analyze user engagement metrics to understand user behavior and preferences.</a:t>
            </a:r>
          </a:p>
          <a:p>
            <a:r>
              <a:rPr lang="en-US" dirty="0">
                <a:latin typeface="Times New Roman" panose="02020603050405020304" pitchFamily="18" charset="0"/>
                <a:cs typeface="Times New Roman" panose="02020603050405020304" pitchFamily="18" charset="0"/>
              </a:rPr>
              <a:t>To detect any anomalies or trends in the data that could impact project outcomes.</a:t>
            </a:r>
          </a:p>
          <a:p>
            <a:r>
              <a:rPr lang="en-US" dirty="0">
                <a:latin typeface="Times New Roman" panose="02020603050405020304" pitchFamily="18" charset="0"/>
                <a:cs typeface="Times New Roman" panose="02020603050405020304" pitchFamily="18" charset="0"/>
              </a:rPr>
              <a:t>To provide visualizations that enhance the interpretability of the data for stakeholders.</a:t>
            </a:r>
          </a:p>
          <a:p>
            <a:r>
              <a:rPr lang="en-US" b="1" dirty="0">
                <a:latin typeface="Times New Roman" panose="02020603050405020304" pitchFamily="18" charset="0"/>
                <a:cs typeface="Times New Roman" panose="02020603050405020304" pitchFamily="18" charset="0"/>
              </a:rPr>
              <a:t>Expected Outcome</a:t>
            </a:r>
            <a:r>
              <a:rPr lang="en-US" dirty="0">
                <a:latin typeface="Times New Roman" panose="02020603050405020304" pitchFamily="18" charset="0"/>
                <a:cs typeface="Times New Roman" panose="02020603050405020304" pitchFamily="18" charset="0"/>
              </a:rPr>
              <a:t>: By conducting a comprehensive analysis of the Project data, the goal is to produce a detailed report that highlights significant findings, offers recommendations for improvement, and supports strategic decision-making processes . This problem statement sets the stage for the analysis and clarifies the purpose and goals of the project.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51260" y="228377"/>
            <a:ext cx="61182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PROJECT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OVERVIEW</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Rectangle 2"/>
          <p:cNvSpPr>
            <a:spLocks noChangeArrowheads="1"/>
          </p:cNvSpPr>
          <p:nvPr/>
        </p:nvSpPr>
        <p:spPr bwMode="auto">
          <a:xfrm>
            <a:off x="342242" y="1224349"/>
            <a:ext cx="759142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 achieve these goals, the project is divided into several key phases: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Collection: The first phase involves gathering data from multiple sources, ensuring data integrity, and consolidating the information into a centralized repository.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Cleaning and Preprocessing: In this phase, the collected data is cleaned, standardized, and prepared for analysis. This includes handling missing values, removing duplicates, and transforming data into a format suitable for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Modeling and Analysis: Using advanced analytical techniques and statistical models, the team will analyze the data to uncover patterns, trends, and relationships that can inform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Visualization and Reporting: The insights gained from the analysis will be presented through interactive visualizations and comprehensive reports, making the data easily interpretable for stakeholders.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By successfully executing these phases, the</a:t>
            </a:r>
            <a:r>
              <a:rPr kumimoji="0" lang="en-US" altLang="en-US" sz="1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Project aims to deliver valuable insights, optimize decision-making, and drive the overall success of the organization.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760169" y="534648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0772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471955" y="6172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228600" y="1619029"/>
            <a:ext cx="8382000" cy="4524315"/>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Stakeholders: This includes project managers, team leaders, and executives who require insights into project performance and outcomes to make strategic decisions.</a:t>
            </a:r>
          </a:p>
          <a:p>
            <a:r>
              <a:rPr lang="en-US" dirty="0">
                <a:latin typeface="Times New Roman" panose="02020603050405020304" pitchFamily="18" charset="0"/>
                <a:cs typeface="Times New Roman" panose="02020603050405020304" pitchFamily="18" charset="0"/>
              </a:rPr>
              <a:t>Data Analysts and Scientists: These professionals will utilize the data analysis results to derive insights, create reports, and perform further statistical analysis to support business objectives.</a:t>
            </a:r>
          </a:p>
          <a:p>
            <a:r>
              <a:rPr lang="en-US" dirty="0">
                <a:latin typeface="Times New Roman" panose="02020603050405020304" pitchFamily="18" charset="0"/>
                <a:cs typeface="Times New Roman" panose="02020603050405020304" pitchFamily="18" charset="0"/>
              </a:rPr>
              <a:t>Marketing Teams: Marketing professionals may use the insights gained from user engagement metrics to tailor campaigns, improve customer targeting, and enhance user experience.</a:t>
            </a:r>
          </a:p>
          <a:p>
            <a:r>
              <a:rPr lang="en-US" dirty="0">
                <a:latin typeface="Times New Roman" panose="02020603050405020304" pitchFamily="18" charset="0"/>
                <a:cs typeface="Times New Roman" panose="02020603050405020304" pitchFamily="18" charset="0"/>
              </a:rPr>
              <a:t>Product Development Teams: These teams can leverage the analysis to understand user behavior and preferences, guiding the development of features that meet user needs.</a:t>
            </a:r>
          </a:p>
          <a:p>
            <a:r>
              <a:rPr lang="en-US" dirty="0">
                <a:latin typeface="Times New Roman" panose="02020603050405020304" pitchFamily="18" charset="0"/>
                <a:cs typeface="Times New Roman" panose="02020603050405020304" pitchFamily="18" charset="0"/>
              </a:rPr>
              <a:t>Operational Managers: Managers responsible for day-to-day operations may use the data to optimize processes, improve efficiency, and enhance service delivery.</a:t>
            </a:r>
          </a:p>
          <a:p>
            <a:r>
              <a:rPr lang="en-US" dirty="0">
                <a:latin typeface="Times New Roman" panose="02020603050405020304" pitchFamily="18" charset="0"/>
                <a:cs typeface="Times New Roman" panose="02020603050405020304" pitchFamily="18" charset="0"/>
              </a:rPr>
              <a:t>Investors and Partners: External stakeholders who are interested in the project's success and sustainability may seek insights into performance metrics and growth potential.</a:t>
            </a:r>
          </a:p>
          <a:p>
            <a:r>
              <a:rPr lang="en-US" dirty="0">
                <a:latin typeface="Times New Roman" panose="02020603050405020304" pitchFamily="18" charset="0"/>
                <a:cs typeface="Times New Roman" panose="02020603050405020304" pitchFamily="18" charset="0"/>
              </a:rPr>
              <a:t>By catering to these end users, </a:t>
            </a:r>
            <a:r>
              <a:rPr lang="en-US" dirty="0" smtClean="0">
                <a:latin typeface="Times New Roman" panose="02020603050405020304" pitchFamily="18" charset="0"/>
                <a:cs typeface="Times New Roman" panose="02020603050405020304" pitchFamily="18" charset="0"/>
              </a:rPr>
              <a:t>the Project </a:t>
            </a:r>
            <a:r>
              <a:rPr lang="en-US" dirty="0">
                <a:latin typeface="Times New Roman" panose="02020603050405020304" pitchFamily="18" charset="0"/>
                <a:cs typeface="Times New Roman" panose="02020603050405020304" pitchFamily="18" charset="0"/>
              </a:rPr>
              <a:t>aims to create a comprehensive understanding of the data, facilitating better decision-making and enhancing overall project success.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550" y="1857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0584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8102" y="241834"/>
            <a:ext cx="10643235" cy="567463"/>
          </a:xfrm>
          <a:prstGeom prst="rect">
            <a:avLst/>
          </a:prstGeom>
        </p:spPr>
        <p:txBody>
          <a:bodyPr vert="horz" wrap="square" lIns="0" tIns="13335" rIns="0" bIns="0" rtlCol="0">
            <a:spAutoFit/>
          </a:bodyPr>
          <a:lstStyle/>
          <a:p>
            <a:pPr marL="12700">
              <a:lnSpc>
                <a:spcPct val="100000"/>
              </a:lnSpc>
              <a:spcBef>
                <a:spcPts val="105"/>
              </a:spcBef>
            </a:pP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spc="-34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6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29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V</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LU</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a:t>
            </a:r>
            <a:r>
              <a:rPr sz="3600" spc="-6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spc="2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3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a:t>
            </a:r>
            <a:r>
              <a:rPr sz="3600" spc="-3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a:t>
            </a:r>
            <a:r>
              <a:rPr sz="360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a:t>
            </a:r>
            <a:r>
              <a:rPr sz="36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162910" y="1173063"/>
            <a:ext cx="8839200" cy="2308324"/>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The Project </a:t>
            </a:r>
            <a:r>
              <a:rPr lang="en-US" dirty="0">
                <a:latin typeface="Times New Roman" panose="02020603050405020304" pitchFamily="18" charset="0"/>
                <a:cs typeface="Times New Roman" panose="02020603050405020304" pitchFamily="18" charset="0"/>
              </a:rPr>
              <a:t>Data Analysis provides a robust framework for transforming raw data into actionable insights that drive strategic decision-making and operational improvements. Our solution encompasses the following key </a:t>
            </a:r>
            <a:r>
              <a:rPr lang="en-US" dirty="0" smtClean="0">
                <a:latin typeface="Times New Roman" panose="02020603050405020304" pitchFamily="18" charset="0"/>
                <a:cs typeface="Times New Roman" panose="02020603050405020304" pitchFamily="18" charset="0"/>
              </a:rPr>
              <a:t>components , Data </a:t>
            </a:r>
            <a:r>
              <a:rPr lang="en-US" dirty="0">
                <a:latin typeface="Times New Roman" panose="02020603050405020304" pitchFamily="18" charset="0"/>
                <a:cs typeface="Times New Roman" panose="02020603050405020304" pitchFamily="18" charset="0"/>
              </a:rPr>
              <a:t>Integration and Management: We consolidate data from various sources into a centralized repository, ensuring that all relevant information is accessible and organized for analysis.</a:t>
            </a:r>
          </a:p>
          <a:p>
            <a:r>
              <a:rPr lang="en-US" dirty="0">
                <a:latin typeface="Times New Roman" panose="02020603050405020304" pitchFamily="18" charset="0"/>
                <a:cs typeface="Times New Roman" panose="02020603050405020304" pitchFamily="18" charset="0"/>
              </a:rPr>
              <a:t>Advanced Analytical Techniques: Utilizing statistical methods, machine learning algorithms, and data mining techniques, we analyze the data to uncover trends, patterns, and correlations that may not be immediately apparent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315310" y="3609674"/>
            <a:ext cx="8686800"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value proposition of the </a:t>
            </a:r>
            <a:r>
              <a:rPr lang="en-US" dirty="0" smtClean="0">
                <a:latin typeface="Times New Roman" panose="02020603050405020304" pitchFamily="18" charset="0"/>
                <a:cs typeface="Times New Roman" panose="02020603050405020304" pitchFamily="18" charset="0"/>
              </a:rPr>
              <a:t>Project </a:t>
            </a:r>
            <a:r>
              <a:rPr lang="en-US" dirty="0">
                <a:latin typeface="Times New Roman" panose="02020603050405020304" pitchFamily="18" charset="0"/>
                <a:cs typeface="Times New Roman" panose="02020603050405020304" pitchFamily="18" charset="0"/>
              </a:rPr>
              <a:t>Data Analysis can be summarized as </a:t>
            </a:r>
            <a:r>
              <a:rPr lang="en-US" dirty="0" smtClean="0">
                <a:latin typeface="Times New Roman" panose="02020603050405020304" pitchFamily="18" charset="0"/>
                <a:cs typeface="Times New Roman" panose="02020603050405020304" pitchFamily="18" charset="0"/>
              </a:rPr>
              <a:t>follows</a:t>
            </a:r>
          </a:p>
          <a:p>
            <a:r>
              <a:rPr lang="en-US" dirty="0" smtClean="0">
                <a:latin typeface="Times New Roman" panose="02020603050405020304" pitchFamily="18" charset="0"/>
                <a:cs typeface="Times New Roman" panose="02020603050405020304" pitchFamily="18" charset="0"/>
              </a:rPr>
              <a:t>Informed </a:t>
            </a:r>
            <a:r>
              <a:rPr lang="en-US" dirty="0">
                <a:latin typeface="Times New Roman" panose="02020603050405020304" pitchFamily="18" charset="0"/>
                <a:cs typeface="Times New Roman" panose="02020603050405020304" pitchFamily="18" charset="0"/>
              </a:rPr>
              <a:t>Decision-Making: By providing stakeholders with clear, data-driven insights, our solution empowers them to make informed decisions that enhance project outcomes and align with strategic goals.</a:t>
            </a:r>
          </a:p>
          <a:p>
            <a:r>
              <a:rPr lang="en-US" dirty="0">
                <a:latin typeface="Times New Roman" panose="02020603050405020304" pitchFamily="18" charset="0"/>
                <a:cs typeface="Times New Roman" panose="02020603050405020304" pitchFamily="18" charset="0"/>
              </a:rPr>
              <a:t>Operational Efficiency: Our analysis identifies inefficiencies and areas for improvement, enabling organizations to optimize processes and resource allocation, ultimately reducing costs and increasing productivity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Dataset Description</a:t>
            </a:r>
          </a:p>
        </p:txBody>
      </p:sp>
      <p:sp>
        <p:nvSpPr>
          <p:cNvPr id="3" name="Rectangle 2"/>
          <p:cNvSpPr/>
          <p:nvPr/>
        </p:nvSpPr>
        <p:spPr>
          <a:xfrm>
            <a:off x="457200" y="1295400"/>
            <a:ext cx="7620000" cy="2123658"/>
          </a:xfrm>
          <a:prstGeom prst="rect">
            <a:avLst/>
          </a:prstGeom>
        </p:spPr>
        <p:txBody>
          <a:bodyPr wrap="square">
            <a:spAutoFit/>
          </a:bodyPr>
          <a:lstStyle/>
          <a:p>
            <a:r>
              <a:rPr lang="en-US" sz="2200" dirty="0"/>
              <a:t>The dataset associated with </a:t>
            </a:r>
            <a:r>
              <a:rPr lang="en-US" sz="2200" dirty="0" smtClean="0"/>
              <a:t>the </a:t>
            </a:r>
            <a:r>
              <a:rPr lang="en-US" sz="2200" dirty="0"/>
              <a:t>Project Data Analysis is designed to facilitate a thorough examination of various aspects related to the project’s objectives. It encompasses multiple dimensions of data that are critical for informed decision-making and strategic planning.</a:t>
            </a:r>
            <a:r>
              <a:rPr lang="en-US" sz="2200" dirty="0"/>
              <a:t/>
            </a:r>
            <a:br>
              <a:rPr lang="en-US" sz="2200" dirty="0"/>
            </a:br>
            <a:endParaRPr lang="en-US" sz="2200" dirty="0"/>
          </a:p>
        </p:txBody>
      </p:sp>
      <p:sp>
        <p:nvSpPr>
          <p:cNvPr id="4" name="Rectangle 3"/>
          <p:cNvSpPr/>
          <p:nvPr/>
        </p:nvSpPr>
        <p:spPr>
          <a:xfrm>
            <a:off x="457200" y="3164681"/>
            <a:ext cx="7848600" cy="4154984"/>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Key Components of the Dataset:</a:t>
            </a:r>
          </a:p>
          <a:p>
            <a:r>
              <a:rPr lang="en-US" sz="2200" dirty="0">
                <a:latin typeface="Times New Roman" panose="02020603050405020304" pitchFamily="18" charset="0"/>
                <a:cs typeface="Times New Roman" panose="02020603050405020304" pitchFamily="18" charset="0"/>
              </a:rPr>
              <a:t>User Engagement </a:t>
            </a:r>
            <a:r>
              <a:rPr lang="en-US" sz="2200" dirty="0" smtClean="0">
                <a:latin typeface="Times New Roman" panose="02020603050405020304" pitchFamily="18" charset="0"/>
                <a:cs typeface="Times New Roman" panose="02020603050405020304" pitchFamily="18" charset="0"/>
              </a:rPr>
              <a:t>Data : Metrics</a:t>
            </a:r>
            <a:r>
              <a:rPr lang="en-US" sz="2200" dirty="0">
                <a:latin typeface="Times New Roman" panose="02020603050405020304" pitchFamily="18" charset="0"/>
                <a:cs typeface="Times New Roman" panose="02020603050405020304" pitchFamily="18" charset="0"/>
              </a:rPr>
              <a:t>: Includes data on user interactions, such as login frequency, session duration, and feature usage.</a:t>
            </a:r>
          </a:p>
          <a:p>
            <a:r>
              <a:rPr lang="en-US" sz="2200" dirty="0">
                <a:latin typeface="Times New Roman" panose="02020603050405020304" pitchFamily="18" charset="0"/>
                <a:cs typeface="Times New Roman" panose="02020603050405020304" pitchFamily="18" charset="0"/>
              </a:rPr>
              <a:t>Demographics: Information about user profiles, including age, location, and preferences.</a:t>
            </a:r>
          </a:p>
          <a:p>
            <a:r>
              <a:rPr lang="en-US" sz="2200" dirty="0">
                <a:latin typeface="Times New Roman" panose="02020603050405020304" pitchFamily="18" charset="0"/>
                <a:cs typeface="Times New Roman" panose="02020603050405020304" pitchFamily="18" charset="0"/>
              </a:rPr>
              <a:t>Performance </a:t>
            </a:r>
            <a:r>
              <a:rPr lang="en-US" sz="2200" dirty="0" smtClean="0">
                <a:latin typeface="Times New Roman" panose="02020603050405020304" pitchFamily="18" charset="0"/>
                <a:cs typeface="Times New Roman" panose="02020603050405020304" pitchFamily="18" charset="0"/>
              </a:rPr>
              <a:t>Metrics : KPIs</a:t>
            </a:r>
            <a:r>
              <a:rPr lang="en-US" sz="2200" dirty="0">
                <a:latin typeface="Times New Roman" panose="02020603050405020304" pitchFamily="18" charset="0"/>
                <a:cs typeface="Times New Roman" panose="02020603050405020304" pitchFamily="18" charset="0"/>
              </a:rPr>
              <a:t>: Key performance indicators relevant to project goals, such as conversion rates, customer satisfaction scores, and retention rates.</a:t>
            </a:r>
          </a:p>
          <a:p>
            <a:r>
              <a:rPr lang="en-US" sz="2200" dirty="0">
                <a:latin typeface="Times New Roman" panose="02020603050405020304" pitchFamily="18" charset="0"/>
                <a:cs typeface="Times New Roman" panose="02020603050405020304" pitchFamily="18" charset="0"/>
              </a:rPr>
              <a:t>Financial Data: Revenue figures, cost analysis, and budget allocations to assess financial performance.</a:t>
            </a:r>
          </a:p>
          <a:p>
            <a:r>
              <a:rPr lang="en-US" sz="2200" dirty="0">
                <a:latin typeface="Times New Roman" panose="02020603050405020304" pitchFamily="18" charset="0"/>
                <a:cs typeface="Times New Roman" panose="02020603050405020304" pitchFamily="18" charset="0"/>
              </a:rPr>
              <a:t/>
            </a: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58063"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459114" y="1439838"/>
            <a:ext cx="2466975" cy="3419475"/>
          </a:xfrm>
          <a:prstGeom prst="rect">
            <a:avLst/>
          </a:prstGeom>
        </p:spPr>
      </p:pic>
      <p:sp>
        <p:nvSpPr>
          <p:cNvPr id="7" name="object 7"/>
          <p:cNvSpPr txBox="1">
            <a:spLocks noGrp="1"/>
          </p:cNvSpPr>
          <p:nvPr>
            <p:ph type="title"/>
          </p:nvPr>
        </p:nvSpPr>
        <p:spPr>
          <a:xfrm>
            <a:off x="72263" y="136629"/>
            <a:ext cx="9623425" cy="670696"/>
          </a:xfrm>
          <a:prstGeom prst="rect">
            <a:avLst/>
          </a:prstGeom>
        </p:spPr>
        <p:txBody>
          <a:bodyPr vert="horz" wrap="square" lIns="0" tIns="16510" rIns="0" bIns="0" rtlCol="0">
            <a:spAutoFit/>
          </a:bodyPr>
          <a:lstStyle/>
          <a:p>
            <a:pPr marL="12700">
              <a:lnSpc>
                <a:spcPct val="100000"/>
              </a:lnSpc>
              <a:spcBef>
                <a:spcPts val="130"/>
              </a:spcBef>
            </a:pP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THE</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WOW</a:t>
            </a:r>
            <a:r>
              <a:rPr lang="en-US"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t>
            </a:r>
            <a:r>
              <a:rPr sz="4250" spc="8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a:t>
            </a:r>
            <a:r>
              <a:rPr sz="4250" spc="-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15"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OUR</a:t>
            </a:r>
            <a:r>
              <a:rPr sz="4250" spc="-1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sz="4250" spc="2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a:t>
            </a:r>
            <a:endParaRPr sz="425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 y="879066"/>
            <a:ext cx="8305800" cy="5355312"/>
          </a:xfrm>
          <a:prstGeom prst="rect">
            <a:avLst/>
          </a:prstGeom>
        </p:spPr>
        <p:txBody>
          <a:bodyPr wrap="square">
            <a:spAutoFit/>
          </a:bodyPr>
          <a:lstStyle/>
          <a:p>
            <a:r>
              <a:rPr lang="en-US" dirty="0"/>
              <a:t>The </a:t>
            </a:r>
            <a:r>
              <a:rPr lang="en-US" dirty="0" smtClean="0"/>
              <a:t>Project </a:t>
            </a:r>
            <a:r>
              <a:rPr lang="en-US" dirty="0"/>
              <a:t>Data Analysis stands out in its ability to transform complex data into clear, actionable insights that resonate with stakeholders. Here’s what makes our solution </a:t>
            </a:r>
            <a:r>
              <a:rPr lang="en-US" dirty="0" smtClean="0"/>
              <a:t>exceptional : Data-Driven </a:t>
            </a:r>
            <a:r>
              <a:rPr lang="en-US" dirty="0"/>
              <a:t>Insights: Our solution leverages advanced data analytics to uncover hidden patterns and trends within the dataset. This capability allows organizations to make informed decisions based on empirical evidence rather than intuition, significantly enhancing the quality of strategic planning.</a:t>
            </a:r>
          </a:p>
          <a:p>
            <a:r>
              <a:rPr lang="en-US" dirty="0"/>
              <a:t>Customization and Flexibility: We tailor our analytical approach to meet the specific needs of each stakeholder group, ensuring that insights are relevant and directly applicable. This customization fosters greater engagement and satisfaction among users, as they receive information that directly addresses their unique challenges.</a:t>
            </a:r>
          </a:p>
          <a:p>
            <a:r>
              <a:rPr lang="en-US" dirty="0"/>
              <a:t>Visual Storytelling: By utilizing interactive dashboards and visual reports, </a:t>
            </a:r>
            <a:r>
              <a:rPr lang="en-US" dirty="0" smtClean="0"/>
              <a:t>Real-Time </a:t>
            </a:r>
            <a:r>
              <a:rPr lang="en-US" dirty="0"/>
              <a:t>Analytics: Our solution incorporates real-time data processing capabilities, enabling organizations to respond swiftly to changing conditions and emerging trends. This agility is crucial in today’s fast-paced business environment, where timely decisions can lead to competitive advantages.</a:t>
            </a:r>
          </a:p>
          <a:p>
            <a:r>
              <a:rPr lang="en-US" dirty="0"/>
              <a:t>Proven Impact Measurement: We focus on quantifying the impact of our solutions through key performance indicators (KPIs) and return on investment (ROI) metrics. By demonstrating tangible results, we build trust and credibility with stakeholders, reinforcing the value of data-driven decision-making.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1478</Words>
  <Application>Microsoft Office PowerPoint</Application>
  <PresentationFormat>Custom</PresentationFormat>
  <Paragraphs>98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 </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16</cp:revision>
  <dcterms:created xsi:type="dcterms:W3CDTF">2024-03-29T15:07:22Z</dcterms:created>
  <dcterms:modified xsi:type="dcterms:W3CDTF">2024-09-11T11:35:35Z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