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87" r:id="rId2"/>
    <p:sldId id="264" r:id="rId3"/>
    <p:sldId id="266" r:id="rId4"/>
    <p:sldId id="272" r:id="rId5"/>
    <p:sldId id="289" r:id="rId6"/>
    <p:sldId id="288" r:id="rId7"/>
    <p:sldId id="290" r:id="rId8"/>
    <p:sldId id="291" r:id="rId9"/>
    <p:sldId id="292" r:id="rId10"/>
    <p:sldId id="293" r:id="rId11"/>
    <p:sldId id="294" r:id="rId12"/>
    <p:sldId id="295" r:id="rId13"/>
    <p:sldId id="296" r:id="rId14"/>
    <p:sldId id="298" r:id="rId15"/>
    <p:sldId id="297" r:id="rId16"/>
    <p:sldId id="299" r:id="rId17"/>
    <p:sldId id="303" r:id="rId18"/>
    <p:sldId id="305" r:id="rId19"/>
    <p:sldId id="307" r:id="rId20"/>
    <p:sldId id="308" r:id="rId21"/>
    <p:sldId id="311" r:id="rId22"/>
    <p:sldId id="312" r:id="rId23"/>
    <p:sldId id="314" r:id="rId24"/>
    <p:sldId id="315" r:id="rId25"/>
    <p:sldId id="316" r:id="rId26"/>
    <p:sldId id="317" r:id="rId27"/>
    <p:sldId id="318" r:id="rId28"/>
    <p:sldId id="319" r:id="rId29"/>
    <p:sldId id="320" r:id="rId30"/>
    <p:sldId id="321" r:id="rId31"/>
    <p:sldId id="322" r:id="rId32"/>
    <p:sldId id="324" r:id="rId33"/>
    <p:sldId id="325" r:id="rId34"/>
    <p:sldId id="326" r:id="rId35"/>
    <p:sldId id="306" r:id="rId36"/>
    <p:sldId id="310" r:id="rId37"/>
    <p:sldId id="313" r:id="rId38"/>
    <p:sldId id="301" r:id="rId39"/>
    <p:sldId id="302" r:id="rId40"/>
  </p:sldIdLst>
  <p:sldSz cx="12192000" cy="6858000"/>
  <p:notesSz cx="6858000" cy="9144000"/>
  <p:custDataLst>
    <p:tags r:id="rId4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63BE"/>
    <a:srgbClr val="332D2D"/>
    <a:srgbClr val="D6E6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139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gs" Target="tags/tag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DCCFB6-CE2B-431B-B63B-8A0E5C47C8BE}" type="datetimeFigureOut">
              <a:rPr lang="zh-CN" altLang="en-US" smtClean="0"/>
              <a:t>2019/12/2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479857-3E28-4C90-825C-C38A910FF1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49727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479857-3E28-4C90-825C-C38A910FF16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16089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64A87B-1402-48B6-AF43-B584EF02056F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20135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64A87B-1402-48B6-AF43-B584EF02056F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81703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64A87B-1402-48B6-AF43-B584EF02056F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43839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479857-3E28-4C90-825C-C38A910FF16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20396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64A87B-1402-48B6-AF43-B584EF02056F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62031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64A87B-1402-48B6-AF43-B584EF02056F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45311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64A87B-1402-48B6-AF43-B584EF02056F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68431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64A87B-1402-48B6-AF43-B584EF02056F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93156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64A87B-1402-48B6-AF43-B584EF02056F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78059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64A87B-1402-48B6-AF43-B584EF02056F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22188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479857-3E28-4C90-825C-C38A910FF16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550313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64A87B-1402-48B6-AF43-B584EF02056F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86481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64A87B-1402-48B6-AF43-B584EF02056F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007507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64A87B-1402-48B6-AF43-B584EF02056F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872867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64A87B-1402-48B6-AF43-B584EF02056F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875473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64A87B-1402-48B6-AF43-B584EF02056F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062085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64A87B-1402-48B6-AF43-B584EF02056F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344033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64A87B-1402-48B6-AF43-B584EF02056F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852581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64A87B-1402-48B6-AF43-B584EF02056F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06757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64A87B-1402-48B6-AF43-B584EF02056F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371289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64A87B-1402-48B6-AF43-B584EF02056F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126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479857-3E28-4C90-825C-C38A910FF16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234759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64A87B-1402-48B6-AF43-B584EF02056F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319914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64A87B-1402-48B6-AF43-B584EF02056F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999200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64A87B-1402-48B6-AF43-B584EF02056F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405614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64A87B-1402-48B6-AF43-B584EF02056F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816880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64A87B-1402-48B6-AF43-B584EF02056F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729920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64A87B-1402-48B6-AF43-B584EF02056F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127071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64A87B-1402-48B6-AF43-B584EF02056F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205210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64A87B-1402-48B6-AF43-B584EF02056F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014280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479857-3E28-4C90-825C-C38A910FF163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394766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479857-3E28-4C90-825C-C38A910FF163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84105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64A87B-1402-48B6-AF43-B584EF02056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00856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64A87B-1402-48B6-AF43-B584EF02056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89118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64A87B-1402-48B6-AF43-B584EF02056F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29884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479857-3E28-4C90-825C-C38A910FF16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96517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64A87B-1402-48B6-AF43-B584EF02056F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06398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64A87B-1402-48B6-AF43-B584EF02056F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9702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2711BBB-1695-42D8-9491-D28DC7CFDEA6}" type="datetimeFigureOut">
              <a:rPr lang="zh-CN" altLang="en-US" smtClean="0"/>
              <a:t>2019/12/2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5E6532C-EE3F-40F0-86BE-983BA5E621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03162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2711BBB-1695-42D8-9491-D28DC7CFDEA6}" type="datetimeFigureOut">
              <a:rPr lang="zh-CN" altLang="en-US" smtClean="0"/>
              <a:t>2019/12/2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5E6532C-EE3F-40F0-86BE-983BA5E621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56184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2711BBB-1695-42D8-9491-D28DC7CFDEA6}" type="datetimeFigureOut">
              <a:rPr lang="zh-CN" altLang="en-US" smtClean="0"/>
              <a:t>2019/12/2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5E6532C-EE3F-40F0-86BE-983BA5E621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22978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2711BBB-1695-42D8-9491-D28DC7CFDEA6}" type="datetimeFigureOut">
              <a:rPr lang="zh-CN" altLang="en-US" smtClean="0"/>
              <a:t>2019/12/2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5E6532C-EE3F-40F0-86BE-983BA5E621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63530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1"/>
          <a:stretch/>
        </p:blipFill>
        <p:spPr>
          <a:xfrm>
            <a:off x="0" y="-18854"/>
            <a:ext cx="12192000" cy="790819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>
            <a:off x="-536" y="776736"/>
            <a:ext cx="12192000" cy="857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203346" y="98747"/>
            <a:ext cx="11136573" cy="58749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600" baseline="0">
                <a:solidFill>
                  <a:schemeClr val="accent1"/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en-US" altLang="ko-KR" dirty="0" smtClean="0"/>
              <a:t>Slide main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69495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2711BBB-1695-42D8-9491-D28DC7CFDEA6}" type="datetimeFigureOut">
              <a:rPr lang="zh-CN" altLang="en-US" smtClean="0"/>
              <a:t>2019/12/2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5E6532C-EE3F-40F0-86BE-983BA5E621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60314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2711BBB-1695-42D8-9491-D28DC7CFDEA6}" type="datetimeFigureOut">
              <a:rPr lang="zh-CN" altLang="en-US" smtClean="0"/>
              <a:t>2019/12/2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5E6532C-EE3F-40F0-86BE-983BA5E621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4570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2711BBB-1695-42D8-9491-D28DC7CFDEA6}" type="datetimeFigureOut">
              <a:rPr lang="zh-CN" altLang="en-US" smtClean="0"/>
              <a:t>2019/12/2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5E6532C-EE3F-40F0-86BE-983BA5E621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86016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2711BBB-1695-42D8-9491-D28DC7CFDEA6}" type="datetimeFigureOut">
              <a:rPr lang="zh-CN" altLang="en-US" smtClean="0"/>
              <a:t>2019/12/2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5E6532C-EE3F-40F0-86BE-983BA5E621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05739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61160" y="365125"/>
            <a:ext cx="8869680" cy="671195"/>
          </a:xfrm>
        </p:spPr>
        <p:txBody>
          <a:bodyPr/>
          <a:lstStyle>
            <a:lvl1pPr algn="ctr">
              <a:defRPr b="1">
                <a:solidFill>
                  <a:srgbClr val="332D2D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2711BBB-1695-42D8-9491-D28DC7CFDEA6}" type="datetimeFigureOut">
              <a:rPr lang="zh-CN" altLang="en-US" smtClean="0"/>
              <a:t>2019/12/2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5E6532C-EE3F-40F0-86BE-983BA5E621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28941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21763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53390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2711BBB-1695-42D8-9491-D28DC7CFDEA6}" type="datetimeFigureOut">
              <a:rPr lang="zh-CN" altLang="en-US" smtClean="0"/>
              <a:t>2019/12/2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5E6532C-EE3F-40F0-86BE-983BA5E621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90564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8291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  <p:sldLayoutId id="2147483662" r:id="rId1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9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ext Placeholder 1"/>
          <p:cNvSpPr txBox="1">
            <a:spLocks/>
          </p:cNvSpPr>
          <p:nvPr/>
        </p:nvSpPr>
        <p:spPr>
          <a:xfrm>
            <a:off x="971307" y="1864919"/>
            <a:ext cx="6537325" cy="646331"/>
          </a:xfrm>
          <a:prstGeom prst="rect">
            <a:avLst/>
          </a:prstGeom>
        </p:spPr>
        <p:txBody>
          <a:bodyPr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40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算法之美</a:t>
            </a:r>
            <a:endParaRPr lang="ko-KR" altLang="en-US" sz="40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10" name="Text Placeholder 2"/>
          <p:cNvSpPr txBox="1">
            <a:spLocks/>
          </p:cNvSpPr>
          <p:nvPr/>
        </p:nvSpPr>
        <p:spPr>
          <a:xfrm>
            <a:off x="971307" y="2571064"/>
            <a:ext cx="6537325" cy="31138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 dirty="0" smtClean="0">
                <a:solidFill>
                  <a:schemeClr val="accent1"/>
                </a:solidFill>
              </a:rPr>
              <a:t>2019.11.25</a:t>
            </a:r>
          </a:p>
          <a:p>
            <a:pPr marL="0" indent="0">
              <a:buNone/>
            </a:pPr>
            <a:r>
              <a:rPr lang="zh-CN" altLang="en-US" sz="2000" dirty="0">
                <a:solidFill>
                  <a:schemeClr val="accent1"/>
                </a:solidFill>
              </a:rPr>
              <a:t>郭银鑫</a:t>
            </a:r>
            <a:endParaRPr lang="en-US" altLang="zh-CN" sz="2000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ko-KR" altLang="en-US" sz="2000" dirty="0">
              <a:solidFill>
                <a:schemeClr val="accent1"/>
              </a:solidFill>
            </a:endParaRPr>
          </a:p>
        </p:txBody>
      </p:sp>
      <p:grpSp>
        <p:nvGrpSpPr>
          <p:cNvPr id="12" name="Group 7"/>
          <p:cNvGrpSpPr/>
          <p:nvPr/>
        </p:nvGrpSpPr>
        <p:grpSpPr>
          <a:xfrm>
            <a:off x="1101970" y="753515"/>
            <a:ext cx="803030" cy="776406"/>
            <a:chOff x="1101969" y="1465385"/>
            <a:chExt cx="679206" cy="567843"/>
          </a:xfrm>
          <a:solidFill>
            <a:schemeClr val="accent2"/>
          </a:solidFill>
        </p:grpSpPr>
        <p:sp>
          <p:nvSpPr>
            <p:cNvPr id="13" name="Rectangle 4"/>
            <p:cNvSpPr/>
            <p:nvPr/>
          </p:nvSpPr>
          <p:spPr>
            <a:xfrm>
              <a:off x="1101969" y="1465385"/>
              <a:ext cx="269631" cy="5678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1">
                <a:solidFill>
                  <a:schemeClr val="accent1"/>
                </a:solidFill>
              </a:endParaRPr>
            </a:p>
          </p:txBody>
        </p:sp>
        <p:sp>
          <p:nvSpPr>
            <p:cNvPr id="14" name="Rectangle 5"/>
            <p:cNvSpPr/>
            <p:nvPr/>
          </p:nvSpPr>
          <p:spPr>
            <a:xfrm>
              <a:off x="1473444" y="1465385"/>
              <a:ext cx="117231" cy="56784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1">
                <a:solidFill>
                  <a:schemeClr val="accent1"/>
                </a:solidFill>
              </a:endParaRPr>
            </a:p>
          </p:txBody>
        </p:sp>
        <p:sp>
          <p:nvSpPr>
            <p:cNvPr id="15" name="Rectangle 6"/>
            <p:cNvSpPr/>
            <p:nvPr/>
          </p:nvSpPr>
          <p:spPr>
            <a:xfrm>
              <a:off x="1663944" y="1465385"/>
              <a:ext cx="117231" cy="56784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1">
                <a:solidFill>
                  <a:schemeClr val="accent1"/>
                </a:solidFill>
              </a:endParaRPr>
            </a:p>
          </p:txBody>
        </p:sp>
      </p:grpSp>
      <p:cxnSp>
        <p:nvCxnSpPr>
          <p:cNvPr id="16" name="Straight Connector 9"/>
          <p:cNvCxnSpPr/>
          <p:nvPr/>
        </p:nvCxnSpPr>
        <p:spPr>
          <a:xfrm>
            <a:off x="1091823" y="2477365"/>
            <a:ext cx="6416809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6163892"/>
      </p:ext>
    </p:extLst>
  </p:cSld>
  <p:clrMapOvr>
    <a:masterClrMapping/>
  </p:clrMapOvr>
  <p:transition spd="slow" advClick="0" advTm="3000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03346" y="89955"/>
            <a:ext cx="11136573" cy="587493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latin typeface="+mj-lt"/>
              </a:rPr>
              <a:t>递归</a:t>
            </a:r>
            <a:r>
              <a:rPr lang="zh-CN" altLang="en-US" dirty="0"/>
              <a:t>（编程技巧）</a:t>
            </a:r>
            <a:endParaRPr lang="ko-KR" altLang="en-US" dirty="0">
              <a:latin typeface="+mj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346887" y="1219197"/>
            <a:ext cx="3159839" cy="2616101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accent1"/>
                </a:solidFill>
              </a:rPr>
              <a:t>场景</a:t>
            </a:r>
            <a:r>
              <a:rPr lang="en-US" altLang="zh-CN" dirty="0" smtClean="0">
                <a:solidFill>
                  <a:schemeClr val="accent1"/>
                </a:solidFill>
              </a:rPr>
              <a:t>3</a:t>
            </a:r>
            <a:r>
              <a:rPr lang="zh-CN" altLang="en-US" dirty="0" smtClean="0">
                <a:solidFill>
                  <a:schemeClr val="accent1"/>
                </a:solidFill>
              </a:rPr>
              <a:t>代码实现</a:t>
            </a:r>
            <a:endParaRPr lang="en-US" altLang="zh-CN" dirty="0">
              <a:solidFill>
                <a:schemeClr val="accent1"/>
              </a:solidFill>
            </a:endParaRPr>
          </a:p>
          <a:p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1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报告</a:t>
            </a:r>
            <a:r>
              <a:rPr lang="en-US" altLang="zh-CN" sz="1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1600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writeDoc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sz="1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职级</a:t>
            </a:r>
            <a:r>
              <a:rPr lang="en-US" altLang="zh-CN" sz="1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n){</a:t>
            </a:r>
          </a:p>
          <a:p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1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</a:t>
            </a:r>
            <a:r>
              <a:rPr lang="zh-CN" altLang="en-US" sz="1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如果（</a:t>
            </a:r>
            <a:r>
              <a:rPr lang="en-US" altLang="zh-CN" sz="1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n=1){</a:t>
            </a:r>
          </a:p>
          <a:p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  <a:r>
              <a:rPr lang="en-US" altLang="zh-CN" sz="1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return “</a:t>
            </a:r>
            <a:r>
              <a:rPr lang="zh-CN" altLang="en-US" sz="1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一份报告</a:t>
            </a:r>
            <a:r>
              <a:rPr lang="en-US" altLang="zh-CN" sz="1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”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1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 }</a:t>
            </a:r>
          </a:p>
          <a:p>
            <a:r>
              <a:rPr lang="zh-CN" altLang="en-US" sz="1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 否则</a:t>
            </a:r>
            <a:r>
              <a:rPr lang="en-US" altLang="zh-CN" sz="1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{</a:t>
            </a:r>
          </a:p>
          <a:p>
            <a:r>
              <a:rPr lang="en-US" altLang="zh-CN" sz="1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	return </a:t>
            </a:r>
            <a:r>
              <a:rPr lang="en-US" altLang="zh-CN" sz="1600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writeDoc</a:t>
            </a:r>
            <a:r>
              <a:rPr lang="en-US" altLang="zh-CN" sz="1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(n-1)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1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}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1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}</a:t>
            </a:r>
          </a:p>
        </p:txBody>
      </p:sp>
      <p:sp>
        <p:nvSpPr>
          <p:cNvPr id="5" name="矩形 4"/>
          <p:cNvSpPr/>
          <p:nvPr/>
        </p:nvSpPr>
        <p:spPr>
          <a:xfrm>
            <a:off x="273341" y="4125307"/>
            <a:ext cx="3365024" cy="16004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chemeClr val="accent1"/>
                </a:solidFill>
              </a:rPr>
              <a:t>（补充知识点）</a:t>
            </a:r>
            <a:endParaRPr lang="en-US" altLang="zh-CN" dirty="0" smtClean="0">
              <a:solidFill>
                <a:schemeClr val="accent1"/>
              </a:solidFill>
            </a:endParaRPr>
          </a:p>
          <a:p>
            <a:r>
              <a:rPr lang="zh-CN" altLang="en-US" sz="1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函数格式：</a:t>
            </a:r>
            <a:endParaRPr lang="en-US" altLang="zh-CN" sz="16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sz="16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1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输出类型 函数名（输入参数</a:t>
            </a:r>
            <a:r>
              <a:rPr lang="en-US" altLang="zh-CN" sz="1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…</a:t>
            </a:r>
            <a:r>
              <a:rPr lang="zh-CN" altLang="en-US" sz="1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r>
              <a:rPr lang="en-US" altLang="zh-CN" sz="1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{</a:t>
            </a:r>
          </a:p>
          <a:p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1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    return …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1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}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245327" y="4059309"/>
            <a:ext cx="56622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对于场景</a:t>
            </a:r>
            <a:r>
              <a:rPr lang="en-US" altLang="zh-CN" sz="1400" dirty="0"/>
              <a:t>3</a:t>
            </a:r>
            <a:r>
              <a:rPr lang="zh-CN" altLang="en-US" sz="1400" dirty="0"/>
              <a:t>来说</a:t>
            </a:r>
            <a:r>
              <a:rPr lang="zh-CN" altLang="en-US" sz="1400" dirty="0" smtClean="0"/>
              <a:t>，老板想拿</a:t>
            </a:r>
            <a:r>
              <a:rPr lang="zh-CN" altLang="en-US" sz="1400" dirty="0"/>
              <a:t>到报告</a:t>
            </a:r>
            <a:r>
              <a:rPr lang="zh-CN" altLang="en-US" sz="1400" dirty="0" smtClean="0"/>
              <a:t>，</a:t>
            </a:r>
            <a:endParaRPr lang="en-US" altLang="zh-CN" sz="1400" dirty="0" smtClean="0"/>
          </a:p>
          <a:p>
            <a:r>
              <a:rPr lang="zh-CN" altLang="en-US" sz="1400" dirty="0" smtClean="0"/>
              <a:t>只需</a:t>
            </a:r>
            <a:r>
              <a:rPr lang="zh-CN" altLang="en-US" sz="1400" dirty="0"/>
              <a:t>要调用一次</a:t>
            </a:r>
            <a:r>
              <a:rPr lang="en-US" altLang="zh-CN" sz="1400" dirty="0" err="1"/>
              <a:t>writeDoc</a:t>
            </a:r>
            <a:r>
              <a:rPr lang="en-US" altLang="zh-CN" sz="1400" dirty="0"/>
              <a:t>(4)</a:t>
            </a:r>
            <a:r>
              <a:rPr lang="zh-CN" altLang="en-US" sz="1400" dirty="0"/>
              <a:t>即</a:t>
            </a:r>
            <a:r>
              <a:rPr lang="zh-CN" altLang="en-US" sz="1400" dirty="0" smtClean="0"/>
              <a:t>可自动执行以下过程</a:t>
            </a:r>
            <a:endParaRPr lang="en-US" altLang="zh-CN" sz="1400" dirty="0" smtClean="0"/>
          </a:p>
        </p:txBody>
      </p:sp>
      <p:sp>
        <p:nvSpPr>
          <p:cNvPr id="9" name="文本框 8"/>
          <p:cNvSpPr txBox="1"/>
          <p:nvPr/>
        </p:nvSpPr>
        <p:spPr>
          <a:xfrm>
            <a:off x="6283426" y="4568887"/>
            <a:ext cx="17232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 smtClean="0"/>
              <a:t>writeDoc</a:t>
            </a:r>
            <a:r>
              <a:rPr lang="en-US" altLang="zh-CN" sz="1400" dirty="0" smtClean="0"/>
              <a:t>(4)</a:t>
            </a:r>
            <a:endParaRPr lang="zh-CN" altLang="en-US" sz="1400" dirty="0"/>
          </a:p>
        </p:txBody>
      </p:sp>
      <p:sp>
        <p:nvSpPr>
          <p:cNvPr id="41" name="文本框 40"/>
          <p:cNvSpPr txBox="1"/>
          <p:nvPr/>
        </p:nvSpPr>
        <p:spPr>
          <a:xfrm>
            <a:off x="6714249" y="4825757"/>
            <a:ext cx="25849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r</a:t>
            </a:r>
            <a:r>
              <a:rPr lang="en-US" altLang="zh-CN" sz="1400" dirty="0" smtClean="0"/>
              <a:t>eturn </a:t>
            </a:r>
            <a:r>
              <a:rPr lang="en-US" altLang="zh-CN" sz="1400" dirty="0" err="1" smtClean="0"/>
              <a:t>writeDoc</a:t>
            </a:r>
            <a:r>
              <a:rPr lang="en-US" altLang="zh-CN" sz="1400" dirty="0" smtClean="0"/>
              <a:t>(3)</a:t>
            </a:r>
            <a:endParaRPr lang="zh-CN" altLang="en-US" sz="1400" dirty="0"/>
          </a:p>
        </p:txBody>
      </p:sp>
      <p:sp>
        <p:nvSpPr>
          <p:cNvPr id="45" name="文本框 44"/>
          <p:cNvSpPr txBox="1"/>
          <p:nvPr/>
        </p:nvSpPr>
        <p:spPr>
          <a:xfrm>
            <a:off x="7360214" y="5111641"/>
            <a:ext cx="25849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r</a:t>
            </a:r>
            <a:r>
              <a:rPr lang="en-US" altLang="zh-CN" sz="1400" dirty="0" smtClean="0"/>
              <a:t>eturn </a:t>
            </a:r>
            <a:r>
              <a:rPr lang="en-US" altLang="zh-CN" sz="1400" dirty="0" err="1" smtClean="0"/>
              <a:t>writeDoc</a:t>
            </a:r>
            <a:r>
              <a:rPr lang="en-US" altLang="zh-CN" sz="1400" dirty="0" smtClean="0"/>
              <a:t>(2)</a:t>
            </a:r>
            <a:endParaRPr lang="zh-CN" altLang="en-US" sz="1400" dirty="0"/>
          </a:p>
        </p:txBody>
      </p:sp>
      <p:sp>
        <p:nvSpPr>
          <p:cNvPr id="47" name="文本框 46"/>
          <p:cNvSpPr txBox="1"/>
          <p:nvPr/>
        </p:nvSpPr>
        <p:spPr>
          <a:xfrm>
            <a:off x="7956923" y="5418693"/>
            <a:ext cx="25849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r</a:t>
            </a:r>
            <a:r>
              <a:rPr lang="en-US" altLang="zh-CN" sz="1400" dirty="0" smtClean="0"/>
              <a:t>eturn </a:t>
            </a:r>
            <a:r>
              <a:rPr lang="en-US" altLang="zh-CN" sz="1400" dirty="0" err="1" smtClean="0"/>
              <a:t>writeDoc</a:t>
            </a:r>
            <a:r>
              <a:rPr lang="en-US" altLang="zh-CN" sz="1400" dirty="0" smtClean="0"/>
              <a:t>(1)</a:t>
            </a:r>
            <a:endParaRPr lang="zh-CN" altLang="en-US" sz="1400" dirty="0"/>
          </a:p>
        </p:txBody>
      </p:sp>
      <p:sp>
        <p:nvSpPr>
          <p:cNvPr id="49" name="文本框 48"/>
          <p:cNvSpPr txBox="1"/>
          <p:nvPr/>
        </p:nvSpPr>
        <p:spPr>
          <a:xfrm>
            <a:off x="8594011" y="5725745"/>
            <a:ext cx="25849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r</a:t>
            </a:r>
            <a:r>
              <a:rPr lang="en-US" altLang="zh-CN" sz="1400" dirty="0" smtClean="0"/>
              <a:t>eturn “</a:t>
            </a:r>
            <a:r>
              <a:rPr lang="zh-CN" altLang="en-US" sz="1400" dirty="0" smtClean="0"/>
              <a:t>一份报告</a:t>
            </a:r>
            <a:r>
              <a:rPr lang="en-US" altLang="zh-CN" sz="1400" dirty="0" smtClean="0"/>
              <a:t>”</a:t>
            </a:r>
            <a:endParaRPr lang="en-US" altLang="zh-CN" sz="1400" dirty="0"/>
          </a:p>
        </p:txBody>
      </p:sp>
      <p:sp>
        <p:nvSpPr>
          <p:cNvPr id="11" name="矩形 10"/>
          <p:cNvSpPr/>
          <p:nvPr/>
        </p:nvSpPr>
        <p:spPr>
          <a:xfrm>
            <a:off x="363876" y="1219197"/>
            <a:ext cx="4493538" cy="21236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chemeClr val="accent1"/>
                </a:solidFill>
              </a:rPr>
              <a:t>递归的</a:t>
            </a:r>
            <a:r>
              <a:rPr lang="zh-CN" altLang="en-US" dirty="0">
                <a:solidFill>
                  <a:schemeClr val="accent1"/>
                </a:solidFill>
              </a:rPr>
              <a:t>三个</a:t>
            </a:r>
            <a:r>
              <a:rPr lang="zh-CN" altLang="en-US" dirty="0" smtClean="0">
                <a:solidFill>
                  <a:schemeClr val="accent1"/>
                </a:solidFill>
              </a:rPr>
              <a:t>条件</a:t>
            </a:r>
            <a:endParaRPr lang="en-US" altLang="zh-CN" dirty="0" smtClean="0"/>
          </a:p>
          <a:p>
            <a:r>
              <a:rPr lang="en-US" altLang="zh-CN" sz="1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1.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一个问题的解可以分解为几个子问题的</a:t>
            </a:r>
            <a:r>
              <a:rPr lang="zh-CN" altLang="en-US" sz="1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解</a:t>
            </a:r>
            <a:endParaRPr lang="en-US" altLang="zh-CN" sz="16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1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2.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这个问题与分解之后的子问题，除了数据</a:t>
            </a:r>
            <a:r>
              <a:rPr lang="zh-CN" altLang="en-US" sz="1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规模</a:t>
            </a:r>
            <a:endParaRPr lang="en-US" altLang="zh-CN" sz="16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1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不同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，求解思路完全</a:t>
            </a:r>
            <a:r>
              <a:rPr lang="zh-CN" altLang="en-US" sz="1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一样</a:t>
            </a:r>
            <a:endParaRPr lang="en-US" altLang="zh-CN" sz="16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1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3.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存在递归终止</a:t>
            </a:r>
            <a:r>
              <a:rPr lang="zh-CN" altLang="en-US" sz="1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条件</a:t>
            </a:r>
            <a:endParaRPr lang="en-US" altLang="zh-CN" sz="16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dirty="0">
                <a:solidFill>
                  <a:schemeClr val="accent1"/>
                </a:solidFill>
              </a:rPr>
              <a:t>关键点</a:t>
            </a:r>
            <a:endParaRPr lang="en-US" altLang="zh-CN" dirty="0">
              <a:solidFill>
                <a:schemeClr val="accent1"/>
              </a:solidFill>
            </a:endParaRPr>
          </a:p>
          <a:p>
            <a:r>
              <a:rPr lang="zh-CN" altLang="en-US" sz="1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写出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递推</a:t>
            </a:r>
            <a:r>
              <a:rPr lang="zh-CN" altLang="en-US" sz="1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公式，找到终止条件</a:t>
            </a:r>
            <a:endParaRPr lang="en-US" altLang="zh-CN" sz="16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14666249"/>
      </p:ext>
    </p:extLst>
  </p:cSld>
  <p:clrMapOvr>
    <a:masterClrMapping/>
  </p:clrMapOvr>
  <p:transition spd="slow" advClick="0" advTm="3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8" grpId="0"/>
      <p:bldP spid="9" grpId="0"/>
      <p:bldP spid="41" grpId="0"/>
      <p:bldP spid="45" grpId="0"/>
      <p:bldP spid="47" grpId="0"/>
      <p:bldP spid="49" grpId="0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03346" y="89955"/>
            <a:ext cx="11136573" cy="587493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latin typeface="+mj-lt"/>
              </a:rPr>
              <a:t>欧几里得算法</a:t>
            </a:r>
            <a:endParaRPr lang="ko-KR" altLang="en-US" dirty="0">
              <a:latin typeface="+mj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44136" y="1329931"/>
            <a:ext cx="8308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欧几里德</a:t>
            </a:r>
            <a:r>
              <a:rPr lang="zh-CN" altLang="en-US" dirty="0" smtClean="0"/>
              <a:t>算法，又</a:t>
            </a:r>
            <a:r>
              <a:rPr lang="zh-CN" altLang="en-US" dirty="0"/>
              <a:t>称辗转相除法，是指用于计算两个正整数</a:t>
            </a:r>
            <a:r>
              <a:rPr lang="en-US" altLang="zh-CN" dirty="0"/>
              <a:t>a</a:t>
            </a:r>
            <a:r>
              <a:rPr lang="zh-CN" altLang="en-US" dirty="0"/>
              <a:t>，</a:t>
            </a:r>
            <a:r>
              <a:rPr lang="en-US" altLang="zh-CN" dirty="0"/>
              <a:t>b</a:t>
            </a:r>
            <a:r>
              <a:rPr lang="zh-CN" altLang="en-US" dirty="0"/>
              <a:t>的最大公约数</a:t>
            </a:r>
            <a:r>
              <a:rPr lang="zh-CN" altLang="en-US" dirty="0" smtClean="0"/>
              <a:t>。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6545873" y="4793808"/>
            <a:ext cx="1204546" cy="430824"/>
            <a:chOff x="4369777" y="3613638"/>
            <a:chExt cx="1204546" cy="430824"/>
          </a:xfrm>
        </p:grpSpPr>
        <p:sp>
          <p:nvSpPr>
            <p:cNvPr id="4" name="椭圆 3"/>
            <p:cNvSpPr/>
            <p:nvPr/>
          </p:nvSpPr>
          <p:spPr>
            <a:xfrm>
              <a:off x="4369777" y="3613638"/>
              <a:ext cx="1204546" cy="430824"/>
            </a:xfrm>
            <a:prstGeom prst="ellipse">
              <a:avLst/>
            </a:prstGeom>
            <a:noFill/>
            <a:ln>
              <a:solidFill>
                <a:srgbClr val="0063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4607169" y="3721328"/>
              <a:ext cx="96715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800" dirty="0" smtClean="0"/>
                <a:t>整数分解算法</a:t>
              </a:r>
              <a:endParaRPr lang="zh-CN" altLang="en-US" sz="800" dirty="0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4683370" y="2735929"/>
            <a:ext cx="1362808" cy="430824"/>
            <a:chOff x="4369777" y="3613638"/>
            <a:chExt cx="1362808" cy="430824"/>
          </a:xfrm>
        </p:grpSpPr>
        <p:sp>
          <p:nvSpPr>
            <p:cNvPr id="9" name="椭圆 8"/>
            <p:cNvSpPr/>
            <p:nvPr/>
          </p:nvSpPr>
          <p:spPr>
            <a:xfrm>
              <a:off x="4369777" y="3613638"/>
              <a:ext cx="1204546" cy="430824"/>
            </a:xfrm>
            <a:prstGeom prst="ellipse">
              <a:avLst/>
            </a:prstGeom>
            <a:noFill/>
            <a:ln>
              <a:solidFill>
                <a:srgbClr val="0063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4765431" y="3721328"/>
              <a:ext cx="96715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800" dirty="0" smtClean="0"/>
                <a:t>多项式</a:t>
              </a:r>
              <a:endParaRPr lang="zh-CN" altLang="en-US" sz="800" dirty="0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2919046" y="3332244"/>
            <a:ext cx="1318846" cy="430824"/>
            <a:chOff x="4369777" y="3613638"/>
            <a:chExt cx="1318846" cy="430824"/>
          </a:xfrm>
        </p:grpSpPr>
        <p:sp>
          <p:nvSpPr>
            <p:cNvPr id="12" name="椭圆 11"/>
            <p:cNvSpPr/>
            <p:nvPr/>
          </p:nvSpPr>
          <p:spPr>
            <a:xfrm>
              <a:off x="4369777" y="3613638"/>
              <a:ext cx="1204546" cy="430824"/>
            </a:xfrm>
            <a:prstGeom prst="ellipse">
              <a:avLst/>
            </a:prstGeom>
            <a:noFill/>
            <a:ln>
              <a:solidFill>
                <a:srgbClr val="0063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4721469" y="3723470"/>
              <a:ext cx="96715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800" dirty="0" smtClean="0"/>
                <a:t>高斯整数</a:t>
              </a:r>
              <a:endParaRPr lang="zh-CN" altLang="en-US" sz="800" dirty="0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959220" y="4203420"/>
            <a:ext cx="1204546" cy="430824"/>
            <a:chOff x="4369777" y="3613638"/>
            <a:chExt cx="1204546" cy="430824"/>
          </a:xfrm>
        </p:grpSpPr>
        <p:sp>
          <p:nvSpPr>
            <p:cNvPr id="15" name="椭圆 14"/>
            <p:cNvSpPr/>
            <p:nvPr/>
          </p:nvSpPr>
          <p:spPr>
            <a:xfrm>
              <a:off x="4369777" y="3613638"/>
              <a:ext cx="1204546" cy="430824"/>
            </a:xfrm>
            <a:prstGeom prst="ellipse">
              <a:avLst/>
            </a:prstGeom>
            <a:noFill/>
            <a:ln>
              <a:solidFill>
                <a:srgbClr val="0063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4607169" y="3721328"/>
              <a:ext cx="96715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800" dirty="0"/>
                <a:t>欧几里得整环</a:t>
              </a: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2919046" y="4881822"/>
            <a:ext cx="1204546" cy="430824"/>
            <a:chOff x="4369777" y="3613638"/>
            <a:chExt cx="1204546" cy="430824"/>
          </a:xfrm>
        </p:grpSpPr>
        <p:sp>
          <p:nvSpPr>
            <p:cNvPr id="18" name="椭圆 17"/>
            <p:cNvSpPr/>
            <p:nvPr/>
          </p:nvSpPr>
          <p:spPr>
            <a:xfrm>
              <a:off x="4369777" y="3613638"/>
              <a:ext cx="1204546" cy="430824"/>
            </a:xfrm>
            <a:prstGeom prst="ellipse">
              <a:avLst/>
            </a:prstGeom>
            <a:noFill/>
            <a:ln>
              <a:solidFill>
                <a:srgbClr val="0063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4607169" y="3721328"/>
              <a:ext cx="96715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800" dirty="0"/>
                <a:t>贝祖等式</a:t>
              </a: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4684835" y="5341115"/>
            <a:ext cx="1282944" cy="430824"/>
            <a:chOff x="4369777" y="3613638"/>
            <a:chExt cx="1282944" cy="430824"/>
          </a:xfrm>
        </p:grpSpPr>
        <p:sp>
          <p:nvSpPr>
            <p:cNvPr id="21" name="椭圆 20"/>
            <p:cNvSpPr/>
            <p:nvPr/>
          </p:nvSpPr>
          <p:spPr>
            <a:xfrm>
              <a:off x="4369777" y="3613638"/>
              <a:ext cx="1204546" cy="430824"/>
            </a:xfrm>
            <a:prstGeom prst="ellipse">
              <a:avLst/>
            </a:prstGeom>
            <a:noFill/>
            <a:ln>
              <a:solidFill>
                <a:srgbClr val="0063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4528770" y="3721328"/>
              <a:ext cx="112395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800" dirty="0" smtClean="0"/>
                <a:t>扩展欧几里得算法</a:t>
              </a:r>
              <a:endParaRPr lang="zh-CN" altLang="en-US" sz="800" dirty="0"/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4684835" y="4103888"/>
            <a:ext cx="1204546" cy="430824"/>
            <a:chOff x="4369777" y="3613638"/>
            <a:chExt cx="1204546" cy="430824"/>
          </a:xfrm>
        </p:grpSpPr>
        <p:sp>
          <p:nvSpPr>
            <p:cNvPr id="24" name="椭圆 23"/>
            <p:cNvSpPr/>
            <p:nvPr/>
          </p:nvSpPr>
          <p:spPr>
            <a:xfrm>
              <a:off x="4369777" y="3613638"/>
              <a:ext cx="1204546" cy="430824"/>
            </a:xfrm>
            <a:prstGeom prst="ellipse">
              <a:avLst/>
            </a:prstGeom>
            <a:noFill/>
            <a:ln>
              <a:solidFill>
                <a:srgbClr val="0063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4607169" y="3721328"/>
              <a:ext cx="96715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800" dirty="0" smtClean="0"/>
                <a:t>欧几里得算法</a:t>
              </a:r>
              <a:endParaRPr lang="zh-CN" altLang="en-US" sz="800" dirty="0"/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6545873" y="3332244"/>
            <a:ext cx="1292469" cy="430824"/>
            <a:chOff x="4369777" y="3613638"/>
            <a:chExt cx="1292469" cy="430824"/>
          </a:xfrm>
        </p:grpSpPr>
        <p:sp>
          <p:nvSpPr>
            <p:cNvPr id="27" name="椭圆 26"/>
            <p:cNvSpPr/>
            <p:nvPr/>
          </p:nvSpPr>
          <p:spPr>
            <a:xfrm>
              <a:off x="4369777" y="3613638"/>
              <a:ext cx="1204546" cy="430824"/>
            </a:xfrm>
            <a:prstGeom prst="ellipse">
              <a:avLst/>
            </a:prstGeom>
            <a:noFill/>
            <a:ln>
              <a:solidFill>
                <a:srgbClr val="0063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4695092" y="3723470"/>
              <a:ext cx="96715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/>
                <a:t>RSA</a:t>
              </a:r>
              <a:r>
                <a:rPr lang="zh-CN" altLang="en-US" sz="800" dirty="0"/>
                <a:t>算法</a:t>
              </a: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7992207" y="4157236"/>
            <a:ext cx="1204546" cy="430824"/>
            <a:chOff x="4369777" y="3613638"/>
            <a:chExt cx="1204546" cy="430824"/>
          </a:xfrm>
        </p:grpSpPr>
        <p:sp>
          <p:nvSpPr>
            <p:cNvPr id="30" name="椭圆 29"/>
            <p:cNvSpPr/>
            <p:nvPr/>
          </p:nvSpPr>
          <p:spPr>
            <a:xfrm>
              <a:off x="4369777" y="3613638"/>
              <a:ext cx="1204546" cy="430824"/>
            </a:xfrm>
            <a:prstGeom prst="ellipse">
              <a:avLst/>
            </a:prstGeom>
            <a:noFill/>
            <a:ln>
              <a:solidFill>
                <a:srgbClr val="0063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4607169" y="3721328"/>
              <a:ext cx="96715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800" dirty="0"/>
                <a:t>丢番图方程</a:t>
              </a:r>
            </a:p>
          </p:txBody>
        </p:sp>
      </p:grpSp>
      <p:cxnSp>
        <p:nvCxnSpPr>
          <p:cNvPr id="33" name="直接箭头连接符 32"/>
          <p:cNvCxnSpPr>
            <a:stCxn id="24" idx="0"/>
            <a:endCxn id="9" idx="4"/>
          </p:cNvCxnSpPr>
          <p:nvPr/>
        </p:nvCxnSpPr>
        <p:spPr>
          <a:xfrm flipH="1" flipV="1">
            <a:off x="5285643" y="3166753"/>
            <a:ext cx="1465" cy="937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 flipH="1" flipV="1">
            <a:off x="3395474" y="3779450"/>
            <a:ext cx="1366293" cy="432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24" idx="2"/>
            <a:endCxn id="16" idx="3"/>
          </p:cNvCxnSpPr>
          <p:nvPr/>
        </p:nvCxnSpPr>
        <p:spPr>
          <a:xfrm flipH="1">
            <a:off x="3163766" y="4319300"/>
            <a:ext cx="1521069" cy="99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endCxn id="27" idx="4"/>
          </p:cNvCxnSpPr>
          <p:nvPr/>
        </p:nvCxnSpPr>
        <p:spPr>
          <a:xfrm flipV="1">
            <a:off x="5887917" y="3763068"/>
            <a:ext cx="1260229" cy="510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25" idx="3"/>
            <a:endCxn id="30" idx="2"/>
          </p:cNvCxnSpPr>
          <p:nvPr/>
        </p:nvCxnSpPr>
        <p:spPr>
          <a:xfrm>
            <a:off x="5889381" y="4319300"/>
            <a:ext cx="2102826" cy="533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24" idx="3"/>
            <a:endCxn id="19" idx="3"/>
          </p:cNvCxnSpPr>
          <p:nvPr/>
        </p:nvCxnSpPr>
        <p:spPr>
          <a:xfrm flipH="1">
            <a:off x="4123592" y="4471619"/>
            <a:ext cx="737645" cy="625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24" idx="4"/>
          </p:cNvCxnSpPr>
          <p:nvPr/>
        </p:nvCxnSpPr>
        <p:spPr>
          <a:xfrm>
            <a:off x="5287108" y="4534712"/>
            <a:ext cx="17864" cy="829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stCxn id="24" idx="5"/>
            <a:endCxn id="4" idx="2"/>
          </p:cNvCxnSpPr>
          <p:nvPr/>
        </p:nvCxnSpPr>
        <p:spPr>
          <a:xfrm>
            <a:off x="5712979" y="4471619"/>
            <a:ext cx="832894" cy="537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6431617"/>
      </p:ext>
    </p:extLst>
  </p:cSld>
  <p:clrMapOvr>
    <a:masterClrMapping/>
  </p:clrMapOvr>
  <p:transition spd="slow" advClick="0" advTm="3000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03346" y="89955"/>
            <a:ext cx="11136573" cy="587493"/>
          </a:xfrm>
        </p:spPr>
        <p:txBody>
          <a:bodyPr>
            <a:normAutofit/>
          </a:bodyPr>
          <a:lstStyle/>
          <a:p>
            <a:r>
              <a:rPr lang="zh-CN" altLang="en-US" dirty="0"/>
              <a:t>欧几里得算法</a:t>
            </a:r>
            <a:endParaRPr lang="ko-KR" altLang="en-US" dirty="0"/>
          </a:p>
        </p:txBody>
      </p:sp>
      <p:sp>
        <p:nvSpPr>
          <p:cNvPr id="5" name="矩形 4"/>
          <p:cNvSpPr/>
          <p:nvPr/>
        </p:nvSpPr>
        <p:spPr>
          <a:xfrm>
            <a:off x="611673" y="1402166"/>
            <a:ext cx="33009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例：求</a:t>
            </a: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252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和</a:t>
            </a: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105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的最大公约数</a:t>
            </a:r>
            <a:endParaRPr lang="en-US" altLang="zh-CN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074159" y="2570064"/>
            <a:ext cx="2401856" cy="1241578"/>
            <a:chOff x="1074159" y="2570064"/>
            <a:chExt cx="2401856" cy="1241578"/>
          </a:xfrm>
        </p:grpSpPr>
        <p:sp>
          <p:nvSpPr>
            <p:cNvPr id="4" name="文本框 3"/>
            <p:cNvSpPr txBox="1"/>
            <p:nvPr/>
          </p:nvSpPr>
          <p:spPr>
            <a:xfrm>
              <a:off x="1542604" y="2570064"/>
              <a:ext cx="163536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252	105</a:t>
              </a:r>
              <a:endParaRPr lang="zh-CN" altLang="en-US" dirty="0"/>
            </a:p>
          </p:txBody>
        </p:sp>
        <p:cxnSp>
          <p:nvCxnSpPr>
            <p:cNvPr id="13" name="直接连接符 12"/>
            <p:cNvCxnSpPr/>
            <p:nvPr/>
          </p:nvCxnSpPr>
          <p:spPr>
            <a:xfrm>
              <a:off x="1468577" y="2574344"/>
              <a:ext cx="0" cy="4132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1468577" y="2987582"/>
              <a:ext cx="170939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本框 21"/>
            <p:cNvSpPr txBox="1"/>
            <p:nvPr/>
          </p:nvSpPr>
          <p:spPr>
            <a:xfrm>
              <a:off x="1074159" y="2570064"/>
              <a:ext cx="35740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3</a:t>
              </a:r>
              <a:endParaRPr lang="zh-CN" altLang="en-US" dirty="0"/>
            </a:p>
          </p:txBody>
        </p:sp>
        <p:cxnSp>
          <p:nvCxnSpPr>
            <p:cNvPr id="24" name="直接连接符 23"/>
            <p:cNvCxnSpPr/>
            <p:nvPr/>
          </p:nvCxnSpPr>
          <p:spPr>
            <a:xfrm>
              <a:off x="1656146" y="2987582"/>
              <a:ext cx="0" cy="4132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1656146" y="3400820"/>
              <a:ext cx="170939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文本框 25"/>
            <p:cNvSpPr txBox="1"/>
            <p:nvPr/>
          </p:nvSpPr>
          <p:spPr>
            <a:xfrm>
              <a:off x="1730172" y="2987698"/>
              <a:ext cx="163536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84	35</a:t>
              </a:r>
              <a:endParaRPr lang="zh-CN" altLang="en-US" dirty="0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1261728" y="3009534"/>
              <a:ext cx="35740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7</a:t>
              </a:r>
              <a:endParaRPr lang="zh-CN" altLang="en-US" dirty="0"/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1840646" y="3442310"/>
              <a:ext cx="163536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12	5</a:t>
              </a:r>
              <a:endParaRPr lang="zh-CN" altLang="en-US" dirty="0"/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611706" y="2055447"/>
            <a:ext cx="2544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2"/>
                </a:solidFill>
              </a:rPr>
              <a:t>短</a:t>
            </a:r>
            <a:r>
              <a:rPr lang="zh-CN" altLang="en-US" dirty="0" smtClean="0">
                <a:solidFill>
                  <a:schemeClr val="accent2"/>
                </a:solidFill>
              </a:rPr>
              <a:t>除法</a:t>
            </a:r>
            <a:endParaRPr lang="en-US" altLang="zh-CN" dirty="0">
              <a:solidFill>
                <a:schemeClr val="accent2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713675" y="3920054"/>
            <a:ext cx="25446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直至互为质数，停止运算</a:t>
            </a:r>
            <a:endParaRPr lang="en-US" altLang="zh-CN" sz="1400" dirty="0" smtClean="0"/>
          </a:p>
          <a:p>
            <a:r>
              <a:rPr lang="zh-CN" altLang="en-US" sz="1400" dirty="0" smtClean="0"/>
              <a:t>因此最大公约数为 </a:t>
            </a:r>
            <a:r>
              <a:rPr lang="en-US" altLang="zh-CN" sz="1400" dirty="0" smtClean="0"/>
              <a:t>3x7=21</a:t>
            </a:r>
            <a:endParaRPr lang="en-US" altLang="zh-CN" sz="1400" dirty="0"/>
          </a:p>
        </p:txBody>
      </p:sp>
      <p:sp>
        <p:nvSpPr>
          <p:cNvPr id="48" name="文本框 47"/>
          <p:cNvSpPr txBox="1"/>
          <p:nvPr/>
        </p:nvSpPr>
        <p:spPr>
          <a:xfrm>
            <a:off x="3808758" y="2055447"/>
            <a:ext cx="43820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2"/>
                </a:solidFill>
              </a:rPr>
              <a:t>欧几里得算法</a:t>
            </a:r>
            <a:endParaRPr lang="en-US" altLang="zh-CN" dirty="0" smtClean="0">
              <a:solidFill>
                <a:schemeClr val="accent2"/>
              </a:solidFill>
            </a:endParaRPr>
          </a:p>
          <a:p>
            <a:endParaRPr lang="en-US" altLang="zh-CN" dirty="0" smtClean="0"/>
          </a:p>
          <a:p>
            <a:r>
              <a:rPr lang="en-US" altLang="zh-CN" dirty="0" smtClean="0"/>
              <a:t>252 mod 105 = 42</a:t>
            </a:r>
          </a:p>
          <a:p>
            <a:r>
              <a:rPr lang="en-US" altLang="zh-CN" dirty="0" smtClean="0"/>
              <a:t>	  105 mod 42 = 21</a:t>
            </a:r>
          </a:p>
          <a:p>
            <a:r>
              <a:rPr lang="en-US" altLang="zh-CN" dirty="0" smtClean="0"/>
              <a:t>		    42 mod 21 = 0</a:t>
            </a:r>
          </a:p>
          <a:p>
            <a:r>
              <a:rPr lang="en-US" altLang="zh-CN" dirty="0" smtClean="0"/>
              <a:t>			    21 mod 0</a:t>
            </a:r>
            <a:endParaRPr lang="en-US" altLang="zh-CN" dirty="0"/>
          </a:p>
        </p:txBody>
      </p:sp>
      <p:cxnSp>
        <p:nvCxnSpPr>
          <p:cNvPr id="50" name="直接连接符 49"/>
          <p:cNvCxnSpPr/>
          <p:nvPr/>
        </p:nvCxnSpPr>
        <p:spPr>
          <a:xfrm>
            <a:off x="3631655" y="2055447"/>
            <a:ext cx="21463" cy="410796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/>
          <p:cNvSpPr txBox="1"/>
          <p:nvPr/>
        </p:nvSpPr>
        <p:spPr>
          <a:xfrm>
            <a:off x="3808759" y="3920054"/>
            <a:ext cx="40163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直至除数为</a:t>
            </a:r>
            <a:r>
              <a:rPr lang="en-US" altLang="zh-CN" sz="1400" dirty="0" smtClean="0"/>
              <a:t>0</a:t>
            </a:r>
            <a:r>
              <a:rPr lang="zh-CN" altLang="en-US" sz="1400" dirty="0" smtClean="0"/>
              <a:t>，即停止</a:t>
            </a:r>
            <a:endParaRPr lang="en-US" altLang="zh-CN" sz="1400" dirty="0" smtClean="0"/>
          </a:p>
          <a:p>
            <a:r>
              <a:rPr lang="zh-CN" altLang="en-US" sz="1400" dirty="0" smtClean="0"/>
              <a:t>因此最大公约数为 </a:t>
            </a:r>
            <a:r>
              <a:rPr lang="en-US" altLang="zh-CN" sz="1400" dirty="0" smtClean="0"/>
              <a:t>21</a:t>
            </a:r>
            <a:endParaRPr lang="en-US" altLang="zh-CN" sz="1400" dirty="0"/>
          </a:p>
        </p:txBody>
      </p:sp>
      <p:cxnSp>
        <p:nvCxnSpPr>
          <p:cNvPr id="52" name="直接连接符 51"/>
          <p:cNvCxnSpPr/>
          <p:nvPr/>
        </p:nvCxnSpPr>
        <p:spPr>
          <a:xfrm>
            <a:off x="8169315" y="2055447"/>
            <a:ext cx="21463" cy="410796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/>
          <p:cNvSpPr txBox="1"/>
          <p:nvPr/>
        </p:nvSpPr>
        <p:spPr>
          <a:xfrm>
            <a:off x="8324955" y="2055447"/>
            <a:ext cx="3711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2"/>
                </a:solidFill>
              </a:rPr>
              <a:t>欧几里得算法函数</a:t>
            </a:r>
            <a:endParaRPr lang="en-US" altLang="zh-CN" dirty="0" smtClean="0">
              <a:solidFill>
                <a:schemeClr val="accent2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8389517" y="2570064"/>
            <a:ext cx="3647152" cy="2308324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正整数 </a:t>
            </a:r>
            <a:r>
              <a:rPr lang="en-US" altLang="zh-CN" dirty="0" err="1">
                <a:latin typeface="楷体" panose="02010609060101010101" pitchFamily="49" charset="-122"/>
                <a:ea typeface="楷体" panose="02010609060101010101" pitchFamily="49" charset="-122"/>
              </a:rPr>
              <a:t>gcd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正整数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，正整数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b){</a:t>
            </a:r>
          </a:p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如果（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b=0){</a:t>
            </a:r>
          </a:p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	return a;</a:t>
            </a:r>
          </a:p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   }</a:t>
            </a:r>
          </a:p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    否则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{</a:t>
            </a:r>
          </a:p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	return </a:t>
            </a:r>
            <a:r>
              <a:rPr lang="en-US" altLang="zh-CN" dirty="0" err="1">
                <a:latin typeface="楷体" panose="02010609060101010101" pitchFamily="49" charset="-122"/>
                <a:ea typeface="楷体" panose="02010609060101010101" pitchFamily="49" charset="-122"/>
              </a:rPr>
              <a:t>gcd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(b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a mod b)</a:t>
            </a:r>
          </a:p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   }</a:t>
            </a:r>
          </a:p>
          <a:p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}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59227246"/>
      </p:ext>
    </p:extLst>
  </p:cSld>
  <p:clrMapOvr>
    <a:masterClrMapping/>
  </p:clrMapOvr>
  <p:transition spd="slow" advClick="0" advTm="3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7" grpId="0"/>
      <p:bldP spid="31" grpId="0"/>
      <p:bldP spid="48" grpId="0"/>
      <p:bldP spid="51" grpId="0"/>
      <p:bldP spid="53" grpId="0"/>
      <p:bldP spid="2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75"/>
            <a:ext cx="12192000" cy="6858000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5132184" y="1522613"/>
            <a:ext cx="2000657" cy="2000657"/>
            <a:chOff x="4216274" y="890000"/>
            <a:chExt cx="4417599" cy="4417599"/>
          </a:xfrm>
          <a:effectLst>
            <a:outerShdw blurRad="114300" dist="114300" dir="2700000" algn="tl" rotWithShape="0">
              <a:prstClr val="black">
                <a:alpha val="20000"/>
              </a:prstClr>
            </a:outerShdw>
          </a:effectLst>
        </p:grpSpPr>
        <p:sp>
          <p:nvSpPr>
            <p:cNvPr id="10" name="椭圆 9"/>
            <p:cNvSpPr/>
            <p:nvPr/>
          </p:nvSpPr>
          <p:spPr>
            <a:xfrm>
              <a:off x="4216274" y="890000"/>
              <a:ext cx="4417599" cy="441759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4305988" y="979714"/>
              <a:ext cx="4238172" cy="4238172"/>
            </a:xfrm>
            <a:prstGeom prst="ellipse">
              <a:avLst/>
            </a:prstGeom>
            <a:solidFill>
              <a:srgbClr val="0063BE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5016353" y="2199774"/>
            <a:ext cx="2282371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chemeClr val="bg1"/>
                </a:solidFill>
                <a:ea typeface="微软雅黑" panose="020B0503020204020204" pitchFamily="34" charset="-122"/>
              </a:rPr>
              <a:t>入门</a:t>
            </a:r>
            <a:r>
              <a:rPr lang="zh-CN" altLang="en-US" sz="3600" b="1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篇</a:t>
            </a:r>
            <a:endParaRPr lang="zh-CN" altLang="en-US" sz="3600" b="1" dirty="0">
              <a:solidFill>
                <a:schemeClr val="bg1"/>
              </a:solidFill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4804456" y="1194883"/>
            <a:ext cx="2656114" cy="2656114"/>
          </a:xfrm>
          <a:prstGeom prst="ellipse">
            <a:avLst/>
          </a:prstGeom>
          <a:noFill/>
          <a:ln>
            <a:solidFill>
              <a:srgbClr val="0063BE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4546940" y="937368"/>
            <a:ext cx="3171144" cy="3171144"/>
          </a:xfrm>
          <a:prstGeom prst="ellipse">
            <a:avLst/>
          </a:prstGeom>
          <a:noFill/>
          <a:ln>
            <a:solidFill>
              <a:srgbClr val="0063BE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3103289" y="453418"/>
            <a:ext cx="6058445" cy="6058445"/>
          </a:xfrm>
          <a:prstGeom prst="ellipse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4804456" y="4436242"/>
            <a:ext cx="2913630" cy="78483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  <a:alpha val="74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数据结构</a:t>
            </a:r>
            <a:endParaRPr lang="en-US" altLang="zh-CN" sz="1200" dirty="0" smtClean="0">
              <a:solidFill>
                <a:schemeClr val="tx1">
                  <a:lumMod val="65000"/>
                  <a:lumOff val="35000"/>
                  <a:alpha val="74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algn="ctr">
              <a:lnSpc>
                <a:spcPct val="125000"/>
              </a:lnSpc>
            </a:pP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  <a:alpha val="74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十大排序</a:t>
            </a:r>
            <a:endParaRPr lang="en-US" altLang="zh-CN" sz="1200" dirty="0" smtClean="0">
              <a:solidFill>
                <a:schemeClr val="tx1">
                  <a:lumMod val="65000"/>
                  <a:lumOff val="35000"/>
                  <a:alpha val="74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algn="ctr">
              <a:lnSpc>
                <a:spcPct val="125000"/>
              </a:lnSpc>
            </a:pP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  <a:alpha val="74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七大查找</a:t>
            </a:r>
            <a:endParaRPr lang="en-US" altLang="zh-CN" sz="1200" dirty="0">
              <a:solidFill>
                <a:schemeClr val="tx1">
                  <a:lumMod val="65000"/>
                  <a:lumOff val="35000"/>
                  <a:alpha val="74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3771258" y="1244174"/>
            <a:ext cx="302096" cy="302096"/>
            <a:chOff x="4216274" y="890000"/>
            <a:chExt cx="4417599" cy="4417599"/>
          </a:xfrm>
          <a:effectLst>
            <a:outerShdw blurRad="114300" dist="114300" dir="2700000" algn="tl" rotWithShape="0">
              <a:prstClr val="black">
                <a:alpha val="20000"/>
              </a:prstClr>
            </a:outerShdw>
          </a:effectLst>
        </p:grpSpPr>
        <p:sp>
          <p:nvSpPr>
            <p:cNvPr id="19" name="椭圆 18"/>
            <p:cNvSpPr/>
            <p:nvPr/>
          </p:nvSpPr>
          <p:spPr>
            <a:xfrm>
              <a:off x="4216274" y="890000"/>
              <a:ext cx="4417599" cy="4417599"/>
            </a:xfrm>
            <a:prstGeom prst="ellipse">
              <a:avLst/>
            </a:prstGeom>
            <a:gradFill>
              <a:gsLst>
                <a:gs pos="100000">
                  <a:schemeClr val="bg2"/>
                </a:gs>
                <a:gs pos="13000">
                  <a:schemeClr val="bg1"/>
                </a:gs>
              </a:gsLst>
              <a:lin ang="2700000" scaled="0"/>
            </a:gra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4305988" y="979714"/>
              <a:ext cx="4238172" cy="4238172"/>
            </a:xfrm>
            <a:prstGeom prst="ellipse">
              <a:avLst/>
            </a:prstGeom>
            <a:solidFill>
              <a:srgbClr val="0063BE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8487631" y="1631478"/>
            <a:ext cx="302096" cy="302096"/>
            <a:chOff x="4216274" y="890000"/>
            <a:chExt cx="4417599" cy="4417599"/>
          </a:xfrm>
          <a:effectLst>
            <a:outerShdw blurRad="114300" dist="114300" dir="2700000" algn="tl" rotWithShape="0">
              <a:prstClr val="black">
                <a:alpha val="20000"/>
              </a:prstClr>
            </a:outerShdw>
          </a:effectLst>
        </p:grpSpPr>
        <p:sp>
          <p:nvSpPr>
            <p:cNvPr id="22" name="椭圆 21"/>
            <p:cNvSpPr/>
            <p:nvPr/>
          </p:nvSpPr>
          <p:spPr>
            <a:xfrm>
              <a:off x="4216274" y="890000"/>
              <a:ext cx="4417599" cy="4417599"/>
            </a:xfrm>
            <a:prstGeom prst="ellipse">
              <a:avLst/>
            </a:prstGeom>
            <a:gradFill>
              <a:gsLst>
                <a:gs pos="100000">
                  <a:schemeClr val="bg2"/>
                </a:gs>
                <a:gs pos="13000">
                  <a:schemeClr val="bg1"/>
                </a:gs>
              </a:gsLst>
              <a:lin ang="2700000" scaled="0"/>
            </a:gra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4305988" y="979714"/>
              <a:ext cx="4238172" cy="4238172"/>
            </a:xfrm>
            <a:prstGeom prst="ellipse">
              <a:avLst/>
            </a:prstGeom>
            <a:solidFill>
              <a:srgbClr val="0063BE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8042447" y="5675963"/>
            <a:ext cx="164926" cy="164926"/>
            <a:chOff x="4216274" y="890000"/>
            <a:chExt cx="4417599" cy="4417599"/>
          </a:xfrm>
          <a:effectLst>
            <a:outerShdw blurRad="114300" dist="114300" dir="2700000" algn="tl" rotWithShape="0">
              <a:prstClr val="black">
                <a:alpha val="20000"/>
              </a:prstClr>
            </a:outerShdw>
          </a:effectLst>
        </p:grpSpPr>
        <p:sp>
          <p:nvSpPr>
            <p:cNvPr id="25" name="椭圆 24"/>
            <p:cNvSpPr/>
            <p:nvPr/>
          </p:nvSpPr>
          <p:spPr>
            <a:xfrm>
              <a:off x="4216274" y="890000"/>
              <a:ext cx="4417599" cy="4417599"/>
            </a:xfrm>
            <a:prstGeom prst="ellipse">
              <a:avLst/>
            </a:prstGeom>
            <a:gradFill>
              <a:gsLst>
                <a:gs pos="100000">
                  <a:schemeClr val="bg2"/>
                </a:gs>
                <a:gs pos="13000">
                  <a:schemeClr val="bg1"/>
                </a:gs>
              </a:gsLst>
              <a:lin ang="2700000" scaled="0"/>
            </a:gra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/>
            <p:cNvSpPr/>
            <p:nvPr/>
          </p:nvSpPr>
          <p:spPr>
            <a:xfrm>
              <a:off x="4305988" y="979714"/>
              <a:ext cx="4238172" cy="4238172"/>
            </a:xfrm>
            <a:prstGeom prst="ellipse">
              <a:avLst/>
            </a:prstGeom>
            <a:solidFill>
              <a:srgbClr val="0063BE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3202863" y="4633596"/>
            <a:ext cx="401667" cy="401667"/>
            <a:chOff x="4216274" y="890000"/>
            <a:chExt cx="4417599" cy="4417599"/>
          </a:xfrm>
          <a:effectLst>
            <a:outerShdw blurRad="114300" dist="114300" dir="2700000" algn="tl" rotWithShape="0">
              <a:prstClr val="black">
                <a:alpha val="20000"/>
              </a:prstClr>
            </a:outerShdw>
          </a:effectLst>
        </p:grpSpPr>
        <p:sp>
          <p:nvSpPr>
            <p:cNvPr id="28" name="椭圆 27"/>
            <p:cNvSpPr/>
            <p:nvPr/>
          </p:nvSpPr>
          <p:spPr>
            <a:xfrm>
              <a:off x="4216274" y="890000"/>
              <a:ext cx="4417599" cy="4417599"/>
            </a:xfrm>
            <a:prstGeom prst="ellipse">
              <a:avLst/>
            </a:prstGeom>
            <a:gradFill>
              <a:gsLst>
                <a:gs pos="100000">
                  <a:schemeClr val="bg2"/>
                </a:gs>
                <a:gs pos="13000">
                  <a:schemeClr val="bg1"/>
                </a:gs>
              </a:gsLst>
              <a:lin ang="2700000" scaled="0"/>
            </a:gra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>
              <a:off x="4305988" y="979714"/>
              <a:ext cx="4238172" cy="4238172"/>
            </a:xfrm>
            <a:prstGeom prst="ellipse">
              <a:avLst/>
            </a:prstGeom>
            <a:solidFill>
              <a:srgbClr val="0063BE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03903661"/>
      </p:ext>
    </p:extLst>
  </p:cSld>
  <p:clrMapOvr>
    <a:masterClrMapping/>
  </p:clrMapOvr>
  <p:transition spd="slow" advClick="0" advTm="3000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03346" y="89955"/>
            <a:ext cx="11136573" cy="587493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latin typeface="+mj-lt"/>
              </a:rPr>
              <a:t>数据结构</a:t>
            </a:r>
            <a:endParaRPr lang="ko-KR" altLang="en-US" dirty="0">
              <a:latin typeface="+mj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411415" y="1617786"/>
            <a:ext cx="5002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程序</a:t>
            </a:r>
            <a:r>
              <a:rPr lang="en-US" altLang="zh-CN" sz="36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=</a:t>
            </a:r>
            <a:r>
              <a:rPr lang="zh-CN" altLang="en-US" sz="36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数据结构</a:t>
            </a:r>
            <a:r>
              <a:rPr lang="en-US" altLang="zh-CN" sz="36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+</a:t>
            </a:r>
            <a:r>
              <a:rPr lang="zh-CN" altLang="en-US" sz="36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算法</a:t>
            </a:r>
            <a:endParaRPr lang="zh-CN" altLang="en-US" sz="36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92471" y="2492645"/>
            <a:ext cx="4642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定义</a:t>
            </a:r>
            <a:r>
              <a:rPr lang="zh-CN" altLang="en-US" dirty="0"/>
              <a:t>：计算机中存储、组织数据的方式。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1292471" y="4673013"/>
            <a:ext cx="1582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常见数据结构</a:t>
            </a:r>
            <a:endParaRPr lang="zh-CN" altLang="en-US" dirty="0"/>
          </a:p>
        </p:txBody>
      </p:sp>
      <p:sp>
        <p:nvSpPr>
          <p:cNvPr id="16" name="左大括号 15"/>
          <p:cNvSpPr/>
          <p:nvPr/>
        </p:nvSpPr>
        <p:spPr>
          <a:xfrm>
            <a:off x="2857500" y="4105042"/>
            <a:ext cx="193430" cy="1505271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050930" y="3915579"/>
            <a:ext cx="1582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线性结构</a:t>
            </a:r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3050930" y="5425647"/>
            <a:ext cx="1582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非线性结构</a:t>
            </a:r>
            <a:endParaRPr lang="zh-CN" altLang="en-US" dirty="0"/>
          </a:p>
        </p:txBody>
      </p:sp>
      <p:sp>
        <p:nvSpPr>
          <p:cNvPr id="21" name="左大括号 20"/>
          <p:cNvSpPr/>
          <p:nvPr/>
        </p:nvSpPr>
        <p:spPr>
          <a:xfrm>
            <a:off x="4185138" y="3605681"/>
            <a:ext cx="193430" cy="989127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左大括号 21"/>
          <p:cNvSpPr/>
          <p:nvPr/>
        </p:nvSpPr>
        <p:spPr>
          <a:xfrm>
            <a:off x="4413735" y="5115749"/>
            <a:ext cx="193430" cy="989127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4440114" y="3459837"/>
            <a:ext cx="68228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一维数组</a:t>
            </a:r>
            <a:endParaRPr lang="en-US" altLang="zh-CN" sz="1600" dirty="0" smtClean="0"/>
          </a:p>
          <a:p>
            <a:r>
              <a:rPr lang="zh-CN" altLang="en-US" sz="1600" dirty="0" smtClean="0"/>
              <a:t>链表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（单向链表、双向链表、循环链表）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1600" dirty="0" smtClean="0"/>
              <a:t>栈</a:t>
            </a:r>
            <a:endParaRPr lang="en-US" altLang="zh-CN" sz="1600" dirty="0" smtClean="0"/>
          </a:p>
          <a:p>
            <a:r>
              <a:rPr lang="zh-CN" altLang="en-US" sz="1600" dirty="0" smtClean="0"/>
              <a:t>队列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（单向队列、双向队列、循环队列、优先队列）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1600" dirty="0"/>
              <a:t>字符串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4633543" y="4948592"/>
            <a:ext cx="745587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多</a:t>
            </a:r>
            <a:r>
              <a:rPr lang="zh-CN" altLang="en-US" sz="1600" dirty="0" smtClean="0"/>
              <a:t>维数组</a:t>
            </a:r>
            <a:endParaRPr lang="en-US" altLang="zh-CN" sz="1600" dirty="0" smtClean="0"/>
          </a:p>
          <a:p>
            <a:r>
              <a:rPr lang="zh-CN" altLang="en-US" sz="1600" dirty="0" smtClean="0"/>
              <a:t>树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（二叉树、二叉查找树、平衡二叉查找树、红黑树、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2-3</a:t>
            </a:r>
            <a:r>
              <a:rPr lang="zh-CN" altLang="en-US" sz="1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树、</a:t>
            </a:r>
            <a:r>
              <a:rPr lang="en-US" altLang="zh-CN" sz="1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2-3-4</a:t>
            </a:r>
            <a:r>
              <a:rPr lang="zh-CN" altLang="en-US" sz="1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树、</a:t>
            </a:r>
            <a:r>
              <a:rPr lang="en-US" altLang="zh-CN" sz="1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r>
              <a:rPr lang="zh-CN" altLang="en-US" sz="1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树等）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1600" dirty="0" smtClean="0"/>
              <a:t>堆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（最大堆、最小堆）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1600" dirty="0" smtClean="0"/>
              <a:t>图</a:t>
            </a:r>
            <a:r>
              <a:rPr lang="zh-CN" altLang="en-US" sz="1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（有向图、无向图、多重图）</a:t>
            </a:r>
            <a:endParaRPr lang="en-US" altLang="zh-CN" sz="16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1600" dirty="0" smtClean="0"/>
              <a:t>散列表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409150682"/>
      </p:ext>
    </p:extLst>
  </p:cSld>
  <p:clrMapOvr>
    <a:masterClrMapping/>
  </p:clrMapOvr>
  <p:transition spd="slow" advClick="0" advTm="3000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03346" y="89955"/>
            <a:ext cx="11136573" cy="587493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latin typeface="+mj-lt"/>
              </a:rPr>
              <a:t>基础数据结构</a:t>
            </a:r>
            <a:endParaRPr lang="ko-KR" altLang="en-US" dirty="0">
              <a:latin typeface="+mj-lt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05222" y="1868691"/>
            <a:ext cx="5075669" cy="1969770"/>
          </a:xfrm>
          <a:prstGeom prst="rect">
            <a:avLst/>
          </a:prstGeom>
        </p:spPr>
        <p:txBody>
          <a:bodyPr wrap="square" lIns="0" tIns="0" rIns="0" bIns="0" anchor="t" anchorCtr="0">
            <a:spAutoFit/>
            <a:scene3d>
              <a:camera prst="orthographicFront"/>
              <a:lightRig rig="threePt" dir="t"/>
            </a:scene3d>
            <a:sp3d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None/>
              <a:defRPr lang="en-US" altLang="ko-KR" sz="2000" dirty="0" smtClean="0">
                <a:latin typeface="Microsoft Sans Serif" pitchFamily="34" charset="0"/>
                <a:ea typeface="+mj-ea"/>
                <a:cs typeface="Microsoft Sans Serif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+mn-lt"/>
                <a:ea typeface="+mn-ea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+mn-lt"/>
                <a:ea typeface="+mn-ea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+mn-lt"/>
                <a:ea typeface="+mn-ea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+mn-lt"/>
                <a:ea typeface="+mn-ea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9pPr>
          </a:lstStyle>
          <a:p>
            <a:pPr marL="0" indent="0" algn="just">
              <a:spcBef>
                <a:spcPts val="0"/>
              </a:spcBef>
            </a:pP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定义：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由</a:t>
            </a:r>
            <a:r>
              <a:rPr lang="zh-CN" altLang="en-US" sz="16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相同</a:t>
            </a:r>
            <a:r>
              <a:rPr lang="zh-CN" altLang="en-US" sz="16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类型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元素组成的集合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，存储于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计算机中一块</a:t>
            </a:r>
            <a:r>
              <a:rPr lang="zh-CN" altLang="en-US" sz="16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连续的内存</a:t>
            </a:r>
            <a:r>
              <a:rPr lang="zh-CN" altLang="en-US" sz="16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空间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（必须指定长度）。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 algn="just">
              <a:spcBef>
                <a:spcPts val="0"/>
              </a:spcBef>
            </a:pPr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</a:endParaRPr>
          </a:p>
          <a:p>
            <a:pPr marL="0" indent="0" algn="just">
              <a:spcBef>
                <a:spcPts val="0"/>
              </a:spcBef>
            </a:pP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例如：整数数组 </a:t>
            </a: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{1, 2, 3, 4}</a:t>
            </a:r>
          </a:p>
          <a:p>
            <a:pPr marL="0" indent="0" algn="just">
              <a:spcBef>
                <a:spcPts val="0"/>
              </a:spcBef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 </a:t>
            </a: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         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字符串数组 </a:t>
            </a: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{“1”, ”2”, ”3”, ”4”}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 algn="just">
              <a:spcBef>
                <a:spcPts val="0"/>
              </a:spcBef>
            </a:pPr>
            <a:endParaRPr lang="en-US" altLang="zh-CN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+mn-lt"/>
            </a:endParaRPr>
          </a:p>
          <a:p>
            <a:pPr marL="0" indent="0" algn="just">
              <a:spcBef>
                <a:spcPts val="0"/>
              </a:spcBef>
            </a:pP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特点：支持 </a:t>
            </a:r>
            <a:r>
              <a:rPr lang="zh-CN" altLang="en-US" sz="16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快速</a:t>
            </a:r>
            <a:r>
              <a:rPr lang="zh-CN" altLang="en-US" sz="16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随机读取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，即利用元素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的索引（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index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）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直接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计算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出该元素对应的存储地址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。</a:t>
            </a:r>
            <a:endParaRPr lang="en-US" altLang="zh-CN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+mn-l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05223" y="1203019"/>
            <a:ext cx="345281" cy="369332"/>
            <a:chOff x="1101969" y="1465385"/>
            <a:chExt cx="679206" cy="567843"/>
          </a:xfrm>
          <a:solidFill>
            <a:schemeClr val="accent1"/>
          </a:solidFill>
        </p:grpSpPr>
        <p:sp>
          <p:nvSpPr>
            <p:cNvPr id="10" name="Rectangle 9"/>
            <p:cNvSpPr/>
            <p:nvPr/>
          </p:nvSpPr>
          <p:spPr>
            <a:xfrm>
              <a:off x="1101969" y="1465385"/>
              <a:ext cx="269631" cy="5678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1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473444" y="1465385"/>
              <a:ext cx="117231" cy="5678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1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663944" y="1465385"/>
              <a:ext cx="117231" cy="5678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1"/>
            </a:p>
          </p:txBody>
        </p:sp>
      </p:grp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857199" y="1203019"/>
            <a:ext cx="3319147" cy="369332"/>
          </a:xfrm>
          <a:prstGeom prst="rect">
            <a:avLst/>
          </a:prstGeom>
        </p:spPr>
        <p:txBody>
          <a:bodyPr wrap="square" lIns="0" tIns="0" rIns="0" bIns="0" anchor="t" anchorCtr="0">
            <a:spAutoFit/>
            <a:scene3d>
              <a:camera prst="orthographicFront"/>
              <a:lightRig rig="threePt" dir="t"/>
            </a:scene3d>
            <a:sp3d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None/>
              <a:defRPr lang="en-US" altLang="ko-KR" sz="2000" dirty="0" smtClean="0">
                <a:latin typeface="Microsoft Sans Serif" pitchFamily="34" charset="0"/>
                <a:ea typeface="+mj-ea"/>
                <a:cs typeface="Microsoft Sans Serif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+mn-lt"/>
                <a:ea typeface="+mn-ea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+mn-lt"/>
                <a:ea typeface="+mn-ea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+mn-lt"/>
                <a:ea typeface="+mn-ea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+mn-lt"/>
                <a:ea typeface="+mn-ea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9pPr>
          </a:lstStyle>
          <a:p>
            <a:pPr marL="0" indent="0" algn="just">
              <a:spcBef>
                <a:spcPts val="0"/>
              </a:spcBef>
            </a:pPr>
            <a:r>
              <a:rPr lang="zh-CN" altLang="en-US" sz="2400" dirty="0">
                <a:solidFill>
                  <a:schemeClr val="accent1"/>
                </a:solidFill>
                <a:latin typeface="+mj-lt"/>
                <a:ea typeface="+mn-ea"/>
                <a:cs typeface="+mn-cs"/>
              </a:rPr>
              <a:t>数组</a:t>
            </a:r>
            <a:endParaRPr lang="en-US" altLang="ko-KR" sz="2400" dirty="0">
              <a:solidFill>
                <a:schemeClr val="accent1"/>
              </a:solidFill>
              <a:latin typeface="+mj-lt"/>
              <a:ea typeface="+mn-ea"/>
              <a:cs typeface="+mn-cs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5771632" y="1063869"/>
            <a:ext cx="22499" cy="546137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 8"/>
          <p:cNvGrpSpPr/>
          <p:nvPr/>
        </p:nvGrpSpPr>
        <p:grpSpPr>
          <a:xfrm>
            <a:off x="6089494" y="1203019"/>
            <a:ext cx="345281" cy="369332"/>
            <a:chOff x="1101969" y="1465385"/>
            <a:chExt cx="679206" cy="567843"/>
          </a:xfrm>
          <a:solidFill>
            <a:schemeClr val="accent1"/>
          </a:solidFill>
        </p:grpSpPr>
        <p:sp>
          <p:nvSpPr>
            <p:cNvPr id="58" name="Rectangle 9"/>
            <p:cNvSpPr/>
            <p:nvPr/>
          </p:nvSpPr>
          <p:spPr>
            <a:xfrm>
              <a:off x="1101969" y="1465385"/>
              <a:ext cx="269631" cy="5678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1"/>
            </a:p>
          </p:txBody>
        </p:sp>
        <p:sp>
          <p:nvSpPr>
            <p:cNvPr id="59" name="Rectangle 11"/>
            <p:cNvSpPr/>
            <p:nvPr/>
          </p:nvSpPr>
          <p:spPr>
            <a:xfrm>
              <a:off x="1473444" y="1465385"/>
              <a:ext cx="117231" cy="5678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1"/>
            </a:p>
          </p:txBody>
        </p:sp>
        <p:sp>
          <p:nvSpPr>
            <p:cNvPr id="60" name="Rectangle 12"/>
            <p:cNvSpPr/>
            <p:nvPr/>
          </p:nvSpPr>
          <p:spPr>
            <a:xfrm>
              <a:off x="1663944" y="1465385"/>
              <a:ext cx="117231" cy="5678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1"/>
            </a:p>
          </p:txBody>
        </p:sp>
      </p:grpSp>
      <p:sp>
        <p:nvSpPr>
          <p:cNvPr id="61" name="Rectangle 3"/>
          <p:cNvSpPr txBox="1">
            <a:spLocks noChangeArrowheads="1"/>
          </p:cNvSpPr>
          <p:nvPr/>
        </p:nvSpPr>
        <p:spPr bwMode="auto">
          <a:xfrm>
            <a:off x="6641470" y="1203019"/>
            <a:ext cx="725449" cy="369332"/>
          </a:xfrm>
          <a:prstGeom prst="rect">
            <a:avLst/>
          </a:prstGeom>
        </p:spPr>
        <p:txBody>
          <a:bodyPr wrap="square" lIns="0" tIns="0" rIns="0" bIns="0" anchor="t" anchorCtr="0">
            <a:spAutoFit/>
            <a:scene3d>
              <a:camera prst="orthographicFront"/>
              <a:lightRig rig="threePt" dir="t"/>
            </a:scene3d>
            <a:sp3d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None/>
              <a:defRPr lang="en-US" altLang="ko-KR" sz="2000" dirty="0" smtClean="0">
                <a:latin typeface="Microsoft Sans Serif" pitchFamily="34" charset="0"/>
                <a:ea typeface="+mj-ea"/>
                <a:cs typeface="Microsoft Sans Serif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+mn-lt"/>
                <a:ea typeface="+mn-ea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+mn-lt"/>
                <a:ea typeface="+mn-ea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+mn-lt"/>
                <a:ea typeface="+mn-ea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+mn-lt"/>
                <a:ea typeface="+mn-ea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9pPr>
          </a:lstStyle>
          <a:p>
            <a:pPr marL="0" indent="0" algn="just">
              <a:spcBef>
                <a:spcPts val="0"/>
              </a:spcBef>
            </a:pPr>
            <a:r>
              <a:rPr lang="zh-CN" altLang="en-US" sz="24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rPr>
              <a:t>链表</a:t>
            </a:r>
            <a:endParaRPr lang="en-US" altLang="ko-KR" sz="2400" dirty="0">
              <a:solidFill>
                <a:schemeClr val="accent1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33" name="五角星 32"/>
          <p:cNvSpPr/>
          <p:nvPr/>
        </p:nvSpPr>
        <p:spPr>
          <a:xfrm>
            <a:off x="1595256" y="1240702"/>
            <a:ext cx="340498" cy="288674"/>
          </a:xfrm>
          <a:prstGeom prst="star5">
            <a:avLst/>
          </a:prstGeom>
          <a:solidFill>
            <a:srgbClr val="FFFF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8" name="组合 67"/>
          <p:cNvGrpSpPr/>
          <p:nvPr/>
        </p:nvGrpSpPr>
        <p:grpSpPr>
          <a:xfrm>
            <a:off x="297645" y="4134801"/>
            <a:ext cx="5156126" cy="2059085"/>
            <a:chOff x="297645" y="4134801"/>
            <a:chExt cx="5156126" cy="2059085"/>
          </a:xfrm>
        </p:grpSpPr>
        <p:sp>
          <p:nvSpPr>
            <p:cNvPr id="3" name="矩形 2"/>
            <p:cNvSpPr/>
            <p:nvPr/>
          </p:nvSpPr>
          <p:spPr>
            <a:xfrm>
              <a:off x="978804" y="5017366"/>
              <a:ext cx="3415863" cy="483577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1047219" y="5622304"/>
              <a:ext cx="61796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/>
                <a:t>a[0]</a:t>
              </a:r>
              <a:endParaRPr lang="zh-CN" altLang="en-US" sz="1400" dirty="0"/>
            </a:p>
          </p:txBody>
        </p:sp>
        <p:cxnSp>
          <p:nvCxnSpPr>
            <p:cNvPr id="6" name="直接连接符 5"/>
            <p:cNvCxnSpPr/>
            <p:nvPr/>
          </p:nvCxnSpPr>
          <p:spPr>
            <a:xfrm>
              <a:off x="1804859" y="5017368"/>
              <a:ext cx="0" cy="47478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2686736" y="5017366"/>
              <a:ext cx="0" cy="47478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3548667" y="5017367"/>
              <a:ext cx="0" cy="47478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文本框 23"/>
            <p:cNvSpPr txBox="1"/>
            <p:nvPr/>
          </p:nvSpPr>
          <p:spPr>
            <a:xfrm>
              <a:off x="1152296" y="5070091"/>
              <a:ext cx="4552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10</a:t>
              </a:r>
              <a:endParaRPr lang="zh-CN" altLang="en-US" dirty="0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297645" y="4134801"/>
              <a:ext cx="51561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/>
                <a:t>假设</a:t>
              </a:r>
              <a:r>
                <a:rPr lang="en-US" altLang="zh-CN" sz="1400" dirty="0" err="1" smtClean="0"/>
                <a:t>int</a:t>
              </a:r>
              <a:r>
                <a:rPr lang="en-US" altLang="zh-CN" sz="1400" dirty="0" smtClean="0"/>
                <a:t>[] a={10, 20, 30, 40}    </a:t>
              </a:r>
              <a:r>
                <a:rPr lang="zh-CN" altLang="en-US" sz="1400" dirty="0" smtClean="0"/>
                <a:t>数组存储</a:t>
              </a:r>
              <a:r>
                <a:rPr lang="zh-CN" altLang="en-US" sz="1400" dirty="0"/>
                <a:t>地址为</a:t>
              </a:r>
              <a:r>
                <a:rPr lang="en-US" altLang="zh-CN" sz="1400" dirty="0" smtClean="0"/>
                <a:t>0x12344321</a:t>
              </a:r>
              <a:endParaRPr lang="zh-CN" altLang="en-US" sz="1400" dirty="0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2011028" y="5070091"/>
              <a:ext cx="4784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20</a:t>
              </a:r>
              <a:endParaRPr lang="zh-CN" altLang="en-US" dirty="0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2901711" y="5070091"/>
              <a:ext cx="6108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30</a:t>
              </a:r>
              <a:endParaRPr lang="zh-CN" altLang="en-US" dirty="0"/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3783028" y="5070091"/>
              <a:ext cx="4597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40</a:t>
              </a:r>
              <a:endParaRPr lang="zh-CN" altLang="en-US" dirty="0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1959750" y="5637719"/>
              <a:ext cx="61796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/>
                <a:t>a[1]</a:t>
              </a:r>
              <a:endParaRPr lang="zh-CN" altLang="en-US" sz="1400" dirty="0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2817859" y="5625080"/>
              <a:ext cx="61796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/>
                <a:t>a[2]</a:t>
              </a:r>
              <a:endParaRPr lang="zh-CN" altLang="en-US" sz="1400" dirty="0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3663374" y="5625080"/>
              <a:ext cx="61796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/>
                <a:t>a[3]</a:t>
              </a:r>
              <a:endParaRPr lang="zh-CN" altLang="en-US" sz="1400" dirty="0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857199" y="5947665"/>
              <a:ext cx="104545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/>
                <a:t>0x12344321</a:t>
              </a: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1785686" y="5947665"/>
              <a:ext cx="104545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smtClean="0"/>
                <a:t>0x12344325</a:t>
              </a:r>
              <a:endParaRPr lang="en-US" altLang="zh-CN" sz="1000" dirty="0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2701508" y="5947665"/>
              <a:ext cx="104545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smtClean="0"/>
                <a:t>0x12344329</a:t>
              </a:r>
              <a:endParaRPr lang="en-US" altLang="zh-CN" sz="1000" dirty="0"/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3602381" y="5947665"/>
              <a:ext cx="104545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smtClean="0"/>
                <a:t>0x1234432D</a:t>
              </a:r>
              <a:endParaRPr lang="en-US" altLang="zh-CN" sz="1000" dirty="0"/>
            </a:p>
          </p:txBody>
        </p:sp>
        <p:cxnSp>
          <p:nvCxnSpPr>
            <p:cNvPr id="14" name="直接连接符 13"/>
            <p:cNvCxnSpPr/>
            <p:nvPr/>
          </p:nvCxnSpPr>
          <p:spPr>
            <a:xfrm>
              <a:off x="983180" y="4695076"/>
              <a:ext cx="0" cy="3603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>
              <a:off x="1802950" y="4695076"/>
              <a:ext cx="0" cy="3603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文本框 39"/>
            <p:cNvSpPr txBox="1"/>
            <p:nvPr/>
          </p:nvSpPr>
          <p:spPr>
            <a:xfrm>
              <a:off x="1168482" y="4731616"/>
              <a:ext cx="54087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smtClean="0"/>
                <a:t>4</a:t>
              </a:r>
              <a:r>
                <a:rPr lang="zh-CN" altLang="en-US" sz="1000" dirty="0" smtClean="0"/>
                <a:t>字节</a:t>
              </a:r>
              <a:endParaRPr lang="zh-CN" altLang="en-US" sz="1000" dirty="0"/>
            </a:p>
          </p:txBody>
        </p:sp>
        <p:cxnSp>
          <p:nvCxnSpPr>
            <p:cNvPr id="44" name="直接箭头连接符 43"/>
            <p:cNvCxnSpPr>
              <a:stCxn id="40" idx="1"/>
            </p:cNvCxnSpPr>
            <p:nvPr/>
          </p:nvCxnSpPr>
          <p:spPr>
            <a:xfrm flipH="1" flipV="1">
              <a:off x="994992" y="4850219"/>
              <a:ext cx="173490" cy="45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箭头连接符 50"/>
            <p:cNvCxnSpPr/>
            <p:nvPr/>
          </p:nvCxnSpPr>
          <p:spPr>
            <a:xfrm flipV="1">
              <a:off x="1607554" y="4850221"/>
              <a:ext cx="195396" cy="74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Rectangle 3"/>
          <p:cNvSpPr txBox="1">
            <a:spLocks noChangeArrowheads="1"/>
          </p:cNvSpPr>
          <p:nvPr/>
        </p:nvSpPr>
        <p:spPr bwMode="auto">
          <a:xfrm>
            <a:off x="6086990" y="1868690"/>
            <a:ext cx="5746944" cy="1231106"/>
          </a:xfrm>
          <a:prstGeom prst="rect">
            <a:avLst/>
          </a:prstGeom>
        </p:spPr>
        <p:txBody>
          <a:bodyPr wrap="square" lIns="0" tIns="0" rIns="0" bIns="0" anchor="t" anchorCtr="0">
            <a:spAutoFit/>
            <a:scene3d>
              <a:camera prst="orthographicFront"/>
              <a:lightRig rig="threePt" dir="t"/>
            </a:scene3d>
            <a:sp3d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None/>
              <a:defRPr lang="en-US" altLang="ko-KR" sz="2000" dirty="0" smtClean="0">
                <a:latin typeface="Microsoft Sans Serif" pitchFamily="34" charset="0"/>
                <a:ea typeface="+mj-ea"/>
                <a:cs typeface="Microsoft Sans Serif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+mn-lt"/>
                <a:ea typeface="+mn-ea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+mn-lt"/>
                <a:ea typeface="+mn-ea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+mn-lt"/>
                <a:ea typeface="+mn-ea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+mn-lt"/>
                <a:ea typeface="+mn-ea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9pPr>
          </a:lstStyle>
          <a:p>
            <a:pPr marL="0" indent="0" algn="just">
              <a:spcBef>
                <a:spcPts val="0"/>
              </a:spcBef>
            </a:pP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定义：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由一连串节点</a:t>
            </a: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(Node)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组成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的集合，存储于计算机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中</a:t>
            </a:r>
            <a:r>
              <a:rPr lang="zh-CN" altLang="en-US" sz="16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非</a:t>
            </a:r>
            <a:r>
              <a:rPr lang="zh-CN" altLang="en-US" sz="16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连续的</a:t>
            </a:r>
            <a:r>
              <a:rPr lang="zh-CN" altLang="en-US" sz="16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内存空间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（因此，不必指定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长度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），每个节点存储了</a:t>
            </a:r>
            <a:r>
              <a:rPr lang="zh-CN" altLang="en-US" sz="16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相同</a:t>
            </a:r>
            <a:r>
              <a:rPr lang="zh-CN" altLang="en-US" sz="16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类型</a:t>
            </a:r>
            <a:r>
              <a:rPr lang="zh-CN" altLang="en-US" sz="1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的元素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与</a:t>
            </a:r>
            <a:r>
              <a:rPr lang="zh-CN" altLang="en-US" sz="16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指向下一个节点的链接（后继指针）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 algn="just">
              <a:spcBef>
                <a:spcPts val="0"/>
              </a:spcBef>
            </a:pPr>
            <a:endParaRPr lang="en-US" altLang="ko-KR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+mn-lt"/>
            </a:endParaRPr>
          </a:p>
          <a:p>
            <a:pPr marL="0" indent="0" algn="just">
              <a:spcBef>
                <a:spcPts val="0"/>
              </a:spcBef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特点：灵活的内存动态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管理，可以</a:t>
            </a:r>
            <a:r>
              <a:rPr lang="zh-CN" altLang="en-US" sz="16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快速增删</a:t>
            </a:r>
            <a:r>
              <a:rPr lang="zh-CN" altLang="en-US" sz="16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节点</a:t>
            </a:r>
            <a:endParaRPr lang="en-US" altLang="zh-CN" sz="16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272018" y="3984268"/>
            <a:ext cx="5223924" cy="2540977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矩形 69"/>
          <p:cNvSpPr/>
          <p:nvPr/>
        </p:nvSpPr>
        <p:spPr>
          <a:xfrm>
            <a:off x="6087677" y="3417691"/>
            <a:ext cx="5223924" cy="3107554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文本框 78"/>
          <p:cNvSpPr txBox="1"/>
          <p:nvPr/>
        </p:nvSpPr>
        <p:spPr>
          <a:xfrm>
            <a:off x="6104309" y="3578634"/>
            <a:ext cx="52993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假设使用链表存储 </a:t>
            </a:r>
            <a:r>
              <a:rPr lang="en-US" altLang="zh-CN" sz="1400" dirty="0" smtClean="0"/>
              <a:t>10, 20, 30, 40</a:t>
            </a:r>
            <a:r>
              <a:rPr lang="zh-CN" altLang="en-US" sz="1400" dirty="0" smtClean="0"/>
              <a:t>，链表存储</a:t>
            </a:r>
            <a:r>
              <a:rPr lang="zh-CN" altLang="en-US" sz="1400" dirty="0"/>
              <a:t>地址为</a:t>
            </a:r>
            <a:r>
              <a:rPr lang="en-US" altLang="zh-CN" sz="1400" dirty="0" smtClean="0"/>
              <a:t>0x11111111</a:t>
            </a:r>
            <a:endParaRPr lang="zh-CN" altLang="en-US" sz="1400" dirty="0"/>
          </a:p>
        </p:txBody>
      </p:sp>
      <p:grpSp>
        <p:nvGrpSpPr>
          <p:cNvPr id="104" name="组合 103"/>
          <p:cNvGrpSpPr/>
          <p:nvPr/>
        </p:nvGrpSpPr>
        <p:grpSpPr>
          <a:xfrm>
            <a:off x="6184872" y="4536735"/>
            <a:ext cx="1612599" cy="684888"/>
            <a:chOff x="6800915" y="4100805"/>
            <a:chExt cx="1612599" cy="684888"/>
          </a:xfrm>
        </p:grpSpPr>
        <p:sp>
          <p:nvSpPr>
            <p:cNvPr id="73" name="矩形 72"/>
            <p:cNvSpPr/>
            <p:nvPr/>
          </p:nvSpPr>
          <p:spPr>
            <a:xfrm>
              <a:off x="6845453" y="4461200"/>
              <a:ext cx="1438584" cy="317894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5" name="直接连接符 74"/>
            <p:cNvCxnSpPr/>
            <p:nvPr/>
          </p:nvCxnSpPr>
          <p:spPr>
            <a:xfrm flipH="1">
              <a:off x="7281898" y="4461199"/>
              <a:ext cx="1587" cy="31789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文本框 77"/>
            <p:cNvSpPr txBox="1"/>
            <p:nvPr/>
          </p:nvSpPr>
          <p:spPr>
            <a:xfrm>
              <a:off x="6880781" y="4502095"/>
              <a:ext cx="4953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10</a:t>
              </a:r>
              <a:endParaRPr lang="zh-CN" altLang="en-US" sz="1200" dirty="0"/>
            </a:p>
          </p:txBody>
        </p:sp>
        <p:sp>
          <p:nvSpPr>
            <p:cNvPr id="80" name="文本框 79"/>
            <p:cNvSpPr txBox="1"/>
            <p:nvPr/>
          </p:nvSpPr>
          <p:spPr>
            <a:xfrm>
              <a:off x="7281898" y="4508694"/>
              <a:ext cx="113161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0x22222222</a:t>
              </a:r>
              <a:endParaRPr lang="en-US" altLang="zh-CN" sz="1200" dirty="0"/>
            </a:p>
          </p:txBody>
        </p:sp>
        <p:cxnSp>
          <p:nvCxnSpPr>
            <p:cNvPr id="90" name="直接连接符 89"/>
            <p:cNvCxnSpPr/>
            <p:nvPr/>
          </p:nvCxnSpPr>
          <p:spPr>
            <a:xfrm>
              <a:off x="6845453" y="4101854"/>
              <a:ext cx="0" cy="3603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连接符 90"/>
            <p:cNvCxnSpPr/>
            <p:nvPr/>
          </p:nvCxnSpPr>
          <p:spPr>
            <a:xfrm>
              <a:off x="7281898" y="4100805"/>
              <a:ext cx="0" cy="3603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文本框 91"/>
            <p:cNvSpPr txBox="1"/>
            <p:nvPr/>
          </p:nvSpPr>
          <p:spPr>
            <a:xfrm>
              <a:off x="6800915" y="4166699"/>
              <a:ext cx="5885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smtClean="0"/>
                <a:t>4</a:t>
              </a:r>
              <a:r>
                <a:rPr lang="zh-CN" altLang="en-US" sz="1000" dirty="0" smtClean="0"/>
                <a:t>字节</a:t>
              </a:r>
              <a:endParaRPr lang="zh-CN" altLang="en-US" sz="1000" dirty="0"/>
            </a:p>
          </p:txBody>
        </p:sp>
        <p:cxnSp>
          <p:nvCxnSpPr>
            <p:cNvPr id="96" name="直接连接符 95"/>
            <p:cNvCxnSpPr/>
            <p:nvPr/>
          </p:nvCxnSpPr>
          <p:spPr>
            <a:xfrm>
              <a:off x="8284037" y="4109612"/>
              <a:ext cx="0" cy="3603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文本框 96"/>
            <p:cNvSpPr txBox="1"/>
            <p:nvPr/>
          </p:nvSpPr>
          <p:spPr>
            <a:xfrm>
              <a:off x="7407956" y="4170962"/>
              <a:ext cx="5885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smtClean="0"/>
                <a:t>4</a:t>
              </a:r>
              <a:r>
                <a:rPr lang="zh-CN" altLang="en-US" sz="1000" dirty="0" smtClean="0"/>
                <a:t>字节</a:t>
              </a:r>
              <a:endParaRPr lang="zh-CN" altLang="en-US" sz="1000" dirty="0"/>
            </a:p>
          </p:txBody>
        </p:sp>
      </p:grpSp>
      <p:sp>
        <p:nvSpPr>
          <p:cNvPr id="105" name="文本框 104"/>
          <p:cNvSpPr txBox="1"/>
          <p:nvPr/>
        </p:nvSpPr>
        <p:spPr>
          <a:xfrm>
            <a:off x="6506725" y="5322248"/>
            <a:ext cx="127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Node1</a:t>
            </a:r>
            <a:r>
              <a:rPr lang="en-US" altLang="zh-CN" sz="11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sz="11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头结点</a:t>
            </a:r>
            <a:r>
              <a:rPr lang="en-US" altLang="zh-CN" sz="11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endParaRPr lang="zh-CN" altLang="en-US" sz="11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118" name="组合 117"/>
          <p:cNvGrpSpPr/>
          <p:nvPr/>
        </p:nvGrpSpPr>
        <p:grpSpPr>
          <a:xfrm>
            <a:off x="8187036" y="4242276"/>
            <a:ext cx="1568061" cy="736196"/>
            <a:chOff x="8187036" y="4242276"/>
            <a:chExt cx="1568061" cy="736196"/>
          </a:xfrm>
        </p:grpSpPr>
        <p:grpSp>
          <p:nvGrpSpPr>
            <p:cNvPr id="107" name="组合 106"/>
            <p:cNvGrpSpPr/>
            <p:nvPr/>
          </p:nvGrpSpPr>
          <p:grpSpPr>
            <a:xfrm>
              <a:off x="8187036" y="4242276"/>
              <a:ext cx="1568061" cy="324494"/>
              <a:chOff x="6845453" y="4461199"/>
              <a:chExt cx="1568061" cy="324494"/>
            </a:xfrm>
          </p:grpSpPr>
          <p:sp>
            <p:nvSpPr>
              <p:cNvPr id="108" name="矩形 107"/>
              <p:cNvSpPr/>
              <p:nvPr/>
            </p:nvSpPr>
            <p:spPr>
              <a:xfrm>
                <a:off x="6845453" y="4461200"/>
                <a:ext cx="1438584" cy="317894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09" name="直接连接符 108"/>
              <p:cNvCxnSpPr/>
              <p:nvPr/>
            </p:nvCxnSpPr>
            <p:spPr>
              <a:xfrm flipH="1">
                <a:off x="7281898" y="4461199"/>
                <a:ext cx="1587" cy="31789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0" name="文本框 109"/>
              <p:cNvSpPr txBox="1"/>
              <p:nvPr/>
            </p:nvSpPr>
            <p:spPr>
              <a:xfrm>
                <a:off x="6880781" y="4502095"/>
                <a:ext cx="49534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/>
                  <a:t>2</a:t>
                </a:r>
                <a:r>
                  <a:rPr lang="en-US" altLang="zh-CN" sz="1200" dirty="0" smtClean="0"/>
                  <a:t>0</a:t>
                </a:r>
                <a:endParaRPr lang="zh-CN" altLang="en-US" sz="1200" dirty="0"/>
              </a:p>
            </p:txBody>
          </p:sp>
          <p:sp>
            <p:nvSpPr>
              <p:cNvPr id="111" name="文本框 110"/>
              <p:cNvSpPr txBox="1"/>
              <p:nvPr/>
            </p:nvSpPr>
            <p:spPr>
              <a:xfrm>
                <a:off x="7281898" y="4508694"/>
                <a:ext cx="11316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 smtClean="0"/>
                  <a:t>0x33333333</a:t>
                </a:r>
                <a:endParaRPr lang="en-US" altLang="zh-CN" sz="1200" dirty="0"/>
              </a:p>
            </p:txBody>
          </p:sp>
        </p:grpSp>
        <p:sp>
          <p:nvSpPr>
            <p:cNvPr id="117" name="文本框 116"/>
            <p:cNvSpPr txBox="1"/>
            <p:nvPr/>
          </p:nvSpPr>
          <p:spPr>
            <a:xfrm>
              <a:off x="8508333" y="4670695"/>
              <a:ext cx="86543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/>
                <a:t>Node2</a:t>
              </a:r>
              <a:endParaRPr lang="zh-CN" altLang="en-US" sz="1400" dirty="0"/>
            </a:p>
          </p:txBody>
        </p:sp>
      </p:grpSp>
      <p:grpSp>
        <p:nvGrpSpPr>
          <p:cNvPr id="119" name="组合 118"/>
          <p:cNvGrpSpPr/>
          <p:nvPr/>
        </p:nvGrpSpPr>
        <p:grpSpPr>
          <a:xfrm>
            <a:off x="9625620" y="5070091"/>
            <a:ext cx="1568061" cy="736196"/>
            <a:chOff x="8187036" y="4242276"/>
            <a:chExt cx="1568061" cy="736196"/>
          </a:xfrm>
        </p:grpSpPr>
        <p:grpSp>
          <p:nvGrpSpPr>
            <p:cNvPr id="120" name="组合 119"/>
            <p:cNvGrpSpPr/>
            <p:nvPr/>
          </p:nvGrpSpPr>
          <p:grpSpPr>
            <a:xfrm>
              <a:off x="8187036" y="4242276"/>
              <a:ext cx="1568061" cy="324494"/>
              <a:chOff x="6845453" y="4461199"/>
              <a:chExt cx="1568061" cy="324494"/>
            </a:xfrm>
          </p:grpSpPr>
          <p:sp>
            <p:nvSpPr>
              <p:cNvPr id="122" name="矩形 121"/>
              <p:cNvSpPr/>
              <p:nvPr/>
            </p:nvSpPr>
            <p:spPr>
              <a:xfrm>
                <a:off x="6845453" y="4461200"/>
                <a:ext cx="1438584" cy="317894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23" name="直接连接符 122"/>
              <p:cNvCxnSpPr/>
              <p:nvPr/>
            </p:nvCxnSpPr>
            <p:spPr>
              <a:xfrm flipH="1">
                <a:off x="7281898" y="4461199"/>
                <a:ext cx="1587" cy="31789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4" name="文本框 123"/>
              <p:cNvSpPr txBox="1"/>
              <p:nvPr/>
            </p:nvSpPr>
            <p:spPr>
              <a:xfrm>
                <a:off x="6880781" y="4502095"/>
                <a:ext cx="49534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 smtClean="0"/>
                  <a:t>30</a:t>
                </a:r>
                <a:endParaRPr lang="zh-CN" altLang="en-US" sz="1200" dirty="0"/>
              </a:p>
            </p:txBody>
          </p:sp>
          <p:sp>
            <p:nvSpPr>
              <p:cNvPr id="125" name="文本框 124"/>
              <p:cNvSpPr txBox="1"/>
              <p:nvPr/>
            </p:nvSpPr>
            <p:spPr>
              <a:xfrm>
                <a:off x="7281898" y="4508694"/>
                <a:ext cx="11316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 smtClean="0"/>
                  <a:t>0x44444444</a:t>
                </a:r>
                <a:endParaRPr lang="en-US" altLang="zh-CN" sz="1200" dirty="0"/>
              </a:p>
            </p:txBody>
          </p:sp>
        </p:grpSp>
        <p:sp>
          <p:nvSpPr>
            <p:cNvPr id="121" name="文本框 120"/>
            <p:cNvSpPr txBox="1"/>
            <p:nvPr/>
          </p:nvSpPr>
          <p:spPr>
            <a:xfrm>
              <a:off x="8508333" y="4670695"/>
              <a:ext cx="86543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/>
                <a:t>Node3</a:t>
              </a:r>
              <a:endParaRPr lang="zh-CN" altLang="en-US" sz="1400" dirty="0"/>
            </a:p>
          </p:txBody>
        </p:sp>
      </p:grpSp>
      <p:grpSp>
        <p:nvGrpSpPr>
          <p:cNvPr id="126" name="组合 125"/>
          <p:cNvGrpSpPr/>
          <p:nvPr/>
        </p:nvGrpSpPr>
        <p:grpSpPr>
          <a:xfrm>
            <a:off x="8173450" y="5829944"/>
            <a:ext cx="1823944" cy="917343"/>
            <a:chOff x="8187036" y="4242276"/>
            <a:chExt cx="1823944" cy="917343"/>
          </a:xfrm>
        </p:grpSpPr>
        <p:grpSp>
          <p:nvGrpSpPr>
            <p:cNvPr id="127" name="组合 126"/>
            <p:cNvGrpSpPr/>
            <p:nvPr/>
          </p:nvGrpSpPr>
          <p:grpSpPr>
            <a:xfrm>
              <a:off x="8187036" y="4242276"/>
              <a:ext cx="1823944" cy="317895"/>
              <a:chOff x="6845453" y="4461199"/>
              <a:chExt cx="1823944" cy="317895"/>
            </a:xfrm>
          </p:grpSpPr>
          <p:sp>
            <p:nvSpPr>
              <p:cNvPr id="129" name="矩形 128"/>
              <p:cNvSpPr/>
              <p:nvPr/>
            </p:nvSpPr>
            <p:spPr>
              <a:xfrm>
                <a:off x="6845453" y="4461200"/>
                <a:ext cx="1438584" cy="317894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30" name="直接连接符 129"/>
              <p:cNvCxnSpPr/>
              <p:nvPr/>
            </p:nvCxnSpPr>
            <p:spPr>
              <a:xfrm flipH="1">
                <a:off x="7281898" y="4461199"/>
                <a:ext cx="1587" cy="31789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1" name="文本框 130"/>
              <p:cNvSpPr txBox="1"/>
              <p:nvPr/>
            </p:nvSpPr>
            <p:spPr>
              <a:xfrm>
                <a:off x="6880781" y="4502095"/>
                <a:ext cx="49534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 smtClean="0"/>
                  <a:t>40</a:t>
                </a:r>
                <a:endParaRPr lang="zh-CN" altLang="en-US" sz="1200" dirty="0"/>
              </a:p>
            </p:txBody>
          </p:sp>
          <p:sp>
            <p:nvSpPr>
              <p:cNvPr id="132" name="文本框 131"/>
              <p:cNvSpPr txBox="1"/>
              <p:nvPr/>
            </p:nvSpPr>
            <p:spPr>
              <a:xfrm>
                <a:off x="7537781" y="4488657"/>
                <a:ext cx="11316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 smtClean="0"/>
                  <a:t>null</a:t>
                </a:r>
                <a:endParaRPr lang="en-US" altLang="zh-CN" sz="1200" dirty="0"/>
              </a:p>
            </p:txBody>
          </p:sp>
        </p:grpSp>
        <p:sp>
          <p:nvSpPr>
            <p:cNvPr id="128" name="文本框 127"/>
            <p:cNvSpPr txBox="1"/>
            <p:nvPr/>
          </p:nvSpPr>
          <p:spPr>
            <a:xfrm>
              <a:off x="8337441" y="4636399"/>
              <a:ext cx="14312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/>
                <a:t>Node4</a:t>
              </a:r>
              <a:r>
                <a:rPr lang="en-US" altLang="zh-CN" sz="1100" dirty="0" smtClean="0">
                  <a:latin typeface="楷体" panose="02010609060101010101" pitchFamily="49" charset="-122"/>
                  <a:ea typeface="楷体" panose="02010609060101010101" pitchFamily="49" charset="-122"/>
                </a:rPr>
                <a:t>(</a:t>
              </a:r>
              <a:r>
                <a:rPr lang="zh-CN" altLang="en-US" sz="1100" dirty="0" smtClean="0">
                  <a:latin typeface="楷体" panose="02010609060101010101" pitchFamily="49" charset="-122"/>
                  <a:ea typeface="楷体" panose="02010609060101010101" pitchFamily="49" charset="-122"/>
                </a:rPr>
                <a:t>尾结点</a:t>
              </a:r>
              <a:r>
                <a:rPr lang="en-US" altLang="zh-CN" sz="1100" dirty="0">
                  <a:latin typeface="楷体" panose="02010609060101010101" pitchFamily="49" charset="-122"/>
                  <a:ea typeface="楷体" panose="02010609060101010101" pitchFamily="49" charset="-122"/>
                </a:rPr>
                <a:t>)</a:t>
              </a:r>
              <a:endParaRPr lang="zh-CN" altLang="en-US" sz="11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endParaRPr lang="zh-CN" altLang="en-US" sz="1400" dirty="0"/>
            </a:p>
          </p:txBody>
        </p:sp>
      </p:grpSp>
      <p:cxnSp>
        <p:nvCxnSpPr>
          <p:cNvPr id="136" name="直接箭头连接符 135"/>
          <p:cNvCxnSpPr/>
          <p:nvPr/>
        </p:nvCxnSpPr>
        <p:spPr>
          <a:xfrm flipV="1">
            <a:off x="7678615" y="4421671"/>
            <a:ext cx="454769" cy="6461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箭头连接符 138"/>
          <p:cNvCxnSpPr>
            <a:endCxn id="124" idx="0"/>
          </p:cNvCxnSpPr>
          <p:nvPr/>
        </p:nvCxnSpPr>
        <p:spPr>
          <a:xfrm>
            <a:off x="9632559" y="4381405"/>
            <a:ext cx="276064" cy="729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箭头连接符 140"/>
          <p:cNvCxnSpPr>
            <a:stCxn id="125" idx="2"/>
          </p:cNvCxnSpPr>
          <p:nvPr/>
        </p:nvCxnSpPr>
        <p:spPr>
          <a:xfrm flipH="1">
            <a:off x="8456452" y="5394585"/>
            <a:ext cx="2171421" cy="403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6481701"/>
      </p:ext>
    </p:extLst>
  </p:cSld>
  <p:clrMapOvr>
    <a:masterClrMapping/>
  </p:clrMapOvr>
  <p:transition spd="slow" advClick="0" advTm="3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5" grpId="0"/>
      <p:bldP spid="61" grpId="0"/>
      <p:bldP spid="33" grpId="0" animBg="1"/>
      <p:bldP spid="66" grpId="0"/>
      <p:bldP spid="69" grpId="0" animBg="1"/>
      <p:bldP spid="70" grpId="0" animBg="1"/>
      <p:bldP spid="79" grpId="0"/>
      <p:bldP spid="10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03346" y="89955"/>
            <a:ext cx="11136573" cy="587493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latin typeface="+mj-lt"/>
              </a:rPr>
              <a:t>排序算法</a:t>
            </a:r>
            <a:endParaRPr lang="ko-KR" altLang="en-US" dirty="0">
              <a:latin typeface="+mj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93606" y="976138"/>
            <a:ext cx="3353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先感受一下排序算法的重要性</a:t>
            </a:r>
            <a:r>
              <a:rPr lang="en-US" altLang="zh-CN" dirty="0" smtClean="0"/>
              <a:t>…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1324" y="1503485"/>
            <a:ext cx="4550300" cy="51256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606" y="1503485"/>
            <a:ext cx="4896152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909379"/>
      </p:ext>
    </p:extLst>
  </p:cSld>
  <p:clrMapOvr>
    <a:masterClrMapping/>
  </p:clrMapOvr>
  <p:transition spd="slow" advClick="0" advTm="3000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03346" y="89955"/>
            <a:ext cx="11136573" cy="587493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latin typeface="+mj-lt"/>
              </a:rPr>
              <a:t>十大排序算法</a:t>
            </a:r>
            <a:endParaRPr lang="ko-KR" altLang="en-US" dirty="0">
              <a:latin typeface="+mj-lt"/>
            </a:endParaRPr>
          </a:p>
        </p:txBody>
      </p:sp>
      <p:pic>
        <p:nvPicPr>
          <p:cNvPr id="1026" name="Picture 2" descr="https://images2018.cnblogs.com/blog/849589/201804/849589-20180402133438219-194613219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6496" y="1165144"/>
            <a:ext cx="7712075" cy="5212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五角星 30"/>
          <p:cNvSpPr/>
          <p:nvPr/>
        </p:nvSpPr>
        <p:spPr>
          <a:xfrm>
            <a:off x="1883957" y="1682963"/>
            <a:ext cx="340498" cy="288674"/>
          </a:xfrm>
          <a:prstGeom prst="star5">
            <a:avLst/>
          </a:prstGeom>
          <a:solidFill>
            <a:srgbClr val="FFFF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五角星 31"/>
          <p:cNvSpPr/>
          <p:nvPr/>
        </p:nvSpPr>
        <p:spPr>
          <a:xfrm>
            <a:off x="1883957" y="2570987"/>
            <a:ext cx="340498" cy="288674"/>
          </a:xfrm>
          <a:prstGeom prst="star5">
            <a:avLst/>
          </a:prstGeom>
          <a:solidFill>
            <a:srgbClr val="FFFF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五角星 32"/>
          <p:cNvSpPr/>
          <p:nvPr/>
        </p:nvSpPr>
        <p:spPr>
          <a:xfrm>
            <a:off x="1883957" y="3459011"/>
            <a:ext cx="340498" cy="288674"/>
          </a:xfrm>
          <a:prstGeom prst="star5">
            <a:avLst/>
          </a:prstGeom>
          <a:solidFill>
            <a:srgbClr val="FFFF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五角星 33"/>
          <p:cNvSpPr/>
          <p:nvPr/>
        </p:nvSpPr>
        <p:spPr>
          <a:xfrm>
            <a:off x="1883957" y="3907417"/>
            <a:ext cx="340498" cy="288674"/>
          </a:xfrm>
          <a:prstGeom prst="star5">
            <a:avLst/>
          </a:prstGeom>
          <a:solidFill>
            <a:srgbClr val="FFFF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五角星 14"/>
          <p:cNvSpPr/>
          <p:nvPr/>
        </p:nvSpPr>
        <p:spPr>
          <a:xfrm>
            <a:off x="1883957" y="4355823"/>
            <a:ext cx="340498" cy="288674"/>
          </a:xfrm>
          <a:prstGeom prst="star5">
            <a:avLst/>
          </a:prstGeom>
          <a:solidFill>
            <a:srgbClr val="FFFF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3383127"/>
      </p:ext>
    </p:extLst>
  </p:cSld>
  <p:clrMapOvr>
    <a:masterClrMapping/>
  </p:clrMapOvr>
  <p:transition spd="slow" advClick="0" advTm="3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3" grpId="0" animBg="1"/>
      <p:bldP spid="34" grpId="0" animBg="1"/>
      <p:bldP spid="1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03346" y="89955"/>
            <a:ext cx="11136573" cy="587493"/>
          </a:xfrm>
        </p:spPr>
        <p:txBody>
          <a:bodyPr>
            <a:normAutofit/>
          </a:bodyPr>
          <a:lstStyle/>
          <a:p>
            <a:r>
              <a:rPr lang="zh-CN" altLang="en-US" dirty="0"/>
              <a:t>排序算法（一）</a:t>
            </a:r>
            <a:r>
              <a:rPr lang="en-US" altLang="zh-CN" dirty="0"/>
              <a:t>--</a:t>
            </a:r>
            <a:r>
              <a:rPr lang="zh-CN" altLang="en-US" dirty="0"/>
              <a:t>冒泡排序</a:t>
            </a:r>
            <a:endParaRPr lang="ko-KR" alt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05223" y="1721426"/>
            <a:ext cx="5075669" cy="1309526"/>
          </a:xfrm>
          <a:prstGeom prst="rect">
            <a:avLst/>
          </a:prstGeom>
        </p:spPr>
        <p:txBody>
          <a:bodyPr wrap="square" lIns="0" tIns="0" rIns="0" bIns="0" anchor="t" anchorCtr="0">
            <a:spAutoFit/>
            <a:scene3d>
              <a:camera prst="orthographicFront"/>
              <a:lightRig rig="threePt" dir="t"/>
            </a:scene3d>
            <a:sp3d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None/>
              <a:defRPr lang="en-US" altLang="ko-KR" sz="2000" dirty="0" smtClean="0">
                <a:latin typeface="Microsoft Sans Serif" pitchFamily="34" charset="0"/>
                <a:ea typeface="+mj-ea"/>
                <a:cs typeface="Microsoft Sans Serif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+mn-lt"/>
                <a:ea typeface="+mn-ea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+mn-lt"/>
                <a:ea typeface="+mn-ea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+mn-lt"/>
                <a:ea typeface="+mn-ea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+mn-lt"/>
                <a:ea typeface="+mn-ea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9pPr>
          </a:lstStyle>
          <a:p>
            <a:pPr marL="0" indent="0" algn="just">
              <a:lnSpc>
                <a:spcPct val="125000"/>
              </a:lnSpc>
              <a:spcBef>
                <a:spcPts val="0"/>
              </a:spcBef>
            </a:pP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1. 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比较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相邻的元素。如果第一个比第二个大，就交换它们两个；</a:t>
            </a:r>
          </a:p>
          <a:p>
            <a:pPr marL="0" indent="0" algn="just">
              <a:lnSpc>
                <a:spcPct val="125000"/>
              </a:lnSpc>
              <a:spcBef>
                <a:spcPts val="0"/>
              </a:spcBef>
            </a:pP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2. 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对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每一对相邻元素作同样的工作，从开始第一对到结尾的最后一对，这样在最后的元素应该会是最大的数；</a:t>
            </a:r>
          </a:p>
          <a:p>
            <a:pPr marL="0" indent="0" algn="just">
              <a:lnSpc>
                <a:spcPct val="125000"/>
              </a:lnSpc>
              <a:spcBef>
                <a:spcPts val="0"/>
              </a:spcBef>
            </a:pP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3. 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针对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所有的元素重复以上的步骤，除了最后一个；</a:t>
            </a:r>
          </a:p>
          <a:p>
            <a:pPr marL="0" indent="0" algn="just">
              <a:lnSpc>
                <a:spcPct val="125000"/>
              </a:lnSpc>
              <a:spcBef>
                <a:spcPts val="0"/>
              </a:spcBef>
            </a:pP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4. 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重复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步骤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1~3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，直到排序完成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05223" y="1203019"/>
            <a:ext cx="345281" cy="369332"/>
            <a:chOff x="1101969" y="1465385"/>
            <a:chExt cx="679206" cy="567843"/>
          </a:xfrm>
          <a:solidFill>
            <a:schemeClr val="accent1"/>
          </a:solidFill>
        </p:grpSpPr>
        <p:sp>
          <p:nvSpPr>
            <p:cNvPr id="10" name="Rectangle 9"/>
            <p:cNvSpPr/>
            <p:nvPr/>
          </p:nvSpPr>
          <p:spPr>
            <a:xfrm>
              <a:off x="1101969" y="1465385"/>
              <a:ext cx="269631" cy="5678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1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473444" y="1465385"/>
              <a:ext cx="117231" cy="5678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1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663944" y="1465385"/>
              <a:ext cx="117231" cy="5678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1"/>
            </a:p>
          </p:txBody>
        </p:sp>
      </p:grp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857199" y="1203019"/>
            <a:ext cx="1470365" cy="369332"/>
          </a:xfrm>
          <a:prstGeom prst="rect">
            <a:avLst/>
          </a:prstGeom>
        </p:spPr>
        <p:txBody>
          <a:bodyPr wrap="square" lIns="0" tIns="0" rIns="0" bIns="0" anchor="t" anchorCtr="0">
            <a:spAutoFit/>
            <a:scene3d>
              <a:camera prst="orthographicFront"/>
              <a:lightRig rig="threePt" dir="t"/>
            </a:scene3d>
            <a:sp3d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None/>
              <a:defRPr lang="en-US" altLang="ko-KR" sz="2000" dirty="0" smtClean="0">
                <a:latin typeface="Microsoft Sans Serif" pitchFamily="34" charset="0"/>
                <a:ea typeface="+mj-ea"/>
                <a:cs typeface="Microsoft Sans Serif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+mn-lt"/>
                <a:ea typeface="+mn-ea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+mn-lt"/>
                <a:ea typeface="+mn-ea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+mn-lt"/>
                <a:ea typeface="+mn-ea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+mn-lt"/>
                <a:ea typeface="+mn-ea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9pPr>
          </a:lstStyle>
          <a:p>
            <a:pPr marL="0" indent="0" algn="just">
              <a:spcBef>
                <a:spcPts val="0"/>
              </a:spcBef>
            </a:pPr>
            <a:r>
              <a:rPr lang="zh-CN" altLang="en-US" sz="24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rPr>
              <a:t>算法描述</a:t>
            </a:r>
            <a:endParaRPr lang="en-US" altLang="ko-KR" sz="2400" dirty="0">
              <a:solidFill>
                <a:schemeClr val="accent1"/>
              </a:solidFill>
              <a:latin typeface="+mj-lt"/>
              <a:ea typeface="+mn-ea"/>
              <a:cs typeface="+mn-cs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5503685" y="1053145"/>
            <a:ext cx="22499" cy="546137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组合 15"/>
          <p:cNvGrpSpPr/>
          <p:nvPr/>
        </p:nvGrpSpPr>
        <p:grpSpPr>
          <a:xfrm>
            <a:off x="8247141" y="1203019"/>
            <a:ext cx="3395962" cy="369332"/>
            <a:chOff x="677935" y="3474557"/>
            <a:chExt cx="3395962" cy="369332"/>
          </a:xfrm>
        </p:grpSpPr>
        <p:sp>
          <p:nvSpPr>
            <p:cNvPr id="11" name="文本框 10"/>
            <p:cNvSpPr txBox="1"/>
            <p:nvPr/>
          </p:nvSpPr>
          <p:spPr>
            <a:xfrm>
              <a:off x="677935" y="3474557"/>
              <a:ext cx="483578" cy="36933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15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83" name="文本框 82"/>
            <p:cNvSpPr txBox="1"/>
            <p:nvPr/>
          </p:nvSpPr>
          <p:spPr>
            <a:xfrm>
              <a:off x="1161513" y="3474557"/>
              <a:ext cx="483578" cy="36933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13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84" name="文本框 83"/>
            <p:cNvSpPr txBox="1"/>
            <p:nvPr/>
          </p:nvSpPr>
          <p:spPr>
            <a:xfrm>
              <a:off x="1645091" y="3474557"/>
              <a:ext cx="483578" cy="36933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dirty="0" smtClean="0"/>
                <a:t>2</a:t>
              </a:r>
              <a:endParaRPr lang="zh-CN" altLang="en-US" dirty="0"/>
            </a:p>
          </p:txBody>
        </p:sp>
        <p:sp>
          <p:nvSpPr>
            <p:cNvPr id="85" name="文本框 84"/>
            <p:cNvSpPr txBox="1"/>
            <p:nvPr/>
          </p:nvSpPr>
          <p:spPr>
            <a:xfrm>
              <a:off x="2137280" y="3474557"/>
              <a:ext cx="483578" cy="36933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dirty="0" smtClean="0"/>
                <a:t>40</a:t>
              </a:r>
              <a:endParaRPr lang="zh-CN" altLang="en-US" dirty="0"/>
            </a:p>
          </p:txBody>
        </p:sp>
        <p:sp>
          <p:nvSpPr>
            <p:cNvPr id="86" name="文本框 85"/>
            <p:cNvSpPr txBox="1"/>
            <p:nvPr/>
          </p:nvSpPr>
          <p:spPr>
            <a:xfrm>
              <a:off x="2623163" y="3474557"/>
              <a:ext cx="483578" cy="36933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dirty="0" smtClean="0"/>
                <a:t>5</a:t>
              </a:r>
              <a:endParaRPr lang="zh-CN" altLang="en-US" dirty="0"/>
            </a:p>
          </p:txBody>
        </p:sp>
        <p:sp>
          <p:nvSpPr>
            <p:cNvPr id="87" name="文本框 86"/>
            <p:cNvSpPr txBox="1"/>
            <p:nvPr/>
          </p:nvSpPr>
          <p:spPr>
            <a:xfrm>
              <a:off x="3106741" y="3474557"/>
              <a:ext cx="483578" cy="36933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dirty="0" smtClean="0"/>
                <a:t>42</a:t>
              </a:r>
              <a:endParaRPr lang="zh-CN" altLang="en-US" dirty="0"/>
            </a:p>
          </p:txBody>
        </p:sp>
        <p:sp>
          <p:nvSpPr>
            <p:cNvPr id="88" name="文本框 87"/>
            <p:cNvSpPr txBox="1"/>
            <p:nvPr/>
          </p:nvSpPr>
          <p:spPr>
            <a:xfrm>
              <a:off x="3590319" y="3474557"/>
              <a:ext cx="483578" cy="36933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</p:grpSp>
      <p:grpSp>
        <p:nvGrpSpPr>
          <p:cNvPr id="98" name="组合 97"/>
          <p:cNvGrpSpPr/>
          <p:nvPr/>
        </p:nvGrpSpPr>
        <p:grpSpPr>
          <a:xfrm>
            <a:off x="8253228" y="1680104"/>
            <a:ext cx="3395962" cy="369332"/>
            <a:chOff x="677935" y="3474557"/>
            <a:chExt cx="3395962" cy="369332"/>
          </a:xfrm>
        </p:grpSpPr>
        <p:sp>
          <p:nvSpPr>
            <p:cNvPr id="99" name="文本框 98"/>
            <p:cNvSpPr txBox="1"/>
            <p:nvPr/>
          </p:nvSpPr>
          <p:spPr>
            <a:xfrm>
              <a:off x="677935" y="3474557"/>
              <a:ext cx="483578" cy="36933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dirty="0" smtClean="0"/>
                <a:t>13</a:t>
              </a:r>
              <a:endParaRPr lang="zh-CN" altLang="en-US" dirty="0"/>
            </a:p>
          </p:txBody>
        </p:sp>
        <p:sp>
          <p:nvSpPr>
            <p:cNvPr id="100" name="文本框 99"/>
            <p:cNvSpPr txBox="1"/>
            <p:nvPr/>
          </p:nvSpPr>
          <p:spPr>
            <a:xfrm>
              <a:off x="1161513" y="3474557"/>
              <a:ext cx="483578" cy="36933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15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01" name="文本框 100"/>
            <p:cNvSpPr txBox="1"/>
            <p:nvPr/>
          </p:nvSpPr>
          <p:spPr>
            <a:xfrm>
              <a:off x="1645091" y="3474557"/>
              <a:ext cx="483578" cy="36933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2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02" name="文本框 101"/>
            <p:cNvSpPr txBox="1"/>
            <p:nvPr/>
          </p:nvSpPr>
          <p:spPr>
            <a:xfrm>
              <a:off x="2137280" y="3474557"/>
              <a:ext cx="483578" cy="36933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dirty="0" smtClean="0"/>
                <a:t>40</a:t>
              </a:r>
              <a:endParaRPr lang="zh-CN" altLang="en-US" dirty="0"/>
            </a:p>
          </p:txBody>
        </p:sp>
        <p:sp>
          <p:nvSpPr>
            <p:cNvPr id="103" name="文本框 102"/>
            <p:cNvSpPr txBox="1"/>
            <p:nvPr/>
          </p:nvSpPr>
          <p:spPr>
            <a:xfrm>
              <a:off x="2623163" y="3474557"/>
              <a:ext cx="483578" cy="36933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dirty="0" smtClean="0"/>
                <a:t>5</a:t>
              </a:r>
              <a:endParaRPr lang="zh-CN" altLang="en-US" dirty="0"/>
            </a:p>
          </p:txBody>
        </p:sp>
        <p:sp>
          <p:nvSpPr>
            <p:cNvPr id="106" name="文本框 105"/>
            <p:cNvSpPr txBox="1"/>
            <p:nvPr/>
          </p:nvSpPr>
          <p:spPr>
            <a:xfrm>
              <a:off x="3106741" y="3474557"/>
              <a:ext cx="483578" cy="36933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dirty="0" smtClean="0"/>
                <a:t>42</a:t>
              </a:r>
              <a:endParaRPr lang="zh-CN" altLang="en-US" dirty="0"/>
            </a:p>
          </p:txBody>
        </p:sp>
        <p:sp>
          <p:nvSpPr>
            <p:cNvPr id="112" name="文本框 111"/>
            <p:cNvSpPr txBox="1"/>
            <p:nvPr/>
          </p:nvSpPr>
          <p:spPr>
            <a:xfrm>
              <a:off x="3590319" y="3474557"/>
              <a:ext cx="483578" cy="36933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</p:grpSp>
      <p:grpSp>
        <p:nvGrpSpPr>
          <p:cNvPr id="144" name="组合 143"/>
          <p:cNvGrpSpPr/>
          <p:nvPr/>
        </p:nvGrpSpPr>
        <p:grpSpPr>
          <a:xfrm>
            <a:off x="8253228" y="2157189"/>
            <a:ext cx="3395962" cy="369332"/>
            <a:chOff x="677935" y="3474557"/>
            <a:chExt cx="3395962" cy="369332"/>
          </a:xfrm>
        </p:grpSpPr>
        <p:sp>
          <p:nvSpPr>
            <p:cNvPr id="145" name="文本框 144"/>
            <p:cNvSpPr txBox="1"/>
            <p:nvPr/>
          </p:nvSpPr>
          <p:spPr>
            <a:xfrm>
              <a:off x="677935" y="3474557"/>
              <a:ext cx="483578" cy="36933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dirty="0" smtClean="0"/>
                <a:t>13</a:t>
              </a:r>
              <a:endParaRPr lang="zh-CN" altLang="en-US" dirty="0"/>
            </a:p>
          </p:txBody>
        </p:sp>
        <p:sp>
          <p:nvSpPr>
            <p:cNvPr id="146" name="文本框 145"/>
            <p:cNvSpPr txBox="1"/>
            <p:nvPr/>
          </p:nvSpPr>
          <p:spPr>
            <a:xfrm>
              <a:off x="1161513" y="3474557"/>
              <a:ext cx="483578" cy="36933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dirty="0" smtClean="0"/>
                <a:t>2</a:t>
              </a:r>
              <a:endParaRPr lang="zh-CN" altLang="en-US" dirty="0"/>
            </a:p>
          </p:txBody>
        </p:sp>
        <p:sp>
          <p:nvSpPr>
            <p:cNvPr id="147" name="文本框 146"/>
            <p:cNvSpPr txBox="1"/>
            <p:nvPr/>
          </p:nvSpPr>
          <p:spPr>
            <a:xfrm>
              <a:off x="1645091" y="3474557"/>
              <a:ext cx="483578" cy="36933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15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48" name="文本框 147"/>
            <p:cNvSpPr txBox="1"/>
            <p:nvPr/>
          </p:nvSpPr>
          <p:spPr>
            <a:xfrm>
              <a:off x="2137280" y="3474557"/>
              <a:ext cx="483578" cy="36933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40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49" name="文本框 148"/>
            <p:cNvSpPr txBox="1"/>
            <p:nvPr/>
          </p:nvSpPr>
          <p:spPr>
            <a:xfrm>
              <a:off x="2623163" y="3474557"/>
              <a:ext cx="483578" cy="36933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dirty="0" smtClean="0"/>
                <a:t>5</a:t>
              </a:r>
              <a:endParaRPr lang="zh-CN" altLang="en-US" dirty="0"/>
            </a:p>
          </p:txBody>
        </p:sp>
        <p:sp>
          <p:nvSpPr>
            <p:cNvPr id="150" name="文本框 149"/>
            <p:cNvSpPr txBox="1"/>
            <p:nvPr/>
          </p:nvSpPr>
          <p:spPr>
            <a:xfrm>
              <a:off x="3106741" y="3474557"/>
              <a:ext cx="483578" cy="36933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dirty="0" smtClean="0"/>
                <a:t>42</a:t>
              </a:r>
              <a:endParaRPr lang="zh-CN" altLang="en-US" dirty="0"/>
            </a:p>
          </p:txBody>
        </p:sp>
        <p:sp>
          <p:nvSpPr>
            <p:cNvPr id="151" name="文本框 150"/>
            <p:cNvSpPr txBox="1"/>
            <p:nvPr/>
          </p:nvSpPr>
          <p:spPr>
            <a:xfrm>
              <a:off x="3590319" y="3474557"/>
              <a:ext cx="483578" cy="36933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</p:grpSp>
      <p:grpSp>
        <p:nvGrpSpPr>
          <p:cNvPr id="154" name="组合 153"/>
          <p:cNvGrpSpPr/>
          <p:nvPr/>
        </p:nvGrpSpPr>
        <p:grpSpPr>
          <a:xfrm>
            <a:off x="8256403" y="2634274"/>
            <a:ext cx="3395962" cy="369332"/>
            <a:chOff x="677935" y="3474557"/>
            <a:chExt cx="3395962" cy="369332"/>
          </a:xfrm>
        </p:grpSpPr>
        <p:sp>
          <p:nvSpPr>
            <p:cNvPr id="155" name="文本框 154"/>
            <p:cNvSpPr txBox="1"/>
            <p:nvPr/>
          </p:nvSpPr>
          <p:spPr>
            <a:xfrm>
              <a:off x="677935" y="3474557"/>
              <a:ext cx="483578" cy="36933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dirty="0" smtClean="0"/>
                <a:t>13</a:t>
              </a:r>
              <a:endParaRPr lang="zh-CN" altLang="en-US" dirty="0"/>
            </a:p>
          </p:txBody>
        </p:sp>
        <p:sp>
          <p:nvSpPr>
            <p:cNvPr id="156" name="文本框 155"/>
            <p:cNvSpPr txBox="1"/>
            <p:nvPr/>
          </p:nvSpPr>
          <p:spPr>
            <a:xfrm>
              <a:off x="1161513" y="3474557"/>
              <a:ext cx="483578" cy="36933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dirty="0" smtClean="0"/>
                <a:t>2</a:t>
              </a:r>
              <a:endParaRPr lang="zh-CN" altLang="en-US" dirty="0"/>
            </a:p>
          </p:txBody>
        </p:sp>
        <p:sp>
          <p:nvSpPr>
            <p:cNvPr id="157" name="文本框 156"/>
            <p:cNvSpPr txBox="1"/>
            <p:nvPr/>
          </p:nvSpPr>
          <p:spPr>
            <a:xfrm>
              <a:off x="1645091" y="3474557"/>
              <a:ext cx="483578" cy="36933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dirty="0" smtClean="0"/>
                <a:t>15</a:t>
              </a:r>
              <a:endParaRPr lang="zh-CN" altLang="en-US" dirty="0"/>
            </a:p>
          </p:txBody>
        </p:sp>
        <p:sp>
          <p:nvSpPr>
            <p:cNvPr id="158" name="文本框 157"/>
            <p:cNvSpPr txBox="1"/>
            <p:nvPr/>
          </p:nvSpPr>
          <p:spPr>
            <a:xfrm>
              <a:off x="2137280" y="3474557"/>
              <a:ext cx="483578" cy="36933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40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59" name="文本框 158"/>
            <p:cNvSpPr txBox="1"/>
            <p:nvPr/>
          </p:nvSpPr>
          <p:spPr>
            <a:xfrm>
              <a:off x="2623163" y="3474557"/>
              <a:ext cx="483578" cy="36933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5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60" name="文本框 159"/>
            <p:cNvSpPr txBox="1"/>
            <p:nvPr/>
          </p:nvSpPr>
          <p:spPr>
            <a:xfrm>
              <a:off x="3106741" y="3474557"/>
              <a:ext cx="483578" cy="36933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dirty="0" smtClean="0"/>
                <a:t>42</a:t>
              </a:r>
              <a:endParaRPr lang="zh-CN" altLang="en-US" dirty="0"/>
            </a:p>
          </p:txBody>
        </p:sp>
        <p:sp>
          <p:nvSpPr>
            <p:cNvPr id="161" name="文本框 160"/>
            <p:cNvSpPr txBox="1"/>
            <p:nvPr/>
          </p:nvSpPr>
          <p:spPr>
            <a:xfrm>
              <a:off x="3590319" y="3474557"/>
              <a:ext cx="483578" cy="36933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</p:grpSp>
      <p:grpSp>
        <p:nvGrpSpPr>
          <p:cNvPr id="165" name="组合 164"/>
          <p:cNvGrpSpPr/>
          <p:nvPr/>
        </p:nvGrpSpPr>
        <p:grpSpPr>
          <a:xfrm>
            <a:off x="8256403" y="3122082"/>
            <a:ext cx="3395962" cy="369332"/>
            <a:chOff x="677935" y="3474557"/>
            <a:chExt cx="3395962" cy="369332"/>
          </a:xfrm>
        </p:grpSpPr>
        <p:sp>
          <p:nvSpPr>
            <p:cNvPr id="166" name="文本框 165"/>
            <p:cNvSpPr txBox="1"/>
            <p:nvPr/>
          </p:nvSpPr>
          <p:spPr>
            <a:xfrm>
              <a:off x="677935" y="3474557"/>
              <a:ext cx="483578" cy="36933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dirty="0" smtClean="0"/>
                <a:t>13</a:t>
              </a:r>
              <a:endParaRPr lang="zh-CN" altLang="en-US" dirty="0"/>
            </a:p>
          </p:txBody>
        </p:sp>
        <p:sp>
          <p:nvSpPr>
            <p:cNvPr id="167" name="文本框 166"/>
            <p:cNvSpPr txBox="1"/>
            <p:nvPr/>
          </p:nvSpPr>
          <p:spPr>
            <a:xfrm>
              <a:off x="1161513" y="3474557"/>
              <a:ext cx="483578" cy="36933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dirty="0" smtClean="0"/>
                <a:t>2</a:t>
              </a:r>
              <a:endParaRPr lang="zh-CN" altLang="en-US" dirty="0"/>
            </a:p>
          </p:txBody>
        </p:sp>
        <p:sp>
          <p:nvSpPr>
            <p:cNvPr id="168" name="文本框 167"/>
            <p:cNvSpPr txBox="1"/>
            <p:nvPr/>
          </p:nvSpPr>
          <p:spPr>
            <a:xfrm>
              <a:off x="1645091" y="3474557"/>
              <a:ext cx="483578" cy="36933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dirty="0" smtClean="0"/>
                <a:t>15</a:t>
              </a:r>
              <a:endParaRPr lang="zh-CN" altLang="en-US" dirty="0"/>
            </a:p>
          </p:txBody>
        </p:sp>
        <p:sp>
          <p:nvSpPr>
            <p:cNvPr id="169" name="文本框 168"/>
            <p:cNvSpPr txBox="1"/>
            <p:nvPr/>
          </p:nvSpPr>
          <p:spPr>
            <a:xfrm>
              <a:off x="2137280" y="3474557"/>
              <a:ext cx="483578" cy="36933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dirty="0" smtClean="0"/>
                <a:t>5</a:t>
              </a:r>
              <a:endParaRPr lang="zh-CN" altLang="en-US" dirty="0"/>
            </a:p>
          </p:txBody>
        </p:sp>
        <p:sp>
          <p:nvSpPr>
            <p:cNvPr id="170" name="文本框 169"/>
            <p:cNvSpPr txBox="1"/>
            <p:nvPr/>
          </p:nvSpPr>
          <p:spPr>
            <a:xfrm>
              <a:off x="2623163" y="3474557"/>
              <a:ext cx="483578" cy="36933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40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71" name="文本框 170"/>
            <p:cNvSpPr txBox="1"/>
            <p:nvPr/>
          </p:nvSpPr>
          <p:spPr>
            <a:xfrm>
              <a:off x="3106741" y="3474557"/>
              <a:ext cx="483578" cy="36933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42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72" name="文本框 171"/>
            <p:cNvSpPr txBox="1"/>
            <p:nvPr/>
          </p:nvSpPr>
          <p:spPr>
            <a:xfrm>
              <a:off x="3590319" y="3474557"/>
              <a:ext cx="483578" cy="36933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</p:grpSp>
      <p:grpSp>
        <p:nvGrpSpPr>
          <p:cNvPr id="179" name="Group 8"/>
          <p:cNvGrpSpPr/>
          <p:nvPr/>
        </p:nvGrpSpPr>
        <p:grpSpPr>
          <a:xfrm>
            <a:off x="305223" y="3184963"/>
            <a:ext cx="345281" cy="369332"/>
            <a:chOff x="1101969" y="1465385"/>
            <a:chExt cx="679206" cy="567843"/>
          </a:xfrm>
          <a:solidFill>
            <a:schemeClr val="accent1"/>
          </a:solidFill>
        </p:grpSpPr>
        <p:sp>
          <p:nvSpPr>
            <p:cNvPr id="180" name="Rectangle 9"/>
            <p:cNvSpPr/>
            <p:nvPr/>
          </p:nvSpPr>
          <p:spPr>
            <a:xfrm>
              <a:off x="1101969" y="1465385"/>
              <a:ext cx="269631" cy="5678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1"/>
            </a:p>
          </p:txBody>
        </p:sp>
        <p:sp>
          <p:nvSpPr>
            <p:cNvPr id="181" name="Rectangle 11"/>
            <p:cNvSpPr/>
            <p:nvPr/>
          </p:nvSpPr>
          <p:spPr>
            <a:xfrm>
              <a:off x="1473444" y="1465385"/>
              <a:ext cx="117231" cy="5678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1"/>
            </a:p>
          </p:txBody>
        </p:sp>
        <p:sp>
          <p:nvSpPr>
            <p:cNvPr id="182" name="Rectangle 12"/>
            <p:cNvSpPr/>
            <p:nvPr/>
          </p:nvSpPr>
          <p:spPr>
            <a:xfrm>
              <a:off x="1663944" y="1465385"/>
              <a:ext cx="117231" cy="5678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1"/>
            </a:p>
          </p:txBody>
        </p:sp>
      </p:grpSp>
      <p:sp>
        <p:nvSpPr>
          <p:cNvPr id="183" name="Rectangle 3"/>
          <p:cNvSpPr txBox="1">
            <a:spLocks noChangeArrowheads="1"/>
          </p:cNvSpPr>
          <p:nvPr/>
        </p:nvSpPr>
        <p:spPr bwMode="auto">
          <a:xfrm>
            <a:off x="857199" y="3184963"/>
            <a:ext cx="1470365" cy="369332"/>
          </a:xfrm>
          <a:prstGeom prst="rect">
            <a:avLst/>
          </a:prstGeom>
        </p:spPr>
        <p:txBody>
          <a:bodyPr wrap="square" lIns="0" tIns="0" rIns="0" bIns="0" anchor="t" anchorCtr="0">
            <a:spAutoFit/>
            <a:scene3d>
              <a:camera prst="orthographicFront"/>
              <a:lightRig rig="threePt" dir="t"/>
            </a:scene3d>
            <a:sp3d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None/>
              <a:defRPr lang="en-US" altLang="ko-KR" sz="2000" dirty="0" smtClean="0">
                <a:latin typeface="Microsoft Sans Serif" pitchFamily="34" charset="0"/>
                <a:ea typeface="+mj-ea"/>
                <a:cs typeface="Microsoft Sans Serif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+mn-lt"/>
                <a:ea typeface="+mn-ea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+mn-lt"/>
                <a:ea typeface="+mn-ea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+mn-lt"/>
                <a:ea typeface="+mn-ea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+mn-lt"/>
                <a:ea typeface="+mn-ea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9pPr>
          </a:lstStyle>
          <a:p>
            <a:pPr marL="0" indent="0" algn="just">
              <a:spcBef>
                <a:spcPts val="0"/>
              </a:spcBef>
            </a:pPr>
            <a:r>
              <a:rPr lang="zh-CN" altLang="en-US" sz="24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rPr>
              <a:t>算法实现</a:t>
            </a:r>
            <a:endParaRPr lang="en-US" altLang="ko-KR" sz="2400" dirty="0">
              <a:solidFill>
                <a:schemeClr val="accent1"/>
              </a:solidFill>
              <a:latin typeface="+mj-lt"/>
              <a:ea typeface="+mn-ea"/>
              <a:cs typeface="+mn-cs"/>
            </a:endParaRPr>
          </a:p>
        </p:txBody>
      </p:sp>
      <p:grpSp>
        <p:nvGrpSpPr>
          <p:cNvPr id="184" name="组合 183"/>
          <p:cNvGrpSpPr/>
          <p:nvPr/>
        </p:nvGrpSpPr>
        <p:grpSpPr>
          <a:xfrm>
            <a:off x="8247141" y="3599167"/>
            <a:ext cx="3395962" cy="369332"/>
            <a:chOff x="677935" y="3474557"/>
            <a:chExt cx="3395962" cy="369332"/>
          </a:xfrm>
        </p:grpSpPr>
        <p:sp>
          <p:nvSpPr>
            <p:cNvPr id="185" name="文本框 184"/>
            <p:cNvSpPr txBox="1"/>
            <p:nvPr/>
          </p:nvSpPr>
          <p:spPr>
            <a:xfrm>
              <a:off x="677935" y="3474557"/>
              <a:ext cx="483578" cy="36933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dirty="0" smtClean="0"/>
                <a:t>13</a:t>
              </a:r>
              <a:endParaRPr lang="zh-CN" altLang="en-US" dirty="0"/>
            </a:p>
          </p:txBody>
        </p:sp>
        <p:sp>
          <p:nvSpPr>
            <p:cNvPr id="186" name="文本框 185"/>
            <p:cNvSpPr txBox="1"/>
            <p:nvPr/>
          </p:nvSpPr>
          <p:spPr>
            <a:xfrm>
              <a:off x="1161513" y="3474557"/>
              <a:ext cx="483578" cy="36933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dirty="0" smtClean="0"/>
                <a:t>2</a:t>
              </a:r>
              <a:endParaRPr lang="zh-CN" altLang="en-US" dirty="0"/>
            </a:p>
          </p:txBody>
        </p:sp>
        <p:sp>
          <p:nvSpPr>
            <p:cNvPr id="187" name="文本框 186"/>
            <p:cNvSpPr txBox="1"/>
            <p:nvPr/>
          </p:nvSpPr>
          <p:spPr>
            <a:xfrm>
              <a:off x="1645091" y="3474557"/>
              <a:ext cx="483578" cy="36933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dirty="0" smtClean="0"/>
                <a:t>15</a:t>
              </a:r>
              <a:endParaRPr lang="zh-CN" altLang="en-US" dirty="0"/>
            </a:p>
          </p:txBody>
        </p:sp>
        <p:sp>
          <p:nvSpPr>
            <p:cNvPr id="188" name="文本框 187"/>
            <p:cNvSpPr txBox="1"/>
            <p:nvPr/>
          </p:nvSpPr>
          <p:spPr>
            <a:xfrm>
              <a:off x="2137280" y="3474557"/>
              <a:ext cx="483578" cy="36933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dirty="0" smtClean="0"/>
                <a:t>5</a:t>
              </a:r>
              <a:endParaRPr lang="zh-CN" altLang="en-US" dirty="0"/>
            </a:p>
          </p:txBody>
        </p:sp>
        <p:sp>
          <p:nvSpPr>
            <p:cNvPr id="189" name="文本框 188"/>
            <p:cNvSpPr txBox="1"/>
            <p:nvPr/>
          </p:nvSpPr>
          <p:spPr>
            <a:xfrm>
              <a:off x="2623163" y="3474557"/>
              <a:ext cx="483578" cy="36933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dirty="0" smtClean="0"/>
                <a:t>40</a:t>
              </a:r>
              <a:endParaRPr lang="zh-CN" altLang="en-US" dirty="0"/>
            </a:p>
          </p:txBody>
        </p:sp>
        <p:sp>
          <p:nvSpPr>
            <p:cNvPr id="190" name="文本框 189"/>
            <p:cNvSpPr txBox="1"/>
            <p:nvPr/>
          </p:nvSpPr>
          <p:spPr>
            <a:xfrm>
              <a:off x="3106741" y="3474557"/>
              <a:ext cx="483578" cy="36933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42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91" name="文本框 190"/>
            <p:cNvSpPr txBox="1"/>
            <p:nvPr/>
          </p:nvSpPr>
          <p:spPr>
            <a:xfrm>
              <a:off x="3590319" y="3474557"/>
              <a:ext cx="483578" cy="36933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1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92" name="组合 191"/>
          <p:cNvGrpSpPr/>
          <p:nvPr/>
        </p:nvGrpSpPr>
        <p:grpSpPr>
          <a:xfrm>
            <a:off x="8259556" y="4086975"/>
            <a:ext cx="3395962" cy="369332"/>
            <a:chOff x="677935" y="3474557"/>
            <a:chExt cx="3395962" cy="369332"/>
          </a:xfrm>
        </p:grpSpPr>
        <p:sp>
          <p:nvSpPr>
            <p:cNvPr id="193" name="文本框 192"/>
            <p:cNvSpPr txBox="1"/>
            <p:nvPr/>
          </p:nvSpPr>
          <p:spPr>
            <a:xfrm>
              <a:off x="677935" y="3474557"/>
              <a:ext cx="483578" cy="36933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13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94" name="文本框 193"/>
            <p:cNvSpPr txBox="1"/>
            <p:nvPr/>
          </p:nvSpPr>
          <p:spPr>
            <a:xfrm>
              <a:off x="1161513" y="3474557"/>
              <a:ext cx="483578" cy="36933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2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95" name="文本框 194"/>
            <p:cNvSpPr txBox="1"/>
            <p:nvPr/>
          </p:nvSpPr>
          <p:spPr>
            <a:xfrm>
              <a:off x="1645091" y="3474557"/>
              <a:ext cx="483578" cy="36933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dirty="0" smtClean="0"/>
                <a:t>15</a:t>
              </a:r>
              <a:endParaRPr lang="zh-CN" altLang="en-US" dirty="0"/>
            </a:p>
          </p:txBody>
        </p:sp>
        <p:sp>
          <p:nvSpPr>
            <p:cNvPr id="196" name="文本框 195"/>
            <p:cNvSpPr txBox="1"/>
            <p:nvPr/>
          </p:nvSpPr>
          <p:spPr>
            <a:xfrm>
              <a:off x="2137280" y="3474557"/>
              <a:ext cx="483578" cy="36933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dirty="0" smtClean="0"/>
                <a:t>5</a:t>
              </a:r>
              <a:endParaRPr lang="zh-CN" altLang="en-US" dirty="0"/>
            </a:p>
          </p:txBody>
        </p:sp>
        <p:sp>
          <p:nvSpPr>
            <p:cNvPr id="197" name="文本框 196"/>
            <p:cNvSpPr txBox="1"/>
            <p:nvPr/>
          </p:nvSpPr>
          <p:spPr>
            <a:xfrm>
              <a:off x="2623163" y="3474557"/>
              <a:ext cx="483578" cy="36933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dirty="0" smtClean="0"/>
                <a:t>40</a:t>
              </a:r>
              <a:endParaRPr lang="zh-CN" altLang="en-US" dirty="0"/>
            </a:p>
          </p:txBody>
        </p:sp>
        <p:sp>
          <p:nvSpPr>
            <p:cNvPr id="198" name="文本框 197"/>
            <p:cNvSpPr txBox="1"/>
            <p:nvPr/>
          </p:nvSpPr>
          <p:spPr>
            <a:xfrm>
              <a:off x="3106741" y="3474557"/>
              <a:ext cx="483578" cy="36933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  <p:sp>
          <p:nvSpPr>
            <p:cNvPr id="199" name="文本框 198"/>
            <p:cNvSpPr txBox="1"/>
            <p:nvPr/>
          </p:nvSpPr>
          <p:spPr>
            <a:xfrm>
              <a:off x="3590319" y="3474557"/>
              <a:ext cx="483578" cy="369332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accent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dirty="0" smtClean="0"/>
                <a:t>42</a:t>
              </a:r>
              <a:endParaRPr lang="zh-CN" altLang="en-US" dirty="0"/>
            </a:p>
          </p:txBody>
        </p:sp>
      </p:grpSp>
      <p:grpSp>
        <p:nvGrpSpPr>
          <p:cNvPr id="208" name="组合 207"/>
          <p:cNvGrpSpPr/>
          <p:nvPr/>
        </p:nvGrpSpPr>
        <p:grpSpPr>
          <a:xfrm>
            <a:off x="8259556" y="4601823"/>
            <a:ext cx="3395962" cy="369332"/>
            <a:chOff x="677935" y="3474557"/>
            <a:chExt cx="3395962" cy="369332"/>
          </a:xfrm>
        </p:grpSpPr>
        <p:sp>
          <p:nvSpPr>
            <p:cNvPr id="209" name="文本框 208"/>
            <p:cNvSpPr txBox="1"/>
            <p:nvPr/>
          </p:nvSpPr>
          <p:spPr>
            <a:xfrm>
              <a:off x="677935" y="3474557"/>
              <a:ext cx="483578" cy="36933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dirty="0" smtClean="0"/>
                <a:t>2</a:t>
              </a:r>
              <a:endParaRPr lang="zh-CN" altLang="en-US" dirty="0"/>
            </a:p>
          </p:txBody>
        </p:sp>
        <p:sp>
          <p:nvSpPr>
            <p:cNvPr id="210" name="文本框 209"/>
            <p:cNvSpPr txBox="1"/>
            <p:nvPr/>
          </p:nvSpPr>
          <p:spPr>
            <a:xfrm>
              <a:off x="1161513" y="3474557"/>
              <a:ext cx="483578" cy="36933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13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211" name="文本框 210"/>
            <p:cNvSpPr txBox="1"/>
            <p:nvPr/>
          </p:nvSpPr>
          <p:spPr>
            <a:xfrm>
              <a:off x="1645091" y="3474557"/>
              <a:ext cx="483578" cy="36933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15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212" name="文本框 211"/>
            <p:cNvSpPr txBox="1"/>
            <p:nvPr/>
          </p:nvSpPr>
          <p:spPr>
            <a:xfrm>
              <a:off x="2137280" y="3474557"/>
              <a:ext cx="483578" cy="36933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dirty="0" smtClean="0"/>
                <a:t>5</a:t>
              </a:r>
              <a:endParaRPr lang="zh-CN" altLang="en-US" dirty="0"/>
            </a:p>
          </p:txBody>
        </p:sp>
        <p:sp>
          <p:nvSpPr>
            <p:cNvPr id="213" name="文本框 212"/>
            <p:cNvSpPr txBox="1"/>
            <p:nvPr/>
          </p:nvSpPr>
          <p:spPr>
            <a:xfrm>
              <a:off x="2623163" y="3474557"/>
              <a:ext cx="483578" cy="36933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dirty="0" smtClean="0"/>
                <a:t>40</a:t>
              </a:r>
              <a:endParaRPr lang="zh-CN" altLang="en-US" dirty="0"/>
            </a:p>
          </p:txBody>
        </p:sp>
        <p:sp>
          <p:nvSpPr>
            <p:cNvPr id="214" name="文本框 213"/>
            <p:cNvSpPr txBox="1"/>
            <p:nvPr/>
          </p:nvSpPr>
          <p:spPr>
            <a:xfrm>
              <a:off x="3106741" y="3474557"/>
              <a:ext cx="483578" cy="36933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  <p:sp>
          <p:nvSpPr>
            <p:cNvPr id="215" name="文本框 214"/>
            <p:cNvSpPr txBox="1"/>
            <p:nvPr/>
          </p:nvSpPr>
          <p:spPr>
            <a:xfrm>
              <a:off x="3590319" y="3474557"/>
              <a:ext cx="483578" cy="369332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accent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dirty="0" smtClean="0"/>
                <a:t>42</a:t>
              </a:r>
              <a:endParaRPr lang="zh-CN" altLang="en-US" dirty="0"/>
            </a:p>
          </p:txBody>
        </p:sp>
      </p:grpSp>
      <p:grpSp>
        <p:nvGrpSpPr>
          <p:cNvPr id="224" name="组合 223"/>
          <p:cNvGrpSpPr/>
          <p:nvPr/>
        </p:nvGrpSpPr>
        <p:grpSpPr>
          <a:xfrm>
            <a:off x="8259556" y="5274297"/>
            <a:ext cx="3395962" cy="369332"/>
            <a:chOff x="677935" y="3474557"/>
            <a:chExt cx="3395962" cy="369332"/>
          </a:xfrm>
        </p:grpSpPr>
        <p:sp>
          <p:nvSpPr>
            <p:cNvPr id="225" name="文本框 224"/>
            <p:cNvSpPr txBox="1"/>
            <p:nvPr/>
          </p:nvSpPr>
          <p:spPr>
            <a:xfrm>
              <a:off x="677935" y="3474557"/>
              <a:ext cx="483578" cy="36933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2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226" name="文本框 225"/>
            <p:cNvSpPr txBox="1"/>
            <p:nvPr/>
          </p:nvSpPr>
          <p:spPr>
            <a:xfrm>
              <a:off x="1161513" y="3474557"/>
              <a:ext cx="483578" cy="36933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13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227" name="文本框 226"/>
            <p:cNvSpPr txBox="1"/>
            <p:nvPr/>
          </p:nvSpPr>
          <p:spPr>
            <a:xfrm>
              <a:off x="1645091" y="3474557"/>
              <a:ext cx="483578" cy="36933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dirty="0" smtClean="0"/>
                <a:t>5</a:t>
              </a:r>
              <a:endParaRPr lang="zh-CN" altLang="en-US" dirty="0"/>
            </a:p>
          </p:txBody>
        </p:sp>
        <p:sp>
          <p:nvSpPr>
            <p:cNvPr id="228" name="文本框 227"/>
            <p:cNvSpPr txBox="1"/>
            <p:nvPr/>
          </p:nvSpPr>
          <p:spPr>
            <a:xfrm>
              <a:off x="2137280" y="3474557"/>
              <a:ext cx="483578" cy="36933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dirty="0" smtClean="0"/>
                <a:t>15</a:t>
              </a:r>
              <a:endParaRPr lang="zh-CN" altLang="en-US" dirty="0"/>
            </a:p>
          </p:txBody>
        </p:sp>
        <p:sp>
          <p:nvSpPr>
            <p:cNvPr id="229" name="文本框 228"/>
            <p:cNvSpPr txBox="1"/>
            <p:nvPr/>
          </p:nvSpPr>
          <p:spPr>
            <a:xfrm>
              <a:off x="2623163" y="3474557"/>
              <a:ext cx="483578" cy="36933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  <p:sp>
          <p:nvSpPr>
            <p:cNvPr id="230" name="文本框 229"/>
            <p:cNvSpPr txBox="1"/>
            <p:nvPr/>
          </p:nvSpPr>
          <p:spPr>
            <a:xfrm>
              <a:off x="3106741" y="3474557"/>
              <a:ext cx="483578" cy="369332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accent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dirty="0" smtClean="0"/>
                <a:t>40</a:t>
              </a:r>
              <a:endParaRPr lang="zh-CN" altLang="en-US" dirty="0"/>
            </a:p>
          </p:txBody>
        </p:sp>
        <p:sp>
          <p:nvSpPr>
            <p:cNvPr id="231" name="文本框 230"/>
            <p:cNvSpPr txBox="1"/>
            <p:nvPr/>
          </p:nvSpPr>
          <p:spPr>
            <a:xfrm>
              <a:off x="3590319" y="3474557"/>
              <a:ext cx="483578" cy="369332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accent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dirty="0" smtClean="0"/>
                <a:t>42</a:t>
              </a:r>
              <a:endParaRPr lang="zh-CN" altLang="en-US" dirty="0"/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9686944" y="4856479"/>
            <a:ext cx="747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……</a:t>
            </a:r>
            <a:endParaRPr lang="zh-CN" altLang="en-US" dirty="0"/>
          </a:p>
        </p:txBody>
      </p:sp>
      <p:sp>
        <p:nvSpPr>
          <p:cNvPr id="232" name="文本框 231"/>
          <p:cNvSpPr txBox="1"/>
          <p:nvPr/>
        </p:nvSpPr>
        <p:spPr>
          <a:xfrm>
            <a:off x="9699359" y="5540998"/>
            <a:ext cx="747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……</a:t>
            </a:r>
            <a:endParaRPr lang="zh-CN" altLang="en-US" dirty="0"/>
          </a:p>
        </p:txBody>
      </p:sp>
      <p:grpSp>
        <p:nvGrpSpPr>
          <p:cNvPr id="233" name="组合 232"/>
          <p:cNvGrpSpPr/>
          <p:nvPr/>
        </p:nvGrpSpPr>
        <p:grpSpPr>
          <a:xfrm>
            <a:off x="8247141" y="5910330"/>
            <a:ext cx="3395962" cy="369332"/>
            <a:chOff x="677935" y="3474557"/>
            <a:chExt cx="3395962" cy="369332"/>
          </a:xfrm>
        </p:grpSpPr>
        <p:sp>
          <p:nvSpPr>
            <p:cNvPr id="234" name="文本框 233"/>
            <p:cNvSpPr txBox="1"/>
            <p:nvPr/>
          </p:nvSpPr>
          <p:spPr>
            <a:xfrm>
              <a:off x="677935" y="3474557"/>
              <a:ext cx="483578" cy="36933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  <p:sp>
          <p:nvSpPr>
            <p:cNvPr id="235" name="文本框 234"/>
            <p:cNvSpPr txBox="1"/>
            <p:nvPr/>
          </p:nvSpPr>
          <p:spPr>
            <a:xfrm>
              <a:off x="1161513" y="3474557"/>
              <a:ext cx="483578" cy="369332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accent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dirty="0" smtClean="0"/>
                <a:t>2</a:t>
              </a:r>
              <a:endParaRPr lang="zh-CN" altLang="en-US" dirty="0"/>
            </a:p>
          </p:txBody>
        </p:sp>
        <p:sp>
          <p:nvSpPr>
            <p:cNvPr id="236" name="文本框 235"/>
            <p:cNvSpPr txBox="1"/>
            <p:nvPr/>
          </p:nvSpPr>
          <p:spPr>
            <a:xfrm>
              <a:off x="1645091" y="3474557"/>
              <a:ext cx="483578" cy="369332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accent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dirty="0" smtClean="0"/>
                <a:t>5</a:t>
              </a:r>
              <a:endParaRPr lang="zh-CN" altLang="en-US" dirty="0"/>
            </a:p>
          </p:txBody>
        </p:sp>
        <p:sp>
          <p:nvSpPr>
            <p:cNvPr id="237" name="文本框 236"/>
            <p:cNvSpPr txBox="1"/>
            <p:nvPr/>
          </p:nvSpPr>
          <p:spPr>
            <a:xfrm>
              <a:off x="2137280" y="3474557"/>
              <a:ext cx="483578" cy="369332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accent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dirty="0" smtClean="0"/>
                <a:t>13</a:t>
              </a:r>
              <a:endParaRPr lang="zh-CN" altLang="en-US" dirty="0"/>
            </a:p>
          </p:txBody>
        </p:sp>
        <p:sp>
          <p:nvSpPr>
            <p:cNvPr id="238" name="文本框 237"/>
            <p:cNvSpPr txBox="1"/>
            <p:nvPr/>
          </p:nvSpPr>
          <p:spPr>
            <a:xfrm>
              <a:off x="2623163" y="3474557"/>
              <a:ext cx="483578" cy="369332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accent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dirty="0" smtClean="0"/>
                <a:t>15</a:t>
              </a:r>
              <a:endParaRPr lang="zh-CN" altLang="en-US" dirty="0"/>
            </a:p>
          </p:txBody>
        </p:sp>
        <p:sp>
          <p:nvSpPr>
            <p:cNvPr id="239" name="文本框 238"/>
            <p:cNvSpPr txBox="1"/>
            <p:nvPr/>
          </p:nvSpPr>
          <p:spPr>
            <a:xfrm>
              <a:off x="3106741" y="3474557"/>
              <a:ext cx="483578" cy="369332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accent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dirty="0" smtClean="0"/>
                <a:t>40</a:t>
              </a:r>
              <a:endParaRPr lang="zh-CN" altLang="en-US" dirty="0"/>
            </a:p>
          </p:txBody>
        </p:sp>
        <p:sp>
          <p:nvSpPr>
            <p:cNvPr id="240" name="文本框 239"/>
            <p:cNvSpPr txBox="1"/>
            <p:nvPr/>
          </p:nvSpPr>
          <p:spPr>
            <a:xfrm>
              <a:off x="3590319" y="3474557"/>
              <a:ext cx="483578" cy="369332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accent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dirty="0" smtClean="0"/>
                <a:t>42</a:t>
              </a:r>
              <a:endParaRPr lang="zh-CN" altLang="en-US" dirty="0"/>
            </a:p>
          </p:txBody>
        </p:sp>
      </p:grpSp>
      <p:sp>
        <p:nvSpPr>
          <p:cNvPr id="241" name="文本框 240"/>
          <p:cNvSpPr txBox="1"/>
          <p:nvPr/>
        </p:nvSpPr>
        <p:spPr>
          <a:xfrm>
            <a:off x="5694483" y="2475751"/>
            <a:ext cx="20152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对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N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个数进行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N-1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次比较，确定出最大的数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42" name="左大括号 241"/>
          <p:cNvSpPr/>
          <p:nvPr/>
        </p:nvSpPr>
        <p:spPr>
          <a:xfrm>
            <a:off x="7709684" y="1368298"/>
            <a:ext cx="392165" cy="2427847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3" name="文本框 242"/>
          <p:cNvSpPr txBox="1"/>
          <p:nvPr/>
        </p:nvSpPr>
        <p:spPr>
          <a:xfrm>
            <a:off x="5644817" y="4441933"/>
            <a:ext cx="21889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对剩下的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N-1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个数进行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N-2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次比较，确定第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大的数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44" name="左大括号 243"/>
          <p:cNvSpPr/>
          <p:nvPr/>
        </p:nvSpPr>
        <p:spPr>
          <a:xfrm>
            <a:off x="7842419" y="4285673"/>
            <a:ext cx="245593" cy="1221776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5" name="文本框 244"/>
          <p:cNvSpPr txBox="1"/>
          <p:nvPr/>
        </p:nvSpPr>
        <p:spPr>
          <a:xfrm>
            <a:off x="5671766" y="5771830"/>
            <a:ext cx="23645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将上述步骤重复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N-1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轮，即完成排序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342" y="3875917"/>
            <a:ext cx="5296841" cy="21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597993"/>
      </p:ext>
    </p:extLst>
  </p:cSld>
  <p:clrMapOvr>
    <a:masterClrMapping/>
  </p:clrMapOvr>
  <p:transition spd="slow" advClick="0" advTm="3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32" grpId="0"/>
      <p:bldP spid="241" grpId="0"/>
      <p:bldP spid="242" grpId="0" animBg="1"/>
      <p:bldP spid="243" grpId="0"/>
      <p:bldP spid="244" grpId="0" animBg="1"/>
      <p:bldP spid="24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03346" y="89955"/>
            <a:ext cx="11136573" cy="587493"/>
          </a:xfrm>
        </p:spPr>
        <p:txBody>
          <a:bodyPr>
            <a:normAutofit/>
          </a:bodyPr>
          <a:lstStyle/>
          <a:p>
            <a:r>
              <a:rPr lang="zh-CN" altLang="en-US" dirty="0"/>
              <a:t>排序算法</a:t>
            </a:r>
            <a:r>
              <a:rPr lang="zh-CN" altLang="en-US" dirty="0" smtClean="0"/>
              <a:t>（二）</a:t>
            </a:r>
            <a:r>
              <a:rPr lang="en-US" altLang="zh-CN" dirty="0" smtClean="0"/>
              <a:t>--</a:t>
            </a:r>
            <a:r>
              <a:rPr lang="zh-CN" altLang="en-US" dirty="0"/>
              <a:t>选择</a:t>
            </a:r>
            <a:r>
              <a:rPr lang="zh-CN" altLang="en-US" dirty="0" smtClean="0"/>
              <a:t>排序</a:t>
            </a:r>
            <a:endParaRPr lang="ko-KR" alt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05223" y="1721426"/>
            <a:ext cx="5075669" cy="1077218"/>
          </a:xfrm>
          <a:prstGeom prst="rect">
            <a:avLst/>
          </a:prstGeom>
        </p:spPr>
        <p:txBody>
          <a:bodyPr wrap="square" lIns="0" tIns="0" rIns="0" bIns="0" anchor="t" anchorCtr="0">
            <a:spAutoFit/>
            <a:scene3d>
              <a:camera prst="orthographicFront"/>
              <a:lightRig rig="threePt" dir="t"/>
            </a:scene3d>
            <a:sp3d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None/>
              <a:defRPr lang="en-US" altLang="ko-KR" sz="2000" dirty="0" smtClean="0">
                <a:latin typeface="Microsoft Sans Serif" pitchFamily="34" charset="0"/>
                <a:ea typeface="+mj-ea"/>
                <a:cs typeface="Microsoft Sans Serif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+mn-lt"/>
                <a:ea typeface="+mn-ea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+mn-lt"/>
                <a:ea typeface="+mn-ea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+mn-lt"/>
                <a:ea typeface="+mn-ea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+mn-lt"/>
                <a:ea typeface="+mn-ea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9pPr>
          </a:lstStyle>
          <a:p>
            <a:pPr marL="0" indent="0" algn="just">
              <a:lnSpc>
                <a:spcPct val="125000"/>
              </a:lnSpc>
              <a:spcBef>
                <a:spcPts val="0"/>
              </a:spcBef>
            </a:pP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1.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在未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排序序列中找到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最大元素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，存放到排序序列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的末尾；</a:t>
            </a:r>
            <a:endParaRPr lang="en-US" altLang="zh-CN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 algn="just">
              <a:lnSpc>
                <a:spcPct val="125000"/>
              </a:lnSpc>
              <a:spcBef>
                <a:spcPts val="0"/>
              </a:spcBef>
            </a:pP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2.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从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剩余未排序元素中继续寻找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最大元素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，然后放到已排序序列的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末尾；</a:t>
            </a:r>
            <a:endParaRPr lang="en-US" altLang="zh-CN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 algn="just">
              <a:lnSpc>
                <a:spcPct val="125000"/>
              </a:lnSpc>
              <a:spcBef>
                <a:spcPts val="0"/>
              </a:spcBef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.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重复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步骤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1~2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直到排序完成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05223" y="1203019"/>
            <a:ext cx="345281" cy="369332"/>
            <a:chOff x="1101969" y="1465385"/>
            <a:chExt cx="679206" cy="567843"/>
          </a:xfrm>
          <a:solidFill>
            <a:schemeClr val="accent1"/>
          </a:solidFill>
        </p:grpSpPr>
        <p:sp>
          <p:nvSpPr>
            <p:cNvPr id="10" name="Rectangle 9"/>
            <p:cNvSpPr/>
            <p:nvPr/>
          </p:nvSpPr>
          <p:spPr>
            <a:xfrm>
              <a:off x="1101969" y="1465385"/>
              <a:ext cx="269631" cy="5678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1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473444" y="1465385"/>
              <a:ext cx="117231" cy="5678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1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663944" y="1465385"/>
              <a:ext cx="117231" cy="5678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1"/>
            </a:p>
          </p:txBody>
        </p:sp>
      </p:grp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857199" y="1203019"/>
            <a:ext cx="1470365" cy="369332"/>
          </a:xfrm>
          <a:prstGeom prst="rect">
            <a:avLst/>
          </a:prstGeom>
        </p:spPr>
        <p:txBody>
          <a:bodyPr wrap="square" lIns="0" tIns="0" rIns="0" bIns="0" anchor="t" anchorCtr="0">
            <a:spAutoFit/>
            <a:scene3d>
              <a:camera prst="orthographicFront"/>
              <a:lightRig rig="threePt" dir="t"/>
            </a:scene3d>
            <a:sp3d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None/>
              <a:defRPr lang="en-US" altLang="ko-KR" sz="2000" dirty="0" smtClean="0">
                <a:latin typeface="Microsoft Sans Serif" pitchFamily="34" charset="0"/>
                <a:ea typeface="+mj-ea"/>
                <a:cs typeface="Microsoft Sans Serif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+mn-lt"/>
                <a:ea typeface="+mn-ea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+mn-lt"/>
                <a:ea typeface="+mn-ea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+mn-lt"/>
                <a:ea typeface="+mn-ea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+mn-lt"/>
                <a:ea typeface="+mn-ea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9pPr>
          </a:lstStyle>
          <a:p>
            <a:pPr marL="0" indent="0" algn="just">
              <a:spcBef>
                <a:spcPts val="0"/>
              </a:spcBef>
            </a:pPr>
            <a:r>
              <a:rPr lang="zh-CN" altLang="en-US" sz="24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rPr>
              <a:t>算法描述</a:t>
            </a:r>
            <a:endParaRPr lang="en-US" altLang="ko-KR" sz="2400" dirty="0">
              <a:solidFill>
                <a:schemeClr val="accent1"/>
              </a:solidFill>
              <a:latin typeface="+mj-lt"/>
              <a:ea typeface="+mn-ea"/>
              <a:cs typeface="+mn-cs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5503685" y="1053145"/>
            <a:ext cx="22499" cy="546137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组合 15"/>
          <p:cNvGrpSpPr/>
          <p:nvPr/>
        </p:nvGrpSpPr>
        <p:grpSpPr>
          <a:xfrm>
            <a:off x="8259556" y="2682285"/>
            <a:ext cx="3395962" cy="369332"/>
            <a:chOff x="677935" y="3474557"/>
            <a:chExt cx="3395962" cy="369332"/>
          </a:xfrm>
        </p:grpSpPr>
        <p:sp>
          <p:nvSpPr>
            <p:cNvPr id="11" name="文本框 10"/>
            <p:cNvSpPr txBox="1"/>
            <p:nvPr/>
          </p:nvSpPr>
          <p:spPr>
            <a:xfrm>
              <a:off x="677935" y="3474557"/>
              <a:ext cx="483578" cy="36933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dirty="0" smtClean="0"/>
                <a:t>15</a:t>
              </a:r>
              <a:endParaRPr lang="zh-CN" altLang="en-US" dirty="0"/>
            </a:p>
          </p:txBody>
        </p:sp>
        <p:sp>
          <p:nvSpPr>
            <p:cNvPr id="83" name="文本框 82"/>
            <p:cNvSpPr txBox="1"/>
            <p:nvPr/>
          </p:nvSpPr>
          <p:spPr>
            <a:xfrm>
              <a:off x="1161513" y="3474557"/>
              <a:ext cx="483578" cy="36933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dirty="0" smtClean="0"/>
                <a:t>13</a:t>
              </a:r>
              <a:endParaRPr lang="zh-CN" altLang="en-US" dirty="0"/>
            </a:p>
          </p:txBody>
        </p:sp>
        <p:sp>
          <p:nvSpPr>
            <p:cNvPr id="84" name="文本框 83"/>
            <p:cNvSpPr txBox="1"/>
            <p:nvPr/>
          </p:nvSpPr>
          <p:spPr>
            <a:xfrm>
              <a:off x="1645091" y="3474557"/>
              <a:ext cx="483578" cy="36933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dirty="0" smtClean="0"/>
                <a:t>2</a:t>
              </a:r>
              <a:endParaRPr lang="zh-CN" altLang="en-US" dirty="0"/>
            </a:p>
          </p:txBody>
        </p:sp>
        <p:sp>
          <p:nvSpPr>
            <p:cNvPr id="85" name="文本框 84"/>
            <p:cNvSpPr txBox="1"/>
            <p:nvPr/>
          </p:nvSpPr>
          <p:spPr>
            <a:xfrm>
              <a:off x="2137280" y="3474557"/>
              <a:ext cx="483578" cy="36933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dirty="0" smtClean="0"/>
                <a:t>40</a:t>
              </a:r>
              <a:endParaRPr lang="zh-CN" altLang="en-US" dirty="0"/>
            </a:p>
          </p:txBody>
        </p:sp>
        <p:sp>
          <p:nvSpPr>
            <p:cNvPr id="86" name="文本框 85"/>
            <p:cNvSpPr txBox="1"/>
            <p:nvPr/>
          </p:nvSpPr>
          <p:spPr>
            <a:xfrm>
              <a:off x="2623163" y="3474557"/>
              <a:ext cx="483578" cy="36933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5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87" name="文本框 86"/>
            <p:cNvSpPr txBox="1"/>
            <p:nvPr/>
          </p:nvSpPr>
          <p:spPr>
            <a:xfrm>
              <a:off x="3106741" y="3474557"/>
              <a:ext cx="483578" cy="36933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dirty="0" smtClean="0"/>
                <a:t>42</a:t>
              </a:r>
              <a:endParaRPr lang="zh-CN" altLang="en-US" dirty="0"/>
            </a:p>
          </p:txBody>
        </p:sp>
        <p:sp>
          <p:nvSpPr>
            <p:cNvPr id="88" name="文本框 87"/>
            <p:cNvSpPr txBox="1"/>
            <p:nvPr/>
          </p:nvSpPr>
          <p:spPr>
            <a:xfrm>
              <a:off x="3590319" y="3474557"/>
              <a:ext cx="483578" cy="36933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</p:grpSp>
      <p:grpSp>
        <p:nvGrpSpPr>
          <p:cNvPr id="179" name="Group 8"/>
          <p:cNvGrpSpPr/>
          <p:nvPr/>
        </p:nvGrpSpPr>
        <p:grpSpPr>
          <a:xfrm>
            <a:off x="305223" y="3184963"/>
            <a:ext cx="345281" cy="369332"/>
            <a:chOff x="1101969" y="1465385"/>
            <a:chExt cx="679206" cy="567843"/>
          </a:xfrm>
          <a:solidFill>
            <a:schemeClr val="accent1"/>
          </a:solidFill>
        </p:grpSpPr>
        <p:sp>
          <p:nvSpPr>
            <p:cNvPr id="180" name="Rectangle 9"/>
            <p:cNvSpPr/>
            <p:nvPr/>
          </p:nvSpPr>
          <p:spPr>
            <a:xfrm>
              <a:off x="1101969" y="1465385"/>
              <a:ext cx="269631" cy="5678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1"/>
            </a:p>
          </p:txBody>
        </p:sp>
        <p:sp>
          <p:nvSpPr>
            <p:cNvPr id="181" name="Rectangle 11"/>
            <p:cNvSpPr/>
            <p:nvPr/>
          </p:nvSpPr>
          <p:spPr>
            <a:xfrm>
              <a:off x="1473444" y="1465385"/>
              <a:ext cx="117231" cy="5678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1"/>
            </a:p>
          </p:txBody>
        </p:sp>
        <p:sp>
          <p:nvSpPr>
            <p:cNvPr id="182" name="Rectangle 12"/>
            <p:cNvSpPr/>
            <p:nvPr/>
          </p:nvSpPr>
          <p:spPr>
            <a:xfrm>
              <a:off x="1663944" y="1465385"/>
              <a:ext cx="117231" cy="5678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1"/>
            </a:p>
          </p:txBody>
        </p:sp>
      </p:grpSp>
      <p:sp>
        <p:nvSpPr>
          <p:cNvPr id="183" name="Rectangle 3"/>
          <p:cNvSpPr txBox="1">
            <a:spLocks noChangeArrowheads="1"/>
          </p:cNvSpPr>
          <p:nvPr/>
        </p:nvSpPr>
        <p:spPr bwMode="auto">
          <a:xfrm>
            <a:off x="857199" y="3184963"/>
            <a:ext cx="1470365" cy="369332"/>
          </a:xfrm>
          <a:prstGeom prst="rect">
            <a:avLst/>
          </a:prstGeom>
        </p:spPr>
        <p:txBody>
          <a:bodyPr wrap="square" lIns="0" tIns="0" rIns="0" bIns="0" anchor="t" anchorCtr="0">
            <a:spAutoFit/>
            <a:scene3d>
              <a:camera prst="orthographicFront"/>
              <a:lightRig rig="threePt" dir="t"/>
            </a:scene3d>
            <a:sp3d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None/>
              <a:defRPr lang="en-US" altLang="ko-KR" sz="2000" dirty="0" smtClean="0">
                <a:latin typeface="Microsoft Sans Serif" pitchFamily="34" charset="0"/>
                <a:ea typeface="+mj-ea"/>
                <a:cs typeface="Microsoft Sans Serif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+mn-lt"/>
                <a:ea typeface="+mn-ea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+mn-lt"/>
                <a:ea typeface="+mn-ea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+mn-lt"/>
                <a:ea typeface="+mn-ea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+mn-lt"/>
                <a:ea typeface="+mn-ea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9pPr>
          </a:lstStyle>
          <a:p>
            <a:pPr marL="0" indent="0" algn="just">
              <a:spcBef>
                <a:spcPts val="0"/>
              </a:spcBef>
            </a:pPr>
            <a:r>
              <a:rPr lang="zh-CN" altLang="en-US" sz="24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rPr>
              <a:t>算法实现</a:t>
            </a:r>
            <a:endParaRPr lang="en-US" altLang="ko-KR" sz="2400" dirty="0">
              <a:solidFill>
                <a:schemeClr val="accent1"/>
              </a:solidFill>
              <a:latin typeface="+mj-lt"/>
              <a:ea typeface="+mn-ea"/>
              <a:cs typeface="+mn-cs"/>
            </a:endParaRPr>
          </a:p>
        </p:txBody>
      </p:sp>
      <p:grpSp>
        <p:nvGrpSpPr>
          <p:cNvPr id="224" name="组合 223"/>
          <p:cNvGrpSpPr/>
          <p:nvPr/>
        </p:nvGrpSpPr>
        <p:grpSpPr>
          <a:xfrm>
            <a:off x="8259556" y="5274297"/>
            <a:ext cx="3395962" cy="369332"/>
            <a:chOff x="677935" y="3474557"/>
            <a:chExt cx="3395962" cy="369332"/>
          </a:xfrm>
        </p:grpSpPr>
        <p:sp>
          <p:nvSpPr>
            <p:cNvPr id="225" name="文本框 224"/>
            <p:cNvSpPr txBox="1"/>
            <p:nvPr/>
          </p:nvSpPr>
          <p:spPr>
            <a:xfrm>
              <a:off x="677935" y="3474557"/>
              <a:ext cx="483578" cy="36933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dirty="0" smtClean="0"/>
                <a:t>15</a:t>
              </a:r>
              <a:endParaRPr lang="zh-CN" altLang="en-US" dirty="0"/>
            </a:p>
          </p:txBody>
        </p:sp>
        <p:sp>
          <p:nvSpPr>
            <p:cNvPr id="226" name="文本框 225"/>
            <p:cNvSpPr txBox="1"/>
            <p:nvPr/>
          </p:nvSpPr>
          <p:spPr>
            <a:xfrm>
              <a:off x="1161513" y="3474557"/>
              <a:ext cx="483578" cy="36933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dirty="0" smtClean="0"/>
                <a:t>13</a:t>
              </a:r>
              <a:endParaRPr lang="zh-CN" altLang="en-US" dirty="0"/>
            </a:p>
          </p:txBody>
        </p:sp>
        <p:sp>
          <p:nvSpPr>
            <p:cNvPr id="227" name="文本框 226"/>
            <p:cNvSpPr txBox="1"/>
            <p:nvPr/>
          </p:nvSpPr>
          <p:spPr>
            <a:xfrm>
              <a:off x="1645091" y="3474557"/>
              <a:ext cx="483578" cy="36933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dirty="0" smtClean="0"/>
                <a:t>2</a:t>
              </a:r>
              <a:endParaRPr lang="zh-CN" altLang="en-US" dirty="0"/>
            </a:p>
          </p:txBody>
        </p:sp>
        <p:sp>
          <p:nvSpPr>
            <p:cNvPr id="228" name="文本框 227"/>
            <p:cNvSpPr txBox="1"/>
            <p:nvPr/>
          </p:nvSpPr>
          <p:spPr>
            <a:xfrm>
              <a:off x="2137280" y="3474557"/>
              <a:ext cx="483578" cy="36933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  <p:sp>
          <p:nvSpPr>
            <p:cNvPr id="229" name="文本框 228"/>
            <p:cNvSpPr txBox="1"/>
            <p:nvPr/>
          </p:nvSpPr>
          <p:spPr>
            <a:xfrm>
              <a:off x="2623163" y="3474557"/>
              <a:ext cx="483578" cy="36933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dirty="0" smtClean="0"/>
                <a:t>5</a:t>
              </a:r>
              <a:endParaRPr lang="zh-CN" altLang="en-US" dirty="0"/>
            </a:p>
          </p:txBody>
        </p:sp>
        <p:sp>
          <p:nvSpPr>
            <p:cNvPr id="230" name="文本框 229"/>
            <p:cNvSpPr txBox="1"/>
            <p:nvPr/>
          </p:nvSpPr>
          <p:spPr>
            <a:xfrm>
              <a:off x="3106741" y="3474557"/>
              <a:ext cx="483578" cy="369332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accent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dirty="0" smtClean="0"/>
                <a:t>40</a:t>
              </a:r>
              <a:endParaRPr lang="zh-CN" altLang="en-US" dirty="0"/>
            </a:p>
          </p:txBody>
        </p:sp>
        <p:sp>
          <p:nvSpPr>
            <p:cNvPr id="231" name="文本框 230"/>
            <p:cNvSpPr txBox="1"/>
            <p:nvPr/>
          </p:nvSpPr>
          <p:spPr>
            <a:xfrm>
              <a:off x="3590319" y="3474557"/>
              <a:ext cx="483578" cy="369332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accent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dirty="0" smtClean="0"/>
                <a:t>42</a:t>
              </a:r>
              <a:endParaRPr lang="zh-CN" altLang="en-US" dirty="0"/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9686944" y="4856479"/>
            <a:ext cx="747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……</a:t>
            </a:r>
            <a:endParaRPr lang="zh-CN" altLang="en-US" dirty="0"/>
          </a:p>
        </p:txBody>
      </p:sp>
      <p:sp>
        <p:nvSpPr>
          <p:cNvPr id="232" name="文本框 231"/>
          <p:cNvSpPr txBox="1"/>
          <p:nvPr/>
        </p:nvSpPr>
        <p:spPr>
          <a:xfrm>
            <a:off x="9699359" y="5540998"/>
            <a:ext cx="747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……</a:t>
            </a:r>
            <a:endParaRPr lang="zh-CN" altLang="en-US" dirty="0"/>
          </a:p>
        </p:txBody>
      </p:sp>
      <p:grpSp>
        <p:nvGrpSpPr>
          <p:cNvPr id="233" name="组合 232"/>
          <p:cNvGrpSpPr/>
          <p:nvPr/>
        </p:nvGrpSpPr>
        <p:grpSpPr>
          <a:xfrm>
            <a:off x="8247141" y="5910330"/>
            <a:ext cx="3395962" cy="369332"/>
            <a:chOff x="677935" y="3474557"/>
            <a:chExt cx="3395962" cy="369332"/>
          </a:xfrm>
        </p:grpSpPr>
        <p:sp>
          <p:nvSpPr>
            <p:cNvPr id="234" name="文本框 233"/>
            <p:cNvSpPr txBox="1"/>
            <p:nvPr/>
          </p:nvSpPr>
          <p:spPr>
            <a:xfrm>
              <a:off x="677935" y="3474557"/>
              <a:ext cx="483578" cy="36933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  <p:sp>
          <p:nvSpPr>
            <p:cNvPr id="235" name="文本框 234"/>
            <p:cNvSpPr txBox="1"/>
            <p:nvPr/>
          </p:nvSpPr>
          <p:spPr>
            <a:xfrm>
              <a:off x="1161513" y="3474557"/>
              <a:ext cx="483578" cy="369332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accent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dirty="0" smtClean="0"/>
                <a:t>2</a:t>
              </a:r>
              <a:endParaRPr lang="zh-CN" altLang="en-US" dirty="0"/>
            </a:p>
          </p:txBody>
        </p:sp>
        <p:sp>
          <p:nvSpPr>
            <p:cNvPr id="236" name="文本框 235"/>
            <p:cNvSpPr txBox="1"/>
            <p:nvPr/>
          </p:nvSpPr>
          <p:spPr>
            <a:xfrm>
              <a:off x="1645091" y="3474557"/>
              <a:ext cx="483578" cy="369332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accent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dirty="0" smtClean="0"/>
                <a:t>5</a:t>
              </a:r>
              <a:endParaRPr lang="zh-CN" altLang="en-US" dirty="0"/>
            </a:p>
          </p:txBody>
        </p:sp>
        <p:sp>
          <p:nvSpPr>
            <p:cNvPr id="237" name="文本框 236"/>
            <p:cNvSpPr txBox="1"/>
            <p:nvPr/>
          </p:nvSpPr>
          <p:spPr>
            <a:xfrm>
              <a:off x="2137280" y="3474557"/>
              <a:ext cx="483578" cy="369332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accent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dirty="0" smtClean="0"/>
                <a:t>13</a:t>
              </a:r>
              <a:endParaRPr lang="zh-CN" altLang="en-US" dirty="0"/>
            </a:p>
          </p:txBody>
        </p:sp>
        <p:sp>
          <p:nvSpPr>
            <p:cNvPr id="238" name="文本框 237"/>
            <p:cNvSpPr txBox="1"/>
            <p:nvPr/>
          </p:nvSpPr>
          <p:spPr>
            <a:xfrm>
              <a:off x="2623163" y="3474557"/>
              <a:ext cx="483578" cy="369332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accent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dirty="0" smtClean="0"/>
                <a:t>15</a:t>
              </a:r>
              <a:endParaRPr lang="zh-CN" altLang="en-US" dirty="0"/>
            </a:p>
          </p:txBody>
        </p:sp>
        <p:sp>
          <p:nvSpPr>
            <p:cNvPr id="239" name="文本框 238"/>
            <p:cNvSpPr txBox="1"/>
            <p:nvPr/>
          </p:nvSpPr>
          <p:spPr>
            <a:xfrm>
              <a:off x="3106741" y="3474557"/>
              <a:ext cx="483578" cy="369332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accent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dirty="0" smtClean="0"/>
                <a:t>40</a:t>
              </a:r>
              <a:endParaRPr lang="zh-CN" altLang="en-US" dirty="0"/>
            </a:p>
          </p:txBody>
        </p:sp>
        <p:sp>
          <p:nvSpPr>
            <p:cNvPr id="240" name="文本框 239"/>
            <p:cNvSpPr txBox="1"/>
            <p:nvPr/>
          </p:nvSpPr>
          <p:spPr>
            <a:xfrm>
              <a:off x="3590319" y="3474557"/>
              <a:ext cx="483578" cy="369332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accent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dirty="0" smtClean="0"/>
                <a:t>42</a:t>
              </a:r>
              <a:endParaRPr lang="zh-CN" altLang="en-US" dirty="0"/>
            </a:p>
          </p:txBody>
        </p:sp>
      </p:grpSp>
      <p:sp>
        <p:nvSpPr>
          <p:cNvPr id="241" name="文本框 240"/>
          <p:cNvSpPr txBox="1"/>
          <p:nvPr/>
        </p:nvSpPr>
        <p:spPr>
          <a:xfrm>
            <a:off x="5522475" y="2285511"/>
            <a:ext cx="143641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对</a:t>
            </a:r>
            <a:r>
              <a:rPr lang="en-US" altLang="zh-CN" sz="1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N</a:t>
            </a:r>
            <a:r>
              <a:rPr lang="zh-CN" altLang="en-US" sz="1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个数进行</a:t>
            </a:r>
            <a:r>
              <a:rPr lang="en-US" altLang="zh-CN" sz="1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N-1</a:t>
            </a:r>
            <a:r>
              <a:rPr lang="zh-CN" altLang="en-US" sz="1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次比较，确定出最大的数</a:t>
            </a:r>
            <a:endParaRPr lang="zh-CN" altLang="en-US" sz="1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42" name="左大括号 241"/>
          <p:cNvSpPr/>
          <p:nvPr/>
        </p:nvSpPr>
        <p:spPr>
          <a:xfrm>
            <a:off x="7801854" y="1368298"/>
            <a:ext cx="309258" cy="2400138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3" name="文本框 242"/>
          <p:cNvSpPr txBox="1"/>
          <p:nvPr/>
        </p:nvSpPr>
        <p:spPr>
          <a:xfrm>
            <a:off x="5574372" y="4456307"/>
            <a:ext cx="13474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对剩下的</a:t>
            </a:r>
            <a:r>
              <a:rPr lang="en-US" altLang="zh-CN" sz="1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N-1</a:t>
            </a:r>
            <a:r>
              <a:rPr lang="zh-CN" altLang="en-US" sz="1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个数进行</a:t>
            </a:r>
            <a:r>
              <a:rPr lang="en-US" altLang="zh-CN" sz="1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N-2</a:t>
            </a:r>
            <a:r>
              <a:rPr lang="zh-CN" altLang="en-US" sz="1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次比较，确定第</a:t>
            </a:r>
            <a:r>
              <a:rPr lang="en-US" altLang="zh-CN" sz="1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1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大的数</a:t>
            </a:r>
            <a:endParaRPr lang="zh-CN" altLang="en-US" sz="1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44" name="左大括号 243"/>
          <p:cNvSpPr/>
          <p:nvPr/>
        </p:nvSpPr>
        <p:spPr>
          <a:xfrm>
            <a:off x="7915275" y="4294909"/>
            <a:ext cx="195838" cy="1164054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5" name="文本框 244"/>
          <p:cNvSpPr txBox="1"/>
          <p:nvPr/>
        </p:nvSpPr>
        <p:spPr>
          <a:xfrm>
            <a:off x="5591925" y="5844880"/>
            <a:ext cx="23645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将上述步骤重复</a:t>
            </a:r>
            <a:r>
              <a:rPr lang="en-US" altLang="zh-CN" sz="1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N-1</a:t>
            </a:r>
            <a:r>
              <a:rPr lang="zh-CN" altLang="en-US" sz="1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轮，即完成排序</a:t>
            </a:r>
            <a:endParaRPr lang="zh-CN" altLang="en-US" sz="1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5" name="文本框 104"/>
          <p:cNvSpPr txBox="1"/>
          <p:nvPr/>
        </p:nvSpPr>
        <p:spPr>
          <a:xfrm>
            <a:off x="6970042" y="1192771"/>
            <a:ext cx="889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max=</a:t>
            </a:r>
            <a:r>
              <a:rPr lang="en-US" altLang="zh-CN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15</a:t>
            </a:r>
            <a:endParaRPr lang="zh-CN" altLang="en-US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7" name="文本框 106"/>
          <p:cNvSpPr txBox="1"/>
          <p:nvPr/>
        </p:nvSpPr>
        <p:spPr>
          <a:xfrm>
            <a:off x="6970042" y="1680104"/>
            <a:ext cx="889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max=</a:t>
            </a:r>
            <a:r>
              <a:rPr lang="en-US" altLang="zh-CN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15</a:t>
            </a:r>
            <a:endParaRPr lang="zh-CN" altLang="en-US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8" name="文本框 107"/>
          <p:cNvSpPr txBox="1"/>
          <p:nvPr/>
        </p:nvSpPr>
        <p:spPr>
          <a:xfrm>
            <a:off x="6970042" y="2167437"/>
            <a:ext cx="889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max=</a:t>
            </a:r>
            <a:r>
              <a:rPr lang="en-US" altLang="zh-CN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15</a:t>
            </a:r>
            <a:endParaRPr lang="zh-CN" altLang="en-US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9" name="文本框 108"/>
          <p:cNvSpPr txBox="1"/>
          <p:nvPr/>
        </p:nvSpPr>
        <p:spPr>
          <a:xfrm>
            <a:off x="6955182" y="2650589"/>
            <a:ext cx="889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max=</a:t>
            </a:r>
            <a:r>
              <a:rPr lang="en-US" altLang="zh-CN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40</a:t>
            </a:r>
            <a:endParaRPr lang="zh-CN" altLang="en-US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10" name="文本框 109"/>
          <p:cNvSpPr txBox="1"/>
          <p:nvPr/>
        </p:nvSpPr>
        <p:spPr>
          <a:xfrm>
            <a:off x="6970042" y="3122727"/>
            <a:ext cx="889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max=</a:t>
            </a:r>
            <a:r>
              <a:rPr lang="en-US" altLang="zh-CN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40</a:t>
            </a:r>
            <a:endParaRPr lang="zh-CN" altLang="en-US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11" name="文本框 110"/>
          <p:cNvSpPr txBox="1"/>
          <p:nvPr/>
        </p:nvSpPr>
        <p:spPr>
          <a:xfrm>
            <a:off x="6970079" y="3586274"/>
            <a:ext cx="889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max=</a:t>
            </a:r>
            <a:r>
              <a:rPr lang="en-US" altLang="zh-CN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42</a:t>
            </a:r>
            <a:endParaRPr lang="zh-CN" altLang="en-US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13" name="文本框 112"/>
          <p:cNvSpPr txBox="1"/>
          <p:nvPr/>
        </p:nvSpPr>
        <p:spPr>
          <a:xfrm>
            <a:off x="6970042" y="4103266"/>
            <a:ext cx="889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max=</a:t>
            </a:r>
            <a:r>
              <a:rPr lang="en-US" altLang="zh-CN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15</a:t>
            </a:r>
            <a:endParaRPr lang="zh-CN" altLang="en-US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114" name="组合 113"/>
          <p:cNvGrpSpPr/>
          <p:nvPr/>
        </p:nvGrpSpPr>
        <p:grpSpPr>
          <a:xfrm>
            <a:off x="8262709" y="1690827"/>
            <a:ext cx="3395962" cy="369332"/>
            <a:chOff x="677935" y="3474557"/>
            <a:chExt cx="3395962" cy="369332"/>
          </a:xfrm>
        </p:grpSpPr>
        <p:sp>
          <p:nvSpPr>
            <p:cNvPr id="115" name="文本框 114"/>
            <p:cNvSpPr txBox="1"/>
            <p:nvPr/>
          </p:nvSpPr>
          <p:spPr>
            <a:xfrm>
              <a:off x="677935" y="3474557"/>
              <a:ext cx="483578" cy="36933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dirty="0" smtClean="0"/>
                <a:t>15</a:t>
              </a:r>
              <a:endParaRPr lang="zh-CN" altLang="en-US" dirty="0"/>
            </a:p>
          </p:txBody>
        </p:sp>
        <p:sp>
          <p:nvSpPr>
            <p:cNvPr id="116" name="文本框 115"/>
            <p:cNvSpPr txBox="1"/>
            <p:nvPr/>
          </p:nvSpPr>
          <p:spPr>
            <a:xfrm>
              <a:off x="1161513" y="3474557"/>
              <a:ext cx="483578" cy="36933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dirty="0" smtClean="0"/>
                <a:t>13</a:t>
              </a:r>
              <a:endParaRPr lang="zh-CN" altLang="en-US" dirty="0"/>
            </a:p>
          </p:txBody>
        </p:sp>
        <p:sp>
          <p:nvSpPr>
            <p:cNvPr id="117" name="文本框 116"/>
            <p:cNvSpPr txBox="1"/>
            <p:nvPr/>
          </p:nvSpPr>
          <p:spPr>
            <a:xfrm>
              <a:off x="1645091" y="3474557"/>
              <a:ext cx="483578" cy="36933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2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18" name="文本框 117"/>
            <p:cNvSpPr txBox="1"/>
            <p:nvPr/>
          </p:nvSpPr>
          <p:spPr>
            <a:xfrm>
              <a:off x="2137280" y="3474557"/>
              <a:ext cx="483578" cy="36933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dirty="0" smtClean="0"/>
                <a:t>40</a:t>
              </a:r>
              <a:endParaRPr lang="zh-CN" altLang="en-US" dirty="0"/>
            </a:p>
          </p:txBody>
        </p:sp>
        <p:sp>
          <p:nvSpPr>
            <p:cNvPr id="119" name="文本框 118"/>
            <p:cNvSpPr txBox="1"/>
            <p:nvPr/>
          </p:nvSpPr>
          <p:spPr>
            <a:xfrm>
              <a:off x="2623163" y="3474557"/>
              <a:ext cx="483578" cy="36933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dirty="0" smtClean="0"/>
                <a:t>5</a:t>
              </a:r>
              <a:endParaRPr lang="zh-CN" altLang="en-US" dirty="0"/>
            </a:p>
          </p:txBody>
        </p:sp>
        <p:sp>
          <p:nvSpPr>
            <p:cNvPr id="120" name="文本框 119"/>
            <p:cNvSpPr txBox="1"/>
            <p:nvPr/>
          </p:nvSpPr>
          <p:spPr>
            <a:xfrm>
              <a:off x="3106741" y="3474557"/>
              <a:ext cx="483578" cy="36933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dirty="0" smtClean="0"/>
                <a:t>42</a:t>
              </a:r>
              <a:endParaRPr lang="zh-CN" altLang="en-US" dirty="0"/>
            </a:p>
          </p:txBody>
        </p:sp>
        <p:sp>
          <p:nvSpPr>
            <p:cNvPr id="121" name="文本框 120"/>
            <p:cNvSpPr txBox="1"/>
            <p:nvPr/>
          </p:nvSpPr>
          <p:spPr>
            <a:xfrm>
              <a:off x="3590319" y="3474557"/>
              <a:ext cx="483578" cy="36933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</p:grpSp>
      <p:grpSp>
        <p:nvGrpSpPr>
          <p:cNvPr id="122" name="组合 121"/>
          <p:cNvGrpSpPr/>
          <p:nvPr/>
        </p:nvGrpSpPr>
        <p:grpSpPr>
          <a:xfrm>
            <a:off x="8262709" y="2167437"/>
            <a:ext cx="3395962" cy="369332"/>
            <a:chOff x="677935" y="3474557"/>
            <a:chExt cx="3395962" cy="369332"/>
          </a:xfrm>
        </p:grpSpPr>
        <p:sp>
          <p:nvSpPr>
            <p:cNvPr id="123" name="文本框 122"/>
            <p:cNvSpPr txBox="1"/>
            <p:nvPr/>
          </p:nvSpPr>
          <p:spPr>
            <a:xfrm>
              <a:off x="677935" y="3474557"/>
              <a:ext cx="483578" cy="36933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dirty="0" smtClean="0"/>
                <a:t>15</a:t>
              </a:r>
              <a:endParaRPr lang="zh-CN" altLang="en-US" dirty="0"/>
            </a:p>
          </p:txBody>
        </p:sp>
        <p:sp>
          <p:nvSpPr>
            <p:cNvPr id="124" name="文本框 123"/>
            <p:cNvSpPr txBox="1"/>
            <p:nvPr/>
          </p:nvSpPr>
          <p:spPr>
            <a:xfrm>
              <a:off x="1161513" y="3474557"/>
              <a:ext cx="483578" cy="36933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dirty="0" smtClean="0"/>
                <a:t>13</a:t>
              </a:r>
              <a:endParaRPr lang="zh-CN" altLang="en-US" dirty="0"/>
            </a:p>
          </p:txBody>
        </p:sp>
        <p:sp>
          <p:nvSpPr>
            <p:cNvPr id="125" name="文本框 124"/>
            <p:cNvSpPr txBox="1"/>
            <p:nvPr/>
          </p:nvSpPr>
          <p:spPr>
            <a:xfrm>
              <a:off x="1645091" y="3474557"/>
              <a:ext cx="483578" cy="36933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dirty="0" smtClean="0"/>
                <a:t>2</a:t>
              </a:r>
              <a:endParaRPr lang="zh-CN" altLang="en-US" dirty="0"/>
            </a:p>
          </p:txBody>
        </p:sp>
        <p:sp>
          <p:nvSpPr>
            <p:cNvPr id="126" name="文本框 125"/>
            <p:cNvSpPr txBox="1"/>
            <p:nvPr/>
          </p:nvSpPr>
          <p:spPr>
            <a:xfrm>
              <a:off x="2137280" y="3474557"/>
              <a:ext cx="483578" cy="36933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40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27" name="文本框 126"/>
            <p:cNvSpPr txBox="1"/>
            <p:nvPr/>
          </p:nvSpPr>
          <p:spPr>
            <a:xfrm>
              <a:off x="2623163" y="3474557"/>
              <a:ext cx="483578" cy="36933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dirty="0" smtClean="0"/>
                <a:t>5</a:t>
              </a:r>
              <a:endParaRPr lang="zh-CN" altLang="en-US" dirty="0"/>
            </a:p>
          </p:txBody>
        </p:sp>
        <p:sp>
          <p:nvSpPr>
            <p:cNvPr id="128" name="文本框 127"/>
            <p:cNvSpPr txBox="1"/>
            <p:nvPr/>
          </p:nvSpPr>
          <p:spPr>
            <a:xfrm>
              <a:off x="3106741" y="3474557"/>
              <a:ext cx="483578" cy="36933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dirty="0" smtClean="0"/>
                <a:t>42</a:t>
              </a:r>
              <a:endParaRPr lang="zh-CN" altLang="en-US" dirty="0"/>
            </a:p>
          </p:txBody>
        </p:sp>
        <p:sp>
          <p:nvSpPr>
            <p:cNvPr id="129" name="文本框 128"/>
            <p:cNvSpPr txBox="1"/>
            <p:nvPr/>
          </p:nvSpPr>
          <p:spPr>
            <a:xfrm>
              <a:off x="3590319" y="3474557"/>
              <a:ext cx="483578" cy="36933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</p:grpSp>
      <p:grpSp>
        <p:nvGrpSpPr>
          <p:cNvPr id="130" name="组合 129"/>
          <p:cNvGrpSpPr/>
          <p:nvPr/>
        </p:nvGrpSpPr>
        <p:grpSpPr>
          <a:xfrm>
            <a:off x="8262709" y="1206767"/>
            <a:ext cx="3395962" cy="369332"/>
            <a:chOff x="677935" y="3474557"/>
            <a:chExt cx="3395962" cy="369332"/>
          </a:xfrm>
        </p:grpSpPr>
        <p:sp>
          <p:nvSpPr>
            <p:cNvPr id="131" name="文本框 130"/>
            <p:cNvSpPr txBox="1"/>
            <p:nvPr/>
          </p:nvSpPr>
          <p:spPr>
            <a:xfrm>
              <a:off x="677935" y="3474557"/>
              <a:ext cx="483578" cy="36933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dirty="0" smtClean="0"/>
                <a:t>15</a:t>
              </a:r>
              <a:endParaRPr lang="zh-CN" altLang="en-US" dirty="0"/>
            </a:p>
          </p:txBody>
        </p:sp>
        <p:sp>
          <p:nvSpPr>
            <p:cNvPr id="132" name="文本框 131"/>
            <p:cNvSpPr txBox="1"/>
            <p:nvPr/>
          </p:nvSpPr>
          <p:spPr>
            <a:xfrm>
              <a:off x="1161513" y="3474557"/>
              <a:ext cx="483578" cy="36933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13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33" name="文本框 132"/>
            <p:cNvSpPr txBox="1"/>
            <p:nvPr/>
          </p:nvSpPr>
          <p:spPr>
            <a:xfrm>
              <a:off x="1645091" y="3474557"/>
              <a:ext cx="483578" cy="36933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dirty="0" smtClean="0"/>
                <a:t>2</a:t>
              </a:r>
              <a:endParaRPr lang="zh-CN" altLang="en-US" dirty="0"/>
            </a:p>
          </p:txBody>
        </p:sp>
        <p:sp>
          <p:nvSpPr>
            <p:cNvPr id="134" name="文本框 133"/>
            <p:cNvSpPr txBox="1"/>
            <p:nvPr/>
          </p:nvSpPr>
          <p:spPr>
            <a:xfrm>
              <a:off x="2137280" y="3474557"/>
              <a:ext cx="483578" cy="36933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dirty="0" smtClean="0"/>
                <a:t>40</a:t>
              </a:r>
              <a:endParaRPr lang="zh-CN" altLang="en-US" dirty="0"/>
            </a:p>
          </p:txBody>
        </p:sp>
        <p:sp>
          <p:nvSpPr>
            <p:cNvPr id="135" name="文本框 134"/>
            <p:cNvSpPr txBox="1"/>
            <p:nvPr/>
          </p:nvSpPr>
          <p:spPr>
            <a:xfrm>
              <a:off x="2623163" y="3474557"/>
              <a:ext cx="483578" cy="36933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dirty="0" smtClean="0"/>
                <a:t>5</a:t>
              </a:r>
              <a:endParaRPr lang="zh-CN" altLang="en-US" dirty="0"/>
            </a:p>
          </p:txBody>
        </p:sp>
        <p:sp>
          <p:nvSpPr>
            <p:cNvPr id="136" name="文本框 135"/>
            <p:cNvSpPr txBox="1"/>
            <p:nvPr/>
          </p:nvSpPr>
          <p:spPr>
            <a:xfrm>
              <a:off x="3106741" y="3474557"/>
              <a:ext cx="483578" cy="36933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dirty="0" smtClean="0"/>
                <a:t>42</a:t>
              </a:r>
              <a:endParaRPr lang="zh-CN" altLang="en-US" dirty="0"/>
            </a:p>
          </p:txBody>
        </p:sp>
        <p:sp>
          <p:nvSpPr>
            <p:cNvPr id="137" name="文本框 136"/>
            <p:cNvSpPr txBox="1"/>
            <p:nvPr/>
          </p:nvSpPr>
          <p:spPr>
            <a:xfrm>
              <a:off x="3590319" y="3474557"/>
              <a:ext cx="483578" cy="36933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</p:grpSp>
      <p:grpSp>
        <p:nvGrpSpPr>
          <p:cNvPr id="138" name="组合 137"/>
          <p:cNvGrpSpPr/>
          <p:nvPr/>
        </p:nvGrpSpPr>
        <p:grpSpPr>
          <a:xfrm>
            <a:off x="8259556" y="3158895"/>
            <a:ext cx="3395962" cy="369332"/>
            <a:chOff x="677935" y="3474557"/>
            <a:chExt cx="3395962" cy="369332"/>
          </a:xfrm>
        </p:grpSpPr>
        <p:sp>
          <p:nvSpPr>
            <p:cNvPr id="139" name="文本框 138"/>
            <p:cNvSpPr txBox="1"/>
            <p:nvPr/>
          </p:nvSpPr>
          <p:spPr>
            <a:xfrm>
              <a:off x="677935" y="3474557"/>
              <a:ext cx="483578" cy="36933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dirty="0" smtClean="0"/>
                <a:t>15</a:t>
              </a:r>
              <a:endParaRPr lang="zh-CN" altLang="en-US" dirty="0"/>
            </a:p>
          </p:txBody>
        </p:sp>
        <p:sp>
          <p:nvSpPr>
            <p:cNvPr id="140" name="文本框 139"/>
            <p:cNvSpPr txBox="1"/>
            <p:nvPr/>
          </p:nvSpPr>
          <p:spPr>
            <a:xfrm>
              <a:off x="1161513" y="3474557"/>
              <a:ext cx="483578" cy="36933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dirty="0" smtClean="0"/>
                <a:t>13</a:t>
              </a:r>
              <a:endParaRPr lang="zh-CN" altLang="en-US" dirty="0"/>
            </a:p>
          </p:txBody>
        </p:sp>
        <p:sp>
          <p:nvSpPr>
            <p:cNvPr id="141" name="文本框 140"/>
            <p:cNvSpPr txBox="1"/>
            <p:nvPr/>
          </p:nvSpPr>
          <p:spPr>
            <a:xfrm>
              <a:off x="1645091" y="3474557"/>
              <a:ext cx="483578" cy="36933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dirty="0" smtClean="0"/>
                <a:t>2</a:t>
              </a:r>
              <a:endParaRPr lang="zh-CN" altLang="en-US" dirty="0"/>
            </a:p>
          </p:txBody>
        </p:sp>
        <p:sp>
          <p:nvSpPr>
            <p:cNvPr id="142" name="文本框 141"/>
            <p:cNvSpPr txBox="1"/>
            <p:nvPr/>
          </p:nvSpPr>
          <p:spPr>
            <a:xfrm>
              <a:off x="2137280" y="3474557"/>
              <a:ext cx="483578" cy="36933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dirty="0" smtClean="0"/>
                <a:t>40</a:t>
              </a:r>
              <a:endParaRPr lang="zh-CN" altLang="en-US" dirty="0"/>
            </a:p>
          </p:txBody>
        </p:sp>
        <p:sp>
          <p:nvSpPr>
            <p:cNvPr id="143" name="文本框 142"/>
            <p:cNvSpPr txBox="1"/>
            <p:nvPr/>
          </p:nvSpPr>
          <p:spPr>
            <a:xfrm>
              <a:off x="2623163" y="3474557"/>
              <a:ext cx="483578" cy="36933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dirty="0" smtClean="0"/>
                <a:t>5</a:t>
              </a:r>
              <a:endParaRPr lang="zh-CN" altLang="en-US" dirty="0"/>
            </a:p>
          </p:txBody>
        </p:sp>
        <p:sp>
          <p:nvSpPr>
            <p:cNvPr id="152" name="文本框 151"/>
            <p:cNvSpPr txBox="1"/>
            <p:nvPr/>
          </p:nvSpPr>
          <p:spPr>
            <a:xfrm>
              <a:off x="3106741" y="3474557"/>
              <a:ext cx="483578" cy="36933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42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53" name="文本框 152"/>
            <p:cNvSpPr txBox="1"/>
            <p:nvPr/>
          </p:nvSpPr>
          <p:spPr>
            <a:xfrm>
              <a:off x="3590319" y="3474557"/>
              <a:ext cx="483578" cy="36933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</p:grpSp>
      <p:grpSp>
        <p:nvGrpSpPr>
          <p:cNvPr id="162" name="组合 161"/>
          <p:cNvGrpSpPr/>
          <p:nvPr/>
        </p:nvGrpSpPr>
        <p:grpSpPr>
          <a:xfrm>
            <a:off x="8262709" y="3610697"/>
            <a:ext cx="3395962" cy="369332"/>
            <a:chOff x="677935" y="3474557"/>
            <a:chExt cx="3395962" cy="369332"/>
          </a:xfrm>
        </p:grpSpPr>
        <p:sp>
          <p:nvSpPr>
            <p:cNvPr id="163" name="文本框 162"/>
            <p:cNvSpPr txBox="1"/>
            <p:nvPr/>
          </p:nvSpPr>
          <p:spPr>
            <a:xfrm>
              <a:off x="677935" y="3474557"/>
              <a:ext cx="483578" cy="36933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dirty="0" smtClean="0"/>
                <a:t>15</a:t>
              </a:r>
              <a:endParaRPr lang="zh-CN" altLang="en-US" dirty="0"/>
            </a:p>
          </p:txBody>
        </p:sp>
        <p:sp>
          <p:nvSpPr>
            <p:cNvPr id="164" name="文本框 163"/>
            <p:cNvSpPr txBox="1"/>
            <p:nvPr/>
          </p:nvSpPr>
          <p:spPr>
            <a:xfrm>
              <a:off x="1161513" y="3474557"/>
              <a:ext cx="483578" cy="36933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dirty="0" smtClean="0"/>
                <a:t>13</a:t>
              </a:r>
              <a:endParaRPr lang="zh-CN" altLang="en-US" dirty="0"/>
            </a:p>
          </p:txBody>
        </p:sp>
        <p:sp>
          <p:nvSpPr>
            <p:cNvPr id="173" name="文本框 172"/>
            <p:cNvSpPr txBox="1"/>
            <p:nvPr/>
          </p:nvSpPr>
          <p:spPr>
            <a:xfrm>
              <a:off x="1645091" y="3474557"/>
              <a:ext cx="483578" cy="36933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dirty="0" smtClean="0"/>
                <a:t>2</a:t>
              </a:r>
              <a:endParaRPr lang="zh-CN" altLang="en-US" dirty="0"/>
            </a:p>
          </p:txBody>
        </p:sp>
        <p:sp>
          <p:nvSpPr>
            <p:cNvPr id="174" name="文本框 173"/>
            <p:cNvSpPr txBox="1"/>
            <p:nvPr/>
          </p:nvSpPr>
          <p:spPr>
            <a:xfrm>
              <a:off x="2137280" y="3474557"/>
              <a:ext cx="483578" cy="36933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dirty="0" smtClean="0"/>
                <a:t>40</a:t>
              </a:r>
              <a:endParaRPr lang="zh-CN" altLang="en-US" dirty="0"/>
            </a:p>
          </p:txBody>
        </p:sp>
        <p:sp>
          <p:nvSpPr>
            <p:cNvPr id="175" name="文本框 174"/>
            <p:cNvSpPr txBox="1"/>
            <p:nvPr/>
          </p:nvSpPr>
          <p:spPr>
            <a:xfrm>
              <a:off x="2623163" y="3474557"/>
              <a:ext cx="483578" cy="36933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dirty="0" smtClean="0"/>
                <a:t>5</a:t>
              </a:r>
              <a:endParaRPr lang="zh-CN" altLang="en-US" dirty="0"/>
            </a:p>
          </p:txBody>
        </p:sp>
        <p:sp>
          <p:nvSpPr>
            <p:cNvPr id="176" name="文本框 175"/>
            <p:cNvSpPr txBox="1"/>
            <p:nvPr/>
          </p:nvSpPr>
          <p:spPr>
            <a:xfrm>
              <a:off x="3106741" y="3474557"/>
              <a:ext cx="483578" cy="36933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dirty="0" smtClean="0"/>
                <a:t>42</a:t>
              </a:r>
              <a:endParaRPr lang="zh-CN" altLang="en-US" dirty="0"/>
            </a:p>
          </p:txBody>
        </p:sp>
        <p:sp>
          <p:nvSpPr>
            <p:cNvPr id="177" name="文本框 176"/>
            <p:cNvSpPr txBox="1"/>
            <p:nvPr/>
          </p:nvSpPr>
          <p:spPr>
            <a:xfrm>
              <a:off x="3590319" y="3474557"/>
              <a:ext cx="483578" cy="36933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1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78" name="组合 177"/>
          <p:cNvGrpSpPr/>
          <p:nvPr/>
        </p:nvGrpSpPr>
        <p:grpSpPr>
          <a:xfrm>
            <a:off x="8262709" y="4105163"/>
            <a:ext cx="3395962" cy="369332"/>
            <a:chOff x="677935" y="3474557"/>
            <a:chExt cx="3395962" cy="369332"/>
          </a:xfrm>
        </p:grpSpPr>
        <p:sp>
          <p:nvSpPr>
            <p:cNvPr id="200" name="文本框 199"/>
            <p:cNvSpPr txBox="1"/>
            <p:nvPr/>
          </p:nvSpPr>
          <p:spPr>
            <a:xfrm>
              <a:off x="677935" y="3474557"/>
              <a:ext cx="483578" cy="36933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dirty="0" smtClean="0"/>
                <a:t>15</a:t>
              </a:r>
              <a:endParaRPr lang="zh-CN" altLang="en-US" dirty="0"/>
            </a:p>
          </p:txBody>
        </p:sp>
        <p:sp>
          <p:nvSpPr>
            <p:cNvPr id="201" name="文本框 200"/>
            <p:cNvSpPr txBox="1"/>
            <p:nvPr/>
          </p:nvSpPr>
          <p:spPr>
            <a:xfrm>
              <a:off x="1161513" y="3474557"/>
              <a:ext cx="483578" cy="36933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13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202" name="文本框 201"/>
            <p:cNvSpPr txBox="1"/>
            <p:nvPr/>
          </p:nvSpPr>
          <p:spPr>
            <a:xfrm>
              <a:off x="1645091" y="3474557"/>
              <a:ext cx="483578" cy="36933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dirty="0" smtClean="0"/>
                <a:t>2</a:t>
              </a:r>
              <a:endParaRPr lang="zh-CN" altLang="en-US" dirty="0"/>
            </a:p>
          </p:txBody>
        </p:sp>
        <p:sp>
          <p:nvSpPr>
            <p:cNvPr id="203" name="文本框 202"/>
            <p:cNvSpPr txBox="1"/>
            <p:nvPr/>
          </p:nvSpPr>
          <p:spPr>
            <a:xfrm>
              <a:off x="2137280" y="3474557"/>
              <a:ext cx="483578" cy="36933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dirty="0" smtClean="0"/>
                <a:t>40</a:t>
              </a:r>
              <a:endParaRPr lang="zh-CN" altLang="en-US" dirty="0"/>
            </a:p>
          </p:txBody>
        </p:sp>
        <p:sp>
          <p:nvSpPr>
            <p:cNvPr id="204" name="文本框 203"/>
            <p:cNvSpPr txBox="1"/>
            <p:nvPr/>
          </p:nvSpPr>
          <p:spPr>
            <a:xfrm>
              <a:off x="2623163" y="3474557"/>
              <a:ext cx="483578" cy="36933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dirty="0" smtClean="0"/>
                <a:t>5</a:t>
              </a:r>
              <a:endParaRPr lang="zh-CN" altLang="en-US" dirty="0"/>
            </a:p>
          </p:txBody>
        </p:sp>
        <p:sp>
          <p:nvSpPr>
            <p:cNvPr id="205" name="文本框 204"/>
            <p:cNvSpPr txBox="1"/>
            <p:nvPr/>
          </p:nvSpPr>
          <p:spPr>
            <a:xfrm>
              <a:off x="3106741" y="3474557"/>
              <a:ext cx="483578" cy="36933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  <p:sp>
          <p:nvSpPr>
            <p:cNvPr id="206" name="文本框 205"/>
            <p:cNvSpPr txBox="1"/>
            <p:nvPr/>
          </p:nvSpPr>
          <p:spPr>
            <a:xfrm>
              <a:off x="3590319" y="3474557"/>
              <a:ext cx="483578" cy="369332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accent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dirty="0" smtClean="0"/>
                <a:t>42</a:t>
              </a:r>
              <a:endParaRPr lang="zh-CN" altLang="en-US" dirty="0"/>
            </a:p>
          </p:txBody>
        </p:sp>
      </p:grpSp>
      <p:sp>
        <p:nvSpPr>
          <p:cNvPr id="207" name="文本框 206"/>
          <p:cNvSpPr txBox="1"/>
          <p:nvPr/>
        </p:nvSpPr>
        <p:spPr>
          <a:xfrm>
            <a:off x="6963040" y="4575404"/>
            <a:ext cx="889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max=</a:t>
            </a:r>
            <a:r>
              <a:rPr lang="en-US" altLang="zh-CN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15</a:t>
            </a:r>
            <a:endParaRPr lang="zh-CN" altLang="en-US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16" name="文本框 215"/>
          <p:cNvSpPr txBox="1"/>
          <p:nvPr/>
        </p:nvSpPr>
        <p:spPr>
          <a:xfrm>
            <a:off x="6963040" y="5210142"/>
            <a:ext cx="889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max=</a:t>
            </a:r>
            <a:r>
              <a:rPr lang="en-US" altLang="zh-CN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40</a:t>
            </a:r>
            <a:endParaRPr lang="zh-CN" altLang="en-US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217" name="组合 216"/>
          <p:cNvGrpSpPr/>
          <p:nvPr/>
        </p:nvGrpSpPr>
        <p:grpSpPr>
          <a:xfrm>
            <a:off x="8245852" y="4589778"/>
            <a:ext cx="3395962" cy="369332"/>
            <a:chOff x="677935" y="3474557"/>
            <a:chExt cx="3395962" cy="369332"/>
          </a:xfrm>
        </p:grpSpPr>
        <p:sp>
          <p:nvSpPr>
            <p:cNvPr id="218" name="文本框 217"/>
            <p:cNvSpPr txBox="1"/>
            <p:nvPr/>
          </p:nvSpPr>
          <p:spPr>
            <a:xfrm>
              <a:off x="677935" y="3474557"/>
              <a:ext cx="483578" cy="36933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dirty="0" smtClean="0"/>
                <a:t>15</a:t>
              </a:r>
              <a:endParaRPr lang="zh-CN" altLang="en-US" dirty="0"/>
            </a:p>
          </p:txBody>
        </p:sp>
        <p:sp>
          <p:nvSpPr>
            <p:cNvPr id="219" name="文本框 218"/>
            <p:cNvSpPr txBox="1"/>
            <p:nvPr/>
          </p:nvSpPr>
          <p:spPr>
            <a:xfrm>
              <a:off x="1161513" y="3474557"/>
              <a:ext cx="483578" cy="36933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dirty="0" smtClean="0"/>
                <a:t>13</a:t>
              </a:r>
              <a:endParaRPr lang="zh-CN" altLang="en-US" dirty="0"/>
            </a:p>
          </p:txBody>
        </p:sp>
        <p:sp>
          <p:nvSpPr>
            <p:cNvPr id="220" name="文本框 219"/>
            <p:cNvSpPr txBox="1"/>
            <p:nvPr/>
          </p:nvSpPr>
          <p:spPr>
            <a:xfrm>
              <a:off x="1645091" y="3474557"/>
              <a:ext cx="483578" cy="36933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2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221" name="文本框 220"/>
            <p:cNvSpPr txBox="1"/>
            <p:nvPr/>
          </p:nvSpPr>
          <p:spPr>
            <a:xfrm>
              <a:off x="2137280" y="3474557"/>
              <a:ext cx="483578" cy="36933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dirty="0" smtClean="0"/>
                <a:t>40</a:t>
              </a:r>
              <a:endParaRPr lang="zh-CN" altLang="en-US" dirty="0"/>
            </a:p>
          </p:txBody>
        </p:sp>
        <p:sp>
          <p:nvSpPr>
            <p:cNvPr id="222" name="文本框 221"/>
            <p:cNvSpPr txBox="1"/>
            <p:nvPr/>
          </p:nvSpPr>
          <p:spPr>
            <a:xfrm>
              <a:off x="2623163" y="3474557"/>
              <a:ext cx="483578" cy="36933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dirty="0" smtClean="0"/>
                <a:t>5</a:t>
              </a:r>
              <a:endParaRPr lang="zh-CN" altLang="en-US" dirty="0"/>
            </a:p>
          </p:txBody>
        </p:sp>
        <p:sp>
          <p:nvSpPr>
            <p:cNvPr id="223" name="文本框 222"/>
            <p:cNvSpPr txBox="1"/>
            <p:nvPr/>
          </p:nvSpPr>
          <p:spPr>
            <a:xfrm>
              <a:off x="3106741" y="3474557"/>
              <a:ext cx="483578" cy="36933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  <p:sp>
          <p:nvSpPr>
            <p:cNvPr id="246" name="文本框 245"/>
            <p:cNvSpPr txBox="1"/>
            <p:nvPr/>
          </p:nvSpPr>
          <p:spPr>
            <a:xfrm>
              <a:off x="3590319" y="3474557"/>
              <a:ext cx="483578" cy="369332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accent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dirty="0" smtClean="0"/>
                <a:t>42</a:t>
              </a:r>
              <a:endParaRPr lang="zh-CN" altLang="en-US" dirty="0"/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962" y="3740032"/>
            <a:ext cx="5300980" cy="26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855969"/>
      </p:ext>
    </p:extLst>
  </p:cSld>
  <p:clrMapOvr>
    <a:masterClrMapping/>
  </p:clrMapOvr>
  <p:transition spd="slow" advClick="0" advTm="3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32" grpId="0"/>
      <p:bldP spid="241" grpId="0"/>
      <p:bldP spid="242" grpId="0" animBg="1"/>
      <p:bldP spid="243" grpId="0"/>
      <p:bldP spid="244" grpId="0" animBg="1"/>
      <p:bldP spid="245" grpId="0"/>
      <p:bldP spid="105" grpId="0"/>
      <p:bldP spid="107" grpId="0"/>
      <p:bldP spid="108" grpId="0"/>
      <p:bldP spid="109" grpId="0"/>
      <p:bldP spid="110" grpId="0"/>
      <p:bldP spid="111" grpId="0"/>
      <p:bldP spid="113" grpId="0"/>
      <p:bldP spid="207" grpId="0"/>
      <p:bldP spid="2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grpSp>
        <p:nvGrpSpPr>
          <p:cNvPr id="70" name="组合 69"/>
          <p:cNvGrpSpPr/>
          <p:nvPr/>
        </p:nvGrpSpPr>
        <p:grpSpPr>
          <a:xfrm rot="12182081">
            <a:off x="-2929443" y="613279"/>
            <a:ext cx="5828691" cy="5631437"/>
            <a:chOff x="-1584223" y="761857"/>
            <a:chExt cx="5828691" cy="5631437"/>
          </a:xfrm>
        </p:grpSpPr>
        <p:sp>
          <p:nvSpPr>
            <p:cNvPr id="71" name="椭圆 70"/>
            <p:cNvSpPr/>
            <p:nvPr/>
          </p:nvSpPr>
          <p:spPr>
            <a:xfrm>
              <a:off x="-1060450" y="1059293"/>
              <a:ext cx="4978400" cy="497840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2" name="椭圆 71"/>
            <p:cNvSpPr/>
            <p:nvPr/>
          </p:nvSpPr>
          <p:spPr>
            <a:xfrm>
              <a:off x="-1386969" y="761857"/>
              <a:ext cx="5631437" cy="5631437"/>
            </a:xfrm>
            <a:prstGeom prst="ellipse">
              <a:avLst/>
            </a:prstGeom>
            <a:solidFill>
              <a:srgbClr val="0063BE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73" name="组合 72"/>
            <p:cNvGrpSpPr/>
            <p:nvPr/>
          </p:nvGrpSpPr>
          <p:grpSpPr>
            <a:xfrm>
              <a:off x="-716939" y="1393043"/>
              <a:ext cx="400957" cy="499950"/>
              <a:chOff x="3295850" y="1908877"/>
              <a:chExt cx="3738030" cy="4660916"/>
            </a:xfrm>
          </p:grpSpPr>
          <p:sp>
            <p:nvSpPr>
              <p:cNvPr id="92" name="圆角矩形 91"/>
              <p:cNvSpPr/>
              <p:nvPr/>
            </p:nvSpPr>
            <p:spPr>
              <a:xfrm rot="2760000">
                <a:off x="3098889" y="2634801"/>
                <a:ext cx="4660916" cy="3209067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37000">
                    <a:srgbClr val="6C6C6C">
                      <a:alpha val="50000"/>
                    </a:srgbClr>
                  </a:gs>
                  <a:gs pos="0">
                    <a:schemeClr val="tx1">
                      <a:alpha val="61000"/>
                    </a:schemeClr>
                  </a:gs>
                  <a:gs pos="100000">
                    <a:srgbClr val="D8D8D8">
                      <a:alpha val="0"/>
                    </a:srgbClr>
                  </a:gs>
                </a:gsLst>
                <a:lin ang="0" scaled="0"/>
              </a:gradFill>
              <a:ln>
                <a:noFill/>
              </a:ln>
              <a:effectLst>
                <a:softEdge rad="254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3" name="Freeform 5"/>
              <p:cNvSpPr>
                <a:spLocks/>
              </p:cNvSpPr>
              <p:nvPr/>
            </p:nvSpPr>
            <p:spPr bwMode="auto">
              <a:xfrm rot="10800000">
                <a:off x="3295850" y="2263222"/>
                <a:ext cx="2643765" cy="2343151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/>
                  </a:gs>
                  <a:gs pos="73000">
                    <a:srgbClr val="ECECEC"/>
                  </a:gs>
                  <a:gs pos="100000">
                    <a:srgbClr val="D9D9D9"/>
                  </a:gs>
                </a:gsLst>
                <a:lin ang="2700000" scaled="1"/>
                <a:tileRect/>
              </a:gradFill>
              <a:ln w="25400">
                <a:gradFill flip="none" rotWithShape="1">
                  <a:gsLst>
                    <a:gs pos="29000">
                      <a:srgbClr val="E0E0E0"/>
                    </a:gs>
                    <a:gs pos="0">
                      <a:srgbClr val="999999"/>
                    </a:gs>
                    <a:gs pos="83000">
                      <a:schemeClr val="bg1"/>
                    </a:gs>
                  </a:gsLst>
                  <a:lin ang="2700000" scaled="1"/>
                  <a:tileRect/>
                </a:gradFill>
              </a:ln>
              <a:effectLst>
                <a:outerShdw blurRad="355600" dist="88900" dir="2700000" algn="tl" rotWithShape="0">
                  <a:prstClr val="black">
                    <a:alpha val="28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4" name="圆角矩形 93"/>
              <p:cNvSpPr/>
              <p:nvPr/>
            </p:nvSpPr>
            <p:spPr>
              <a:xfrm rot="2760000">
                <a:off x="3358628" y="2852802"/>
                <a:ext cx="3953506" cy="2592561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37000">
                    <a:srgbClr val="6C6C6C">
                      <a:alpha val="50000"/>
                    </a:srgbClr>
                  </a:gs>
                  <a:gs pos="0">
                    <a:schemeClr val="tx1">
                      <a:alpha val="61000"/>
                    </a:schemeClr>
                  </a:gs>
                  <a:gs pos="100000">
                    <a:srgbClr val="D8D8D8">
                      <a:alpha val="0"/>
                    </a:srgbClr>
                  </a:gs>
                </a:gsLst>
                <a:lin ang="0" scaled="0"/>
              </a:gradFill>
              <a:ln>
                <a:noFill/>
              </a:ln>
              <a:effectLst>
                <a:softEdge rad="254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5" name="Freeform 5"/>
              <p:cNvSpPr>
                <a:spLocks/>
              </p:cNvSpPr>
              <p:nvPr/>
            </p:nvSpPr>
            <p:spPr bwMode="auto">
              <a:xfrm rot="10800000">
                <a:off x="3589408" y="2523401"/>
                <a:ext cx="2056648" cy="1822794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/>
                  </a:gs>
                  <a:gs pos="60000">
                    <a:srgbClr val="ECECEC"/>
                  </a:gs>
                  <a:gs pos="100000">
                    <a:srgbClr val="D1D1D1"/>
                  </a:gs>
                </a:gsLst>
                <a:lin ang="2700000" scaled="1"/>
                <a:tileRect/>
              </a:gradFill>
              <a:ln w="25400">
                <a:gradFill flip="none" rotWithShape="1">
                  <a:gsLst>
                    <a:gs pos="29000">
                      <a:srgbClr val="E0E0E0"/>
                    </a:gs>
                    <a:gs pos="0">
                      <a:srgbClr val="999999"/>
                    </a:gs>
                    <a:gs pos="83000">
                      <a:schemeClr val="bg1"/>
                    </a:gs>
                  </a:gsLst>
                  <a:lin ang="2700000" scaled="1"/>
                  <a:tileRect/>
                </a:gradFill>
              </a:ln>
              <a:effectLst>
                <a:outerShdw blurRad="254000" dist="114300" dir="2700000" algn="tl" rotWithShape="0">
                  <a:prstClr val="black">
                    <a:alpha val="25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74" name="组合 73"/>
            <p:cNvGrpSpPr/>
            <p:nvPr/>
          </p:nvGrpSpPr>
          <p:grpSpPr>
            <a:xfrm>
              <a:off x="-514298" y="5032242"/>
              <a:ext cx="400957" cy="499950"/>
              <a:chOff x="3295850" y="1908877"/>
              <a:chExt cx="3738030" cy="4660916"/>
            </a:xfrm>
          </p:grpSpPr>
          <p:sp>
            <p:nvSpPr>
              <p:cNvPr id="88" name="圆角矩形 87"/>
              <p:cNvSpPr/>
              <p:nvPr/>
            </p:nvSpPr>
            <p:spPr>
              <a:xfrm rot="2760000">
                <a:off x="3098889" y="2634801"/>
                <a:ext cx="4660916" cy="3209067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37000">
                    <a:srgbClr val="6C6C6C">
                      <a:alpha val="50000"/>
                    </a:srgbClr>
                  </a:gs>
                  <a:gs pos="0">
                    <a:schemeClr val="tx1">
                      <a:alpha val="61000"/>
                    </a:schemeClr>
                  </a:gs>
                  <a:gs pos="100000">
                    <a:srgbClr val="D8D8D8">
                      <a:alpha val="0"/>
                    </a:srgbClr>
                  </a:gs>
                </a:gsLst>
                <a:lin ang="0" scaled="0"/>
              </a:gradFill>
              <a:ln>
                <a:noFill/>
              </a:ln>
              <a:effectLst>
                <a:softEdge rad="254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9" name="Freeform 5"/>
              <p:cNvSpPr>
                <a:spLocks/>
              </p:cNvSpPr>
              <p:nvPr/>
            </p:nvSpPr>
            <p:spPr bwMode="auto">
              <a:xfrm rot="10800000">
                <a:off x="3295850" y="2263222"/>
                <a:ext cx="2643765" cy="2343151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/>
                  </a:gs>
                  <a:gs pos="73000">
                    <a:srgbClr val="ECECEC"/>
                  </a:gs>
                  <a:gs pos="100000">
                    <a:srgbClr val="D9D9D9"/>
                  </a:gs>
                </a:gsLst>
                <a:lin ang="2700000" scaled="1"/>
                <a:tileRect/>
              </a:gradFill>
              <a:ln w="25400">
                <a:gradFill flip="none" rotWithShape="1">
                  <a:gsLst>
                    <a:gs pos="29000">
                      <a:srgbClr val="E0E0E0"/>
                    </a:gs>
                    <a:gs pos="0">
                      <a:srgbClr val="999999"/>
                    </a:gs>
                    <a:gs pos="83000">
                      <a:schemeClr val="bg1"/>
                    </a:gs>
                  </a:gsLst>
                  <a:lin ang="2700000" scaled="1"/>
                  <a:tileRect/>
                </a:gradFill>
              </a:ln>
              <a:effectLst>
                <a:outerShdw blurRad="355600" dist="88900" dir="2700000" algn="tl" rotWithShape="0">
                  <a:prstClr val="black">
                    <a:alpha val="28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0" name="圆角矩形 89"/>
              <p:cNvSpPr/>
              <p:nvPr/>
            </p:nvSpPr>
            <p:spPr>
              <a:xfrm rot="2760000">
                <a:off x="3358628" y="2852802"/>
                <a:ext cx="3953506" cy="2592561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37000">
                    <a:srgbClr val="6C6C6C">
                      <a:alpha val="50000"/>
                    </a:srgbClr>
                  </a:gs>
                  <a:gs pos="0">
                    <a:schemeClr val="tx1">
                      <a:alpha val="61000"/>
                    </a:schemeClr>
                  </a:gs>
                  <a:gs pos="100000">
                    <a:srgbClr val="D8D8D8">
                      <a:alpha val="0"/>
                    </a:srgbClr>
                  </a:gs>
                </a:gsLst>
                <a:lin ang="0" scaled="0"/>
              </a:gradFill>
              <a:ln>
                <a:noFill/>
              </a:ln>
              <a:effectLst>
                <a:softEdge rad="254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1" name="Freeform 5"/>
              <p:cNvSpPr>
                <a:spLocks/>
              </p:cNvSpPr>
              <p:nvPr/>
            </p:nvSpPr>
            <p:spPr bwMode="auto">
              <a:xfrm rot="10800000">
                <a:off x="3589408" y="2523401"/>
                <a:ext cx="2056648" cy="1822794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/>
                  </a:gs>
                  <a:gs pos="60000">
                    <a:srgbClr val="ECECEC"/>
                  </a:gs>
                  <a:gs pos="100000">
                    <a:srgbClr val="D1D1D1"/>
                  </a:gs>
                </a:gsLst>
                <a:lin ang="2700000" scaled="1"/>
                <a:tileRect/>
              </a:gradFill>
              <a:ln w="25400">
                <a:gradFill flip="none" rotWithShape="1">
                  <a:gsLst>
                    <a:gs pos="29000">
                      <a:srgbClr val="E0E0E0"/>
                    </a:gs>
                    <a:gs pos="0">
                      <a:srgbClr val="999999"/>
                    </a:gs>
                    <a:gs pos="83000">
                      <a:schemeClr val="bg1"/>
                    </a:gs>
                  </a:gsLst>
                  <a:lin ang="2700000" scaled="1"/>
                  <a:tileRect/>
                </a:gradFill>
              </a:ln>
              <a:effectLst>
                <a:outerShdw blurRad="254000" dist="114300" dir="2700000" algn="tl" rotWithShape="0">
                  <a:prstClr val="black">
                    <a:alpha val="25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75" name="组合 74"/>
            <p:cNvGrpSpPr/>
            <p:nvPr/>
          </p:nvGrpSpPr>
          <p:grpSpPr>
            <a:xfrm>
              <a:off x="-1584223" y="2948226"/>
              <a:ext cx="394507" cy="394507"/>
              <a:chOff x="4216274" y="890000"/>
              <a:chExt cx="4417599" cy="4417599"/>
            </a:xfrm>
            <a:effectLst>
              <a:outerShdw blurRad="114300" dist="114300" dir="2700000" algn="tl" rotWithShape="0">
                <a:prstClr val="black">
                  <a:alpha val="20000"/>
                </a:prstClr>
              </a:outerShdw>
            </a:effectLst>
          </p:grpSpPr>
          <p:sp>
            <p:nvSpPr>
              <p:cNvPr id="86" name="椭圆 85"/>
              <p:cNvSpPr/>
              <p:nvPr/>
            </p:nvSpPr>
            <p:spPr>
              <a:xfrm>
                <a:off x="4216274" y="890000"/>
                <a:ext cx="4417599" cy="4417599"/>
              </a:xfrm>
              <a:prstGeom prst="ellipse">
                <a:avLst/>
              </a:prstGeom>
              <a:gradFill>
                <a:gsLst>
                  <a:gs pos="100000">
                    <a:schemeClr val="bg2"/>
                  </a:gs>
                  <a:gs pos="13000">
                    <a:schemeClr val="bg1"/>
                  </a:gs>
                </a:gsLst>
                <a:lin ang="27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7" name="椭圆 86"/>
              <p:cNvSpPr/>
              <p:nvPr/>
            </p:nvSpPr>
            <p:spPr>
              <a:xfrm>
                <a:off x="4305988" y="979714"/>
                <a:ext cx="4238172" cy="4238172"/>
              </a:xfrm>
              <a:prstGeom prst="ellipse">
                <a:avLst/>
              </a:prstGeom>
              <a:gradFill>
                <a:gsLst>
                  <a:gs pos="0">
                    <a:srgbClr val="DCDADA"/>
                  </a:gs>
                  <a:gs pos="60000">
                    <a:schemeClr val="bg1"/>
                  </a:gs>
                </a:gsLst>
                <a:lin ang="27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6" name="组合 75"/>
            <p:cNvGrpSpPr/>
            <p:nvPr/>
          </p:nvGrpSpPr>
          <p:grpSpPr>
            <a:xfrm>
              <a:off x="451874" y="5643186"/>
              <a:ext cx="394507" cy="394507"/>
              <a:chOff x="4216274" y="890000"/>
              <a:chExt cx="4417599" cy="4417599"/>
            </a:xfrm>
            <a:effectLst>
              <a:outerShdw blurRad="114300" dist="114300" dir="2700000" algn="tl" rotWithShape="0">
                <a:prstClr val="black">
                  <a:alpha val="20000"/>
                </a:prstClr>
              </a:outerShdw>
            </a:effectLst>
          </p:grpSpPr>
          <p:sp>
            <p:nvSpPr>
              <p:cNvPr id="84" name="椭圆 83"/>
              <p:cNvSpPr/>
              <p:nvPr/>
            </p:nvSpPr>
            <p:spPr>
              <a:xfrm>
                <a:off x="4216274" y="890000"/>
                <a:ext cx="4417599" cy="4417599"/>
              </a:xfrm>
              <a:prstGeom prst="ellipse">
                <a:avLst/>
              </a:prstGeom>
              <a:gradFill>
                <a:gsLst>
                  <a:gs pos="100000">
                    <a:schemeClr val="bg2"/>
                  </a:gs>
                  <a:gs pos="13000">
                    <a:schemeClr val="bg1"/>
                  </a:gs>
                </a:gsLst>
                <a:lin ang="27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5" name="椭圆 84"/>
              <p:cNvSpPr/>
              <p:nvPr/>
            </p:nvSpPr>
            <p:spPr>
              <a:xfrm>
                <a:off x="4305988" y="979714"/>
                <a:ext cx="4238172" cy="4238172"/>
              </a:xfrm>
              <a:prstGeom prst="ellipse">
                <a:avLst/>
              </a:prstGeom>
              <a:gradFill>
                <a:gsLst>
                  <a:gs pos="0">
                    <a:srgbClr val="DCDADA"/>
                  </a:gs>
                  <a:gs pos="60000">
                    <a:schemeClr val="bg1"/>
                  </a:gs>
                </a:gsLst>
                <a:lin ang="27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7" name="组合 76"/>
            <p:cNvGrpSpPr/>
            <p:nvPr/>
          </p:nvGrpSpPr>
          <p:grpSpPr>
            <a:xfrm flipH="1">
              <a:off x="-1360021" y="4470260"/>
              <a:ext cx="198600" cy="198600"/>
              <a:chOff x="4216274" y="890000"/>
              <a:chExt cx="4417599" cy="4417599"/>
            </a:xfrm>
            <a:effectLst>
              <a:outerShdw blurRad="114300" dist="114300" dir="2700000" algn="tl" rotWithShape="0">
                <a:prstClr val="black">
                  <a:alpha val="20000"/>
                </a:prstClr>
              </a:outerShdw>
            </a:effectLst>
          </p:grpSpPr>
          <p:sp>
            <p:nvSpPr>
              <p:cNvPr id="82" name="椭圆 81"/>
              <p:cNvSpPr/>
              <p:nvPr/>
            </p:nvSpPr>
            <p:spPr>
              <a:xfrm>
                <a:off x="4216274" y="890000"/>
                <a:ext cx="4417599" cy="4417599"/>
              </a:xfrm>
              <a:prstGeom prst="ellipse">
                <a:avLst/>
              </a:prstGeom>
              <a:gradFill>
                <a:gsLst>
                  <a:gs pos="100000">
                    <a:schemeClr val="bg2"/>
                  </a:gs>
                  <a:gs pos="13000">
                    <a:schemeClr val="bg1"/>
                  </a:gs>
                </a:gsLst>
                <a:lin ang="27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3" name="椭圆 82"/>
              <p:cNvSpPr/>
              <p:nvPr/>
            </p:nvSpPr>
            <p:spPr>
              <a:xfrm>
                <a:off x="4305988" y="979714"/>
                <a:ext cx="4238172" cy="4238172"/>
              </a:xfrm>
              <a:prstGeom prst="ellipse">
                <a:avLst/>
              </a:prstGeom>
              <a:gradFill>
                <a:gsLst>
                  <a:gs pos="0">
                    <a:srgbClr val="DCDADA"/>
                  </a:gs>
                  <a:gs pos="60000">
                    <a:schemeClr val="bg1"/>
                  </a:gs>
                </a:gsLst>
                <a:lin ang="27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8" name="组合 77"/>
            <p:cNvGrpSpPr/>
            <p:nvPr/>
          </p:nvGrpSpPr>
          <p:grpSpPr>
            <a:xfrm>
              <a:off x="216336" y="2645025"/>
              <a:ext cx="2154330" cy="1924535"/>
              <a:chOff x="6252550" y="390138"/>
              <a:chExt cx="2154330" cy="1924535"/>
            </a:xfrm>
          </p:grpSpPr>
          <p:sp>
            <p:nvSpPr>
              <p:cNvPr id="80" name="KSO_Shape"/>
              <p:cNvSpPr>
                <a:spLocks/>
              </p:cNvSpPr>
              <p:nvPr/>
            </p:nvSpPr>
            <p:spPr bwMode="auto">
              <a:xfrm>
                <a:off x="6252550" y="390138"/>
                <a:ext cx="2154330" cy="1924535"/>
              </a:xfrm>
              <a:custGeom>
                <a:avLst/>
                <a:gdLst>
                  <a:gd name="T0" fmla="*/ 2147483646 w 8153"/>
                  <a:gd name="T1" fmla="*/ 2147483646 h 7279"/>
                  <a:gd name="T2" fmla="*/ 2147483646 w 8153"/>
                  <a:gd name="T3" fmla="*/ 2147483646 h 7279"/>
                  <a:gd name="T4" fmla="*/ 2147483646 w 8153"/>
                  <a:gd name="T5" fmla="*/ 2147483646 h 7279"/>
                  <a:gd name="T6" fmla="*/ 2147483646 w 8153"/>
                  <a:gd name="T7" fmla="*/ 2147483646 h 7279"/>
                  <a:gd name="T8" fmla="*/ 2147483646 w 8153"/>
                  <a:gd name="T9" fmla="*/ 2147483646 h 7279"/>
                  <a:gd name="T10" fmla="*/ 2147483646 w 8153"/>
                  <a:gd name="T11" fmla="*/ 1519452563 h 7279"/>
                  <a:gd name="T12" fmla="*/ 2147483646 w 8153"/>
                  <a:gd name="T13" fmla="*/ 2147483646 h 7279"/>
                  <a:gd name="T14" fmla="*/ 2147483646 w 8153"/>
                  <a:gd name="T15" fmla="*/ 2147483646 h 7279"/>
                  <a:gd name="T16" fmla="*/ 2147483646 w 8153"/>
                  <a:gd name="T17" fmla="*/ 2055726706 h 7279"/>
                  <a:gd name="T18" fmla="*/ 2147483646 w 8153"/>
                  <a:gd name="T19" fmla="*/ 25526532 h 7279"/>
                  <a:gd name="T20" fmla="*/ 2147483646 w 8153"/>
                  <a:gd name="T21" fmla="*/ 2147483646 h 7279"/>
                  <a:gd name="T22" fmla="*/ 2147483646 w 8153"/>
                  <a:gd name="T23" fmla="*/ 2147483646 h 7279"/>
                  <a:gd name="T24" fmla="*/ 2147483646 w 8153"/>
                  <a:gd name="T25" fmla="*/ 2147483646 h 7279"/>
                  <a:gd name="T26" fmla="*/ 2147483646 w 8153"/>
                  <a:gd name="T27" fmla="*/ 2147483646 h 7279"/>
                  <a:gd name="T28" fmla="*/ 2147483646 w 8153"/>
                  <a:gd name="T29" fmla="*/ 2147483646 h 7279"/>
                  <a:gd name="T30" fmla="*/ 51046663 w 8153"/>
                  <a:gd name="T31" fmla="*/ 2147483646 h 7279"/>
                  <a:gd name="T32" fmla="*/ 1109812858 w 8153"/>
                  <a:gd name="T33" fmla="*/ 2147483646 h 7279"/>
                  <a:gd name="T34" fmla="*/ 2147483646 w 8153"/>
                  <a:gd name="T35" fmla="*/ 2147483646 h 7279"/>
                  <a:gd name="T36" fmla="*/ 2147483646 w 8153"/>
                  <a:gd name="T37" fmla="*/ 2147483646 h 7279"/>
                  <a:gd name="T38" fmla="*/ 2147483646 w 8153"/>
                  <a:gd name="T39" fmla="*/ 2147483646 h 7279"/>
                  <a:gd name="T40" fmla="*/ 2147483646 w 8153"/>
                  <a:gd name="T41" fmla="*/ 2147483646 h 7279"/>
                  <a:gd name="T42" fmla="*/ 2147483646 w 8153"/>
                  <a:gd name="T43" fmla="*/ 2147483646 h 7279"/>
                  <a:gd name="T44" fmla="*/ 2147483646 w 8153"/>
                  <a:gd name="T45" fmla="*/ 2147483646 h 7279"/>
                  <a:gd name="T46" fmla="*/ 2147483646 w 8153"/>
                  <a:gd name="T47" fmla="*/ 2147483646 h 7279"/>
                  <a:gd name="T48" fmla="*/ 2147483646 w 8153"/>
                  <a:gd name="T49" fmla="*/ 2147483646 h 7279"/>
                  <a:gd name="T50" fmla="*/ 2147483646 w 8153"/>
                  <a:gd name="T51" fmla="*/ 2147483646 h 7279"/>
                  <a:gd name="T52" fmla="*/ 2147483646 w 8153"/>
                  <a:gd name="T53" fmla="*/ 2147483646 h 7279"/>
                  <a:gd name="T54" fmla="*/ 2147483646 w 8153"/>
                  <a:gd name="T55" fmla="*/ 2147483646 h 7279"/>
                  <a:gd name="T56" fmla="*/ 2147483646 w 8153"/>
                  <a:gd name="T57" fmla="*/ 2147483646 h 7279"/>
                  <a:gd name="T58" fmla="*/ 2147483646 w 8153"/>
                  <a:gd name="T59" fmla="*/ 2147483646 h 7279"/>
                  <a:gd name="T60" fmla="*/ 2147483646 w 8153"/>
                  <a:gd name="T61" fmla="*/ 2147483646 h 7279"/>
                  <a:gd name="T62" fmla="*/ 2147483646 w 8153"/>
                  <a:gd name="T63" fmla="*/ 2147483646 h 7279"/>
                  <a:gd name="T64" fmla="*/ 2147483646 w 8153"/>
                  <a:gd name="T65" fmla="*/ 2147483646 h 7279"/>
                  <a:gd name="T66" fmla="*/ 2147483646 w 8153"/>
                  <a:gd name="T67" fmla="*/ 2147483646 h 7279"/>
                  <a:gd name="T68" fmla="*/ 2147483646 w 8153"/>
                  <a:gd name="T69" fmla="*/ 2147483646 h 7279"/>
                  <a:gd name="T70" fmla="*/ 2147483646 w 8153"/>
                  <a:gd name="T71" fmla="*/ 2147483646 h 7279"/>
                  <a:gd name="T72" fmla="*/ 2147483646 w 8153"/>
                  <a:gd name="T73" fmla="*/ 2147483646 h 7279"/>
                  <a:gd name="T74" fmla="*/ 2147483646 w 8153"/>
                  <a:gd name="T75" fmla="*/ 2147483646 h 7279"/>
                  <a:gd name="T76" fmla="*/ 2147483646 w 8153"/>
                  <a:gd name="T77" fmla="*/ 2147483646 h 7279"/>
                  <a:gd name="T78" fmla="*/ 2147483646 w 8153"/>
                  <a:gd name="T79" fmla="*/ 2147483646 h 7279"/>
                  <a:gd name="T80" fmla="*/ 2147483646 w 8153"/>
                  <a:gd name="T81" fmla="*/ 2147483646 h 7279"/>
                  <a:gd name="T82" fmla="*/ 2147483646 w 8153"/>
                  <a:gd name="T83" fmla="*/ 2147483646 h 7279"/>
                  <a:gd name="T84" fmla="*/ 2147483646 w 8153"/>
                  <a:gd name="T85" fmla="*/ 2147483646 h 7279"/>
                  <a:gd name="T86" fmla="*/ 2147483646 w 8153"/>
                  <a:gd name="T87" fmla="*/ 2147483646 h 7279"/>
                  <a:gd name="T88" fmla="*/ 2147483646 w 8153"/>
                  <a:gd name="T89" fmla="*/ 2147483646 h 7279"/>
                  <a:gd name="T90" fmla="*/ 2147483646 w 8153"/>
                  <a:gd name="T91" fmla="*/ 2147483646 h 7279"/>
                  <a:gd name="T92" fmla="*/ 2147483646 w 8153"/>
                  <a:gd name="T93" fmla="*/ 2147483646 h 7279"/>
                  <a:gd name="T94" fmla="*/ 2147483646 w 8153"/>
                  <a:gd name="T95" fmla="*/ 2147483646 h 7279"/>
                  <a:gd name="T96" fmla="*/ 2147483646 w 8153"/>
                  <a:gd name="T97" fmla="*/ 2147483646 h 7279"/>
                  <a:gd name="T98" fmla="*/ 2147483646 w 8153"/>
                  <a:gd name="T99" fmla="*/ 2147483646 h 7279"/>
                  <a:gd name="T100" fmla="*/ 2147483646 w 8153"/>
                  <a:gd name="T101" fmla="*/ 2147483646 h 7279"/>
                  <a:gd name="T102" fmla="*/ 2147483646 w 8153"/>
                  <a:gd name="T103" fmla="*/ 2147483646 h 7279"/>
                  <a:gd name="T104" fmla="*/ 2147483646 w 8153"/>
                  <a:gd name="T105" fmla="*/ 2147483646 h 7279"/>
                  <a:gd name="T106" fmla="*/ 2147483646 w 8153"/>
                  <a:gd name="T107" fmla="*/ 2147483646 h 7279"/>
                  <a:gd name="T108" fmla="*/ 2147483646 w 8153"/>
                  <a:gd name="T109" fmla="*/ 2147483646 h 7279"/>
                  <a:gd name="T110" fmla="*/ 2147483646 w 8153"/>
                  <a:gd name="T111" fmla="*/ 2147483646 h 7279"/>
                  <a:gd name="T112" fmla="*/ 2147483646 w 8153"/>
                  <a:gd name="T113" fmla="*/ 2147483646 h 7279"/>
                  <a:gd name="T114" fmla="*/ 2147483646 w 8153"/>
                  <a:gd name="T115" fmla="*/ 2147483646 h 7279"/>
                  <a:gd name="T116" fmla="*/ 2147483646 w 8153"/>
                  <a:gd name="T117" fmla="*/ 2147483646 h 7279"/>
                  <a:gd name="T118" fmla="*/ 2147483646 w 8153"/>
                  <a:gd name="T119" fmla="*/ 2147483646 h 7279"/>
                  <a:gd name="T120" fmla="*/ 2147483646 w 8153"/>
                  <a:gd name="T121" fmla="*/ 2147483646 h 7279"/>
                  <a:gd name="T122" fmla="*/ 2147483646 w 8153"/>
                  <a:gd name="T123" fmla="*/ 2147483646 h 7279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0" t="0" r="r" b="b"/>
                <a:pathLst>
                  <a:path w="8153" h="7279">
                    <a:moveTo>
                      <a:pt x="8153" y="2519"/>
                    </a:moveTo>
                    <a:lnTo>
                      <a:pt x="8153" y="2519"/>
                    </a:lnTo>
                    <a:lnTo>
                      <a:pt x="8152" y="2471"/>
                    </a:lnTo>
                    <a:lnTo>
                      <a:pt x="8148" y="2423"/>
                    </a:lnTo>
                    <a:lnTo>
                      <a:pt x="8142" y="2377"/>
                    </a:lnTo>
                    <a:lnTo>
                      <a:pt x="8134" y="2331"/>
                    </a:lnTo>
                    <a:lnTo>
                      <a:pt x="8122" y="2286"/>
                    </a:lnTo>
                    <a:lnTo>
                      <a:pt x="8110" y="2242"/>
                    </a:lnTo>
                    <a:lnTo>
                      <a:pt x="8094" y="2198"/>
                    </a:lnTo>
                    <a:lnTo>
                      <a:pt x="8077" y="2156"/>
                    </a:lnTo>
                    <a:lnTo>
                      <a:pt x="8058" y="2115"/>
                    </a:lnTo>
                    <a:lnTo>
                      <a:pt x="8038" y="2075"/>
                    </a:lnTo>
                    <a:lnTo>
                      <a:pt x="8014" y="2035"/>
                    </a:lnTo>
                    <a:lnTo>
                      <a:pt x="7990" y="1998"/>
                    </a:lnTo>
                    <a:lnTo>
                      <a:pt x="7963" y="1961"/>
                    </a:lnTo>
                    <a:lnTo>
                      <a:pt x="7935" y="1926"/>
                    </a:lnTo>
                    <a:lnTo>
                      <a:pt x="7905" y="1893"/>
                    </a:lnTo>
                    <a:lnTo>
                      <a:pt x="7874" y="1860"/>
                    </a:lnTo>
                    <a:lnTo>
                      <a:pt x="7840" y="1830"/>
                    </a:lnTo>
                    <a:lnTo>
                      <a:pt x="7805" y="1800"/>
                    </a:lnTo>
                    <a:lnTo>
                      <a:pt x="7769" y="1772"/>
                    </a:lnTo>
                    <a:lnTo>
                      <a:pt x="7732" y="1746"/>
                    </a:lnTo>
                    <a:lnTo>
                      <a:pt x="7694" y="1722"/>
                    </a:lnTo>
                    <a:lnTo>
                      <a:pt x="7653" y="1699"/>
                    </a:lnTo>
                    <a:lnTo>
                      <a:pt x="7613" y="1679"/>
                    </a:lnTo>
                    <a:lnTo>
                      <a:pt x="7570" y="1660"/>
                    </a:lnTo>
                    <a:lnTo>
                      <a:pt x="7527" y="1644"/>
                    </a:lnTo>
                    <a:lnTo>
                      <a:pt x="7483" y="1630"/>
                    </a:lnTo>
                    <a:lnTo>
                      <a:pt x="7438" y="1616"/>
                    </a:lnTo>
                    <a:lnTo>
                      <a:pt x="7391" y="1606"/>
                    </a:lnTo>
                    <a:lnTo>
                      <a:pt x="7344" y="1598"/>
                    </a:lnTo>
                    <a:lnTo>
                      <a:pt x="7297" y="1592"/>
                    </a:lnTo>
                    <a:lnTo>
                      <a:pt x="7249" y="1588"/>
                    </a:lnTo>
                    <a:lnTo>
                      <a:pt x="7199" y="1587"/>
                    </a:lnTo>
                    <a:lnTo>
                      <a:pt x="7169" y="1588"/>
                    </a:lnTo>
                    <a:lnTo>
                      <a:pt x="7138" y="1589"/>
                    </a:lnTo>
                    <a:lnTo>
                      <a:pt x="7108" y="1591"/>
                    </a:lnTo>
                    <a:lnTo>
                      <a:pt x="7078" y="1595"/>
                    </a:lnTo>
                    <a:lnTo>
                      <a:pt x="7048" y="1599"/>
                    </a:lnTo>
                    <a:lnTo>
                      <a:pt x="7018" y="1605"/>
                    </a:lnTo>
                    <a:lnTo>
                      <a:pt x="6989" y="1610"/>
                    </a:lnTo>
                    <a:lnTo>
                      <a:pt x="6961" y="1617"/>
                    </a:lnTo>
                    <a:lnTo>
                      <a:pt x="6962" y="1583"/>
                    </a:lnTo>
                    <a:lnTo>
                      <a:pt x="6962" y="1550"/>
                    </a:lnTo>
                    <a:lnTo>
                      <a:pt x="6962" y="1513"/>
                    </a:lnTo>
                    <a:lnTo>
                      <a:pt x="6961" y="1475"/>
                    </a:lnTo>
                    <a:lnTo>
                      <a:pt x="6958" y="1438"/>
                    </a:lnTo>
                    <a:lnTo>
                      <a:pt x="6955" y="1402"/>
                    </a:lnTo>
                    <a:lnTo>
                      <a:pt x="6951" y="1366"/>
                    </a:lnTo>
                    <a:lnTo>
                      <a:pt x="6945" y="1330"/>
                    </a:lnTo>
                    <a:lnTo>
                      <a:pt x="6939" y="1296"/>
                    </a:lnTo>
                    <a:lnTo>
                      <a:pt x="6933" y="1260"/>
                    </a:lnTo>
                    <a:lnTo>
                      <a:pt x="6925" y="1225"/>
                    </a:lnTo>
                    <a:lnTo>
                      <a:pt x="6916" y="1191"/>
                    </a:lnTo>
                    <a:lnTo>
                      <a:pt x="6907" y="1156"/>
                    </a:lnTo>
                    <a:lnTo>
                      <a:pt x="6897" y="1122"/>
                    </a:lnTo>
                    <a:lnTo>
                      <a:pt x="6885" y="1089"/>
                    </a:lnTo>
                    <a:lnTo>
                      <a:pt x="6873" y="1056"/>
                    </a:lnTo>
                    <a:lnTo>
                      <a:pt x="6861" y="1023"/>
                    </a:lnTo>
                    <a:lnTo>
                      <a:pt x="6847" y="991"/>
                    </a:lnTo>
                    <a:lnTo>
                      <a:pt x="6832" y="959"/>
                    </a:lnTo>
                    <a:lnTo>
                      <a:pt x="6817" y="927"/>
                    </a:lnTo>
                    <a:lnTo>
                      <a:pt x="6801" y="896"/>
                    </a:lnTo>
                    <a:lnTo>
                      <a:pt x="6785" y="865"/>
                    </a:lnTo>
                    <a:lnTo>
                      <a:pt x="6767" y="836"/>
                    </a:lnTo>
                    <a:lnTo>
                      <a:pt x="6749" y="805"/>
                    </a:lnTo>
                    <a:lnTo>
                      <a:pt x="6730" y="776"/>
                    </a:lnTo>
                    <a:lnTo>
                      <a:pt x="6711" y="747"/>
                    </a:lnTo>
                    <a:lnTo>
                      <a:pt x="6691" y="719"/>
                    </a:lnTo>
                    <a:lnTo>
                      <a:pt x="6671" y="691"/>
                    </a:lnTo>
                    <a:lnTo>
                      <a:pt x="6649" y="664"/>
                    </a:lnTo>
                    <a:lnTo>
                      <a:pt x="6627" y="637"/>
                    </a:lnTo>
                    <a:lnTo>
                      <a:pt x="6604" y="611"/>
                    </a:lnTo>
                    <a:lnTo>
                      <a:pt x="6581" y="585"/>
                    </a:lnTo>
                    <a:lnTo>
                      <a:pt x="6557" y="559"/>
                    </a:lnTo>
                    <a:lnTo>
                      <a:pt x="6532" y="534"/>
                    </a:lnTo>
                    <a:lnTo>
                      <a:pt x="6506" y="511"/>
                    </a:lnTo>
                    <a:lnTo>
                      <a:pt x="6481" y="487"/>
                    </a:lnTo>
                    <a:lnTo>
                      <a:pt x="6455" y="465"/>
                    </a:lnTo>
                    <a:lnTo>
                      <a:pt x="6428" y="442"/>
                    </a:lnTo>
                    <a:lnTo>
                      <a:pt x="6400" y="421"/>
                    </a:lnTo>
                    <a:lnTo>
                      <a:pt x="6371" y="399"/>
                    </a:lnTo>
                    <a:lnTo>
                      <a:pt x="6343" y="379"/>
                    </a:lnTo>
                    <a:lnTo>
                      <a:pt x="6314" y="360"/>
                    </a:lnTo>
                    <a:lnTo>
                      <a:pt x="6285" y="341"/>
                    </a:lnTo>
                    <a:lnTo>
                      <a:pt x="6254" y="323"/>
                    </a:lnTo>
                    <a:lnTo>
                      <a:pt x="6224" y="305"/>
                    </a:lnTo>
                    <a:lnTo>
                      <a:pt x="6194" y="288"/>
                    </a:lnTo>
                    <a:lnTo>
                      <a:pt x="6162" y="271"/>
                    </a:lnTo>
                    <a:lnTo>
                      <a:pt x="6130" y="257"/>
                    </a:lnTo>
                    <a:lnTo>
                      <a:pt x="6097" y="242"/>
                    </a:lnTo>
                    <a:lnTo>
                      <a:pt x="6064" y="227"/>
                    </a:lnTo>
                    <a:lnTo>
                      <a:pt x="6032" y="214"/>
                    </a:lnTo>
                    <a:lnTo>
                      <a:pt x="5998" y="202"/>
                    </a:lnTo>
                    <a:lnTo>
                      <a:pt x="5964" y="190"/>
                    </a:lnTo>
                    <a:lnTo>
                      <a:pt x="5929" y="179"/>
                    </a:lnTo>
                    <a:lnTo>
                      <a:pt x="5895" y="169"/>
                    </a:lnTo>
                    <a:lnTo>
                      <a:pt x="5860" y="160"/>
                    </a:lnTo>
                    <a:lnTo>
                      <a:pt x="5825" y="151"/>
                    </a:lnTo>
                    <a:lnTo>
                      <a:pt x="5789" y="144"/>
                    </a:lnTo>
                    <a:lnTo>
                      <a:pt x="5753" y="137"/>
                    </a:lnTo>
                    <a:lnTo>
                      <a:pt x="5717" y="132"/>
                    </a:lnTo>
                    <a:lnTo>
                      <a:pt x="5680" y="126"/>
                    </a:lnTo>
                    <a:lnTo>
                      <a:pt x="5643" y="122"/>
                    </a:lnTo>
                    <a:lnTo>
                      <a:pt x="5606" y="119"/>
                    </a:lnTo>
                    <a:lnTo>
                      <a:pt x="5568" y="116"/>
                    </a:lnTo>
                    <a:lnTo>
                      <a:pt x="5531" y="115"/>
                    </a:lnTo>
                    <a:lnTo>
                      <a:pt x="5493" y="115"/>
                    </a:lnTo>
                    <a:lnTo>
                      <a:pt x="5449" y="115"/>
                    </a:lnTo>
                    <a:lnTo>
                      <a:pt x="5405" y="117"/>
                    </a:lnTo>
                    <a:lnTo>
                      <a:pt x="5362" y="121"/>
                    </a:lnTo>
                    <a:lnTo>
                      <a:pt x="5319" y="125"/>
                    </a:lnTo>
                    <a:lnTo>
                      <a:pt x="5275" y="131"/>
                    </a:lnTo>
                    <a:lnTo>
                      <a:pt x="5233" y="137"/>
                    </a:lnTo>
                    <a:lnTo>
                      <a:pt x="5192" y="145"/>
                    </a:lnTo>
                    <a:lnTo>
                      <a:pt x="5150" y="154"/>
                    </a:lnTo>
                    <a:lnTo>
                      <a:pt x="5109" y="164"/>
                    </a:lnTo>
                    <a:lnTo>
                      <a:pt x="5068" y="176"/>
                    </a:lnTo>
                    <a:lnTo>
                      <a:pt x="5028" y="188"/>
                    </a:lnTo>
                    <a:lnTo>
                      <a:pt x="4988" y="202"/>
                    </a:lnTo>
                    <a:lnTo>
                      <a:pt x="4949" y="216"/>
                    </a:lnTo>
                    <a:lnTo>
                      <a:pt x="4911" y="232"/>
                    </a:lnTo>
                    <a:lnTo>
                      <a:pt x="4872" y="249"/>
                    </a:lnTo>
                    <a:lnTo>
                      <a:pt x="4835" y="267"/>
                    </a:lnTo>
                    <a:lnTo>
                      <a:pt x="4798" y="285"/>
                    </a:lnTo>
                    <a:lnTo>
                      <a:pt x="4762" y="305"/>
                    </a:lnTo>
                    <a:lnTo>
                      <a:pt x="4727" y="325"/>
                    </a:lnTo>
                    <a:lnTo>
                      <a:pt x="4692" y="347"/>
                    </a:lnTo>
                    <a:lnTo>
                      <a:pt x="4658" y="369"/>
                    </a:lnTo>
                    <a:lnTo>
                      <a:pt x="4624" y="393"/>
                    </a:lnTo>
                    <a:lnTo>
                      <a:pt x="4591" y="417"/>
                    </a:lnTo>
                    <a:lnTo>
                      <a:pt x="4560" y="442"/>
                    </a:lnTo>
                    <a:lnTo>
                      <a:pt x="4528" y="468"/>
                    </a:lnTo>
                    <a:lnTo>
                      <a:pt x="4498" y="495"/>
                    </a:lnTo>
                    <a:lnTo>
                      <a:pt x="4467" y="523"/>
                    </a:lnTo>
                    <a:lnTo>
                      <a:pt x="4438" y="551"/>
                    </a:lnTo>
                    <a:lnTo>
                      <a:pt x="4410" y="580"/>
                    </a:lnTo>
                    <a:lnTo>
                      <a:pt x="4383" y="610"/>
                    </a:lnTo>
                    <a:lnTo>
                      <a:pt x="4356" y="641"/>
                    </a:lnTo>
                    <a:lnTo>
                      <a:pt x="4331" y="673"/>
                    </a:lnTo>
                    <a:lnTo>
                      <a:pt x="4298" y="634"/>
                    </a:lnTo>
                    <a:lnTo>
                      <a:pt x="4263" y="597"/>
                    </a:lnTo>
                    <a:lnTo>
                      <a:pt x="4228" y="561"/>
                    </a:lnTo>
                    <a:lnTo>
                      <a:pt x="4192" y="525"/>
                    </a:lnTo>
                    <a:lnTo>
                      <a:pt x="4155" y="492"/>
                    </a:lnTo>
                    <a:lnTo>
                      <a:pt x="4117" y="458"/>
                    </a:lnTo>
                    <a:lnTo>
                      <a:pt x="4077" y="425"/>
                    </a:lnTo>
                    <a:lnTo>
                      <a:pt x="4037" y="394"/>
                    </a:lnTo>
                    <a:lnTo>
                      <a:pt x="3996" y="363"/>
                    </a:lnTo>
                    <a:lnTo>
                      <a:pt x="3955" y="334"/>
                    </a:lnTo>
                    <a:lnTo>
                      <a:pt x="3912" y="306"/>
                    </a:lnTo>
                    <a:lnTo>
                      <a:pt x="3869" y="279"/>
                    </a:lnTo>
                    <a:lnTo>
                      <a:pt x="3824" y="253"/>
                    </a:lnTo>
                    <a:lnTo>
                      <a:pt x="3780" y="228"/>
                    </a:lnTo>
                    <a:lnTo>
                      <a:pt x="3734" y="205"/>
                    </a:lnTo>
                    <a:lnTo>
                      <a:pt x="3688" y="182"/>
                    </a:lnTo>
                    <a:lnTo>
                      <a:pt x="3641" y="161"/>
                    </a:lnTo>
                    <a:lnTo>
                      <a:pt x="3593" y="141"/>
                    </a:lnTo>
                    <a:lnTo>
                      <a:pt x="3544" y="122"/>
                    </a:lnTo>
                    <a:lnTo>
                      <a:pt x="3496" y="104"/>
                    </a:lnTo>
                    <a:lnTo>
                      <a:pt x="3446" y="88"/>
                    </a:lnTo>
                    <a:lnTo>
                      <a:pt x="3396" y="73"/>
                    </a:lnTo>
                    <a:lnTo>
                      <a:pt x="3345" y="60"/>
                    </a:lnTo>
                    <a:lnTo>
                      <a:pt x="3293" y="47"/>
                    </a:lnTo>
                    <a:lnTo>
                      <a:pt x="3242" y="36"/>
                    </a:lnTo>
                    <a:lnTo>
                      <a:pt x="3189" y="26"/>
                    </a:lnTo>
                    <a:lnTo>
                      <a:pt x="3136" y="18"/>
                    </a:lnTo>
                    <a:lnTo>
                      <a:pt x="3083" y="11"/>
                    </a:lnTo>
                    <a:lnTo>
                      <a:pt x="3029" y="7"/>
                    </a:lnTo>
                    <a:lnTo>
                      <a:pt x="2975" y="2"/>
                    </a:lnTo>
                    <a:lnTo>
                      <a:pt x="2920" y="0"/>
                    </a:lnTo>
                    <a:lnTo>
                      <a:pt x="2865" y="0"/>
                    </a:lnTo>
                    <a:lnTo>
                      <a:pt x="2815" y="0"/>
                    </a:lnTo>
                    <a:lnTo>
                      <a:pt x="2767" y="2"/>
                    </a:lnTo>
                    <a:lnTo>
                      <a:pt x="2719" y="5"/>
                    </a:lnTo>
                    <a:lnTo>
                      <a:pt x="2670" y="9"/>
                    </a:lnTo>
                    <a:lnTo>
                      <a:pt x="2622" y="15"/>
                    </a:lnTo>
                    <a:lnTo>
                      <a:pt x="2575" y="22"/>
                    </a:lnTo>
                    <a:lnTo>
                      <a:pt x="2528" y="28"/>
                    </a:lnTo>
                    <a:lnTo>
                      <a:pt x="2481" y="37"/>
                    </a:lnTo>
                    <a:lnTo>
                      <a:pt x="2434" y="47"/>
                    </a:lnTo>
                    <a:lnTo>
                      <a:pt x="2389" y="59"/>
                    </a:lnTo>
                    <a:lnTo>
                      <a:pt x="2343" y="70"/>
                    </a:lnTo>
                    <a:lnTo>
                      <a:pt x="2298" y="83"/>
                    </a:lnTo>
                    <a:lnTo>
                      <a:pt x="2254" y="98"/>
                    </a:lnTo>
                    <a:lnTo>
                      <a:pt x="2209" y="113"/>
                    </a:lnTo>
                    <a:lnTo>
                      <a:pt x="2167" y="128"/>
                    </a:lnTo>
                    <a:lnTo>
                      <a:pt x="2124" y="146"/>
                    </a:lnTo>
                    <a:lnTo>
                      <a:pt x="2081" y="164"/>
                    </a:lnTo>
                    <a:lnTo>
                      <a:pt x="2040" y="184"/>
                    </a:lnTo>
                    <a:lnTo>
                      <a:pt x="1998" y="204"/>
                    </a:lnTo>
                    <a:lnTo>
                      <a:pt x="1956" y="224"/>
                    </a:lnTo>
                    <a:lnTo>
                      <a:pt x="1917" y="246"/>
                    </a:lnTo>
                    <a:lnTo>
                      <a:pt x="1878" y="269"/>
                    </a:lnTo>
                    <a:lnTo>
                      <a:pt x="1838" y="293"/>
                    </a:lnTo>
                    <a:lnTo>
                      <a:pt x="1800" y="317"/>
                    </a:lnTo>
                    <a:lnTo>
                      <a:pt x="1762" y="343"/>
                    </a:lnTo>
                    <a:lnTo>
                      <a:pt x="1725" y="369"/>
                    </a:lnTo>
                    <a:lnTo>
                      <a:pt x="1689" y="397"/>
                    </a:lnTo>
                    <a:lnTo>
                      <a:pt x="1653" y="425"/>
                    </a:lnTo>
                    <a:lnTo>
                      <a:pt x="1618" y="453"/>
                    </a:lnTo>
                    <a:lnTo>
                      <a:pt x="1584" y="484"/>
                    </a:lnTo>
                    <a:lnTo>
                      <a:pt x="1550" y="514"/>
                    </a:lnTo>
                    <a:lnTo>
                      <a:pt x="1518" y="544"/>
                    </a:lnTo>
                    <a:lnTo>
                      <a:pt x="1486" y="577"/>
                    </a:lnTo>
                    <a:lnTo>
                      <a:pt x="1455" y="610"/>
                    </a:lnTo>
                    <a:lnTo>
                      <a:pt x="1424" y="643"/>
                    </a:lnTo>
                    <a:lnTo>
                      <a:pt x="1395" y="677"/>
                    </a:lnTo>
                    <a:lnTo>
                      <a:pt x="1366" y="712"/>
                    </a:lnTo>
                    <a:lnTo>
                      <a:pt x="1338" y="748"/>
                    </a:lnTo>
                    <a:lnTo>
                      <a:pt x="1311" y="784"/>
                    </a:lnTo>
                    <a:lnTo>
                      <a:pt x="1285" y="820"/>
                    </a:lnTo>
                    <a:lnTo>
                      <a:pt x="1260" y="858"/>
                    </a:lnTo>
                    <a:lnTo>
                      <a:pt x="1235" y="896"/>
                    </a:lnTo>
                    <a:lnTo>
                      <a:pt x="1212" y="935"/>
                    </a:lnTo>
                    <a:lnTo>
                      <a:pt x="1189" y="974"/>
                    </a:lnTo>
                    <a:lnTo>
                      <a:pt x="1168" y="1013"/>
                    </a:lnTo>
                    <a:lnTo>
                      <a:pt x="1148" y="1054"/>
                    </a:lnTo>
                    <a:lnTo>
                      <a:pt x="1127" y="1095"/>
                    </a:lnTo>
                    <a:lnTo>
                      <a:pt x="1109" y="1137"/>
                    </a:lnTo>
                    <a:lnTo>
                      <a:pt x="1091" y="1179"/>
                    </a:lnTo>
                    <a:lnTo>
                      <a:pt x="1075" y="1221"/>
                    </a:lnTo>
                    <a:lnTo>
                      <a:pt x="1060" y="1264"/>
                    </a:lnTo>
                    <a:lnTo>
                      <a:pt x="1045" y="1308"/>
                    </a:lnTo>
                    <a:lnTo>
                      <a:pt x="1032" y="1352"/>
                    </a:lnTo>
                    <a:lnTo>
                      <a:pt x="1020" y="1396"/>
                    </a:lnTo>
                    <a:lnTo>
                      <a:pt x="1008" y="1441"/>
                    </a:lnTo>
                    <a:lnTo>
                      <a:pt x="998" y="1486"/>
                    </a:lnTo>
                    <a:lnTo>
                      <a:pt x="989" y="1532"/>
                    </a:lnTo>
                    <a:lnTo>
                      <a:pt x="981" y="1578"/>
                    </a:lnTo>
                    <a:lnTo>
                      <a:pt x="975" y="1624"/>
                    </a:lnTo>
                    <a:lnTo>
                      <a:pt x="969" y="1671"/>
                    </a:lnTo>
                    <a:lnTo>
                      <a:pt x="966" y="1718"/>
                    </a:lnTo>
                    <a:lnTo>
                      <a:pt x="962" y="1766"/>
                    </a:lnTo>
                    <a:lnTo>
                      <a:pt x="960" y="1813"/>
                    </a:lnTo>
                    <a:lnTo>
                      <a:pt x="960" y="1861"/>
                    </a:lnTo>
                    <a:lnTo>
                      <a:pt x="960" y="1897"/>
                    </a:lnTo>
                    <a:lnTo>
                      <a:pt x="961" y="1934"/>
                    </a:lnTo>
                    <a:lnTo>
                      <a:pt x="962" y="1970"/>
                    </a:lnTo>
                    <a:lnTo>
                      <a:pt x="966" y="2005"/>
                    </a:lnTo>
                    <a:lnTo>
                      <a:pt x="968" y="2041"/>
                    </a:lnTo>
                    <a:lnTo>
                      <a:pt x="972" y="2077"/>
                    </a:lnTo>
                    <a:lnTo>
                      <a:pt x="977" y="2112"/>
                    </a:lnTo>
                    <a:lnTo>
                      <a:pt x="981" y="2147"/>
                    </a:lnTo>
                    <a:lnTo>
                      <a:pt x="988" y="2182"/>
                    </a:lnTo>
                    <a:lnTo>
                      <a:pt x="994" y="2216"/>
                    </a:lnTo>
                    <a:lnTo>
                      <a:pt x="1002" y="2250"/>
                    </a:lnTo>
                    <a:lnTo>
                      <a:pt x="1009" y="2285"/>
                    </a:lnTo>
                    <a:lnTo>
                      <a:pt x="1026" y="2353"/>
                    </a:lnTo>
                    <a:lnTo>
                      <a:pt x="1047" y="2419"/>
                    </a:lnTo>
                    <a:lnTo>
                      <a:pt x="991" y="2429"/>
                    </a:lnTo>
                    <a:lnTo>
                      <a:pt x="936" y="2442"/>
                    </a:lnTo>
                    <a:lnTo>
                      <a:pt x="883" y="2458"/>
                    </a:lnTo>
                    <a:lnTo>
                      <a:pt x="831" y="2475"/>
                    </a:lnTo>
                    <a:lnTo>
                      <a:pt x="779" y="2495"/>
                    </a:lnTo>
                    <a:lnTo>
                      <a:pt x="729" y="2517"/>
                    </a:lnTo>
                    <a:lnTo>
                      <a:pt x="680" y="2541"/>
                    </a:lnTo>
                    <a:lnTo>
                      <a:pt x="632" y="2567"/>
                    </a:lnTo>
                    <a:lnTo>
                      <a:pt x="585" y="2594"/>
                    </a:lnTo>
                    <a:lnTo>
                      <a:pt x="540" y="2625"/>
                    </a:lnTo>
                    <a:lnTo>
                      <a:pt x="497" y="2656"/>
                    </a:lnTo>
                    <a:lnTo>
                      <a:pt x="454" y="2689"/>
                    </a:lnTo>
                    <a:lnTo>
                      <a:pt x="412" y="2725"/>
                    </a:lnTo>
                    <a:lnTo>
                      <a:pt x="374" y="2761"/>
                    </a:lnTo>
                    <a:lnTo>
                      <a:pt x="336" y="2799"/>
                    </a:lnTo>
                    <a:lnTo>
                      <a:pt x="300" y="2839"/>
                    </a:lnTo>
                    <a:lnTo>
                      <a:pt x="266" y="2880"/>
                    </a:lnTo>
                    <a:lnTo>
                      <a:pt x="233" y="2923"/>
                    </a:lnTo>
                    <a:lnTo>
                      <a:pt x="202" y="2966"/>
                    </a:lnTo>
                    <a:lnTo>
                      <a:pt x="174" y="3013"/>
                    </a:lnTo>
                    <a:lnTo>
                      <a:pt x="147" y="3059"/>
                    </a:lnTo>
                    <a:lnTo>
                      <a:pt x="122" y="3107"/>
                    </a:lnTo>
                    <a:lnTo>
                      <a:pt x="100" y="3156"/>
                    </a:lnTo>
                    <a:lnTo>
                      <a:pt x="79" y="3206"/>
                    </a:lnTo>
                    <a:lnTo>
                      <a:pt x="61" y="3258"/>
                    </a:lnTo>
                    <a:lnTo>
                      <a:pt x="44" y="3309"/>
                    </a:lnTo>
                    <a:lnTo>
                      <a:pt x="31" y="3362"/>
                    </a:lnTo>
                    <a:lnTo>
                      <a:pt x="20" y="3416"/>
                    </a:lnTo>
                    <a:lnTo>
                      <a:pt x="11" y="3471"/>
                    </a:lnTo>
                    <a:lnTo>
                      <a:pt x="4" y="3528"/>
                    </a:lnTo>
                    <a:lnTo>
                      <a:pt x="1" y="3584"/>
                    </a:lnTo>
                    <a:lnTo>
                      <a:pt x="0" y="3640"/>
                    </a:lnTo>
                    <a:lnTo>
                      <a:pt x="0" y="3673"/>
                    </a:lnTo>
                    <a:lnTo>
                      <a:pt x="1" y="3704"/>
                    </a:lnTo>
                    <a:lnTo>
                      <a:pt x="3" y="3736"/>
                    </a:lnTo>
                    <a:lnTo>
                      <a:pt x="6" y="3767"/>
                    </a:lnTo>
                    <a:lnTo>
                      <a:pt x="10" y="3799"/>
                    </a:lnTo>
                    <a:lnTo>
                      <a:pt x="14" y="3829"/>
                    </a:lnTo>
                    <a:lnTo>
                      <a:pt x="19" y="3860"/>
                    </a:lnTo>
                    <a:lnTo>
                      <a:pt x="25" y="3891"/>
                    </a:lnTo>
                    <a:lnTo>
                      <a:pt x="32" y="3921"/>
                    </a:lnTo>
                    <a:lnTo>
                      <a:pt x="39" y="3950"/>
                    </a:lnTo>
                    <a:lnTo>
                      <a:pt x="48" y="3980"/>
                    </a:lnTo>
                    <a:lnTo>
                      <a:pt x="57" y="4010"/>
                    </a:lnTo>
                    <a:lnTo>
                      <a:pt x="66" y="4038"/>
                    </a:lnTo>
                    <a:lnTo>
                      <a:pt x="76" y="4067"/>
                    </a:lnTo>
                    <a:lnTo>
                      <a:pt x="87" y="4095"/>
                    </a:lnTo>
                    <a:lnTo>
                      <a:pt x="100" y="4123"/>
                    </a:lnTo>
                    <a:lnTo>
                      <a:pt x="112" y="4152"/>
                    </a:lnTo>
                    <a:lnTo>
                      <a:pt x="124" y="4179"/>
                    </a:lnTo>
                    <a:lnTo>
                      <a:pt x="138" y="4206"/>
                    </a:lnTo>
                    <a:lnTo>
                      <a:pt x="152" y="4231"/>
                    </a:lnTo>
                    <a:lnTo>
                      <a:pt x="168" y="4258"/>
                    </a:lnTo>
                    <a:lnTo>
                      <a:pt x="183" y="4284"/>
                    </a:lnTo>
                    <a:lnTo>
                      <a:pt x="200" y="4309"/>
                    </a:lnTo>
                    <a:lnTo>
                      <a:pt x="217" y="4334"/>
                    </a:lnTo>
                    <a:lnTo>
                      <a:pt x="233" y="4358"/>
                    </a:lnTo>
                    <a:lnTo>
                      <a:pt x="251" y="4383"/>
                    </a:lnTo>
                    <a:lnTo>
                      <a:pt x="271" y="4407"/>
                    </a:lnTo>
                    <a:lnTo>
                      <a:pt x="290" y="4429"/>
                    </a:lnTo>
                    <a:lnTo>
                      <a:pt x="309" y="4453"/>
                    </a:lnTo>
                    <a:lnTo>
                      <a:pt x="329" y="4474"/>
                    </a:lnTo>
                    <a:lnTo>
                      <a:pt x="350" y="4497"/>
                    </a:lnTo>
                    <a:lnTo>
                      <a:pt x="372" y="4518"/>
                    </a:lnTo>
                    <a:lnTo>
                      <a:pt x="393" y="4538"/>
                    </a:lnTo>
                    <a:lnTo>
                      <a:pt x="416" y="4559"/>
                    </a:lnTo>
                    <a:lnTo>
                      <a:pt x="438" y="4579"/>
                    </a:lnTo>
                    <a:lnTo>
                      <a:pt x="462" y="4598"/>
                    </a:lnTo>
                    <a:lnTo>
                      <a:pt x="485" y="4617"/>
                    </a:lnTo>
                    <a:lnTo>
                      <a:pt x="510" y="4635"/>
                    </a:lnTo>
                    <a:lnTo>
                      <a:pt x="535" y="4652"/>
                    </a:lnTo>
                    <a:lnTo>
                      <a:pt x="560" y="4670"/>
                    </a:lnTo>
                    <a:lnTo>
                      <a:pt x="585" y="4686"/>
                    </a:lnTo>
                    <a:lnTo>
                      <a:pt x="611" y="4701"/>
                    </a:lnTo>
                    <a:lnTo>
                      <a:pt x="637" y="4717"/>
                    </a:lnTo>
                    <a:lnTo>
                      <a:pt x="664" y="4732"/>
                    </a:lnTo>
                    <a:lnTo>
                      <a:pt x="691" y="4745"/>
                    </a:lnTo>
                    <a:lnTo>
                      <a:pt x="719" y="4759"/>
                    </a:lnTo>
                    <a:lnTo>
                      <a:pt x="747" y="4772"/>
                    </a:lnTo>
                    <a:lnTo>
                      <a:pt x="775" y="4783"/>
                    </a:lnTo>
                    <a:lnTo>
                      <a:pt x="805" y="4796"/>
                    </a:lnTo>
                    <a:lnTo>
                      <a:pt x="833" y="4806"/>
                    </a:lnTo>
                    <a:lnTo>
                      <a:pt x="862" y="4816"/>
                    </a:lnTo>
                    <a:lnTo>
                      <a:pt x="892" y="4825"/>
                    </a:lnTo>
                    <a:lnTo>
                      <a:pt x="923" y="4834"/>
                    </a:lnTo>
                    <a:lnTo>
                      <a:pt x="953" y="4842"/>
                    </a:lnTo>
                    <a:lnTo>
                      <a:pt x="984" y="4850"/>
                    </a:lnTo>
                    <a:lnTo>
                      <a:pt x="1014" y="4857"/>
                    </a:lnTo>
                    <a:lnTo>
                      <a:pt x="1045" y="4862"/>
                    </a:lnTo>
                    <a:lnTo>
                      <a:pt x="1077" y="4867"/>
                    </a:lnTo>
                    <a:lnTo>
                      <a:pt x="1108" y="4871"/>
                    </a:lnTo>
                    <a:lnTo>
                      <a:pt x="1140" y="4875"/>
                    </a:lnTo>
                    <a:lnTo>
                      <a:pt x="1172" y="4878"/>
                    </a:lnTo>
                    <a:lnTo>
                      <a:pt x="1205" y="4880"/>
                    </a:lnTo>
                    <a:lnTo>
                      <a:pt x="1238" y="4881"/>
                    </a:lnTo>
                    <a:lnTo>
                      <a:pt x="1270" y="4881"/>
                    </a:lnTo>
                    <a:lnTo>
                      <a:pt x="1302" y="4881"/>
                    </a:lnTo>
                    <a:lnTo>
                      <a:pt x="1333" y="4880"/>
                    </a:lnTo>
                    <a:lnTo>
                      <a:pt x="1365" y="4878"/>
                    </a:lnTo>
                    <a:lnTo>
                      <a:pt x="1395" y="4876"/>
                    </a:lnTo>
                    <a:lnTo>
                      <a:pt x="1427" y="4872"/>
                    </a:lnTo>
                    <a:lnTo>
                      <a:pt x="1457" y="4868"/>
                    </a:lnTo>
                    <a:lnTo>
                      <a:pt x="1487" y="4863"/>
                    </a:lnTo>
                    <a:lnTo>
                      <a:pt x="1518" y="4858"/>
                    </a:lnTo>
                    <a:lnTo>
                      <a:pt x="1547" y="4852"/>
                    </a:lnTo>
                    <a:lnTo>
                      <a:pt x="1577" y="4845"/>
                    </a:lnTo>
                    <a:lnTo>
                      <a:pt x="1607" y="4837"/>
                    </a:lnTo>
                    <a:lnTo>
                      <a:pt x="1636" y="4830"/>
                    </a:lnTo>
                    <a:lnTo>
                      <a:pt x="1664" y="4821"/>
                    </a:lnTo>
                    <a:lnTo>
                      <a:pt x="1692" y="4810"/>
                    </a:lnTo>
                    <a:lnTo>
                      <a:pt x="1721" y="4800"/>
                    </a:lnTo>
                    <a:lnTo>
                      <a:pt x="1748" y="4790"/>
                    </a:lnTo>
                    <a:lnTo>
                      <a:pt x="1753" y="4823"/>
                    </a:lnTo>
                    <a:lnTo>
                      <a:pt x="1758" y="4855"/>
                    </a:lnTo>
                    <a:lnTo>
                      <a:pt x="1765" y="4888"/>
                    </a:lnTo>
                    <a:lnTo>
                      <a:pt x="1773" y="4920"/>
                    </a:lnTo>
                    <a:lnTo>
                      <a:pt x="1783" y="4951"/>
                    </a:lnTo>
                    <a:lnTo>
                      <a:pt x="1794" y="4981"/>
                    </a:lnTo>
                    <a:lnTo>
                      <a:pt x="1808" y="5011"/>
                    </a:lnTo>
                    <a:lnTo>
                      <a:pt x="1821" y="5040"/>
                    </a:lnTo>
                    <a:lnTo>
                      <a:pt x="1837" y="5068"/>
                    </a:lnTo>
                    <a:lnTo>
                      <a:pt x="1854" y="5095"/>
                    </a:lnTo>
                    <a:lnTo>
                      <a:pt x="1871" y="5122"/>
                    </a:lnTo>
                    <a:lnTo>
                      <a:pt x="1890" y="5148"/>
                    </a:lnTo>
                    <a:lnTo>
                      <a:pt x="1910" y="5173"/>
                    </a:lnTo>
                    <a:lnTo>
                      <a:pt x="1932" y="5196"/>
                    </a:lnTo>
                    <a:lnTo>
                      <a:pt x="1954" y="5219"/>
                    </a:lnTo>
                    <a:lnTo>
                      <a:pt x="1978" y="5241"/>
                    </a:lnTo>
                    <a:lnTo>
                      <a:pt x="2001" y="5261"/>
                    </a:lnTo>
                    <a:lnTo>
                      <a:pt x="2027" y="5282"/>
                    </a:lnTo>
                    <a:lnTo>
                      <a:pt x="2053" y="5301"/>
                    </a:lnTo>
                    <a:lnTo>
                      <a:pt x="2080" y="5318"/>
                    </a:lnTo>
                    <a:lnTo>
                      <a:pt x="2108" y="5334"/>
                    </a:lnTo>
                    <a:lnTo>
                      <a:pt x="2137" y="5349"/>
                    </a:lnTo>
                    <a:lnTo>
                      <a:pt x="2167" y="5364"/>
                    </a:lnTo>
                    <a:lnTo>
                      <a:pt x="2197" y="5376"/>
                    </a:lnTo>
                    <a:lnTo>
                      <a:pt x="2227" y="5387"/>
                    </a:lnTo>
                    <a:lnTo>
                      <a:pt x="2260" y="5396"/>
                    </a:lnTo>
                    <a:lnTo>
                      <a:pt x="2291" y="5405"/>
                    </a:lnTo>
                    <a:lnTo>
                      <a:pt x="2324" y="5412"/>
                    </a:lnTo>
                    <a:lnTo>
                      <a:pt x="2358" y="5418"/>
                    </a:lnTo>
                    <a:lnTo>
                      <a:pt x="2392" y="5422"/>
                    </a:lnTo>
                    <a:lnTo>
                      <a:pt x="2426" y="5424"/>
                    </a:lnTo>
                    <a:lnTo>
                      <a:pt x="2460" y="5424"/>
                    </a:lnTo>
                    <a:lnTo>
                      <a:pt x="2477" y="5424"/>
                    </a:lnTo>
                    <a:lnTo>
                      <a:pt x="2494" y="5422"/>
                    </a:lnTo>
                    <a:lnTo>
                      <a:pt x="2496" y="5445"/>
                    </a:lnTo>
                    <a:lnTo>
                      <a:pt x="2499" y="5467"/>
                    </a:lnTo>
                    <a:lnTo>
                      <a:pt x="2504" y="5488"/>
                    </a:lnTo>
                    <a:lnTo>
                      <a:pt x="2510" y="5510"/>
                    </a:lnTo>
                    <a:lnTo>
                      <a:pt x="2515" y="5530"/>
                    </a:lnTo>
                    <a:lnTo>
                      <a:pt x="2523" y="5550"/>
                    </a:lnTo>
                    <a:lnTo>
                      <a:pt x="2531" y="5571"/>
                    </a:lnTo>
                    <a:lnTo>
                      <a:pt x="2541" y="5590"/>
                    </a:lnTo>
                    <a:lnTo>
                      <a:pt x="2551" y="5609"/>
                    </a:lnTo>
                    <a:lnTo>
                      <a:pt x="2561" y="5627"/>
                    </a:lnTo>
                    <a:lnTo>
                      <a:pt x="2574" y="5645"/>
                    </a:lnTo>
                    <a:lnTo>
                      <a:pt x="2586" y="5662"/>
                    </a:lnTo>
                    <a:lnTo>
                      <a:pt x="2600" y="5679"/>
                    </a:lnTo>
                    <a:lnTo>
                      <a:pt x="2614" y="5694"/>
                    </a:lnTo>
                    <a:lnTo>
                      <a:pt x="2629" y="5709"/>
                    </a:lnTo>
                    <a:lnTo>
                      <a:pt x="2645" y="5724"/>
                    </a:lnTo>
                    <a:lnTo>
                      <a:pt x="2660" y="5737"/>
                    </a:lnTo>
                    <a:lnTo>
                      <a:pt x="2677" y="5750"/>
                    </a:lnTo>
                    <a:lnTo>
                      <a:pt x="2695" y="5763"/>
                    </a:lnTo>
                    <a:lnTo>
                      <a:pt x="2713" y="5774"/>
                    </a:lnTo>
                    <a:lnTo>
                      <a:pt x="2732" y="5784"/>
                    </a:lnTo>
                    <a:lnTo>
                      <a:pt x="2751" y="5794"/>
                    </a:lnTo>
                    <a:lnTo>
                      <a:pt x="2770" y="5803"/>
                    </a:lnTo>
                    <a:lnTo>
                      <a:pt x="2791" y="5811"/>
                    </a:lnTo>
                    <a:lnTo>
                      <a:pt x="2812" y="5818"/>
                    </a:lnTo>
                    <a:lnTo>
                      <a:pt x="2833" y="5825"/>
                    </a:lnTo>
                    <a:lnTo>
                      <a:pt x="2855" y="5829"/>
                    </a:lnTo>
                    <a:lnTo>
                      <a:pt x="2876" y="5834"/>
                    </a:lnTo>
                    <a:lnTo>
                      <a:pt x="2899" y="5836"/>
                    </a:lnTo>
                    <a:lnTo>
                      <a:pt x="2921" y="5838"/>
                    </a:lnTo>
                    <a:lnTo>
                      <a:pt x="2944" y="5839"/>
                    </a:lnTo>
                    <a:lnTo>
                      <a:pt x="2967" y="5839"/>
                    </a:lnTo>
                    <a:lnTo>
                      <a:pt x="2991" y="5838"/>
                    </a:lnTo>
                    <a:lnTo>
                      <a:pt x="3015" y="5836"/>
                    </a:lnTo>
                    <a:lnTo>
                      <a:pt x="3037" y="5833"/>
                    </a:lnTo>
                    <a:lnTo>
                      <a:pt x="3060" y="5827"/>
                    </a:lnTo>
                    <a:lnTo>
                      <a:pt x="3082" y="5821"/>
                    </a:lnTo>
                    <a:lnTo>
                      <a:pt x="3103" y="5815"/>
                    </a:lnTo>
                    <a:lnTo>
                      <a:pt x="3125" y="5808"/>
                    </a:lnTo>
                    <a:lnTo>
                      <a:pt x="3145" y="5799"/>
                    </a:lnTo>
                    <a:lnTo>
                      <a:pt x="3165" y="5789"/>
                    </a:lnTo>
                    <a:lnTo>
                      <a:pt x="3185" y="5779"/>
                    </a:lnTo>
                    <a:lnTo>
                      <a:pt x="3203" y="5767"/>
                    </a:lnTo>
                    <a:lnTo>
                      <a:pt x="3223" y="5755"/>
                    </a:lnTo>
                    <a:lnTo>
                      <a:pt x="3239" y="5741"/>
                    </a:lnTo>
                    <a:lnTo>
                      <a:pt x="3257" y="5728"/>
                    </a:lnTo>
                    <a:lnTo>
                      <a:pt x="3273" y="5713"/>
                    </a:lnTo>
                    <a:lnTo>
                      <a:pt x="3289" y="5698"/>
                    </a:lnTo>
                    <a:lnTo>
                      <a:pt x="3304" y="5682"/>
                    </a:lnTo>
                    <a:lnTo>
                      <a:pt x="3317" y="5665"/>
                    </a:lnTo>
                    <a:lnTo>
                      <a:pt x="3331" y="5648"/>
                    </a:lnTo>
                    <a:lnTo>
                      <a:pt x="3343" y="5630"/>
                    </a:lnTo>
                    <a:lnTo>
                      <a:pt x="3354" y="5611"/>
                    </a:lnTo>
                    <a:lnTo>
                      <a:pt x="3365" y="5592"/>
                    </a:lnTo>
                    <a:lnTo>
                      <a:pt x="3374" y="5572"/>
                    </a:lnTo>
                    <a:lnTo>
                      <a:pt x="3383" y="5551"/>
                    </a:lnTo>
                    <a:lnTo>
                      <a:pt x="3390" y="5531"/>
                    </a:lnTo>
                    <a:lnTo>
                      <a:pt x="3397" y="5510"/>
                    </a:lnTo>
                    <a:lnTo>
                      <a:pt x="3403" y="5488"/>
                    </a:lnTo>
                    <a:lnTo>
                      <a:pt x="3407" y="5467"/>
                    </a:lnTo>
                    <a:lnTo>
                      <a:pt x="3410" y="5445"/>
                    </a:lnTo>
                    <a:lnTo>
                      <a:pt x="3413" y="5422"/>
                    </a:lnTo>
                    <a:lnTo>
                      <a:pt x="3414" y="5399"/>
                    </a:lnTo>
                    <a:lnTo>
                      <a:pt x="3414" y="5376"/>
                    </a:lnTo>
                    <a:lnTo>
                      <a:pt x="3412" y="5342"/>
                    </a:lnTo>
                    <a:lnTo>
                      <a:pt x="3407" y="5309"/>
                    </a:lnTo>
                    <a:lnTo>
                      <a:pt x="3399" y="5276"/>
                    </a:lnTo>
                    <a:lnTo>
                      <a:pt x="3390" y="5246"/>
                    </a:lnTo>
                    <a:lnTo>
                      <a:pt x="3378" y="5215"/>
                    </a:lnTo>
                    <a:lnTo>
                      <a:pt x="3364" y="5185"/>
                    </a:lnTo>
                    <a:lnTo>
                      <a:pt x="3347" y="5158"/>
                    </a:lnTo>
                    <a:lnTo>
                      <a:pt x="3331" y="5131"/>
                    </a:lnTo>
                    <a:lnTo>
                      <a:pt x="3310" y="5105"/>
                    </a:lnTo>
                    <a:lnTo>
                      <a:pt x="3289" y="5081"/>
                    </a:lnTo>
                    <a:lnTo>
                      <a:pt x="3265" y="5059"/>
                    </a:lnTo>
                    <a:lnTo>
                      <a:pt x="3241" y="5038"/>
                    </a:lnTo>
                    <a:lnTo>
                      <a:pt x="3215" y="5020"/>
                    </a:lnTo>
                    <a:lnTo>
                      <a:pt x="3188" y="5002"/>
                    </a:lnTo>
                    <a:lnTo>
                      <a:pt x="3158" y="4987"/>
                    </a:lnTo>
                    <a:lnTo>
                      <a:pt x="3128" y="4974"/>
                    </a:lnTo>
                    <a:lnTo>
                      <a:pt x="3139" y="4944"/>
                    </a:lnTo>
                    <a:lnTo>
                      <a:pt x="3148" y="4914"/>
                    </a:lnTo>
                    <a:lnTo>
                      <a:pt x="3157" y="4884"/>
                    </a:lnTo>
                    <a:lnTo>
                      <a:pt x="3164" y="4853"/>
                    </a:lnTo>
                    <a:lnTo>
                      <a:pt x="3169" y="4822"/>
                    </a:lnTo>
                    <a:lnTo>
                      <a:pt x="3173" y="4790"/>
                    </a:lnTo>
                    <a:lnTo>
                      <a:pt x="3175" y="4759"/>
                    </a:lnTo>
                    <a:lnTo>
                      <a:pt x="3176" y="4726"/>
                    </a:lnTo>
                    <a:lnTo>
                      <a:pt x="3175" y="4706"/>
                    </a:lnTo>
                    <a:lnTo>
                      <a:pt x="3173" y="4687"/>
                    </a:lnTo>
                    <a:lnTo>
                      <a:pt x="3196" y="4700"/>
                    </a:lnTo>
                    <a:lnTo>
                      <a:pt x="3217" y="4713"/>
                    </a:lnTo>
                    <a:lnTo>
                      <a:pt x="3241" y="4725"/>
                    </a:lnTo>
                    <a:lnTo>
                      <a:pt x="3263" y="4736"/>
                    </a:lnTo>
                    <a:lnTo>
                      <a:pt x="3287" y="4746"/>
                    </a:lnTo>
                    <a:lnTo>
                      <a:pt x="3310" y="4757"/>
                    </a:lnTo>
                    <a:lnTo>
                      <a:pt x="3335" y="4766"/>
                    </a:lnTo>
                    <a:lnTo>
                      <a:pt x="3360" y="4773"/>
                    </a:lnTo>
                    <a:lnTo>
                      <a:pt x="3386" y="4780"/>
                    </a:lnTo>
                    <a:lnTo>
                      <a:pt x="3412" y="4787"/>
                    </a:lnTo>
                    <a:lnTo>
                      <a:pt x="3437" y="4791"/>
                    </a:lnTo>
                    <a:lnTo>
                      <a:pt x="3463" y="4796"/>
                    </a:lnTo>
                    <a:lnTo>
                      <a:pt x="3490" y="4799"/>
                    </a:lnTo>
                    <a:lnTo>
                      <a:pt x="3517" y="4803"/>
                    </a:lnTo>
                    <a:lnTo>
                      <a:pt x="3544" y="4804"/>
                    </a:lnTo>
                    <a:lnTo>
                      <a:pt x="3571" y="4804"/>
                    </a:lnTo>
                    <a:lnTo>
                      <a:pt x="3612" y="4803"/>
                    </a:lnTo>
                    <a:lnTo>
                      <a:pt x="3652" y="4799"/>
                    </a:lnTo>
                    <a:lnTo>
                      <a:pt x="3692" y="4794"/>
                    </a:lnTo>
                    <a:lnTo>
                      <a:pt x="3730" y="4787"/>
                    </a:lnTo>
                    <a:lnTo>
                      <a:pt x="3733" y="4826"/>
                    </a:lnTo>
                    <a:lnTo>
                      <a:pt x="3738" y="4866"/>
                    </a:lnTo>
                    <a:lnTo>
                      <a:pt x="3744" y="4905"/>
                    </a:lnTo>
                    <a:lnTo>
                      <a:pt x="3752" y="4943"/>
                    </a:lnTo>
                    <a:lnTo>
                      <a:pt x="3761" y="4981"/>
                    </a:lnTo>
                    <a:lnTo>
                      <a:pt x="3773" y="5018"/>
                    </a:lnTo>
                    <a:lnTo>
                      <a:pt x="3785" y="5054"/>
                    </a:lnTo>
                    <a:lnTo>
                      <a:pt x="3798" y="5090"/>
                    </a:lnTo>
                    <a:lnTo>
                      <a:pt x="3813" y="5126"/>
                    </a:lnTo>
                    <a:lnTo>
                      <a:pt x="3829" y="5161"/>
                    </a:lnTo>
                    <a:lnTo>
                      <a:pt x="3847" y="5195"/>
                    </a:lnTo>
                    <a:lnTo>
                      <a:pt x="3866" y="5229"/>
                    </a:lnTo>
                    <a:lnTo>
                      <a:pt x="3886" y="5261"/>
                    </a:lnTo>
                    <a:lnTo>
                      <a:pt x="3906" y="5293"/>
                    </a:lnTo>
                    <a:lnTo>
                      <a:pt x="3929" y="5323"/>
                    </a:lnTo>
                    <a:lnTo>
                      <a:pt x="3952" y="5354"/>
                    </a:lnTo>
                    <a:lnTo>
                      <a:pt x="3934" y="5357"/>
                    </a:lnTo>
                    <a:lnTo>
                      <a:pt x="3915" y="5361"/>
                    </a:lnTo>
                    <a:lnTo>
                      <a:pt x="3897" y="5367"/>
                    </a:lnTo>
                    <a:lnTo>
                      <a:pt x="3880" y="5373"/>
                    </a:lnTo>
                    <a:lnTo>
                      <a:pt x="3862" y="5379"/>
                    </a:lnTo>
                    <a:lnTo>
                      <a:pt x="3846" y="5387"/>
                    </a:lnTo>
                    <a:lnTo>
                      <a:pt x="3830" y="5395"/>
                    </a:lnTo>
                    <a:lnTo>
                      <a:pt x="3814" y="5404"/>
                    </a:lnTo>
                    <a:lnTo>
                      <a:pt x="3798" y="5413"/>
                    </a:lnTo>
                    <a:lnTo>
                      <a:pt x="3783" y="5423"/>
                    </a:lnTo>
                    <a:lnTo>
                      <a:pt x="3768" y="5433"/>
                    </a:lnTo>
                    <a:lnTo>
                      <a:pt x="3755" y="5445"/>
                    </a:lnTo>
                    <a:lnTo>
                      <a:pt x="3741" y="5457"/>
                    </a:lnTo>
                    <a:lnTo>
                      <a:pt x="3728" y="5469"/>
                    </a:lnTo>
                    <a:lnTo>
                      <a:pt x="3715" y="5483"/>
                    </a:lnTo>
                    <a:lnTo>
                      <a:pt x="3704" y="5496"/>
                    </a:lnTo>
                    <a:lnTo>
                      <a:pt x="3693" y="5510"/>
                    </a:lnTo>
                    <a:lnTo>
                      <a:pt x="3681" y="5524"/>
                    </a:lnTo>
                    <a:lnTo>
                      <a:pt x="3671" y="5539"/>
                    </a:lnTo>
                    <a:lnTo>
                      <a:pt x="3662" y="5555"/>
                    </a:lnTo>
                    <a:lnTo>
                      <a:pt x="3653" y="5571"/>
                    </a:lnTo>
                    <a:lnTo>
                      <a:pt x="3645" y="5586"/>
                    </a:lnTo>
                    <a:lnTo>
                      <a:pt x="3639" y="5603"/>
                    </a:lnTo>
                    <a:lnTo>
                      <a:pt x="3632" y="5620"/>
                    </a:lnTo>
                    <a:lnTo>
                      <a:pt x="3626" y="5637"/>
                    </a:lnTo>
                    <a:lnTo>
                      <a:pt x="3621" y="5655"/>
                    </a:lnTo>
                    <a:lnTo>
                      <a:pt x="3617" y="5673"/>
                    </a:lnTo>
                    <a:lnTo>
                      <a:pt x="3614" y="5691"/>
                    </a:lnTo>
                    <a:lnTo>
                      <a:pt x="3611" y="5709"/>
                    </a:lnTo>
                    <a:lnTo>
                      <a:pt x="3609" y="5728"/>
                    </a:lnTo>
                    <a:lnTo>
                      <a:pt x="3608" y="5747"/>
                    </a:lnTo>
                    <a:lnTo>
                      <a:pt x="3608" y="5766"/>
                    </a:lnTo>
                    <a:lnTo>
                      <a:pt x="3609" y="5786"/>
                    </a:lnTo>
                    <a:lnTo>
                      <a:pt x="3612" y="5808"/>
                    </a:lnTo>
                    <a:lnTo>
                      <a:pt x="3615" y="5828"/>
                    </a:lnTo>
                    <a:lnTo>
                      <a:pt x="3620" y="5847"/>
                    </a:lnTo>
                    <a:lnTo>
                      <a:pt x="3625" y="5867"/>
                    </a:lnTo>
                    <a:lnTo>
                      <a:pt x="3631" y="5887"/>
                    </a:lnTo>
                    <a:lnTo>
                      <a:pt x="3639" y="5905"/>
                    </a:lnTo>
                    <a:lnTo>
                      <a:pt x="3647" y="5924"/>
                    </a:lnTo>
                    <a:lnTo>
                      <a:pt x="3656" y="5941"/>
                    </a:lnTo>
                    <a:lnTo>
                      <a:pt x="3665" y="5959"/>
                    </a:lnTo>
                    <a:lnTo>
                      <a:pt x="3676" y="5975"/>
                    </a:lnTo>
                    <a:lnTo>
                      <a:pt x="3687" y="5991"/>
                    </a:lnTo>
                    <a:lnTo>
                      <a:pt x="3699" y="6007"/>
                    </a:lnTo>
                    <a:lnTo>
                      <a:pt x="3712" y="6021"/>
                    </a:lnTo>
                    <a:lnTo>
                      <a:pt x="3725" y="6036"/>
                    </a:lnTo>
                    <a:lnTo>
                      <a:pt x="3740" y="6050"/>
                    </a:lnTo>
                    <a:lnTo>
                      <a:pt x="3755" y="6063"/>
                    </a:lnTo>
                    <a:lnTo>
                      <a:pt x="3770" y="6075"/>
                    </a:lnTo>
                    <a:lnTo>
                      <a:pt x="3786" y="6087"/>
                    </a:lnTo>
                    <a:lnTo>
                      <a:pt x="3803" y="6098"/>
                    </a:lnTo>
                    <a:lnTo>
                      <a:pt x="3820" y="6108"/>
                    </a:lnTo>
                    <a:lnTo>
                      <a:pt x="3838" y="6117"/>
                    </a:lnTo>
                    <a:lnTo>
                      <a:pt x="3856" y="6125"/>
                    </a:lnTo>
                    <a:lnTo>
                      <a:pt x="3875" y="6133"/>
                    </a:lnTo>
                    <a:lnTo>
                      <a:pt x="3894" y="6140"/>
                    </a:lnTo>
                    <a:lnTo>
                      <a:pt x="3913" y="6145"/>
                    </a:lnTo>
                    <a:lnTo>
                      <a:pt x="3933" y="6151"/>
                    </a:lnTo>
                    <a:lnTo>
                      <a:pt x="3954" y="6154"/>
                    </a:lnTo>
                    <a:lnTo>
                      <a:pt x="3975" y="6158"/>
                    </a:lnTo>
                    <a:lnTo>
                      <a:pt x="3995" y="6160"/>
                    </a:lnTo>
                    <a:lnTo>
                      <a:pt x="4017" y="6161"/>
                    </a:lnTo>
                    <a:lnTo>
                      <a:pt x="4038" y="6161"/>
                    </a:lnTo>
                    <a:lnTo>
                      <a:pt x="4059" y="6160"/>
                    </a:lnTo>
                    <a:lnTo>
                      <a:pt x="4081" y="6158"/>
                    </a:lnTo>
                    <a:lnTo>
                      <a:pt x="4101" y="6154"/>
                    </a:lnTo>
                    <a:lnTo>
                      <a:pt x="4122" y="6150"/>
                    </a:lnTo>
                    <a:lnTo>
                      <a:pt x="4141" y="6144"/>
                    </a:lnTo>
                    <a:lnTo>
                      <a:pt x="4162" y="6138"/>
                    </a:lnTo>
                    <a:lnTo>
                      <a:pt x="4181" y="6132"/>
                    </a:lnTo>
                    <a:lnTo>
                      <a:pt x="4199" y="6124"/>
                    </a:lnTo>
                    <a:lnTo>
                      <a:pt x="4218" y="6115"/>
                    </a:lnTo>
                    <a:lnTo>
                      <a:pt x="4235" y="6106"/>
                    </a:lnTo>
                    <a:lnTo>
                      <a:pt x="4252" y="6096"/>
                    </a:lnTo>
                    <a:lnTo>
                      <a:pt x="4268" y="6084"/>
                    </a:lnTo>
                    <a:lnTo>
                      <a:pt x="4284" y="6072"/>
                    </a:lnTo>
                    <a:lnTo>
                      <a:pt x="4300" y="6060"/>
                    </a:lnTo>
                    <a:lnTo>
                      <a:pt x="4315" y="6046"/>
                    </a:lnTo>
                    <a:lnTo>
                      <a:pt x="4329" y="6033"/>
                    </a:lnTo>
                    <a:lnTo>
                      <a:pt x="4342" y="6018"/>
                    </a:lnTo>
                    <a:lnTo>
                      <a:pt x="4355" y="6003"/>
                    </a:lnTo>
                    <a:lnTo>
                      <a:pt x="4366" y="5988"/>
                    </a:lnTo>
                    <a:lnTo>
                      <a:pt x="4378" y="5971"/>
                    </a:lnTo>
                    <a:lnTo>
                      <a:pt x="4388" y="5954"/>
                    </a:lnTo>
                    <a:lnTo>
                      <a:pt x="4398" y="5937"/>
                    </a:lnTo>
                    <a:lnTo>
                      <a:pt x="4406" y="5919"/>
                    </a:lnTo>
                    <a:lnTo>
                      <a:pt x="4414" y="5901"/>
                    </a:lnTo>
                    <a:lnTo>
                      <a:pt x="4420" y="5882"/>
                    </a:lnTo>
                    <a:lnTo>
                      <a:pt x="4427" y="5863"/>
                    </a:lnTo>
                    <a:lnTo>
                      <a:pt x="4432" y="5844"/>
                    </a:lnTo>
                    <a:lnTo>
                      <a:pt x="4436" y="5824"/>
                    </a:lnTo>
                    <a:lnTo>
                      <a:pt x="4439" y="5803"/>
                    </a:lnTo>
                    <a:lnTo>
                      <a:pt x="4441" y="5783"/>
                    </a:lnTo>
                    <a:lnTo>
                      <a:pt x="4442" y="5763"/>
                    </a:lnTo>
                    <a:lnTo>
                      <a:pt x="4442" y="5741"/>
                    </a:lnTo>
                    <a:lnTo>
                      <a:pt x="4439" y="5712"/>
                    </a:lnTo>
                    <a:lnTo>
                      <a:pt x="4435" y="5683"/>
                    </a:lnTo>
                    <a:lnTo>
                      <a:pt x="4474" y="5694"/>
                    </a:lnTo>
                    <a:lnTo>
                      <a:pt x="4514" y="5706"/>
                    </a:lnTo>
                    <a:lnTo>
                      <a:pt x="4553" y="5713"/>
                    </a:lnTo>
                    <a:lnTo>
                      <a:pt x="4593" y="5721"/>
                    </a:lnTo>
                    <a:lnTo>
                      <a:pt x="4635" y="5727"/>
                    </a:lnTo>
                    <a:lnTo>
                      <a:pt x="4677" y="5731"/>
                    </a:lnTo>
                    <a:lnTo>
                      <a:pt x="4718" y="5734"/>
                    </a:lnTo>
                    <a:lnTo>
                      <a:pt x="4761" y="5735"/>
                    </a:lnTo>
                    <a:lnTo>
                      <a:pt x="4814" y="5734"/>
                    </a:lnTo>
                    <a:lnTo>
                      <a:pt x="4867" y="5729"/>
                    </a:lnTo>
                    <a:lnTo>
                      <a:pt x="4918" y="5722"/>
                    </a:lnTo>
                    <a:lnTo>
                      <a:pt x="4969" y="5715"/>
                    </a:lnTo>
                    <a:lnTo>
                      <a:pt x="5019" y="5703"/>
                    </a:lnTo>
                    <a:lnTo>
                      <a:pt x="5068" y="5689"/>
                    </a:lnTo>
                    <a:lnTo>
                      <a:pt x="5115" y="5673"/>
                    </a:lnTo>
                    <a:lnTo>
                      <a:pt x="5162" y="5655"/>
                    </a:lnTo>
                    <a:lnTo>
                      <a:pt x="5209" y="5635"/>
                    </a:lnTo>
                    <a:lnTo>
                      <a:pt x="5252" y="5613"/>
                    </a:lnTo>
                    <a:lnTo>
                      <a:pt x="5296" y="5589"/>
                    </a:lnTo>
                    <a:lnTo>
                      <a:pt x="5338" y="5563"/>
                    </a:lnTo>
                    <a:lnTo>
                      <a:pt x="5378" y="5535"/>
                    </a:lnTo>
                    <a:lnTo>
                      <a:pt x="5418" y="5504"/>
                    </a:lnTo>
                    <a:lnTo>
                      <a:pt x="5455" y="5473"/>
                    </a:lnTo>
                    <a:lnTo>
                      <a:pt x="5491" y="5439"/>
                    </a:lnTo>
                    <a:lnTo>
                      <a:pt x="5525" y="5404"/>
                    </a:lnTo>
                    <a:lnTo>
                      <a:pt x="5557" y="5368"/>
                    </a:lnTo>
                    <a:lnTo>
                      <a:pt x="5588" y="5330"/>
                    </a:lnTo>
                    <a:lnTo>
                      <a:pt x="5617" y="5291"/>
                    </a:lnTo>
                    <a:lnTo>
                      <a:pt x="5644" y="5249"/>
                    </a:lnTo>
                    <a:lnTo>
                      <a:pt x="5669" y="5207"/>
                    </a:lnTo>
                    <a:lnTo>
                      <a:pt x="5691" y="5164"/>
                    </a:lnTo>
                    <a:lnTo>
                      <a:pt x="5712" y="5120"/>
                    </a:lnTo>
                    <a:lnTo>
                      <a:pt x="5730" y="5074"/>
                    </a:lnTo>
                    <a:lnTo>
                      <a:pt x="5746" y="5026"/>
                    </a:lnTo>
                    <a:lnTo>
                      <a:pt x="5761" y="4979"/>
                    </a:lnTo>
                    <a:lnTo>
                      <a:pt x="5772" y="4930"/>
                    </a:lnTo>
                    <a:lnTo>
                      <a:pt x="5781" y="4880"/>
                    </a:lnTo>
                    <a:lnTo>
                      <a:pt x="5788" y="4830"/>
                    </a:lnTo>
                    <a:lnTo>
                      <a:pt x="5792" y="4779"/>
                    </a:lnTo>
                    <a:lnTo>
                      <a:pt x="5793" y="4753"/>
                    </a:lnTo>
                    <a:lnTo>
                      <a:pt x="5793" y="4727"/>
                    </a:lnTo>
                    <a:lnTo>
                      <a:pt x="5839" y="4745"/>
                    </a:lnTo>
                    <a:lnTo>
                      <a:pt x="5887" y="4760"/>
                    </a:lnTo>
                    <a:lnTo>
                      <a:pt x="5935" y="4773"/>
                    </a:lnTo>
                    <a:lnTo>
                      <a:pt x="5985" y="4785"/>
                    </a:lnTo>
                    <a:lnTo>
                      <a:pt x="6034" y="4792"/>
                    </a:lnTo>
                    <a:lnTo>
                      <a:pt x="6086" y="4799"/>
                    </a:lnTo>
                    <a:lnTo>
                      <a:pt x="6138" y="4803"/>
                    </a:lnTo>
                    <a:lnTo>
                      <a:pt x="6189" y="4804"/>
                    </a:lnTo>
                    <a:lnTo>
                      <a:pt x="6242" y="4803"/>
                    </a:lnTo>
                    <a:lnTo>
                      <a:pt x="6295" y="4799"/>
                    </a:lnTo>
                    <a:lnTo>
                      <a:pt x="6347" y="4792"/>
                    </a:lnTo>
                    <a:lnTo>
                      <a:pt x="6397" y="4783"/>
                    </a:lnTo>
                    <a:lnTo>
                      <a:pt x="6448" y="4772"/>
                    </a:lnTo>
                    <a:lnTo>
                      <a:pt x="6496" y="4759"/>
                    </a:lnTo>
                    <a:lnTo>
                      <a:pt x="6545" y="4743"/>
                    </a:lnTo>
                    <a:lnTo>
                      <a:pt x="6592" y="4725"/>
                    </a:lnTo>
                    <a:lnTo>
                      <a:pt x="6637" y="4705"/>
                    </a:lnTo>
                    <a:lnTo>
                      <a:pt x="6682" y="4682"/>
                    </a:lnTo>
                    <a:lnTo>
                      <a:pt x="6725" y="4658"/>
                    </a:lnTo>
                    <a:lnTo>
                      <a:pt x="6767" y="4632"/>
                    </a:lnTo>
                    <a:lnTo>
                      <a:pt x="6808" y="4604"/>
                    </a:lnTo>
                    <a:lnTo>
                      <a:pt x="6846" y="4573"/>
                    </a:lnTo>
                    <a:lnTo>
                      <a:pt x="6884" y="4542"/>
                    </a:lnTo>
                    <a:lnTo>
                      <a:pt x="6920" y="4508"/>
                    </a:lnTo>
                    <a:lnTo>
                      <a:pt x="6954" y="4473"/>
                    </a:lnTo>
                    <a:lnTo>
                      <a:pt x="6987" y="4437"/>
                    </a:lnTo>
                    <a:lnTo>
                      <a:pt x="7017" y="4399"/>
                    </a:lnTo>
                    <a:lnTo>
                      <a:pt x="7046" y="4360"/>
                    </a:lnTo>
                    <a:lnTo>
                      <a:pt x="7073" y="4318"/>
                    </a:lnTo>
                    <a:lnTo>
                      <a:pt x="7098" y="4276"/>
                    </a:lnTo>
                    <a:lnTo>
                      <a:pt x="7120" y="4233"/>
                    </a:lnTo>
                    <a:lnTo>
                      <a:pt x="7141" y="4188"/>
                    </a:lnTo>
                    <a:lnTo>
                      <a:pt x="7160" y="4143"/>
                    </a:lnTo>
                    <a:lnTo>
                      <a:pt x="7175" y="4095"/>
                    </a:lnTo>
                    <a:lnTo>
                      <a:pt x="7190" y="4047"/>
                    </a:lnTo>
                    <a:lnTo>
                      <a:pt x="7201" y="3999"/>
                    </a:lnTo>
                    <a:lnTo>
                      <a:pt x="7210" y="3949"/>
                    </a:lnTo>
                    <a:lnTo>
                      <a:pt x="7217" y="3899"/>
                    </a:lnTo>
                    <a:lnTo>
                      <a:pt x="7220" y="3847"/>
                    </a:lnTo>
                    <a:lnTo>
                      <a:pt x="7222" y="3821"/>
                    </a:lnTo>
                    <a:lnTo>
                      <a:pt x="7223" y="3795"/>
                    </a:lnTo>
                    <a:lnTo>
                      <a:pt x="7222" y="3750"/>
                    </a:lnTo>
                    <a:lnTo>
                      <a:pt x="7218" y="3705"/>
                    </a:lnTo>
                    <a:lnTo>
                      <a:pt x="7213" y="3661"/>
                    </a:lnTo>
                    <a:lnTo>
                      <a:pt x="7206" y="3617"/>
                    </a:lnTo>
                    <a:lnTo>
                      <a:pt x="7197" y="3574"/>
                    </a:lnTo>
                    <a:lnTo>
                      <a:pt x="7187" y="3532"/>
                    </a:lnTo>
                    <a:lnTo>
                      <a:pt x="7174" y="3490"/>
                    </a:lnTo>
                    <a:lnTo>
                      <a:pt x="7160" y="3450"/>
                    </a:lnTo>
                    <a:lnTo>
                      <a:pt x="7199" y="3450"/>
                    </a:lnTo>
                    <a:lnTo>
                      <a:pt x="7249" y="3449"/>
                    </a:lnTo>
                    <a:lnTo>
                      <a:pt x="7297" y="3445"/>
                    </a:lnTo>
                    <a:lnTo>
                      <a:pt x="7344" y="3440"/>
                    </a:lnTo>
                    <a:lnTo>
                      <a:pt x="7391" y="3431"/>
                    </a:lnTo>
                    <a:lnTo>
                      <a:pt x="7438" y="3421"/>
                    </a:lnTo>
                    <a:lnTo>
                      <a:pt x="7483" y="3408"/>
                    </a:lnTo>
                    <a:lnTo>
                      <a:pt x="7527" y="3394"/>
                    </a:lnTo>
                    <a:lnTo>
                      <a:pt x="7570" y="3377"/>
                    </a:lnTo>
                    <a:lnTo>
                      <a:pt x="7613" y="3358"/>
                    </a:lnTo>
                    <a:lnTo>
                      <a:pt x="7653" y="3337"/>
                    </a:lnTo>
                    <a:lnTo>
                      <a:pt x="7694" y="3315"/>
                    </a:lnTo>
                    <a:lnTo>
                      <a:pt x="7732" y="3291"/>
                    </a:lnTo>
                    <a:lnTo>
                      <a:pt x="7769" y="3266"/>
                    </a:lnTo>
                    <a:lnTo>
                      <a:pt x="7805" y="3237"/>
                    </a:lnTo>
                    <a:lnTo>
                      <a:pt x="7840" y="3208"/>
                    </a:lnTo>
                    <a:lnTo>
                      <a:pt x="7874" y="3178"/>
                    </a:lnTo>
                    <a:lnTo>
                      <a:pt x="7905" y="3145"/>
                    </a:lnTo>
                    <a:lnTo>
                      <a:pt x="7935" y="3111"/>
                    </a:lnTo>
                    <a:lnTo>
                      <a:pt x="7963" y="3076"/>
                    </a:lnTo>
                    <a:lnTo>
                      <a:pt x="7990" y="3040"/>
                    </a:lnTo>
                    <a:lnTo>
                      <a:pt x="8014" y="3001"/>
                    </a:lnTo>
                    <a:lnTo>
                      <a:pt x="8038" y="2963"/>
                    </a:lnTo>
                    <a:lnTo>
                      <a:pt x="8058" y="2923"/>
                    </a:lnTo>
                    <a:lnTo>
                      <a:pt x="8077" y="2881"/>
                    </a:lnTo>
                    <a:lnTo>
                      <a:pt x="8094" y="2839"/>
                    </a:lnTo>
                    <a:lnTo>
                      <a:pt x="8110" y="2796"/>
                    </a:lnTo>
                    <a:lnTo>
                      <a:pt x="8122" y="2752"/>
                    </a:lnTo>
                    <a:lnTo>
                      <a:pt x="8134" y="2707"/>
                    </a:lnTo>
                    <a:lnTo>
                      <a:pt x="8142" y="2661"/>
                    </a:lnTo>
                    <a:lnTo>
                      <a:pt x="8148" y="2613"/>
                    </a:lnTo>
                    <a:lnTo>
                      <a:pt x="8152" y="2566"/>
                    </a:lnTo>
                    <a:lnTo>
                      <a:pt x="8153" y="2519"/>
                    </a:lnTo>
                    <a:close/>
                    <a:moveTo>
                      <a:pt x="4776" y="6033"/>
                    </a:moveTo>
                    <a:lnTo>
                      <a:pt x="4776" y="6033"/>
                    </a:lnTo>
                    <a:lnTo>
                      <a:pt x="4786" y="6032"/>
                    </a:lnTo>
                    <a:lnTo>
                      <a:pt x="4796" y="6029"/>
                    </a:lnTo>
                    <a:lnTo>
                      <a:pt x="4806" y="6027"/>
                    </a:lnTo>
                    <a:lnTo>
                      <a:pt x="4815" y="6024"/>
                    </a:lnTo>
                    <a:lnTo>
                      <a:pt x="4824" y="6018"/>
                    </a:lnTo>
                    <a:lnTo>
                      <a:pt x="4833" y="6014"/>
                    </a:lnTo>
                    <a:lnTo>
                      <a:pt x="4841" y="6007"/>
                    </a:lnTo>
                    <a:lnTo>
                      <a:pt x="4848" y="6000"/>
                    </a:lnTo>
                    <a:lnTo>
                      <a:pt x="4854" y="5993"/>
                    </a:lnTo>
                    <a:lnTo>
                      <a:pt x="4860" y="5985"/>
                    </a:lnTo>
                    <a:lnTo>
                      <a:pt x="4866" y="5976"/>
                    </a:lnTo>
                    <a:lnTo>
                      <a:pt x="4869" y="5967"/>
                    </a:lnTo>
                    <a:lnTo>
                      <a:pt x="4872" y="5959"/>
                    </a:lnTo>
                    <a:lnTo>
                      <a:pt x="4875" y="5948"/>
                    </a:lnTo>
                    <a:lnTo>
                      <a:pt x="4876" y="5938"/>
                    </a:lnTo>
                    <a:lnTo>
                      <a:pt x="4876" y="5928"/>
                    </a:lnTo>
                    <a:lnTo>
                      <a:pt x="4876" y="5918"/>
                    </a:lnTo>
                    <a:lnTo>
                      <a:pt x="4873" y="5908"/>
                    </a:lnTo>
                    <a:lnTo>
                      <a:pt x="4870" y="5898"/>
                    </a:lnTo>
                    <a:lnTo>
                      <a:pt x="4867" y="5889"/>
                    </a:lnTo>
                    <a:lnTo>
                      <a:pt x="4862" y="5880"/>
                    </a:lnTo>
                    <a:lnTo>
                      <a:pt x="4857" y="5872"/>
                    </a:lnTo>
                    <a:lnTo>
                      <a:pt x="4851" y="5864"/>
                    </a:lnTo>
                    <a:lnTo>
                      <a:pt x="4843" y="5857"/>
                    </a:lnTo>
                    <a:lnTo>
                      <a:pt x="4836" y="5851"/>
                    </a:lnTo>
                    <a:lnTo>
                      <a:pt x="4827" y="5845"/>
                    </a:lnTo>
                    <a:lnTo>
                      <a:pt x="4819" y="5840"/>
                    </a:lnTo>
                    <a:lnTo>
                      <a:pt x="4810" y="5836"/>
                    </a:lnTo>
                    <a:lnTo>
                      <a:pt x="4800" y="5833"/>
                    </a:lnTo>
                    <a:lnTo>
                      <a:pt x="4790" y="5830"/>
                    </a:lnTo>
                    <a:lnTo>
                      <a:pt x="4780" y="5829"/>
                    </a:lnTo>
                    <a:lnTo>
                      <a:pt x="4769" y="5829"/>
                    </a:lnTo>
                    <a:lnTo>
                      <a:pt x="4759" y="5830"/>
                    </a:lnTo>
                    <a:lnTo>
                      <a:pt x="4749" y="5831"/>
                    </a:lnTo>
                    <a:lnTo>
                      <a:pt x="4739" y="5835"/>
                    </a:lnTo>
                    <a:lnTo>
                      <a:pt x="4730" y="5838"/>
                    </a:lnTo>
                    <a:lnTo>
                      <a:pt x="4721" y="5843"/>
                    </a:lnTo>
                    <a:lnTo>
                      <a:pt x="4712" y="5848"/>
                    </a:lnTo>
                    <a:lnTo>
                      <a:pt x="4704" y="5854"/>
                    </a:lnTo>
                    <a:lnTo>
                      <a:pt x="4697" y="5861"/>
                    </a:lnTo>
                    <a:lnTo>
                      <a:pt x="4690" y="5869"/>
                    </a:lnTo>
                    <a:lnTo>
                      <a:pt x="4685" y="5876"/>
                    </a:lnTo>
                    <a:lnTo>
                      <a:pt x="4680" y="5885"/>
                    </a:lnTo>
                    <a:lnTo>
                      <a:pt x="4676" y="5894"/>
                    </a:lnTo>
                    <a:lnTo>
                      <a:pt x="4672" y="5903"/>
                    </a:lnTo>
                    <a:lnTo>
                      <a:pt x="4670" y="5914"/>
                    </a:lnTo>
                    <a:lnTo>
                      <a:pt x="4669" y="5924"/>
                    </a:lnTo>
                    <a:lnTo>
                      <a:pt x="4669" y="5934"/>
                    </a:lnTo>
                    <a:lnTo>
                      <a:pt x="4670" y="5944"/>
                    </a:lnTo>
                    <a:lnTo>
                      <a:pt x="4671" y="5954"/>
                    </a:lnTo>
                    <a:lnTo>
                      <a:pt x="4674" y="5964"/>
                    </a:lnTo>
                    <a:lnTo>
                      <a:pt x="4678" y="5973"/>
                    </a:lnTo>
                    <a:lnTo>
                      <a:pt x="4682" y="5982"/>
                    </a:lnTo>
                    <a:lnTo>
                      <a:pt x="4688" y="5990"/>
                    </a:lnTo>
                    <a:lnTo>
                      <a:pt x="4695" y="5998"/>
                    </a:lnTo>
                    <a:lnTo>
                      <a:pt x="4701" y="6005"/>
                    </a:lnTo>
                    <a:lnTo>
                      <a:pt x="4709" y="6011"/>
                    </a:lnTo>
                    <a:lnTo>
                      <a:pt x="4717" y="6017"/>
                    </a:lnTo>
                    <a:lnTo>
                      <a:pt x="4726" y="6021"/>
                    </a:lnTo>
                    <a:lnTo>
                      <a:pt x="4735" y="6026"/>
                    </a:lnTo>
                    <a:lnTo>
                      <a:pt x="4744" y="6028"/>
                    </a:lnTo>
                    <a:lnTo>
                      <a:pt x="4754" y="6030"/>
                    </a:lnTo>
                    <a:lnTo>
                      <a:pt x="4764" y="6033"/>
                    </a:lnTo>
                    <a:lnTo>
                      <a:pt x="4776" y="6033"/>
                    </a:lnTo>
                    <a:close/>
                    <a:moveTo>
                      <a:pt x="4745" y="6851"/>
                    </a:moveTo>
                    <a:lnTo>
                      <a:pt x="4745" y="6851"/>
                    </a:lnTo>
                    <a:lnTo>
                      <a:pt x="4724" y="6852"/>
                    </a:lnTo>
                    <a:lnTo>
                      <a:pt x="4701" y="6857"/>
                    </a:lnTo>
                    <a:lnTo>
                      <a:pt x="4681" y="6863"/>
                    </a:lnTo>
                    <a:lnTo>
                      <a:pt x="4661" y="6870"/>
                    </a:lnTo>
                    <a:lnTo>
                      <a:pt x="4642" y="6881"/>
                    </a:lnTo>
                    <a:lnTo>
                      <a:pt x="4625" y="6892"/>
                    </a:lnTo>
                    <a:lnTo>
                      <a:pt x="4608" y="6904"/>
                    </a:lnTo>
                    <a:lnTo>
                      <a:pt x="4593" y="6919"/>
                    </a:lnTo>
                    <a:lnTo>
                      <a:pt x="4579" y="6934"/>
                    </a:lnTo>
                    <a:lnTo>
                      <a:pt x="4568" y="6951"/>
                    </a:lnTo>
                    <a:lnTo>
                      <a:pt x="4556" y="6968"/>
                    </a:lnTo>
                    <a:lnTo>
                      <a:pt x="4548" y="6987"/>
                    </a:lnTo>
                    <a:lnTo>
                      <a:pt x="4542" y="7008"/>
                    </a:lnTo>
                    <a:lnTo>
                      <a:pt x="4537" y="7028"/>
                    </a:lnTo>
                    <a:lnTo>
                      <a:pt x="4534" y="7049"/>
                    </a:lnTo>
                    <a:lnTo>
                      <a:pt x="4534" y="7072"/>
                    </a:lnTo>
                    <a:lnTo>
                      <a:pt x="4535" y="7093"/>
                    </a:lnTo>
                    <a:lnTo>
                      <a:pt x="4539" y="7114"/>
                    </a:lnTo>
                    <a:lnTo>
                      <a:pt x="4545" y="7135"/>
                    </a:lnTo>
                    <a:lnTo>
                      <a:pt x="4553" y="7154"/>
                    </a:lnTo>
                    <a:lnTo>
                      <a:pt x="4563" y="7173"/>
                    </a:lnTo>
                    <a:lnTo>
                      <a:pt x="4574" y="7190"/>
                    </a:lnTo>
                    <a:lnTo>
                      <a:pt x="4588" y="7205"/>
                    </a:lnTo>
                    <a:lnTo>
                      <a:pt x="4602" y="7221"/>
                    </a:lnTo>
                    <a:lnTo>
                      <a:pt x="4618" y="7234"/>
                    </a:lnTo>
                    <a:lnTo>
                      <a:pt x="4636" y="7246"/>
                    </a:lnTo>
                    <a:lnTo>
                      <a:pt x="4654" y="7256"/>
                    </a:lnTo>
                    <a:lnTo>
                      <a:pt x="4673" y="7264"/>
                    </a:lnTo>
                    <a:lnTo>
                      <a:pt x="4694" y="7271"/>
                    </a:lnTo>
                    <a:lnTo>
                      <a:pt x="4715" y="7275"/>
                    </a:lnTo>
                    <a:lnTo>
                      <a:pt x="4737" y="7279"/>
                    </a:lnTo>
                    <a:lnTo>
                      <a:pt x="4760" y="7279"/>
                    </a:lnTo>
                    <a:lnTo>
                      <a:pt x="4781" y="7276"/>
                    </a:lnTo>
                    <a:lnTo>
                      <a:pt x="4804" y="7273"/>
                    </a:lnTo>
                    <a:lnTo>
                      <a:pt x="4824" y="7267"/>
                    </a:lnTo>
                    <a:lnTo>
                      <a:pt x="4844" y="7259"/>
                    </a:lnTo>
                    <a:lnTo>
                      <a:pt x="4862" y="7249"/>
                    </a:lnTo>
                    <a:lnTo>
                      <a:pt x="4880" y="7238"/>
                    </a:lnTo>
                    <a:lnTo>
                      <a:pt x="4897" y="7226"/>
                    </a:lnTo>
                    <a:lnTo>
                      <a:pt x="4912" y="7211"/>
                    </a:lnTo>
                    <a:lnTo>
                      <a:pt x="4925" y="7195"/>
                    </a:lnTo>
                    <a:lnTo>
                      <a:pt x="4938" y="7178"/>
                    </a:lnTo>
                    <a:lnTo>
                      <a:pt x="4948" y="7161"/>
                    </a:lnTo>
                    <a:lnTo>
                      <a:pt x="4957" y="7143"/>
                    </a:lnTo>
                    <a:lnTo>
                      <a:pt x="4963" y="7122"/>
                    </a:lnTo>
                    <a:lnTo>
                      <a:pt x="4968" y="7102"/>
                    </a:lnTo>
                    <a:lnTo>
                      <a:pt x="4970" y="7081"/>
                    </a:lnTo>
                    <a:lnTo>
                      <a:pt x="4971" y="7058"/>
                    </a:lnTo>
                    <a:lnTo>
                      <a:pt x="4969" y="7037"/>
                    </a:lnTo>
                    <a:lnTo>
                      <a:pt x="4966" y="7015"/>
                    </a:lnTo>
                    <a:lnTo>
                      <a:pt x="4959" y="6995"/>
                    </a:lnTo>
                    <a:lnTo>
                      <a:pt x="4951" y="6976"/>
                    </a:lnTo>
                    <a:lnTo>
                      <a:pt x="4942" y="6957"/>
                    </a:lnTo>
                    <a:lnTo>
                      <a:pt x="4930" y="6940"/>
                    </a:lnTo>
                    <a:lnTo>
                      <a:pt x="4917" y="6924"/>
                    </a:lnTo>
                    <a:lnTo>
                      <a:pt x="4903" y="6910"/>
                    </a:lnTo>
                    <a:lnTo>
                      <a:pt x="4886" y="6896"/>
                    </a:lnTo>
                    <a:lnTo>
                      <a:pt x="4869" y="6884"/>
                    </a:lnTo>
                    <a:lnTo>
                      <a:pt x="4851" y="6874"/>
                    </a:lnTo>
                    <a:lnTo>
                      <a:pt x="4832" y="6866"/>
                    </a:lnTo>
                    <a:lnTo>
                      <a:pt x="4812" y="6859"/>
                    </a:lnTo>
                    <a:lnTo>
                      <a:pt x="4790" y="6855"/>
                    </a:lnTo>
                    <a:lnTo>
                      <a:pt x="4768" y="6851"/>
                    </a:lnTo>
                    <a:lnTo>
                      <a:pt x="4745" y="6851"/>
                    </a:lnTo>
                    <a:close/>
                    <a:moveTo>
                      <a:pt x="4748" y="6342"/>
                    </a:moveTo>
                    <a:lnTo>
                      <a:pt x="4748" y="6342"/>
                    </a:lnTo>
                    <a:lnTo>
                      <a:pt x="4745" y="6321"/>
                    </a:lnTo>
                    <a:lnTo>
                      <a:pt x="4742" y="6299"/>
                    </a:lnTo>
                    <a:lnTo>
                      <a:pt x="4735" y="6279"/>
                    </a:lnTo>
                    <a:lnTo>
                      <a:pt x="4727" y="6259"/>
                    </a:lnTo>
                    <a:lnTo>
                      <a:pt x="4717" y="6241"/>
                    </a:lnTo>
                    <a:lnTo>
                      <a:pt x="4706" y="6223"/>
                    </a:lnTo>
                    <a:lnTo>
                      <a:pt x="4692" y="6207"/>
                    </a:lnTo>
                    <a:lnTo>
                      <a:pt x="4678" y="6192"/>
                    </a:lnTo>
                    <a:lnTo>
                      <a:pt x="4662" y="6179"/>
                    </a:lnTo>
                    <a:lnTo>
                      <a:pt x="4645" y="6167"/>
                    </a:lnTo>
                    <a:lnTo>
                      <a:pt x="4627" y="6156"/>
                    </a:lnTo>
                    <a:lnTo>
                      <a:pt x="4607" y="6149"/>
                    </a:lnTo>
                    <a:lnTo>
                      <a:pt x="4587" y="6142"/>
                    </a:lnTo>
                    <a:lnTo>
                      <a:pt x="4565" y="6137"/>
                    </a:lnTo>
                    <a:lnTo>
                      <a:pt x="4544" y="6134"/>
                    </a:lnTo>
                    <a:lnTo>
                      <a:pt x="4521" y="6134"/>
                    </a:lnTo>
                    <a:lnTo>
                      <a:pt x="4499" y="6136"/>
                    </a:lnTo>
                    <a:lnTo>
                      <a:pt x="4478" y="6140"/>
                    </a:lnTo>
                    <a:lnTo>
                      <a:pt x="4456" y="6146"/>
                    </a:lnTo>
                    <a:lnTo>
                      <a:pt x="4436" y="6153"/>
                    </a:lnTo>
                    <a:lnTo>
                      <a:pt x="4418" y="6163"/>
                    </a:lnTo>
                    <a:lnTo>
                      <a:pt x="4400" y="6174"/>
                    </a:lnTo>
                    <a:lnTo>
                      <a:pt x="4383" y="6188"/>
                    </a:lnTo>
                    <a:lnTo>
                      <a:pt x="4369" y="6201"/>
                    </a:lnTo>
                    <a:lnTo>
                      <a:pt x="4355" y="6217"/>
                    </a:lnTo>
                    <a:lnTo>
                      <a:pt x="4343" y="6234"/>
                    </a:lnTo>
                    <a:lnTo>
                      <a:pt x="4333" y="6252"/>
                    </a:lnTo>
                    <a:lnTo>
                      <a:pt x="4324" y="6271"/>
                    </a:lnTo>
                    <a:lnTo>
                      <a:pt x="4317" y="6291"/>
                    </a:lnTo>
                    <a:lnTo>
                      <a:pt x="4312" y="6312"/>
                    </a:lnTo>
                    <a:lnTo>
                      <a:pt x="4309" y="6333"/>
                    </a:lnTo>
                    <a:lnTo>
                      <a:pt x="4309" y="6355"/>
                    </a:lnTo>
                    <a:lnTo>
                      <a:pt x="4311" y="6377"/>
                    </a:lnTo>
                    <a:lnTo>
                      <a:pt x="4315" y="6398"/>
                    </a:lnTo>
                    <a:lnTo>
                      <a:pt x="4320" y="6418"/>
                    </a:lnTo>
                    <a:lnTo>
                      <a:pt x="4328" y="6438"/>
                    </a:lnTo>
                    <a:lnTo>
                      <a:pt x="4338" y="6457"/>
                    </a:lnTo>
                    <a:lnTo>
                      <a:pt x="4349" y="6473"/>
                    </a:lnTo>
                    <a:lnTo>
                      <a:pt x="4363" y="6489"/>
                    </a:lnTo>
                    <a:lnTo>
                      <a:pt x="4378" y="6505"/>
                    </a:lnTo>
                    <a:lnTo>
                      <a:pt x="4393" y="6517"/>
                    </a:lnTo>
                    <a:lnTo>
                      <a:pt x="4411" y="6530"/>
                    </a:lnTo>
                    <a:lnTo>
                      <a:pt x="4429" y="6540"/>
                    </a:lnTo>
                    <a:lnTo>
                      <a:pt x="4448" y="6549"/>
                    </a:lnTo>
                    <a:lnTo>
                      <a:pt x="4469" y="6556"/>
                    </a:lnTo>
                    <a:lnTo>
                      <a:pt x="4490" y="6560"/>
                    </a:lnTo>
                    <a:lnTo>
                      <a:pt x="4512" y="6562"/>
                    </a:lnTo>
                    <a:lnTo>
                      <a:pt x="4535" y="6562"/>
                    </a:lnTo>
                    <a:lnTo>
                      <a:pt x="4557" y="6561"/>
                    </a:lnTo>
                    <a:lnTo>
                      <a:pt x="4579" y="6557"/>
                    </a:lnTo>
                    <a:lnTo>
                      <a:pt x="4600" y="6551"/>
                    </a:lnTo>
                    <a:lnTo>
                      <a:pt x="4619" y="6543"/>
                    </a:lnTo>
                    <a:lnTo>
                      <a:pt x="4638" y="6534"/>
                    </a:lnTo>
                    <a:lnTo>
                      <a:pt x="4656" y="6523"/>
                    </a:lnTo>
                    <a:lnTo>
                      <a:pt x="4673" y="6509"/>
                    </a:lnTo>
                    <a:lnTo>
                      <a:pt x="4688" y="6496"/>
                    </a:lnTo>
                    <a:lnTo>
                      <a:pt x="4701" y="6480"/>
                    </a:lnTo>
                    <a:lnTo>
                      <a:pt x="4714" y="6463"/>
                    </a:lnTo>
                    <a:lnTo>
                      <a:pt x="4724" y="6445"/>
                    </a:lnTo>
                    <a:lnTo>
                      <a:pt x="4733" y="6426"/>
                    </a:lnTo>
                    <a:lnTo>
                      <a:pt x="4740" y="6406"/>
                    </a:lnTo>
                    <a:lnTo>
                      <a:pt x="4744" y="6386"/>
                    </a:lnTo>
                    <a:lnTo>
                      <a:pt x="4748" y="6364"/>
                    </a:lnTo>
                    <a:lnTo>
                      <a:pt x="4748" y="6342"/>
                    </a:lnTo>
                    <a:close/>
                    <a:moveTo>
                      <a:pt x="3956" y="6362"/>
                    </a:moveTo>
                    <a:lnTo>
                      <a:pt x="3956" y="6362"/>
                    </a:lnTo>
                    <a:lnTo>
                      <a:pt x="3938" y="6363"/>
                    </a:lnTo>
                    <a:lnTo>
                      <a:pt x="3920" y="6366"/>
                    </a:lnTo>
                    <a:lnTo>
                      <a:pt x="3903" y="6368"/>
                    </a:lnTo>
                    <a:lnTo>
                      <a:pt x="3886" y="6371"/>
                    </a:lnTo>
                    <a:lnTo>
                      <a:pt x="3870" y="6376"/>
                    </a:lnTo>
                    <a:lnTo>
                      <a:pt x="3853" y="6380"/>
                    </a:lnTo>
                    <a:lnTo>
                      <a:pt x="3838" y="6386"/>
                    </a:lnTo>
                    <a:lnTo>
                      <a:pt x="3823" y="6393"/>
                    </a:lnTo>
                    <a:lnTo>
                      <a:pt x="3807" y="6399"/>
                    </a:lnTo>
                    <a:lnTo>
                      <a:pt x="3794" y="6407"/>
                    </a:lnTo>
                    <a:lnTo>
                      <a:pt x="3779" y="6416"/>
                    </a:lnTo>
                    <a:lnTo>
                      <a:pt x="3766" y="6425"/>
                    </a:lnTo>
                    <a:lnTo>
                      <a:pt x="3752" y="6435"/>
                    </a:lnTo>
                    <a:lnTo>
                      <a:pt x="3740" y="6445"/>
                    </a:lnTo>
                    <a:lnTo>
                      <a:pt x="3728" y="6455"/>
                    </a:lnTo>
                    <a:lnTo>
                      <a:pt x="3716" y="6468"/>
                    </a:lnTo>
                    <a:lnTo>
                      <a:pt x="3705" y="6479"/>
                    </a:lnTo>
                    <a:lnTo>
                      <a:pt x="3695" y="6491"/>
                    </a:lnTo>
                    <a:lnTo>
                      <a:pt x="3685" y="6505"/>
                    </a:lnTo>
                    <a:lnTo>
                      <a:pt x="3676" y="6518"/>
                    </a:lnTo>
                    <a:lnTo>
                      <a:pt x="3668" y="6532"/>
                    </a:lnTo>
                    <a:lnTo>
                      <a:pt x="3660" y="6547"/>
                    </a:lnTo>
                    <a:lnTo>
                      <a:pt x="3652" y="6561"/>
                    </a:lnTo>
                    <a:lnTo>
                      <a:pt x="3647" y="6576"/>
                    </a:lnTo>
                    <a:lnTo>
                      <a:pt x="3641" y="6592"/>
                    </a:lnTo>
                    <a:lnTo>
                      <a:pt x="3635" y="6607"/>
                    </a:lnTo>
                    <a:lnTo>
                      <a:pt x="3632" y="6623"/>
                    </a:lnTo>
                    <a:lnTo>
                      <a:pt x="3629" y="6640"/>
                    </a:lnTo>
                    <a:lnTo>
                      <a:pt x="3626" y="6656"/>
                    </a:lnTo>
                    <a:lnTo>
                      <a:pt x="3624" y="6673"/>
                    </a:lnTo>
                    <a:lnTo>
                      <a:pt x="3624" y="6689"/>
                    </a:lnTo>
                    <a:lnTo>
                      <a:pt x="3624" y="6707"/>
                    </a:lnTo>
                    <a:lnTo>
                      <a:pt x="3625" y="6724"/>
                    </a:lnTo>
                    <a:lnTo>
                      <a:pt x="3626" y="6741"/>
                    </a:lnTo>
                    <a:lnTo>
                      <a:pt x="3630" y="6758"/>
                    </a:lnTo>
                    <a:lnTo>
                      <a:pt x="3633" y="6774"/>
                    </a:lnTo>
                    <a:lnTo>
                      <a:pt x="3636" y="6791"/>
                    </a:lnTo>
                    <a:lnTo>
                      <a:pt x="3642" y="6806"/>
                    </a:lnTo>
                    <a:lnTo>
                      <a:pt x="3648" y="6821"/>
                    </a:lnTo>
                    <a:lnTo>
                      <a:pt x="3654" y="6837"/>
                    </a:lnTo>
                    <a:lnTo>
                      <a:pt x="3662" y="6851"/>
                    </a:lnTo>
                    <a:lnTo>
                      <a:pt x="3670" y="6865"/>
                    </a:lnTo>
                    <a:lnTo>
                      <a:pt x="3678" y="6878"/>
                    </a:lnTo>
                    <a:lnTo>
                      <a:pt x="3688" y="6892"/>
                    </a:lnTo>
                    <a:lnTo>
                      <a:pt x="3698" y="6905"/>
                    </a:lnTo>
                    <a:lnTo>
                      <a:pt x="3708" y="6918"/>
                    </a:lnTo>
                    <a:lnTo>
                      <a:pt x="3720" y="6929"/>
                    </a:lnTo>
                    <a:lnTo>
                      <a:pt x="3731" y="6940"/>
                    </a:lnTo>
                    <a:lnTo>
                      <a:pt x="3743" y="6951"/>
                    </a:lnTo>
                    <a:lnTo>
                      <a:pt x="3756" y="6961"/>
                    </a:lnTo>
                    <a:lnTo>
                      <a:pt x="3769" y="6970"/>
                    </a:lnTo>
                    <a:lnTo>
                      <a:pt x="3783" y="6979"/>
                    </a:lnTo>
                    <a:lnTo>
                      <a:pt x="3797" y="6987"/>
                    </a:lnTo>
                    <a:lnTo>
                      <a:pt x="3812" y="6995"/>
                    </a:lnTo>
                    <a:lnTo>
                      <a:pt x="3826" y="7002"/>
                    </a:lnTo>
                    <a:lnTo>
                      <a:pt x="3842" y="7009"/>
                    </a:lnTo>
                    <a:lnTo>
                      <a:pt x="3858" y="7014"/>
                    </a:lnTo>
                    <a:lnTo>
                      <a:pt x="3874" y="7019"/>
                    </a:lnTo>
                    <a:lnTo>
                      <a:pt x="3891" y="7023"/>
                    </a:lnTo>
                    <a:lnTo>
                      <a:pt x="3907" y="7027"/>
                    </a:lnTo>
                    <a:lnTo>
                      <a:pt x="3924" y="7029"/>
                    </a:lnTo>
                    <a:lnTo>
                      <a:pt x="3941" y="7030"/>
                    </a:lnTo>
                    <a:lnTo>
                      <a:pt x="3959" y="7031"/>
                    </a:lnTo>
                    <a:lnTo>
                      <a:pt x="3976" y="7031"/>
                    </a:lnTo>
                    <a:lnTo>
                      <a:pt x="3994" y="7030"/>
                    </a:lnTo>
                    <a:lnTo>
                      <a:pt x="4011" y="7028"/>
                    </a:lnTo>
                    <a:lnTo>
                      <a:pt x="4029" y="7026"/>
                    </a:lnTo>
                    <a:lnTo>
                      <a:pt x="4046" y="7022"/>
                    </a:lnTo>
                    <a:lnTo>
                      <a:pt x="4062" y="7018"/>
                    </a:lnTo>
                    <a:lnTo>
                      <a:pt x="4077" y="7013"/>
                    </a:lnTo>
                    <a:lnTo>
                      <a:pt x="4093" y="7008"/>
                    </a:lnTo>
                    <a:lnTo>
                      <a:pt x="4109" y="7001"/>
                    </a:lnTo>
                    <a:lnTo>
                      <a:pt x="4123" y="6994"/>
                    </a:lnTo>
                    <a:lnTo>
                      <a:pt x="4138" y="6986"/>
                    </a:lnTo>
                    <a:lnTo>
                      <a:pt x="4153" y="6977"/>
                    </a:lnTo>
                    <a:lnTo>
                      <a:pt x="4166" y="6968"/>
                    </a:lnTo>
                    <a:lnTo>
                      <a:pt x="4180" y="6958"/>
                    </a:lnTo>
                    <a:lnTo>
                      <a:pt x="4192" y="6948"/>
                    </a:lnTo>
                    <a:lnTo>
                      <a:pt x="4204" y="6938"/>
                    </a:lnTo>
                    <a:lnTo>
                      <a:pt x="4216" y="6926"/>
                    </a:lnTo>
                    <a:lnTo>
                      <a:pt x="4227" y="6914"/>
                    </a:lnTo>
                    <a:lnTo>
                      <a:pt x="4237" y="6902"/>
                    </a:lnTo>
                    <a:lnTo>
                      <a:pt x="4246" y="6888"/>
                    </a:lnTo>
                    <a:lnTo>
                      <a:pt x="4256" y="6875"/>
                    </a:lnTo>
                    <a:lnTo>
                      <a:pt x="4264" y="6861"/>
                    </a:lnTo>
                    <a:lnTo>
                      <a:pt x="4272" y="6847"/>
                    </a:lnTo>
                    <a:lnTo>
                      <a:pt x="4279" y="6832"/>
                    </a:lnTo>
                    <a:lnTo>
                      <a:pt x="4285" y="6818"/>
                    </a:lnTo>
                    <a:lnTo>
                      <a:pt x="4291" y="6802"/>
                    </a:lnTo>
                    <a:lnTo>
                      <a:pt x="4295" y="6786"/>
                    </a:lnTo>
                    <a:lnTo>
                      <a:pt x="4300" y="6770"/>
                    </a:lnTo>
                    <a:lnTo>
                      <a:pt x="4303" y="6753"/>
                    </a:lnTo>
                    <a:lnTo>
                      <a:pt x="4306" y="6738"/>
                    </a:lnTo>
                    <a:lnTo>
                      <a:pt x="4308" y="6721"/>
                    </a:lnTo>
                    <a:lnTo>
                      <a:pt x="4308" y="6704"/>
                    </a:lnTo>
                    <a:lnTo>
                      <a:pt x="4308" y="6686"/>
                    </a:lnTo>
                    <a:lnTo>
                      <a:pt x="4307" y="6669"/>
                    </a:lnTo>
                    <a:lnTo>
                      <a:pt x="4306" y="6652"/>
                    </a:lnTo>
                    <a:lnTo>
                      <a:pt x="4302" y="6635"/>
                    </a:lnTo>
                    <a:lnTo>
                      <a:pt x="4299" y="6619"/>
                    </a:lnTo>
                    <a:lnTo>
                      <a:pt x="4294" y="6603"/>
                    </a:lnTo>
                    <a:lnTo>
                      <a:pt x="4290" y="6587"/>
                    </a:lnTo>
                    <a:lnTo>
                      <a:pt x="4284" y="6571"/>
                    </a:lnTo>
                    <a:lnTo>
                      <a:pt x="4277" y="6557"/>
                    </a:lnTo>
                    <a:lnTo>
                      <a:pt x="4270" y="6542"/>
                    </a:lnTo>
                    <a:lnTo>
                      <a:pt x="4262" y="6529"/>
                    </a:lnTo>
                    <a:lnTo>
                      <a:pt x="4253" y="6514"/>
                    </a:lnTo>
                    <a:lnTo>
                      <a:pt x="4244" y="6502"/>
                    </a:lnTo>
                    <a:lnTo>
                      <a:pt x="4234" y="6488"/>
                    </a:lnTo>
                    <a:lnTo>
                      <a:pt x="4223" y="6476"/>
                    </a:lnTo>
                    <a:lnTo>
                      <a:pt x="4212" y="6464"/>
                    </a:lnTo>
                    <a:lnTo>
                      <a:pt x="4201" y="6453"/>
                    </a:lnTo>
                    <a:lnTo>
                      <a:pt x="4189" y="6442"/>
                    </a:lnTo>
                    <a:lnTo>
                      <a:pt x="4175" y="6432"/>
                    </a:lnTo>
                    <a:lnTo>
                      <a:pt x="4163" y="6423"/>
                    </a:lnTo>
                    <a:lnTo>
                      <a:pt x="4148" y="6414"/>
                    </a:lnTo>
                    <a:lnTo>
                      <a:pt x="4135" y="6405"/>
                    </a:lnTo>
                    <a:lnTo>
                      <a:pt x="4120" y="6398"/>
                    </a:lnTo>
                    <a:lnTo>
                      <a:pt x="4104" y="6390"/>
                    </a:lnTo>
                    <a:lnTo>
                      <a:pt x="4090" y="6385"/>
                    </a:lnTo>
                    <a:lnTo>
                      <a:pt x="4074" y="6379"/>
                    </a:lnTo>
                    <a:lnTo>
                      <a:pt x="4057" y="6375"/>
                    </a:lnTo>
                    <a:lnTo>
                      <a:pt x="4041" y="6370"/>
                    </a:lnTo>
                    <a:lnTo>
                      <a:pt x="4024" y="6367"/>
                    </a:lnTo>
                    <a:lnTo>
                      <a:pt x="4008" y="6364"/>
                    </a:lnTo>
                    <a:lnTo>
                      <a:pt x="3991" y="6363"/>
                    </a:lnTo>
                    <a:lnTo>
                      <a:pt x="3973" y="6362"/>
                    </a:lnTo>
                    <a:lnTo>
                      <a:pt x="3956" y="6362"/>
                    </a:lnTo>
                    <a:close/>
                  </a:path>
                </a:pathLst>
              </a:custGeom>
              <a:gradFill>
                <a:gsLst>
                  <a:gs pos="0">
                    <a:schemeClr val="bg1"/>
                  </a:gs>
                  <a:gs pos="81000">
                    <a:schemeClr val="bg2"/>
                  </a:gs>
                </a:gsLst>
                <a:lin ang="2700000" scaled="0"/>
              </a:gradFill>
              <a:ln>
                <a:noFill/>
              </a:ln>
              <a:extLst/>
            </p:spPr>
            <p:txBody>
              <a:bodyPr bIns="468000" anchor="ctr">
                <a:scene3d>
                  <a:camera prst="orthographicFront"/>
                  <a:lightRig rig="threePt" dir="t"/>
                </a:scene3d>
                <a:sp3d>
                  <a:contourClr>
                    <a:srgbClr val="FFFFFF"/>
                  </a:contourClr>
                </a:sp3d>
              </a:bodyPr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zh-CN" altLang="en-US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1" name="KSO_Shape"/>
              <p:cNvSpPr>
                <a:spLocks/>
              </p:cNvSpPr>
              <p:nvPr/>
            </p:nvSpPr>
            <p:spPr bwMode="auto">
              <a:xfrm rot="9417919">
                <a:off x="6377215" y="501505"/>
                <a:ext cx="1905000" cy="1701800"/>
              </a:xfrm>
              <a:custGeom>
                <a:avLst/>
                <a:gdLst>
                  <a:gd name="T0" fmla="*/ 2147483646 w 8153"/>
                  <a:gd name="T1" fmla="*/ 2147483646 h 7279"/>
                  <a:gd name="T2" fmla="*/ 2147483646 w 8153"/>
                  <a:gd name="T3" fmla="*/ 2147483646 h 7279"/>
                  <a:gd name="T4" fmla="*/ 2147483646 w 8153"/>
                  <a:gd name="T5" fmla="*/ 2147483646 h 7279"/>
                  <a:gd name="T6" fmla="*/ 2147483646 w 8153"/>
                  <a:gd name="T7" fmla="*/ 2147483646 h 7279"/>
                  <a:gd name="T8" fmla="*/ 2147483646 w 8153"/>
                  <a:gd name="T9" fmla="*/ 2147483646 h 7279"/>
                  <a:gd name="T10" fmla="*/ 2147483646 w 8153"/>
                  <a:gd name="T11" fmla="*/ 1519452563 h 7279"/>
                  <a:gd name="T12" fmla="*/ 2147483646 w 8153"/>
                  <a:gd name="T13" fmla="*/ 2147483646 h 7279"/>
                  <a:gd name="T14" fmla="*/ 2147483646 w 8153"/>
                  <a:gd name="T15" fmla="*/ 2147483646 h 7279"/>
                  <a:gd name="T16" fmla="*/ 2147483646 w 8153"/>
                  <a:gd name="T17" fmla="*/ 2055726706 h 7279"/>
                  <a:gd name="T18" fmla="*/ 2147483646 w 8153"/>
                  <a:gd name="T19" fmla="*/ 25526532 h 7279"/>
                  <a:gd name="T20" fmla="*/ 2147483646 w 8153"/>
                  <a:gd name="T21" fmla="*/ 2147483646 h 7279"/>
                  <a:gd name="T22" fmla="*/ 2147483646 w 8153"/>
                  <a:gd name="T23" fmla="*/ 2147483646 h 7279"/>
                  <a:gd name="T24" fmla="*/ 2147483646 w 8153"/>
                  <a:gd name="T25" fmla="*/ 2147483646 h 7279"/>
                  <a:gd name="T26" fmla="*/ 2147483646 w 8153"/>
                  <a:gd name="T27" fmla="*/ 2147483646 h 7279"/>
                  <a:gd name="T28" fmla="*/ 2147483646 w 8153"/>
                  <a:gd name="T29" fmla="*/ 2147483646 h 7279"/>
                  <a:gd name="T30" fmla="*/ 51046663 w 8153"/>
                  <a:gd name="T31" fmla="*/ 2147483646 h 7279"/>
                  <a:gd name="T32" fmla="*/ 1109812858 w 8153"/>
                  <a:gd name="T33" fmla="*/ 2147483646 h 7279"/>
                  <a:gd name="T34" fmla="*/ 2147483646 w 8153"/>
                  <a:gd name="T35" fmla="*/ 2147483646 h 7279"/>
                  <a:gd name="T36" fmla="*/ 2147483646 w 8153"/>
                  <a:gd name="T37" fmla="*/ 2147483646 h 7279"/>
                  <a:gd name="T38" fmla="*/ 2147483646 w 8153"/>
                  <a:gd name="T39" fmla="*/ 2147483646 h 7279"/>
                  <a:gd name="T40" fmla="*/ 2147483646 w 8153"/>
                  <a:gd name="T41" fmla="*/ 2147483646 h 7279"/>
                  <a:gd name="T42" fmla="*/ 2147483646 w 8153"/>
                  <a:gd name="T43" fmla="*/ 2147483646 h 7279"/>
                  <a:gd name="T44" fmla="*/ 2147483646 w 8153"/>
                  <a:gd name="T45" fmla="*/ 2147483646 h 7279"/>
                  <a:gd name="T46" fmla="*/ 2147483646 w 8153"/>
                  <a:gd name="T47" fmla="*/ 2147483646 h 7279"/>
                  <a:gd name="T48" fmla="*/ 2147483646 w 8153"/>
                  <a:gd name="T49" fmla="*/ 2147483646 h 7279"/>
                  <a:gd name="T50" fmla="*/ 2147483646 w 8153"/>
                  <a:gd name="T51" fmla="*/ 2147483646 h 7279"/>
                  <a:gd name="T52" fmla="*/ 2147483646 w 8153"/>
                  <a:gd name="T53" fmla="*/ 2147483646 h 7279"/>
                  <a:gd name="T54" fmla="*/ 2147483646 w 8153"/>
                  <a:gd name="T55" fmla="*/ 2147483646 h 7279"/>
                  <a:gd name="T56" fmla="*/ 2147483646 w 8153"/>
                  <a:gd name="T57" fmla="*/ 2147483646 h 7279"/>
                  <a:gd name="T58" fmla="*/ 2147483646 w 8153"/>
                  <a:gd name="T59" fmla="*/ 2147483646 h 7279"/>
                  <a:gd name="T60" fmla="*/ 2147483646 w 8153"/>
                  <a:gd name="T61" fmla="*/ 2147483646 h 7279"/>
                  <a:gd name="T62" fmla="*/ 2147483646 w 8153"/>
                  <a:gd name="T63" fmla="*/ 2147483646 h 7279"/>
                  <a:gd name="T64" fmla="*/ 2147483646 w 8153"/>
                  <a:gd name="T65" fmla="*/ 2147483646 h 7279"/>
                  <a:gd name="T66" fmla="*/ 2147483646 w 8153"/>
                  <a:gd name="T67" fmla="*/ 2147483646 h 7279"/>
                  <a:gd name="T68" fmla="*/ 2147483646 w 8153"/>
                  <a:gd name="T69" fmla="*/ 2147483646 h 7279"/>
                  <a:gd name="T70" fmla="*/ 2147483646 w 8153"/>
                  <a:gd name="T71" fmla="*/ 2147483646 h 7279"/>
                  <a:gd name="T72" fmla="*/ 2147483646 w 8153"/>
                  <a:gd name="T73" fmla="*/ 2147483646 h 7279"/>
                  <a:gd name="T74" fmla="*/ 2147483646 w 8153"/>
                  <a:gd name="T75" fmla="*/ 2147483646 h 7279"/>
                  <a:gd name="T76" fmla="*/ 2147483646 w 8153"/>
                  <a:gd name="T77" fmla="*/ 2147483646 h 7279"/>
                  <a:gd name="T78" fmla="*/ 2147483646 w 8153"/>
                  <a:gd name="T79" fmla="*/ 2147483646 h 7279"/>
                  <a:gd name="T80" fmla="*/ 2147483646 w 8153"/>
                  <a:gd name="T81" fmla="*/ 2147483646 h 7279"/>
                  <a:gd name="T82" fmla="*/ 2147483646 w 8153"/>
                  <a:gd name="T83" fmla="*/ 2147483646 h 7279"/>
                  <a:gd name="T84" fmla="*/ 2147483646 w 8153"/>
                  <a:gd name="T85" fmla="*/ 2147483646 h 7279"/>
                  <a:gd name="T86" fmla="*/ 2147483646 w 8153"/>
                  <a:gd name="T87" fmla="*/ 2147483646 h 7279"/>
                  <a:gd name="T88" fmla="*/ 2147483646 w 8153"/>
                  <a:gd name="T89" fmla="*/ 2147483646 h 7279"/>
                  <a:gd name="T90" fmla="*/ 2147483646 w 8153"/>
                  <a:gd name="T91" fmla="*/ 2147483646 h 7279"/>
                  <a:gd name="T92" fmla="*/ 2147483646 w 8153"/>
                  <a:gd name="T93" fmla="*/ 2147483646 h 7279"/>
                  <a:gd name="T94" fmla="*/ 2147483646 w 8153"/>
                  <a:gd name="T95" fmla="*/ 2147483646 h 7279"/>
                  <a:gd name="T96" fmla="*/ 2147483646 w 8153"/>
                  <a:gd name="T97" fmla="*/ 2147483646 h 7279"/>
                  <a:gd name="T98" fmla="*/ 2147483646 w 8153"/>
                  <a:gd name="T99" fmla="*/ 2147483646 h 7279"/>
                  <a:gd name="T100" fmla="*/ 2147483646 w 8153"/>
                  <a:gd name="T101" fmla="*/ 2147483646 h 7279"/>
                  <a:gd name="T102" fmla="*/ 2147483646 w 8153"/>
                  <a:gd name="T103" fmla="*/ 2147483646 h 7279"/>
                  <a:gd name="T104" fmla="*/ 2147483646 w 8153"/>
                  <a:gd name="T105" fmla="*/ 2147483646 h 7279"/>
                  <a:gd name="T106" fmla="*/ 2147483646 w 8153"/>
                  <a:gd name="T107" fmla="*/ 2147483646 h 7279"/>
                  <a:gd name="T108" fmla="*/ 2147483646 w 8153"/>
                  <a:gd name="T109" fmla="*/ 2147483646 h 7279"/>
                  <a:gd name="T110" fmla="*/ 2147483646 w 8153"/>
                  <a:gd name="T111" fmla="*/ 2147483646 h 7279"/>
                  <a:gd name="T112" fmla="*/ 2147483646 w 8153"/>
                  <a:gd name="T113" fmla="*/ 2147483646 h 7279"/>
                  <a:gd name="T114" fmla="*/ 2147483646 w 8153"/>
                  <a:gd name="T115" fmla="*/ 2147483646 h 7279"/>
                  <a:gd name="T116" fmla="*/ 2147483646 w 8153"/>
                  <a:gd name="T117" fmla="*/ 2147483646 h 7279"/>
                  <a:gd name="T118" fmla="*/ 2147483646 w 8153"/>
                  <a:gd name="T119" fmla="*/ 2147483646 h 7279"/>
                  <a:gd name="T120" fmla="*/ 2147483646 w 8153"/>
                  <a:gd name="T121" fmla="*/ 2147483646 h 7279"/>
                  <a:gd name="T122" fmla="*/ 2147483646 w 8153"/>
                  <a:gd name="T123" fmla="*/ 2147483646 h 7279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0" t="0" r="r" b="b"/>
                <a:pathLst>
                  <a:path w="8153" h="7279">
                    <a:moveTo>
                      <a:pt x="8153" y="2519"/>
                    </a:moveTo>
                    <a:lnTo>
                      <a:pt x="8153" y="2519"/>
                    </a:lnTo>
                    <a:lnTo>
                      <a:pt x="8152" y="2471"/>
                    </a:lnTo>
                    <a:lnTo>
                      <a:pt x="8148" y="2423"/>
                    </a:lnTo>
                    <a:lnTo>
                      <a:pt x="8142" y="2377"/>
                    </a:lnTo>
                    <a:lnTo>
                      <a:pt x="8134" y="2331"/>
                    </a:lnTo>
                    <a:lnTo>
                      <a:pt x="8122" y="2286"/>
                    </a:lnTo>
                    <a:lnTo>
                      <a:pt x="8110" y="2242"/>
                    </a:lnTo>
                    <a:lnTo>
                      <a:pt x="8094" y="2198"/>
                    </a:lnTo>
                    <a:lnTo>
                      <a:pt x="8077" y="2156"/>
                    </a:lnTo>
                    <a:lnTo>
                      <a:pt x="8058" y="2115"/>
                    </a:lnTo>
                    <a:lnTo>
                      <a:pt x="8038" y="2075"/>
                    </a:lnTo>
                    <a:lnTo>
                      <a:pt x="8014" y="2035"/>
                    </a:lnTo>
                    <a:lnTo>
                      <a:pt x="7990" y="1998"/>
                    </a:lnTo>
                    <a:lnTo>
                      <a:pt x="7963" y="1961"/>
                    </a:lnTo>
                    <a:lnTo>
                      <a:pt x="7935" y="1926"/>
                    </a:lnTo>
                    <a:lnTo>
                      <a:pt x="7905" y="1893"/>
                    </a:lnTo>
                    <a:lnTo>
                      <a:pt x="7874" y="1860"/>
                    </a:lnTo>
                    <a:lnTo>
                      <a:pt x="7840" y="1830"/>
                    </a:lnTo>
                    <a:lnTo>
                      <a:pt x="7805" y="1800"/>
                    </a:lnTo>
                    <a:lnTo>
                      <a:pt x="7769" y="1772"/>
                    </a:lnTo>
                    <a:lnTo>
                      <a:pt x="7732" y="1746"/>
                    </a:lnTo>
                    <a:lnTo>
                      <a:pt x="7694" y="1722"/>
                    </a:lnTo>
                    <a:lnTo>
                      <a:pt x="7653" y="1699"/>
                    </a:lnTo>
                    <a:lnTo>
                      <a:pt x="7613" y="1679"/>
                    </a:lnTo>
                    <a:lnTo>
                      <a:pt x="7570" y="1660"/>
                    </a:lnTo>
                    <a:lnTo>
                      <a:pt x="7527" y="1644"/>
                    </a:lnTo>
                    <a:lnTo>
                      <a:pt x="7483" y="1630"/>
                    </a:lnTo>
                    <a:lnTo>
                      <a:pt x="7438" y="1616"/>
                    </a:lnTo>
                    <a:lnTo>
                      <a:pt x="7391" y="1606"/>
                    </a:lnTo>
                    <a:lnTo>
                      <a:pt x="7344" y="1598"/>
                    </a:lnTo>
                    <a:lnTo>
                      <a:pt x="7297" y="1592"/>
                    </a:lnTo>
                    <a:lnTo>
                      <a:pt x="7249" y="1588"/>
                    </a:lnTo>
                    <a:lnTo>
                      <a:pt x="7199" y="1587"/>
                    </a:lnTo>
                    <a:lnTo>
                      <a:pt x="7169" y="1588"/>
                    </a:lnTo>
                    <a:lnTo>
                      <a:pt x="7138" y="1589"/>
                    </a:lnTo>
                    <a:lnTo>
                      <a:pt x="7108" y="1591"/>
                    </a:lnTo>
                    <a:lnTo>
                      <a:pt x="7078" y="1595"/>
                    </a:lnTo>
                    <a:lnTo>
                      <a:pt x="7048" y="1599"/>
                    </a:lnTo>
                    <a:lnTo>
                      <a:pt x="7018" y="1605"/>
                    </a:lnTo>
                    <a:lnTo>
                      <a:pt x="6989" y="1610"/>
                    </a:lnTo>
                    <a:lnTo>
                      <a:pt x="6961" y="1617"/>
                    </a:lnTo>
                    <a:lnTo>
                      <a:pt x="6962" y="1583"/>
                    </a:lnTo>
                    <a:lnTo>
                      <a:pt x="6962" y="1550"/>
                    </a:lnTo>
                    <a:lnTo>
                      <a:pt x="6962" y="1513"/>
                    </a:lnTo>
                    <a:lnTo>
                      <a:pt x="6961" y="1475"/>
                    </a:lnTo>
                    <a:lnTo>
                      <a:pt x="6958" y="1438"/>
                    </a:lnTo>
                    <a:lnTo>
                      <a:pt x="6955" y="1402"/>
                    </a:lnTo>
                    <a:lnTo>
                      <a:pt x="6951" y="1366"/>
                    </a:lnTo>
                    <a:lnTo>
                      <a:pt x="6945" y="1330"/>
                    </a:lnTo>
                    <a:lnTo>
                      <a:pt x="6939" y="1296"/>
                    </a:lnTo>
                    <a:lnTo>
                      <a:pt x="6933" y="1260"/>
                    </a:lnTo>
                    <a:lnTo>
                      <a:pt x="6925" y="1225"/>
                    </a:lnTo>
                    <a:lnTo>
                      <a:pt x="6916" y="1191"/>
                    </a:lnTo>
                    <a:lnTo>
                      <a:pt x="6907" y="1156"/>
                    </a:lnTo>
                    <a:lnTo>
                      <a:pt x="6897" y="1122"/>
                    </a:lnTo>
                    <a:lnTo>
                      <a:pt x="6885" y="1089"/>
                    </a:lnTo>
                    <a:lnTo>
                      <a:pt x="6873" y="1056"/>
                    </a:lnTo>
                    <a:lnTo>
                      <a:pt x="6861" y="1023"/>
                    </a:lnTo>
                    <a:lnTo>
                      <a:pt x="6847" y="991"/>
                    </a:lnTo>
                    <a:lnTo>
                      <a:pt x="6832" y="959"/>
                    </a:lnTo>
                    <a:lnTo>
                      <a:pt x="6817" y="927"/>
                    </a:lnTo>
                    <a:lnTo>
                      <a:pt x="6801" y="896"/>
                    </a:lnTo>
                    <a:lnTo>
                      <a:pt x="6785" y="865"/>
                    </a:lnTo>
                    <a:lnTo>
                      <a:pt x="6767" y="836"/>
                    </a:lnTo>
                    <a:lnTo>
                      <a:pt x="6749" y="805"/>
                    </a:lnTo>
                    <a:lnTo>
                      <a:pt x="6730" y="776"/>
                    </a:lnTo>
                    <a:lnTo>
                      <a:pt x="6711" y="747"/>
                    </a:lnTo>
                    <a:lnTo>
                      <a:pt x="6691" y="719"/>
                    </a:lnTo>
                    <a:lnTo>
                      <a:pt x="6671" y="691"/>
                    </a:lnTo>
                    <a:lnTo>
                      <a:pt x="6649" y="664"/>
                    </a:lnTo>
                    <a:lnTo>
                      <a:pt x="6627" y="637"/>
                    </a:lnTo>
                    <a:lnTo>
                      <a:pt x="6604" y="611"/>
                    </a:lnTo>
                    <a:lnTo>
                      <a:pt x="6581" y="585"/>
                    </a:lnTo>
                    <a:lnTo>
                      <a:pt x="6557" y="559"/>
                    </a:lnTo>
                    <a:lnTo>
                      <a:pt x="6532" y="534"/>
                    </a:lnTo>
                    <a:lnTo>
                      <a:pt x="6506" y="511"/>
                    </a:lnTo>
                    <a:lnTo>
                      <a:pt x="6481" y="487"/>
                    </a:lnTo>
                    <a:lnTo>
                      <a:pt x="6455" y="465"/>
                    </a:lnTo>
                    <a:lnTo>
                      <a:pt x="6428" y="442"/>
                    </a:lnTo>
                    <a:lnTo>
                      <a:pt x="6400" y="421"/>
                    </a:lnTo>
                    <a:lnTo>
                      <a:pt x="6371" y="399"/>
                    </a:lnTo>
                    <a:lnTo>
                      <a:pt x="6343" y="379"/>
                    </a:lnTo>
                    <a:lnTo>
                      <a:pt x="6314" y="360"/>
                    </a:lnTo>
                    <a:lnTo>
                      <a:pt x="6285" y="341"/>
                    </a:lnTo>
                    <a:lnTo>
                      <a:pt x="6254" y="323"/>
                    </a:lnTo>
                    <a:lnTo>
                      <a:pt x="6224" y="305"/>
                    </a:lnTo>
                    <a:lnTo>
                      <a:pt x="6194" y="288"/>
                    </a:lnTo>
                    <a:lnTo>
                      <a:pt x="6162" y="271"/>
                    </a:lnTo>
                    <a:lnTo>
                      <a:pt x="6130" y="257"/>
                    </a:lnTo>
                    <a:lnTo>
                      <a:pt x="6097" y="242"/>
                    </a:lnTo>
                    <a:lnTo>
                      <a:pt x="6064" y="227"/>
                    </a:lnTo>
                    <a:lnTo>
                      <a:pt x="6032" y="214"/>
                    </a:lnTo>
                    <a:lnTo>
                      <a:pt x="5998" y="202"/>
                    </a:lnTo>
                    <a:lnTo>
                      <a:pt x="5964" y="190"/>
                    </a:lnTo>
                    <a:lnTo>
                      <a:pt x="5929" y="179"/>
                    </a:lnTo>
                    <a:lnTo>
                      <a:pt x="5895" y="169"/>
                    </a:lnTo>
                    <a:lnTo>
                      <a:pt x="5860" y="160"/>
                    </a:lnTo>
                    <a:lnTo>
                      <a:pt x="5825" y="151"/>
                    </a:lnTo>
                    <a:lnTo>
                      <a:pt x="5789" y="144"/>
                    </a:lnTo>
                    <a:lnTo>
                      <a:pt x="5753" y="137"/>
                    </a:lnTo>
                    <a:lnTo>
                      <a:pt x="5717" y="132"/>
                    </a:lnTo>
                    <a:lnTo>
                      <a:pt x="5680" y="126"/>
                    </a:lnTo>
                    <a:lnTo>
                      <a:pt x="5643" y="122"/>
                    </a:lnTo>
                    <a:lnTo>
                      <a:pt x="5606" y="119"/>
                    </a:lnTo>
                    <a:lnTo>
                      <a:pt x="5568" y="116"/>
                    </a:lnTo>
                    <a:lnTo>
                      <a:pt x="5531" y="115"/>
                    </a:lnTo>
                    <a:lnTo>
                      <a:pt x="5493" y="115"/>
                    </a:lnTo>
                    <a:lnTo>
                      <a:pt x="5449" y="115"/>
                    </a:lnTo>
                    <a:lnTo>
                      <a:pt x="5405" y="117"/>
                    </a:lnTo>
                    <a:lnTo>
                      <a:pt x="5362" y="121"/>
                    </a:lnTo>
                    <a:lnTo>
                      <a:pt x="5319" y="125"/>
                    </a:lnTo>
                    <a:lnTo>
                      <a:pt x="5275" y="131"/>
                    </a:lnTo>
                    <a:lnTo>
                      <a:pt x="5233" y="137"/>
                    </a:lnTo>
                    <a:lnTo>
                      <a:pt x="5192" y="145"/>
                    </a:lnTo>
                    <a:lnTo>
                      <a:pt x="5150" y="154"/>
                    </a:lnTo>
                    <a:lnTo>
                      <a:pt x="5109" y="164"/>
                    </a:lnTo>
                    <a:lnTo>
                      <a:pt x="5068" y="176"/>
                    </a:lnTo>
                    <a:lnTo>
                      <a:pt x="5028" y="188"/>
                    </a:lnTo>
                    <a:lnTo>
                      <a:pt x="4988" y="202"/>
                    </a:lnTo>
                    <a:lnTo>
                      <a:pt x="4949" y="216"/>
                    </a:lnTo>
                    <a:lnTo>
                      <a:pt x="4911" y="232"/>
                    </a:lnTo>
                    <a:lnTo>
                      <a:pt x="4872" y="249"/>
                    </a:lnTo>
                    <a:lnTo>
                      <a:pt x="4835" y="267"/>
                    </a:lnTo>
                    <a:lnTo>
                      <a:pt x="4798" y="285"/>
                    </a:lnTo>
                    <a:lnTo>
                      <a:pt x="4762" y="305"/>
                    </a:lnTo>
                    <a:lnTo>
                      <a:pt x="4727" y="325"/>
                    </a:lnTo>
                    <a:lnTo>
                      <a:pt x="4692" y="347"/>
                    </a:lnTo>
                    <a:lnTo>
                      <a:pt x="4658" y="369"/>
                    </a:lnTo>
                    <a:lnTo>
                      <a:pt x="4624" y="393"/>
                    </a:lnTo>
                    <a:lnTo>
                      <a:pt x="4591" y="417"/>
                    </a:lnTo>
                    <a:lnTo>
                      <a:pt x="4560" y="442"/>
                    </a:lnTo>
                    <a:lnTo>
                      <a:pt x="4528" y="468"/>
                    </a:lnTo>
                    <a:lnTo>
                      <a:pt x="4498" y="495"/>
                    </a:lnTo>
                    <a:lnTo>
                      <a:pt x="4467" y="523"/>
                    </a:lnTo>
                    <a:lnTo>
                      <a:pt x="4438" y="551"/>
                    </a:lnTo>
                    <a:lnTo>
                      <a:pt x="4410" y="580"/>
                    </a:lnTo>
                    <a:lnTo>
                      <a:pt x="4383" y="610"/>
                    </a:lnTo>
                    <a:lnTo>
                      <a:pt x="4356" y="641"/>
                    </a:lnTo>
                    <a:lnTo>
                      <a:pt x="4331" y="673"/>
                    </a:lnTo>
                    <a:lnTo>
                      <a:pt x="4298" y="634"/>
                    </a:lnTo>
                    <a:lnTo>
                      <a:pt x="4263" y="597"/>
                    </a:lnTo>
                    <a:lnTo>
                      <a:pt x="4228" y="561"/>
                    </a:lnTo>
                    <a:lnTo>
                      <a:pt x="4192" y="525"/>
                    </a:lnTo>
                    <a:lnTo>
                      <a:pt x="4155" y="492"/>
                    </a:lnTo>
                    <a:lnTo>
                      <a:pt x="4117" y="458"/>
                    </a:lnTo>
                    <a:lnTo>
                      <a:pt x="4077" y="425"/>
                    </a:lnTo>
                    <a:lnTo>
                      <a:pt x="4037" y="394"/>
                    </a:lnTo>
                    <a:lnTo>
                      <a:pt x="3996" y="363"/>
                    </a:lnTo>
                    <a:lnTo>
                      <a:pt x="3955" y="334"/>
                    </a:lnTo>
                    <a:lnTo>
                      <a:pt x="3912" y="306"/>
                    </a:lnTo>
                    <a:lnTo>
                      <a:pt x="3869" y="279"/>
                    </a:lnTo>
                    <a:lnTo>
                      <a:pt x="3824" y="253"/>
                    </a:lnTo>
                    <a:lnTo>
                      <a:pt x="3780" y="228"/>
                    </a:lnTo>
                    <a:lnTo>
                      <a:pt x="3734" y="205"/>
                    </a:lnTo>
                    <a:lnTo>
                      <a:pt x="3688" y="182"/>
                    </a:lnTo>
                    <a:lnTo>
                      <a:pt x="3641" y="161"/>
                    </a:lnTo>
                    <a:lnTo>
                      <a:pt x="3593" y="141"/>
                    </a:lnTo>
                    <a:lnTo>
                      <a:pt x="3544" y="122"/>
                    </a:lnTo>
                    <a:lnTo>
                      <a:pt x="3496" y="104"/>
                    </a:lnTo>
                    <a:lnTo>
                      <a:pt x="3446" y="88"/>
                    </a:lnTo>
                    <a:lnTo>
                      <a:pt x="3396" y="73"/>
                    </a:lnTo>
                    <a:lnTo>
                      <a:pt x="3345" y="60"/>
                    </a:lnTo>
                    <a:lnTo>
                      <a:pt x="3293" y="47"/>
                    </a:lnTo>
                    <a:lnTo>
                      <a:pt x="3242" y="36"/>
                    </a:lnTo>
                    <a:lnTo>
                      <a:pt x="3189" y="26"/>
                    </a:lnTo>
                    <a:lnTo>
                      <a:pt x="3136" y="18"/>
                    </a:lnTo>
                    <a:lnTo>
                      <a:pt x="3083" y="11"/>
                    </a:lnTo>
                    <a:lnTo>
                      <a:pt x="3029" y="7"/>
                    </a:lnTo>
                    <a:lnTo>
                      <a:pt x="2975" y="2"/>
                    </a:lnTo>
                    <a:lnTo>
                      <a:pt x="2920" y="0"/>
                    </a:lnTo>
                    <a:lnTo>
                      <a:pt x="2865" y="0"/>
                    </a:lnTo>
                    <a:lnTo>
                      <a:pt x="2815" y="0"/>
                    </a:lnTo>
                    <a:lnTo>
                      <a:pt x="2767" y="2"/>
                    </a:lnTo>
                    <a:lnTo>
                      <a:pt x="2719" y="5"/>
                    </a:lnTo>
                    <a:lnTo>
                      <a:pt x="2670" y="9"/>
                    </a:lnTo>
                    <a:lnTo>
                      <a:pt x="2622" y="15"/>
                    </a:lnTo>
                    <a:lnTo>
                      <a:pt x="2575" y="22"/>
                    </a:lnTo>
                    <a:lnTo>
                      <a:pt x="2528" y="28"/>
                    </a:lnTo>
                    <a:lnTo>
                      <a:pt x="2481" y="37"/>
                    </a:lnTo>
                    <a:lnTo>
                      <a:pt x="2434" y="47"/>
                    </a:lnTo>
                    <a:lnTo>
                      <a:pt x="2389" y="59"/>
                    </a:lnTo>
                    <a:lnTo>
                      <a:pt x="2343" y="70"/>
                    </a:lnTo>
                    <a:lnTo>
                      <a:pt x="2298" y="83"/>
                    </a:lnTo>
                    <a:lnTo>
                      <a:pt x="2254" y="98"/>
                    </a:lnTo>
                    <a:lnTo>
                      <a:pt x="2209" y="113"/>
                    </a:lnTo>
                    <a:lnTo>
                      <a:pt x="2167" y="128"/>
                    </a:lnTo>
                    <a:lnTo>
                      <a:pt x="2124" y="146"/>
                    </a:lnTo>
                    <a:lnTo>
                      <a:pt x="2081" y="164"/>
                    </a:lnTo>
                    <a:lnTo>
                      <a:pt x="2040" y="184"/>
                    </a:lnTo>
                    <a:lnTo>
                      <a:pt x="1998" y="204"/>
                    </a:lnTo>
                    <a:lnTo>
                      <a:pt x="1956" y="224"/>
                    </a:lnTo>
                    <a:lnTo>
                      <a:pt x="1917" y="246"/>
                    </a:lnTo>
                    <a:lnTo>
                      <a:pt x="1878" y="269"/>
                    </a:lnTo>
                    <a:lnTo>
                      <a:pt x="1838" y="293"/>
                    </a:lnTo>
                    <a:lnTo>
                      <a:pt x="1800" y="317"/>
                    </a:lnTo>
                    <a:lnTo>
                      <a:pt x="1762" y="343"/>
                    </a:lnTo>
                    <a:lnTo>
                      <a:pt x="1725" y="369"/>
                    </a:lnTo>
                    <a:lnTo>
                      <a:pt x="1689" y="397"/>
                    </a:lnTo>
                    <a:lnTo>
                      <a:pt x="1653" y="425"/>
                    </a:lnTo>
                    <a:lnTo>
                      <a:pt x="1618" y="453"/>
                    </a:lnTo>
                    <a:lnTo>
                      <a:pt x="1584" y="484"/>
                    </a:lnTo>
                    <a:lnTo>
                      <a:pt x="1550" y="514"/>
                    </a:lnTo>
                    <a:lnTo>
                      <a:pt x="1518" y="544"/>
                    </a:lnTo>
                    <a:lnTo>
                      <a:pt x="1486" y="577"/>
                    </a:lnTo>
                    <a:lnTo>
                      <a:pt x="1455" y="610"/>
                    </a:lnTo>
                    <a:lnTo>
                      <a:pt x="1424" y="643"/>
                    </a:lnTo>
                    <a:lnTo>
                      <a:pt x="1395" y="677"/>
                    </a:lnTo>
                    <a:lnTo>
                      <a:pt x="1366" y="712"/>
                    </a:lnTo>
                    <a:lnTo>
                      <a:pt x="1338" y="748"/>
                    </a:lnTo>
                    <a:lnTo>
                      <a:pt x="1311" y="784"/>
                    </a:lnTo>
                    <a:lnTo>
                      <a:pt x="1285" y="820"/>
                    </a:lnTo>
                    <a:lnTo>
                      <a:pt x="1260" y="858"/>
                    </a:lnTo>
                    <a:lnTo>
                      <a:pt x="1235" y="896"/>
                    </a:lnTo>
                    <a:lnTo>
                      <a:pt x="1212" y="935"/>
                    </a:lnTo>
                    <a:lnTo>
                      <a:pt x="1189" y="974"/>
                    </a:lnTo>
                    <a:lnTo>
                      <a:pt x="1168" y="1013"/>
                    </a:lnTo>
                    <a:lnTo>
                      <a:pt x="1148" y="1054"/>
                    </a:lnTo>
                    <a:lnTo>
                      <a:pt x="1127" y="1095"/>
                    </a:lnTo>
                    <a:lnTo>
                      <a:pt x="1109" y="1137"/>
                    </a:lnTo>
                    <a:lnTo>
                      <a:pt x="1091" y="1179"/>
                    </a:lnTo>
                    <a:lnTo>
                      <a:pt x="1075" y="1221"/>
                    </a:lnTo>
                    <a:lnTo>
                      <a:pt x="1060" y="1264"/>
                    </a:lnTo>
                    <a:lnTo>
                      <a:pt x="1045" y="1308"/>
                    </a:lnTo>
                    <a:lnTo>
                      <a:pt x="1032" y="1352"/>
                    </a:lnTo>
                    <a:lnTo>
                      <a:pt x="1020" y="1396"/>
                    </a:lnTo>
                    <a:lnTo>
                      <a:pt x="1008" y="1441"/>
                    </a:lnTo>
                    <a:lnTo>
                      <a:pt x="998" y="1486"/>
                    </a:lnTo>
                    <a:lnTo>
                      <a:pt x="989" y="1532"/>
                    </a:lnTo>
                    <a:lnTo>
                      <a:pt x="981" y="1578"/>
                    </a:lnTo>
                    <a:lnTo>
                      <a:pt x="975" y="1624"/>
                    </a:lnTo>
                    <a:lnTo>
                      <a:pt x="969" y="1671"/>
                    </a:lnTo>
                    <a:lnTo>
                      <a:pt x="966" y="1718"/>
                    </a:lnTo>
                    <a:lnTo>
                      <a:pt x="962" y="1766"/>
                    </a:lnTo>
                    <a:lnTo>
                      <a:pt x="960" y="1813"/>
                    </a:lnTo>
                    <a:lnTo>
                      <a:pt x="960" y="1861"/>
                    </a:lnTo>
                    <a:lnTo>
                      <a:pt x="960" y="1897"/>
                    </a:lnTo>
                    <a:lnTo>
                      <a:pt x="961" y="1934"/>
                    </a:lnTo>
                    <a:lnTo>
                      <a:pt x="962" y="1970"/>
                    </a:lnTo>
                    <a:lnTo>
                      <a:pt x="966" y="2005"/>
                    </a:lnTo>
                    <a:lnTo>
                      <a:pt x="968" y="2041"/>
                    </a:lnTo>
                    <a:lnTo>
                      <a:pt x="972" y="2077"/>
                    </a:lnTo>
                    <a:lnTo>
                      <a:pt x="977" y="2112"/>
                    </a:lnTo>
                    <a:lnTo>
                      <a:pt x="981" y="2147"/>
                    </a:lnTo>
                    <a:lnTo>
                      <a:pt x="988" y="2182"/>
                    </a:lnTo>
                    <a:lnTo>
                      <a:pt x="994" y="2216"/>
                    </a:lnTo>
                    <a:lnTo>
                      <a:pt x="1002" y="2250"/>
                    </a:lnTo>
                    <a:lnTo>
                      <a:pt x="1009" y="2285"/>
                    </a:lnTo>
                    <a:lnTo>
                      <a:pt x="1026" y="2353"/>
                    </a:lnTo>
                    <a:lnTo>
                      <a:pt x="1047" y="2419"/>
                    </a:lnTo>
                    <a:lnTo>
                      <a:pt x="991" y="2429"/>
                    </a:lnTo>
                    <a:lnTo>
                      <a:pt x="936" y="2442"/>
                    </a:lnTo>
                    <a:lnTo>
                      <a:pt x="883" y="2458"/>
                    </a:lnTo>
                    <a:lnTo>
                      <a:pt x="831" y="2475"/>
                    </a:lnTo>
                    <a:lnTo>
                      <a:pt x="779" y="2495"/>
                    </a:lnTo>
                    <a:lnTo>
                      <a:pt x="729" y="2517"/>
                    </a:lnTo>
                    <a:lnTo>
                      <a:pt x="680" y="2541"/>
                    </a:lnTo>
                    <a:lnTo>
                      <a:pt x="632" y="2567"/>
                    </a:lnTo>
                    <a:lnTo>
                      <a:pt x="585" y="2594"/>
                    </a:lnTo>
                    <a:lnTo>
                      <a:pt x="540" y="2625"/>
                    </a:lnTo>
                    <a:lnTo>
                      <a:pt x="497" y="2656"/>
                    </a:lnTo>
                    <a:lnTo>
                      <a:pt x="454" y="2689"/>
                    </a:lnTo>
                    <a:lnTo>
                      <a:pt x="412" y="2725"/>
                    </a:lnTo>
                    <a:lnTo>
                      <a:pt x="374" y="2761"/>
                    </a:lnTo>
                    <a:lnTo>
                      <a:pt x="336" y="2799"/>
                    </a:lnTo>
                    <a:lnTo>
                      <a:pt x="300" y="2839"/>
                    </a:lnTo>
                    <a:lnTo>
                      <a:pt x="266" y="2880"/>
                    </a:lnTo>
                    <a:lnTo>
                      <a:pt x="233" y="2923"/>
                    </a:lnTo>
                    <a:lnTo>
                      <a:pt x="202" y="2966"/>
                    </a:lnTo>
                    <a:lnTo>
                      <a:pt x="174" y="3013"/>
                    </a:lnTo>
                    <a:lnTo>
                      <a:pt x="147" y="3059"/>
                    </a:lnTo>
                    <a:lnTo>
                      <a:pt x="122" y="3107"/>
                    </a:lnTo>
                    <a:lnTo>
                      <a:pt x="100" y="3156"/>
                    </a:lnTo>
                    <a:lnTo>
                      <a:pt x="79" y="3206"/>
                    </a:lnTo>
                    <a:lnTo>
                      <a:pt x="61" y="3258"/>
                    </a:lnTo>
                    <a:lnTo>
                      <a:pt x="44" y="3309"/>
                    </a:lnTo>
                    <a:lnTo>
                      <a:pt x="31" y="3362"/>
                    </a:lnTo>
                    <a:lnTo>
                      <a:pt x="20" y="3416"/>
                    </a:lnTo>
                    <a:lnTo>
                      <a:pt x="11" y="3471"/>
                    </a:lnTo>
                    <a:lnTo>
                      <a:pt x="4" y="3528"/>
                    </a:lnTo>
                    <a:lnTo>
                      <a:pt x="1" y="3584"/>
                    </a:lnTo>
                    <a:lnTo>
                      <a:pt x="0" y="3640"/>
                    </a:lnTo>
                    <a:lnTo>
                      <a:pt x="0" y="3673"/>
                    </a:lnTo>
                    <a:lnTo>
                      <a:pt x="1" y="3704"/>
                    </a:lnTo>
                    <a:lnTo>
                      <a:pt x="3" y="3736"/>
                    </a:lnTo>
                    <a:lnTo>
                      <a:pt x="6" y="3767"/>
                    </a:lnTo>
                    <a:lnTo>
                      <a:pt x="10" y="3799"/>
                    </a:lnTo>
                    <a:lnTo>
                      <a:pt x="14" y="3829"/>
                    </a:lnTo>
                    <a:lnTo>
                      <a:pt x="19" y="3860"/>
                    </a:lnTo>
                    <a:lnTo>
                      <a:pt x="25" y="3891"/>
                    </a:lnTo>
                    <a:lnTo>
                      <a:pt x="32" y="3921"/>
                    </a:lnTo>
                    <a:lnTo>
                      <a:pt x="39" y="3950"/>
                    </a:lnTo>
                    <a:lnTo>
                      <a:pt x="48" y="3980"/>
                    </a:lnTo>
                    <a:lnTo>
                      <a:pt x="57" y="4010"/>
                    </a:lnTo>
                    <a:lnTo>
                      <a:pt x="66" y="4038"/>
                    </a:lnTo>
                    <a:lnTo>
                      <a:pt x="76" y="4067"/>
                    </a:lnTo>
                    <a:lnTo>
                      <a:pt x="87" y="4095"/>
                    </a:lnTo>
                    <a:lnTo>
                      <a:pt x="100" y="4123"/>
                    </a:lnTo>
                    <a:lnTo>
                      <a:pt x="112" y="4152"/>
                    </a:lnTo>
                    <a:lnTo>
                      <a:pt x="124" y="4179"/>
                    </a:lnTo>
                    <a:lnTo>
                      <a:pt x="138" y="4206"/>
                    </a:lnTo>
                    <a:lnTo>
                      <a:pt x="152" y="4231"/>
                    </a:lnTo>
                    <a:lnTo>
                      <a:pt x="168" y="4258"/>
                    </a:lnTo>
                    <a:lnTo>
                      <a:pt x="183" y="4284"/>
                    </a:lnTo>
                    <a:lnTo>
                      <a:pt x="200" y="4309"/>
                    </a:lnTo>
                    <a:lnTo>
                      <a:pt x="217" y="4334"/>
                    </a:lnTo>
                    <a:lnTo>
                      <a:pt x="233" y="4358"/>
                    </a:lnTo>
                    <a:lnTo>
                      <a:pt x="251" y="4383"/>
                    </a:lnTo>
                    <a:lnTo>
                      <a:pt x="271" y="4407"/>
                    </a:lnTo>
                    <a:lnTo>
                      <a:pt x="290" y="4429"/>
                    </a:lnTo>
                    <a:lnTo>
                      <a:pt x="309" y="4453"/>
                    </a:lnTo>
                    <a:lnTo>
                      <a:pt x="329" y="4474"/>
                    </a:lnTo>
                    <a:lnTo>
                      <a:pt x="350" y="4497"/>
                    </a:lnTo>
                    <a:lnTo>
                      <a:pt x="372" y="4518"/>
                    </a:lnTo>
                    <a:lnTo>
                      <a:pt x="393" y="4538"/>
                    </a:lnTo>
                    <a:lnTo>
                      <a:pt x="416" y="4559"/>
                    </a:lnTo>
                    <a:lnTo>
                      <a:pt x="438" y="4579"/>
                    </a:lnTo>
                    <a:lnTo>
                      <a:pt x="462" y="4598"/>
                    </a:lnTo>
                    <a:lnTo>
                      <a:pt x="485" y="4617"/>
                    </a:lnTo>
                    <a:lnTo>
                      <a:pt x="510" y="4635"/>
                    </a:lnTo>
                    <a:lnTo>
                      <a:pt x="535" y="4652"/>
                    </a:lnTo>
                    <a:lnTo>
                      <a:pt x="560" y="4670"/>
                    </a:lnTo>
                    <a:lnTo>
                      <a:pt x="585" y="4686"/>
                    </a:lnTo>
                    <a:lnTo>
                      <a:pt x="611" y="4701"/>
                    </a:lnTo>
                    <a:lnTo>
                      <a:pt x="637" y="4717"/>
                    </a:lnTo>
                    <a:lnTo>
                      <a:pt x="664" y="4732"/>
                    </a:lnTo>
                    <a:lnTo>
                      <a:pt x="691" y="4745"/>
                    </a:lnTo>
                    <a:lnTo>
                      <a:pt x="719" y="4759"/>
                    </a:lnTo>
                    <a:lnTo>
                      <a:pt x="747" y="4772"/>
                    </a:lnTo>
                    <a:lnTo>
                      <a:pt x="775" y="4783"/>
                    </a:lnTo>
                    <a:lnTo>
                      <a:pt x="805" y="4796"/>
                    </a:lnTo>
                    <a:lnTo>
                      <a:pt x="833" y="4806"/>
                    </a:lnTo>
                    <a:lnTo>
                      <a:pt x="862" y="4816"/>
                    </a:lnTo>
                    <a:lnTo>
                      <a:pt x="892" y="4825"/>
                    </a:lnTo>
                    <a:lnTo>
                      <a:pt x="923" y="4834"/>
                    </a:lnTo>
                    <a:lnTo>
                      <a:pt x="953" y="4842"/>
                    </a:lnTo>
                    <a:lnTo>
                      <a:pt x="984" y="4850"/>
                    </a:lnTo>
                    <a:lnTo>
                      <a:pt x="1014" y="4857"/>
                    </a:lnTo>
                    <a:lnTo>
                      <a:pt x="1045" y="4862"/>
                    </a:lnTo>
                    <a:lnTo>
                      <a:pt x="1077" y="4867"/>
                    </a:lnTo>
                    <a:lnTo>
                      <a:pt x="1108" y="4871"/>
                    </a:lnTo>
                    <a:lnTo>
                      <a:pt x="1140" y="4875"/>
                    </a:lnTo>
                    <a:lnTo>
                      <a:pt x="1172" y="4878"/>
                    </a:lnTo>
                    <a:lnTo>
                      <a:pt x="1205" y="4880"/>
                    </a:lnTo>
                    <a:lnTo>
                      <a:pt x="1238" y="4881"/>
                    </a:lnTo>
                    <a:lnTo>
                      <a:pt x="1270" y="4881"/>
                    </a:lnTo>
                    <a:lnTo>
                      <a:pt x="1302" y="4881"/>
                    </a:lnTo>
                    <a:lnTo>
                      <a:pt x="1333" y="4880"/>
                    </a:lnTo>
                    <a:lnTo>
                      <a:pt x="1365" y="4878"/>
                    </a:lnTo>
                    <a:lnTo>
                      <a:pt x="1395" y="4876"/>
                    </a:lnTo>
                    <a:lnTo>
                      <a:pt x="1427" y="4872"/>
                    </a:lnTo>
                    <a:lnTo>
                      <a:pt x="1457" y="4868"/>
                    </a:lnTo>
                    <a:lnTo>
                      <a:pt x="1487" y="4863"/>
                    </a:lnTo>
                    <a:lnTo>
                      <a:pt x="1518" y="4858"/>
                    </a:lnTo>
                    <a:lnTo>
                      <a:pt x="1547" y="4852"/>
                    </a:lnTo>
                    <a:lnTo>
                      <a:pt x="1577" y="4845"/>
                    </a:lnTo>
                    <a:lnTo>
                      <a:pt x="1607" y="4837"/>
                    </a:lnTo>
                    <a:lnTo>
                      <a:pt x="1636" y="4830"/>
                    </a:lnTo>
                    <a:lnTo>
                      <a:pt x="1664" y="4821"/>
                    </a:lnTo>
                    <a:lnTo>
                      <a:pt x="1692" y="4810"/>
                    </a:lnTo>
                    <a:lnTo>
                      <a:pt x="1721" y="4800"/>
                    </a:lnTo>
                    <a:lnTo>
                      <a:pt x="1748" y="4790"/>
                    </a:lnTo>
                    <a:lnTo>
                      <a:pt x="1753" y="4823"/>
                    </a:lnTo>
                    <a:lnTo>
                      <a:pt x="1758" y="4855"/>
                    </a:lnTo>
                    <a:lnTo>
                      <a:pt x="1765" y="4888"/>
                    </a:lnTo>
                    <a:lnTo>
                      <a:pt x="1773" y="4920"/>
                    </a:lnTo>
                    <a:lnTo>
                      <a:pt x="1783" y="4951"/>
                    </a:lnTo>
                    <a:lnTo>
                      <a:pt x="1794" y="4981"/>
                    </a:lnTo>
                    <a:lnTo>
                      <a:pt x="1808" y="5011"/>
                    </a:lnTo>
                    <a:lnTo>
                      <a:pt x="1821" y="5040"/>
                    </a:lnTo>
                    <a:lnTo>
                      <a:pt x="1837" y="5068"/>
                    </a:lnTo>
                    <a:lnTo>
                      <a:pt x="1854" y="5095"/>
                    </a:lnTo>
                    <a:lnTo>
                      <a:pt x="1871" y="5122"/>
                    </a:lnTo>
                    <a:lnTo>
                      <a:pt x="1890" y="5148"/>
                    </a:lnTo>
                    <a:lnTo>
                      <a:pt x="1910" y="5173"/>
                    </a:lnTo>
                    <a:lnTo>
                      <a:pt x="1932" y="5196"/>
                    </a:lnTo>
                    <a:lnTo>
                      <a:pt x="1954" y="5219"/>
                    </a:lnTo>
                    <a:lnTo>
                      <a:pt x="1978" y="5241"/>
                    </a:lnTo>
                    <a:lnTo>
                      <a:pt x="2001" y="5261"/>
                    </a:lnTo>
                    <a:lnTo>
                      <a:pt x="2027" y="5282"/>
                    </a:lnTo>
                    <a:lnTo>
                      <a:pt x="2053" y="5301"/>
                    </a:lnTo>
                    <a:lnTo>
                      <a:pt x="2080" y="5318"/>
                    </a:lnTo>
                    <a:lnTo>
                      <a:pt x="2108" y="5334"/>
                    </a:lnTo>
                    <a:lnTo>
                      <a:pt x="2137" y="5349"/>
                    </a:lnTo>
                    <a:lnTo>
                      <a:pt x="2167" y="5364"/>
                    </a:lnTo>
                    <a:lnTo>
                      <a:pt x="2197" y="5376"/>
                    </a:lnTo>
                    <a:lnTo>
                      <a:pt x="2227" y="5387"/>
                    </a:lnTo>
                    <a:lnTo>
                      <a:pt x="2260" y="5396"/>
                    </a:lnTo>
                    <a:lnTo>
                      <a:pt x="2291" y="5405"/>
                    </a:lnTo>
                    <a:lnTo>
                      <a:pt x="2324" y="5412"/>
                    </a:lnTo>
                    <a:lnTo>
                      <a:pt x="2358" y="5418"/>
                    </a:lnTo>
                    <a:lnTo>
                      <a:pt x="2392" y="5422"/>
                    </a:lnTo>
                    <a:lnTo>
                      <a:pt x="2426" y="5424"/>
                    </a:lnTo>
                    <a:lnTo>
                      <a:pt x="2460" y="5424"/>
                    </a:lnTo>
                    <a:lnTo>
                      <a:pt x="2477" y="5424"/>
                    </a:lnTo>
                    <a:lnTo>
                      <a:pt x="2494" y="5422"/>
                    </a:lnTo>
                    <a:lnTo>
                      <a:pt x="2496" y="5445"/>
                    </a:lnTo>
                    <a:lnTo>
                      <a:pt x="2499" y="5467"/>
                    </a:lnTo>
                    <a:lnTo>
                      <a:pt x="2504" y="5488"/>
                    </a:lnTo>
                    <a:lnTo>
                      <a:pt x="2510" y="5510"/>
                    </a:lnTo>
                    <a:lnTo>
                      <a:pt x="2515" y="5530"/>
                    </a:lnTo>
                    <a:lnTo>
                      <a:pt x="2523" y="5550"/>
                    </a:lnTo>
                    <a:lnTo>
                      <a:pt x="2531" y="5571"/>
                    </a:lnTo>
                    <a:lnTo>
                      <a:pt x="2541" y="5590"/>
                    </a:lnTo>
                    <a:lnTo>
                      <a:pt x="2551" y="5609"/>
                    </a:lnTo>
                    <a:lnTo>
                      <a:pt x="2561" y="5627"/>
                    </a:lnTo>
                    <a:lnTo>
                      <a:pt x="2574" y="5645"/>
                    </a:lnTo>
                    <a:lnTo>
                      <a:pt x="2586" y="5662"/>
                    </a:lnTo>
                    <a:lnTo>
                      <a:pt x="2600" y="5679"/>
                    </a:lnTo>
                    <a:lnTo>
                      <a:pt x="2614" y="5694"/>
                    </a:lnTo>
                    <a:lnTo>
                      <a:pt x="2629" y="5709"/>
                    </a:lnTo>
                    <a:lnTo>
                      <a:pt x="2645" y="5724"/>
                    </a:lnTo>
                    <a:lnTo>
                      <a:pt x="2660" y="5737"/>
                    </a:lnTo>
                    <a:lnTo>
                      <a:pt x="2677" y="5750"/>
                    </a:lnTo>
                    <a:lnTo>
                      <a:pt x="2695" y="5763"/>
                    </a:lnTo>
                    <a:lnTo>
                      <a:pt x="2713" y="5774"/>
                    </a:lnTo>
                    <a:lnTo>
                      <a:pt x="2732" y="5784"/>
                    </a:lnTo>
                    <a:lnTo>
                      <a:pt x="2751" y="5794"/>
                    </a:lnTo>
                    <a:lnTo>
                      <a:pt x="2770" y="5803"/>
                    </a:lnTo>
                    <a:lnTo>
                      <a:pt x="2791" y="5811"/>
                    </a:lnTo>
                    <a:lnTo>
                      <a:pt x="2812" y="5818"/>
                    </a:lnTo>
                    <a:lnTo>
                      <a:pt x="2833" y="5825"/>
                    </a:lnTo>
                    <a:lnTo>
                      <a:pt x="2855" y="5829"/>
                    </a:lnTo>
                    <a:lnTo>
                      <a:pt x="2876" y="5834"/>
                    </a:lnTo>
                    <a:lnTo>
                      <a:pt x="2899" y="5836"/>
                    </a:lnTo>
                    <a:lnTo>
                      <a:pt x="2921" y="5838"/>
                    </a:lnTo>
                    <a:lnTo>
                      <a:pt x="2944" y="5839"/>
                    </a:lnTo>
                    <a:lnTo>
                      <a:pt x="2967" y="5839"/>
                    </a:lnTo>
                    <a:lnTo>
                      <a:pt x="2991" y="5838"/>
                    </a:lnTo>
                    <a:lnTo>
                      <a:pt x="3015" y="5836"/>
                    </a:lnTo>
                    <a:lnTo>
                      <a:pt x="3037" y="5833"/>
                    </a:lnTo>
                    <a:lnTo>
                      <a:pt x="3060" y="5827"/>
                    </a:lnTo>
                    <a:lnTo>
                      <a:pt x="3082" y="5821"/>
                    </a:lnTo>
                    <a:lnTo>
                      <a:pt x="3103" y="5815"/>
                    </a:lnTo>
                    <a:lnTo>
                      <a:pt x="3125" y="5808"/>
                    </a:lnTo>
                    <a:lnTo>
                      <a:pt x="3145" y="5799"/>
                    </a:lnTo>
                    <a:lnTo>
                      <a:pt x="3165" y="5789"/>
                    </a:lnTo>
                    <a:lnTo>
                      <a:pt x="3185" y="5779"/>
                    </a:lnTo>
                    <a:lnTo>
                      <a:pt x="3203" y="5767"/>
                    </a:lnTo>
                    <a:lnTo>
                      <a:pt x="3223" y="5755"/>
                    </a:lnTo>
                    <a:lnTo>
                      <a:pt x="3239" y="5741"/>
                    </a:lnTo>
                    <a:lnTo>
                      <a:pt x="3257" y="5728"/>
                    </a:lnTo>
                    <a:lnTo>
                      <a:pt x="3273" y="5713"/>
                    </a:lnTo>
                    <a:lnTo>
                      <a:pt x="3289" y="5698"/>
                    </a:lnTo>
                    <a:lnTo>
                      <a:pt x="3304" y="5682"/>
                    </a:lnTo>
                    <a:lnTo>
                      <a:pt x="3317" y="5665"/>
                    </a:lnTo>
                    <a:lnTo>
                      <a:pt x="3331" y="5648"/>
                    </a:lnTo>
                    <a:lnTo>
                      <a:pt x="3343" y="5630"/>
                    </a:lnTo>
                    <a:lnTo>
                      <a:pt x="3354" y="5611"/>
                    </a:lnTo>
                    <a:lnTo>
                      <a:pt x="3365" y="5592"/>
                    </a:lnTo>
                    <a:lnTo>
                      <a:pt x="3374" y="5572"/>
                    </a:lnTo>
                    <a:lnTo>
                      <a:pt x="3383" y="5551"/>
                    </a:lnTo>
                    <a:lnTo>
                      <a:pt x="3390" y="5531"/>
                    </a:lnTo>
                    <a:lnTo>
                      <a:pt x="3397" y="5510"/>
                    </a:lnTo>
                    <a:lnTo>
                      <a:pt x="3403" y="5488"/>
                    </a:lnTo>
                    <a:lnTo>
                      <a:pt x="3407" y="5467"/>
                    </a:lnTo>
                    <a:lnTo>
                      <a:pt x="3410" y="5445"/>
                    </a:lnTo>
                    <a:lnTo>
                      <a:pt x="3413" y="5422"/>
                    </a:lnTo>
                    <a:lnTo>
                      <a:pt x="3414" y="5399"/>
                    </a:lnTo>
                    <a:lnTo>
                      <a:pt x="3414" y="5376"/>
                    </a:lnTo>
                    <a:lnTo>
                      <a:pt x="3412" y="5342"/>
                    </a:lnTo>
                    <a:lnTo>
                      <a:pt x="3407" y="5309"/>
                    </a:lnTo>
                    <a:lnTo>
                      <a:pt x="3399" y="5276"/>
                    </a:lnTo>
                    <a:lnTo>
                      <a:pt x="3390" y="5246"/>
                    </a:lnTo>
                    <a:lnTo>
                      <a:pt x="3378" y="5215"/>
                    </a:lnTo>
                    <a:lnTo>
                      <a:pt x="3364" y="5185"/>
                    </a:lnTo>
                    <a:lnTo>
                      <a:pt x="3347" y="5158"/>
                    </a:lnTo>
                    <a:lnTo>
                      <a:pt x="3331" y="5131"/>
                    </a:lnTo>
                    <a:lnTo>
                      <a:pt x="3310" y="5105"/>
                    </a:lnTo>
                    <a:lnTo>
                      <a:pt x="3289" y="5081"/>
                    </a:lnTo>
                    <a:lnTo>
                      <a:pt x="3265" y="5059"/>
                    </a:lnTo>
                    <a:lnTo>
                      <a:pt x="3241" y="5038"/>
                    </a:lnTo>
                    <a:lnTo>
                      <a:pt x="3215" y="5020"/>
                    </a:lnTo>
                    <a:lnTo>
                      <a:pt x="3188" y="5002"/>
                    </a:lnTo>
                    <a:lnTo>
                      <a:pt x="3158" y="4987"/>
                    </a:lnTo>
                    <a:lnTo>
                      <a:pt x="3128" y="4974"/>
                    </a:lnTo>
                    <a:lnTo>
                      <a:pt x="3139" y="4944"/>
                    </a:lnTo>
                    <a:lnTo>
                      <a:pt x="3148" y="4914"/>
                    </a:lnTo>
                    <a:lnTo>
                      <a:pt x="3157" y="4884"/>
                    </a:lnTo>
                    <a:lnTo>
                      <a:pt x="3164" y="4853"/>
                    </a:lnTo>
                    <a:lnTo>
                      <a:pt x="3169" y="4822"/>
                    </a:lnTo>
                    <a:lnTo>
                      <a:pt x="3173" y="4790"/>
                    </a:lnTo>
                    <a:lnTo>
                      <a:pt x="3175" y="4759"/>
                    </a:lnTo>
                    <a:lnTo>
                      <a:pt x="3176" y="4726"/>
                    </a:lnTo>
                    <a:lnTo>
                      <a:pt x="3175" y="4706"/>
                    </a:lnTo>
                    <a:lnTo>
                      <a:pt x="3173" y="4687"/>
                    </a:lnTo>
                    <a:lnTo>
                      <a:pt x="3196" y="4700"/>
                    </a:lnTo>
                    <a:lnTo>
                      <a:pt x="3217" y="4713"/>
                    </a:lnTo>
                    <a:lnTo>
                      <a:pt x="3241" y="4725"/>
                    </a:lnTo>
                    <a:lnTo>
                      <a:pt x="3263" y="4736"/>
                    </a:lnTo>
                    <a:lnTo>
                      <a:pt x="3287" y="4746"/>
                    </a:lnTo>
                    <a:lnTo>
                      <a:pt x="3310" y="4757"/>
                    </a:lnTo>
                    <a:lnTo>
                      <a:pt x="3335" y="4766"/>
                    </a:lnTo>
                    <a:lnTo>
                      <a:pt x="3360" y="4773"/>
                    </a:lnTo>
                    <a:lnTo>
                      <a:pt x="3386" y="4780"/>
                    </a:lnTo>
                    <a:lnTo>
                      <a:pt x="3412" y="4787"/>
                    </a:lnTo>
                    <a:lnTo>
                      <a:pt x="3437" y="4791"/>
                    </a:lnTo>
                    <a:lnTo>
                      <a:pt x="3463" y="4796"/>
                    </a:lnTo>
                    <a:lnTo>
                      <a:pt x="3490" y="4799"/>
                    </a:lnTo>
                    <a:lnTo>
                      <a:pt x="3517" y="4803"/>
                    </a:lnTo>
                    <a:lnTo>
                      <a:pt x="3544" y="4804"/>
                    </a:lnTo>
                    <a:lnTo>
                      <a:pt x="3571" y="4804"/>
                    </a:lnTo>
                    <a:lnTo>
                      <a:pt x="3612" y="4803"/>
                    </a:lnTo>
                    <a:lnTo>
                      <a:pt x="3652" y="4799"/>
                    </a:lnTo>
                    <a:lnTo>
                      <a:pt x="3692" y="4794"/>
                    </a:lnTo>
                    <a:lnTo>
                      <a:pt x="3730" y="4787"/>
                    </a:lnTo>
                    <a:lnTo>
                      <a:pt x="3733" y="4826"/>
                    </a:lnTo>
                    <a:lnTo>
                      <a:pt x="3738" y="4866"/>
                    </a:lnTo>
                    <a:lnTo>
                      <a:pt x="3744" y="4905"/>
                    </a:lnTo>
                    <a:lnTo>
                      <a:pt x="3752" y="4943"/>
                    </a:lnTo>
                    <a:lnTo>
                      <a:pt x="3761" y="4981"/>
                    </a:lnTo>
                    <a:lnTo>
                      <a:pt x="3773" y="5018"/>
                    </a:lnTo>
                    <a:lnTo>
                      <a:pt x="3785" y="5054"/>
                    </a:lnTo>
                    <a:lnTo>
                      <a:pt x="3798" y="5090"/>
                    </a:lnTo>
                    <a:lnTo>
                      <a:pt x="3813" y="5126"/>
                    </a:lnTo>
                    <a:lnTo>
                      <a:pt x="3829" y="5161"/>
                    </a:lnTo>
                    <a:lnTo>
                      <a:pt x="3847" y="5195"/>
                    </a:lnTo>
                    <a:lnTo>
                      <a:pt x="3866" y="5229"/>
                    </a:lnTo>
                    <a:lnTo>
                      <a:pt x="3886" y="5261"/>
                    </a:lnTo>
                    <a:lnTo>
                      <a:pt x="3906" y="5293"/>
                    </a:lnTo>
                    <a:lnTo>
                      <a:pt x="3929" y="5323"/>
                    </a:lnTo>
                    <a:lnTo>
                      <a:pt x="3952" y="5354"/>
                    </a:lnTo>
                    <a:lnTo>
                      <a:pt x="3934" y="5357"/>
                    </a:lnTo>
                    <a:lnTo>
                      <a:pt x="3915" y="5361"/>
                    </a:lnTo>
                    <a:lnTo>
                      <a:pt x="3897" y="5367"/>
                    </a:lnTo>
                    <a:lnTo>
                      <a:pt x="3880" y="5373"/>
                    </a:lnTo>
                    <a:lnTo>
                      <a:pt x="3862" y="5379"/>
                    </a:lnTo>
                    <a:lnTo>
                      <a:pt x="3846" y="5387"/>
                    </a:lnTo>
                    <a:lnTo>
                      <a:pt x="3830" y="5395"/>
                    </a:lnTo>
                    <a:lnTo>
                      <a:pt x="3814" y="5404"/>
                    </a:lnTo>
                    <a:lnTo>
                      <a:pt x="3798" y="5413"/>
                    </a:lnTo>
                    <a:lnTo>
                      <a:pt x="3783" y="5423"/>
                    </a:lnTo>
                    <a:lnTo>
                      <a:pt x="3768" y="5433"/>
                    </a:lnTo>
                    <a:lnTo>
                      <a:pt x="3755" y="5445"/>
                    </a:lnTo>
                    <a:lnTo>
                      <a:pt x="3741" y="5457"/>
                    </a:lnTo>
                    <a:lnTo>
                      <a:pt x="3728" y="5469"/>
                    </a:lnTo>
                    <a:lnTo>
                      <a:pt x="3715" y="5483"/>
                    </a:lnTo>
                    <a:lnTo>
                      <a:pt x="3704" y="5496"/>
                    </a:lnTo>
                    <a:lnTo>
                      <a:pt x="3693" y="5510"/>
                    </a:lnTo>
                    <a:lnTo>
                      <a:pt x="3681" y="5524"/>
                    </a:lnTo>
                    <a:lnTo>
                      <a:pt x="3671" y="5539"/>
                    </a:lnTo>
                    <a:lnTo>
                      <a:pt x="3662" y="5555"/>
                    </a:lnTo>
                    <a:lnTo>
                      <a:pt x="3653" y="5571"/>
                    </a:lnTo>
                    <a:lnTo>
                      <a:pt x="3645" y="5586"/>
                    </a:lnTo>
                    <a:lnTo>
                      <a:pt x="3639" y="5603"/>
                    </a:lnTo>
                    <a:lnTo>
                      <a:pt x="3632" y="5620"/>
                    </a:lnTo>
                    <a:lnTo>
                      <a:pt x="3626" y="5637"/>
                    </a:lnTo>
                    <a:lnTo>
                      <a:pt x="3621" y="5655"/>
                    </a:lnTo>
                    <a:lnTo>
                      <a:pt x="3617" y="5673"/>
                    </a:lnTo>
                    <a:lnTo>
                      <a:pt x="3614" y="5691"/>
                    </a:lnTo>
                    <a:lnTo>
                      <a:pt x="3611" y="5709"/>
                    </a:lnTo>
                    <a:lnTo>
                      <a:pt x="3609" y="5728"/>
                    </a:lnTo>
                    <a:lnTo>
                      <a:pt x="3608" y="5747"/>
                    </a:lnTo>
                    <a:lnTo>
                      <a:pt x="3608" y="5766"/>
                    </a:lnTo>
                    <a:lnTo>
                      <a:pt x="3609" y="5786"/>
                    </a:lnTo>
                    <a:lnTo>
                      <a:pt x="3612" y="5808"/>
                    </a:lnTo>
                    <a:lnTo>
                      <a:pt x="3615" y="5828"/>
                    </a:lnTo>
                    <a:lnTo>
                      <a:pt x="3620" y="5847"/>
                    </a:lnTo>
                    <a:lnTo>
                      <a:pt x="3625" y="5867"/>
                    </a:lnTo>
                    <a:lnTo>
                      <a:pt x="3631" y="5887"/>
                    </a:lnTo>
                    <a:lnTo>
                      <a:pt x="3639" y="5905"/>
                    </a:lnTo>
                    <a:lnTo>
                      <a:pt x="3647" y="5924"/>
                    </a:lnTo>
                    <a:lnTo>
                      <a:pt x="3656" y="5941"/>
                    </a:lnTo>
                    <a:lnTo>
                      <a:pt x="3665" y="5959"/>
                    </a:lnTo>
                    <a:lnTo>
                      <a:pt x="3676" y="5975"/>
                    </a:lnTo>
                    <a:lnTo>
                      <a:pt x="3687" y="5991"/>
                    </a:lnTo>
                    <a:lnTo>
                      <a:pt x="3699" y="6007"/>
                    </a:lnTo>
                    <a:lnTo>
                      <a:pt x="3712" y="6021"/>
                    </a:lnTo>
                    <a:lnTo>
                      <a:pt x="3725" y="6036"/>
                    </a:lnTo>
                    <a:lnTo>
                      <a:pt x="3740" y="6050"/>
                    </a:lnTo>
                    <a:lnTo>
                      <a:pt x="3755" y="6063"/>
                    </a:lnTo>
                    <a:lnTo>
                      <a:pt x="3770" y="6075"/>
                    </a:lnTo>
                    <a:lnTo>
                      <a:pt x="3786" y="6087"/>
                    </a:lnTo>
                    <a:lnTo>
                      <a:pt x="3803" y="6098"/>
                    </a:lnTo>
                    <a:lnTo>
                      <a:pt x="3820" y="6108"/>
                    </a:lnTo>
                    <a:lnTo>
                      <a:pt x="3838" y="6117"/>
                    </a:lnTo>
                    <a:lnTo>
                      <a:pt x="3856" y="6125"/>
                    </a:lnTo>
                    <a:lnTo>
                      <a:pt x="3875" y="6133"/>
                    </a:lnTo>
                    <a:lnTo>
                      <a:pt x="3894" y="6140"/>
                    </a:lnTo>
                    <a:lnTo>
                      <a:pt x="3913" y="6145"/>
                    </a:lnTo>
                    <a:lnTo>
                      <a:pt x="3933" y="6151"/>
                    </a:lnTo>
                    <a:lnTo>
                      <a:pt x="3954" y="6154"/>
                    </a:lnTo>
                    <a:lnTo>
                      <a:pt x="3975" y="6158"/>
                    </a:lnTo>
                    <a:lnTo>
                      <a:pt x="3995" y="6160"/>
                    </a:lnTo>
                    <a:lnTo>
                      <a:pt x="4017" y="6161"/>
                    </a:lnTo>
                    <a:lnTo>
                      <a:pt x="4038" y="6161"/>
                    </a:lnTo>
                    <a:lnTo>
                      <a:pt x="4059" y="6160"/>
                    </a:lnTo>
                    <a:lnTo>
                      <a:pt x="4081" y="6158"/>
                    </a:lnTo>
                    <a:lnTo>
                      <a:pt x="4101" y="6154"/>
                    </a:lnTo>
                    <a:lnTo>
                      <a:pt x="4122" y="6150"/>
                    </a:lnTo>
                    <a:lnTo>
                      <a:pt x="4141" y="6144"/>
                    </a:lnTo>
                    <a:lnTo>
                      <a:pt x="4162" y="6138"/>
                    </a:lnTo>
                    <a:lnTo>
                      <a:pt x="4181" y="6132"/>
                    </a:lnTo>
                    <a:lnTo>
                      <a:pt x="4199" y="6124"/>
                    </a:lnTo>
                    <a:lnTo>
                      <a:pt x="4218" y="6115"/>
                    </a:lnTo>
                    <a:lnTo>
                      <a:pt x="4235" y="6106"/>
                    </a:lnTo>
                    <a:lnTo>
                      <a:pt x="4252" y="6096"/>
                    </a:lnTo>
                    <a:lnTo>
                      <a:pt x="4268" y="6084"/>
                    </a:lnTo>
                    <a:lnTo>
                      <a:pt x="4284" y="6072"/>
                    </a:lnTo>
                    <a:lnTo>
                      <a:pt x="4300" y="6060"/>
                    </a:lnTo>
                    <a:lnTo>
                      <a:pt x="4315" y="6046"/>
                    </a:lnTo>
                    <a:lnTo>
                      <a:pt x="4329" y="6033"/>
                    </a:lnTo>
                    <a:lnTo>
                      <a:pt x="4342" y="6018"/>
                    </a:lnTo>
                    <a:lnTo>
                      <a:pt x="4355" y="6003"/>
                    </a:lnTo>
                    <a:lnTo>
                      <a:pt x="4366" y="5988"/>
                    </a:lnTo>
                    <a:lnTo>
                      <a:pt x="4378" y="5971"/>
                    </a:lnTo>
                    <a:lnTo>
                      <a:pt x="4388" y="5954"/>
                    </a:lnTo>
                    <a:lnTo>
                      <a:pt x="4398" y="5937"/>
                    </a:lnTo>
                    <a:lnTo>
                      <a:pt x="4406" y="5919"/>
                    </a:lnTo>
                    <a:lnTo>
                      <a:pt x="4414" y="5901"/>
                    </a:lnTo>
                    <a:lnTo>
                      <a:pt x="4420" y="5882"/>
                    </a:lnTo>
                    <a:lnTo>
                      <a:pt x="4427" y="5863"/>
                    </a:lnTo>
                    <a:lnTo>
                      <a:pt x="4432" y="5844"/>
                    </a:lnTo>
                    <a:lnTo>
                      <a:pt x="4436" y="5824"/>
                    </a:lnTo>
                    <a:lnTo>
                      <a:pt x="4439" y="5803"/>
                    </a:lnTo>
                    <a:lnTo>
                      <a:pt x="4441" y="5783"/>
                    </a:lnTo>
                    <a:lnTo>
                      <a:pt x="4442" y="5763"/>
                    </a:lnTo>
                    <a:lnTo>
                      <a:pt x="4442" y="5741"/>
                    </a:lnTo>
                    <a:lnTo>
                      <a:pt x="4439" y="5712"/>
                    </a:lnTo>
                    <a:lnTo>
                      <a:pt x="4435" y="5683"/>
                    </a:lnTo>
                    <a:lnTo>
                      <a:pt x="4474" y="5694"/>
                    </a:lnTo>
                    <a:lnTo>
                      <a:pt x="4514" y="5706"/>
                    </a:lnTo>
                    <a:lnTo>
                      <a:pt x="4553" y="5713"/>
                    </a:lnTo>
                    <a:lnTo>
                      <a:pt x="4593" y="5721"/>
                    </a:lnTo>
                    <a:lnTo>
                      <a:pt x="4635" y="5727"/>
                    </a:lnTo>
                    <a:lnTo>
                      <a:pt x="4677" y="5731"/>
                    </a:lnTo>
                    <a:lnTo>
                      <a:pt x="4718" y="5734"/>
                    </a:lnTo>
                    <a:lnTo>
                      <a:pt x="4761" y="5735"/>
                    </a:lnTo>
                    <a:lnTo>
                      <a:pt x="4814" y="5734"/>
                    </a:lnTo>
                    <a:lnTo>
                      <a:pt x="4867" y="5729"/>
                    </a:lnTo>
                    <a:lnTo>
                      <a:pt x="4918" y="5722"/>
                    </a:lnTo>
                    <a:lnTo>
                      <a:pt x="4969" y="5715"/>
                    </a:lnTo>
                    <a:lnTo>
                      <a:pt x="5019" y="5703"/>
                    </a:lnTo>
                    <a:lnTo>
                      <a:pt x="5068" y="5689"/>
                    </a:lnTo>
                    <a:lnTo>
                      <a:pt x="5115" y="5673"/>
                    </a:lnTo>
                    <a:lnTo>
                      <a:pt x="5162" y="5655"/>
                    </a:lnTo>
                    <a:lnTo>
                      <a:pt x="5209" y="5635"/>
                    </a:lnTo>
                    <a:lnTo>
                      <a:pt x="5252" y="5613"/>
                    </a:lnTo>
                    <a:lnTo>
                      <a:pt x="5296" y="5589"/>
                    </a:lnTo>
                    <a:lnTo>
                      <a:pt x="5338" y="5563"/>
                    </a:lnTo>
                    <a:lnTo>
                      <a:pt x="5378" y="5535"/>
                    </a:lnTo>
                    <a:lnTo>
                      <a:pt x="5418" y="5504"/>
                    </a:lnTo>
                    <a:lnTo>
                      <a:pt x="5455" y="5473"/>
                    </a:lnTo>
                    <a:lnTo>
                      <a:pt x="5491" y="5439"/>
                    </a:lnTo>
                    <a:lnTo>
                      <a:pt x="5525" y="5404"/>
                    </a:lnTo>
                    <a:lnTo>
                      <a:pt x="5557" y="5368"/>
                    </a:lnTo>
                    <a:lnTo>
                      <a:pt x="5588" y="5330"/>
                    </a:lnTo>
                    <a:lnTo>
                      <a:pt x="5617" y="5291"/>
                    </a:lnTo>
                    <a:lnTo>
                      <a:pt x="5644" y="5249"/>
                    </a:lnTo>
                    <a:lnTo>
                      <a:pt x="5669" y="5207"/>
                    </a:lnTo>
                    <a:lnTo>
                      <a:pt x="5691" y="5164"/>
                    </a:lnTo>
                    <a:lnTo>
                      <a:pt x="5712" y="5120"/>
                    </a:lnTo>
                    <a:lnTo>
                      <a:pt x="5730" y="5074"/>
                    </a:lnTo>
                    <a:lnTo>
                      <a:pt x="5746" y="5026"/>
                    </a:lnTo>
                    <a:lnTo>
                      <a:pt x="5761" y="4979"/>
                    </a:lnTo>
                    <a:lnTo>
                      <a:pt x="5772" y="4930"/>
                    </a:lnTo>
                    <a:lnTo>
                      <a:pt x="5781" y="4880"/>
                    </a:lnTo>
                    <a:lnTo>
                      <a:pt x="5788" y="4830"/>
                    </a:lnTo>
                    <a:lnTo>
                      <a:pt x="5792" y="4779"/>
                    </a:lnTo>
                    <a:lnTo>
                      <a:pt x="5793" y="4753"/>
                    </a:lnTo>
                    <a:lnTo>
                      <a:pt x="5793" y="4727"/>
                    </a:lnTo>
                    <a:lnTo>
                      <a:pt x="5839" y="4745"/>
                    </a:lnTo>
                    <a:lnTo>
                      <a:pt x="5887" y="4760"/>
                    </a:lnTo>
                    <a:lnTo>
                      <a:pt x="5935" y="4773"/>
                    </a:lnTo>
                    <a:lnTo>
                      <a:pt x="5985" y="4785"/>
                    </a:lnTo>
                    <a:lnTo>
                      <a:pt x="6034" y="4792"/>
                    </a:lnTo>
                    <a:lnTo>
                      <a:pt x="6086" y="4799"/>
                    </a:lnTo>
                    <a:lnTo>
                      <a:pt x="6138" y="4803"/>
                    </a:lnTo>
                    <a:lnTo>
                      <a:pt x="6189" y="4804"/>
                    </a:lnTo>
                    <a:lnTo>
                      <a:pt x="6242" y="4803"/>
                    </a:lnTo>
                    <a:lnTo>
                      <a:pt x="6295" y="4799"/>
                    </a:lnTo>
                    <a:lnTo>
                      <a:pt x="6347" y="4792"/>
                    </a:lnTo>
                    <a:lnTo>
                      <a:pt x="6397" y="4783"/>
                    </a:lnTo>
                    <a:lnTo>
                      <a:pt x="6448" y="4772"/>
                    </a:lnTo>
                    <a:lnTo>
                      <a:pt x="6496" y="4759"/>
                    </a:lnTo>
                    <a:lnTo>
                      <a:pt x="6545" y="4743"/>
                    </a:lnTo>
                    <a:lnTo>
                      <a:pt x="6592" y="4725"/>
                    </a:lnTo>
                    <a:lnTo>
                      <a:pt x="6637" y="4705"/>
                    </a:lnTo>
                    <a:lnTo>
                      <a:pt x="6682" y="4682"/>
                    </a:lnTo>
                    <a:lnTo>
                      <a:pt x="6725" y="4658"/>
                    </a:lnTo>
                    <a:lnTo>
                      <a:pt x="6767" y="4632"/>
                    </a:lnTo>
                    <a:lnTo>
                      <a:pt x="6808" y="4604"/>
                    </a:lnTo>
                    <a:lnTo>
                      <a:pt x="6846" y="4573"/>
                    </a:lnTo>
                    <a:lnTo>
                      <a:pt x="6884" y="4542"/>
                    </a:lnTo>
                    <a:lnTo>
                      <a:pt x="6920" y="4508"/>
                    </a:lnTo>
                    <a:lnTo>
                      <a:pt x="6954" y="4473"/>
                    </a:lnTo>
                    <a:lnTo>
                      <a:pt x="6987" y="4437"/>
                    </a:lnTo>
                    <a:lnTo>
                      <a:pt x="7017" y="4399"/>
                    </a:lnTo>
                    <a:lnTo>
                      <a:pt x="7046" y="4360"/>
                    </a:lnTo>
                    <a:lnTo>
                      <a:pt x="7073" y="4318"/>
                    </a:lnTo>
                    <a:lnTo>
                      <a:pt x="7098" y="4276"/>
                    </a:lnTo>
                    <a:lnTo>
                      <a:pt x="7120" y="4233"/>
                    </a:lnTo>
                    <a:lnTo>
                      <a:pt x="7141" y="4188"/>
                    </a:lnTo>
                    <a:lnTo>
                      <a:pt x="7160" y="4143"/>
                    </a:lnTo>
                    <a:lnTo>
                      <a:pt x="7175" y="4095"/>
                    </a:lnTo>
                    <a:lnTo>
                      <a:pt x="7190" y="4047"/>
                    </a:lnTo>
                    <a:lnTo>
                      <a:pt x="7201" y="3999"/>
                    </a:lnTo>
                    <a:lnTo>
                      <a:pt x="7210" y="3949"/>
                    </a:lnTo>
                    <a:lnTo>
                      <a:pt x="7217" y="3899"/>
                    </a:lnTo>
                    <a:lnTo>
                      <a:pt x="7220" y="3847"/>
                    </a:lnTo>
                    <a:lnTo>
                      <a:pt x="7222" y="3821"/>
                    </a:lnTo>
                    <a:lnTo>
                      <a:pt x="7223" y="3795"/>
                    </a:lnTo>
                    <a:lnTo>
                      <a:pt x="7222" y="3750"/>
                    </a:lnTo>
                    <a:lnTo>
                      <a:pt x="7218" y="3705"/>
                    </a:lnTo>
                    <a:lnTo>
                      <a:pt x="7213" y="3661"/>
                    </a:lnTo>
                    <a:lnTo>
                      <a:pt x="7206" y="3617"/>
                    </a:lnTo>
                    <a:lnTo>
                      <a:pt x="7197" y="3574"/>
                    </a:lnTo>
                    <a:lnTo>
                      <a:pt x="7187" y="3532"/>
                    </a:lnTo>
                    <a:lnTo>
                      <a:pt x="7174" y="3490"/>
                    </a:lnTo>
                    <a:lnTo>
                      <a:pt x="7160" y="3450"/>
                    </a:lnTo>
                    <a:lnTo>
                      <a:pt x="7199" y="3450"/>
                    </a:lnTo>
                    <a:lnTo>
                      <a:pt x="7249" y="3449"/>
                    </a:lnTo>
                    <a:lnTo>
                      <a:pt x="7297" y="3445"/>
                    </a:lnTo>
                    <a:lnTo>
                      <a:pt x="7344" y="3440"/>
                    </a:lnTo>
                    <a:lnTo>
                      <a:pt x="7391" y="3431"/>
                    </a:lnTo>
                    <a:lnTo>
                      <a:pt x="7438" y="3421"/>
                    </a:lnTo>
                    <a:lnTo>
                      <a:pt x="7483" y="3408"/>
                    </a:lnTo>
                    <a:lnTo>
                      <a:pt x="7527" y="3394"/>
                    </a:lnTo>
                    <a:lnTo>
                      <a:pt x="7570" y="3377"/>
                    </a:lnTo>
                    <a:lnTo>
                      <a:pt x="7613" y="3358"/>
                    </a:lnTo>
                    <a:lnTo>
                      <a:pt x="7653" y="3337"/>
                    </a:lnTo>
                    <a:lnTo>
                      <a:pt x="7694" y="3315"/>
                    </a:lnTo>
                    <a:lnTo>
                      <a:pt x="7732" y="3291"/>
                    </a:lnTo>
                    <a:lnTo>
                      <a:pt x="7769" y="3266"/>
                    </a:lnTo>
                    <a:lnTo>
                      <a:pt x="7805" y="3237"/>
                    </a:lnTo>
                    <a:lnTo>
                      <a:pt x="7840" y="3208"/>
                    </a:lnTo>
                    <a:lnTo>
                      <a:pt x="7874" y="3178"/>
                    </a:lnTo>
                    <a:lnTo>
                      <a:pt x="7905" y="3145"/>
                    </a:lnTo>
                    <a:lnTo>
                      <a:pt x="7935" y="3111"/>
                    </a:lnTo>
                    <a:lnTo>
                      <a:pt x="7963" y="3076"/>
                    </a:lnTo>
                    <a:lnTo>
                      <a:pt x="7990" y="3040"/>
                    </a:lnTo>
                    <a:lnTo>
                      <a:pt x="8014" y="3001"/>
                    </a:lnTo>
                    <a:lnTo>
                      <a:pt x="8038" y="2963"/>
                    </a:lnTo>
                    <a:lnTo>
                      <a:pt x="8058" y="2923"/>
                    </a:lnTo>
                    <a:lnTo>
                      <a:pt x="8077" y="2881"/>
                    </a:lnTo>
                    <a:lnTo>
                      <a:pt x="8094" y="2839"/>
                    </a:lnTo>
                    <a:lnTo>
                      <a:pt x="8110" y="2796"/>
                    </a:lnTo>
                    <a:lnTo>
                      <a:pt x="8122" y="2752"/>
                    </a:lnTo>
                    <a:lnTo>
                      <a:pt x="8134" y="2707"/>
                    </a:lnTo>
                    <a:lnTo>
                      <a:pt x="8142" y="2661"/>
                    </a:lnTo>
                    <a:lnTo>
                      <a:pt x="8148" y="2613"/>
                    </a:lnTo>
                    <a:lnTo>
                      <a:pt x="8152" y="2566"/>
                    </a:lnTo>
                    <a:lnTo>
                      <a:pt x="8153" y="2519"/>
                    </a:lnTo>
                    <a:close/>
                    <a:moveTo>
                      <a:pt x="4776" y="6033"/>
                    </a:moveTo>
                    <a:lnTo>
                      <a:pt x="4776" y="6033"/>
                    </a:lnTo>
                    <a:lnTo>
                      <a:pt x="4786" y="6032"/>
                    </a:lnTo>
                    <a:lnTo>
                      <a:pt x="4796" y="6029"/>
                    </a:lnTo>
                    <a:lnTo>
                      <a:pt x="4806" y="6027"/>
                    </a:lnTo>
                    <a:lnTo>
                      <a:pt x="4815" y="6024"/>
                    </a:lnTo>
                    <a:lnTo>
                      <a:pt x="4824" y="6018"/>
                    </a:lnTo>
                    <a:lnTo>
                      <a:pt x="4833" y="6014"/>
                    </a:lnTo>
                    <a:lnTo>
                      <a:pt x="4841" y="6007"/>
                    </a:lnTo>
                    <a:lnTo>
                      <a:pt x="4848" y="6000"/>
                    </a:lnTo>
                    <a:lnTo>
                      <a:pt x="4854" y="5993"/>
                    </a:lnTo>
                    <a:lnTo>
                      <a:pt x="4860" y="5985"/>
                    </a:lnTo>
                    <a:lnTo>
                      <a:pt x="4866" y="5976"/>
                    </a:lnTo>
                    <a:lnTo>
                      <a:pt x="4869" y="5967"/>
                    </a:lnTo>
                    <a:lnTo>
                      <a:pt x="4872" y="5959"/>
                    </a:lnTo>
                    <a:lnTo>
                      <a:pt x="4875" y="5948"/>
                    </a:lnTo>
                    <a:lnTo>
                      <a:pt x="4876" y="5938"/>
                    </a:lnTo>
                    <a:lnTo>
                      <a:pt x="4876" y="5928"/>
                    </a:lnTo>
                    <a:lnTo>
                      <a:pt x="4876" y="5918"/>
                    </a:lnTo>
                    <a:lnTo>
                      <a:pt x="4873" y="5908"/>
                    </a:lnTo>
                    <a:lnTo>
                      <a:pt x="4870" y="5898"/>
                    </a:lnTo>
                    <a:lnTo>
                      <a:pt x="4867" y="5889"/>
                    </a:lnTo>
                    <a:lnTo>
                      <a:pt x="4862" y="5880"/>
                    </a:lnTo>
                    <a:lnTo>
                      <a:pt x="4857" y="5872"/>
                    </a:lnTo>
                    <a:lnTo>
                      <a:pt x="4851" y="5864"/>
                    </a:lnTo>
                    <a:lnTo>
                      <a:pt x="4843" y="5857"/>
                    </a:lnTo>
                    <a:lnTo>
                      <a:pt x="4836" y="5851"/>
                    </a:lnTo>
                    <a:lnTo>
                      <a:pt x="4827" y="5845"/>
                    </a:lnTo>
                    <a:lnTo>
                      <a:pt x="4819" y="5840"/>
                    </a:lnTo>
                    <a:lnTo>
                      <a:pt x="4810" y="5836"/>
                    </a:lnTo>
                    <a:lnTo>
                      <a:pt x="4800" y="5833"/>
                    </a:lnTo>
                    <a:lnTo>
                      <a:pt x="4790" y="5830"/>
                    </a:lnTo>
                    <a:lnTo>
                      <a:pt x="4780" y="5829"/>
                    </a:lnTo>
                    <a:lnTo>
                      <a:pt x="4769" y="5829"/>
                    </a:lnTo>
                    <a:lnTo>
                      <a:pt x="4759" y="5830"/>
                    </a:lnTo>
                    <a:lnTo>
                      <a:pt x="4749" y="5831"/>
                    </a:lnTo>
                    <a:lnTo>
                      <a:pt x="4739" y="5835"/>
                    </a:lnTo>
                    <a:lnTo>
                      <a:pt x="4730" y="5838"/>
                    </a:lnTo>
                    <a:lnTo>
                      <a:pt x="4721" y="5843"/>
                    </a:lnTo>
                    <a:lnTo>
                      <a:pt x="4712" y="5848"/>
                    </a:lnTo>
                    <a:lnTo>
                      <a:pt x="4704" y="5854"/>
                    </a:lnTo>
                    <a:lnTo>
                      <a:pt x="4697" y="5861"/>
                    </a:lnTo>
                    <a:lnTo>
                      <a:pt x="4690" y="5869"/>
                    </a:lnTo>
                    <a:lnTo>
                      <a:pt x="4685" y="5876"/>
                    </a:lnTo>
                    <a:lnTo>
                      <a:pt x="4680" y="5885"/>
                    </a:lnTo>
                    <a:lnTo>
                      <a:pt x="4676" y="5894"/>
                    </a:lnTo>
                    <a:lnTo>
                      <a:pt x="4672" y="5903"/>
                    </a:lnTo>
                    <a:lnTo>
                      <a:pt x="4670" y="5914"/>
                    </a:lnTo>
                    <a:lnTo>
                      <a:pt x="4669" y="5924"/>
                    </a:lnTo>
                    <a:lnTo>
                      <a:pt x="4669" y="5934"/>
                    </a:lnTo>
                    <a:lnTo>
                      <a:pt x="4670" y="5944"/>
                    </a:lnTo>
                    <a:lnTo>
                      <a:pt x="4671" y="5954"/>
                    </a:lnTo>
                    <a:lnTo>
                      <a:pt x="4674" y="5964"/>
                    </a:lnTo>
                    <a:lnTo>
                      <a:pt x="4678" y="5973"/>
                    </a:lnTo>
                    <a:lnTo>
                      <a:pt x="4682" y="5982"/>
                    </a:lnTo>
                    <a:lnTo>
                      <a:pt x="4688" y="5990"/>
                    </a:lnTo>
                    <a:lnTo>
                      <a:pt x="4695" y="5998"/>
                    </a:lnTo>
                    <a:lnTo>
                      <a:pt x="4701" y="6005"/>
                    </a:lnTo>
                    <a:lnTo>
                      <a:pt x="4709" y="6011"/>
                    </a:lnTo>
                    <a:lnTo>
                      <a:pt x="4717" y="6017"/>
                    </a:lnTo>
                    <a:lnTo>
                      <a:pt x="4726" y="6021"/>
                    </a:lnTo>
                    <a:lnTo>
                      <a:pt x="4735" y="6026"/>
                    </a:lnTo>
                    <a:lnTo>
                      <a:pt x="4744" y="6028"/>
                    </a:lnTo>
                    <a:lnTo>
                      <a:pt x="4754" y="6030"/>
                    </a:lnTo>
                    <a:lnTo>
                      <a:pt x="4764" y="6033"/>
                    </a:lnTo>
                    <a:lnTo>
                      <a:pt x="4776" y="6033"/>
                    </a:lnTo>
                    <a:close/>
                    <a:moveTo>
                      <a:pt x="4745" y="6851"/>
                    </a:moveTo>
                    <a:lnTo>
                      <a:pt x="4745" y="6851"/>
                    </a:lnTo>
                    <a:lnTo>
                      <a:pt x="4724" y="6852"/>
                    </a:lnTo>
                    <a:lnTo>
                      <a:pt x="4701" y="6857"/>
                    </a:lnTo>
                    <a:lnTo>
                      <a:pt x="4681" y="6863"/>
                    </a:lnTo>
                    <a:lnTo>
                      <a:pt x="4661" y="6870"/>
                    </a:lnTo>
                    <a:lnTo>
                      <a:pt x="4642" y="6881"/>
                    </a:lnTo>
                    <a:lnTo>
                      <a:pt x="4625" y="6892"/>
                    </a:lnTo>
                    <a:lnTo>
                      <a:pt x="4608" y="6904"/>
                    </a:lnTo>
                    <a:lnTo>
                      <a:pt x="4593" y="6919"/>
                    </a:lnTo>
                    <a:lnTo>
                      <a:pt x="4579" y="6934"/>
                    </a:lnTo>
                    <a:lnTo>
                      <a:pt x="4568" y="6951"/>
                    </a:lnTo>
                    <a:lnTo>
                      <a:pt x="4556" y="6968"/>
                    </a:lnTo>
                    <a:lnTo>
                      <a:pt x="4548" y="6987"/>
                    </a:lnTo>
                    <a:lnTo>
                      <a:pt x="4542" y="7008"/>
                    </a:lnTo>
                    <a:lnTo>
                      <a:pt x="4537" y="7028"/>
                    </a:lnTo>
                    <a:lnTo>
                      <a:pt x="4534" y="7049"/>
                    </a:lnTo>
                    <a:lnTo>
                      <a:pt x="4534" y="7072"/>
                    </a:lnTo>
                    <a:lnTo>
                      <a:pt x="4535" y="7093"/>
                    </a:lnTo>
                    <a:lnTo>
                      <a:pt x="4539" y="7114"/>
                    </a:lnTo>
                    <a:lnTo>
                      <a:pt x="4545" y="7135"/>
                    </a:lnTo>
                    <a:lnTo>
                      <a:pt x="4553" y="7154"/>
                    </a:lnTo>
                    <a:lnTo>
                      <a:pt x="4563" y="7173"/>
                    </a:lnTo>
                    <a:lnTo>
                      <a:pt x="4574" y="7190"/>
                    </a:lnTo>
                    <a:lnTo>
                      <a:pt x="4588" y="7205"/>
                    </a:lnTo>
                    <a:lnTo>
                      <a:pt x="4602" y="7221"/>
                    </a:lnTo>
                    <a:lnTo>
                      <a:pt x="4618" y="7234"/>
                    </a:lnTo>
                    <a:lnTo>
                      <a:pt x="4636" y="7246"/>
                    </a:lnTo>
                    <a:lnTo>
                      <a:pt x="4654" y="7256"/>
                    </a:lnTo>
                    <a:lnTo>
                      <a:pt x="4673" y="7264"/>
                    </a:lnTo>
                    <a:lnTo>
                      <a:pt x="4694" y="7271"/>
                    </a:lnTo>
                    <a:lnTo>
                      <a:pt x="4715" y="7275"/>
                    </a:lnTo>
                    <a:lnTo>
                      <a:pt x="4737" y="7279"/>
                    </a:lnTo>
                    <a:lnTo>
                      <a:pt x="4760" y="7279"/>
                    </a:lnTo>
                    <a:lnTo>
                      <a:pt x="4781" y="7276"/>
                    </a:lnTo>
                    <a:lnTo>
                      <a:pt x="4804" y="7273"/>
                    </a:lnTo>
                    <a:lnTo>
                      <a:pt x="4824" y="7267"/>
                    </a:lnTo>
                    <a:lnTo>
                      <a:pt x="4844" y="7259"/>
                    </a:lnTo>
                    <a:lnTo>
                      <a:pt x="4862" y="7249"/>
                    </a:lnTo>
                    <a:lnTo>
                      <a:pt x="4880" y="7238"/>
                    </a:lnTo>
                    <a:lnTo>
                      <a:pt x="4897" y="7226"/>
                    </a:lnTo>
                    <a:lnTo>
                      <a:pt x="4912" y="7211"/>
                    </a:lnTo>
                    <a:lnTo>
                      <a:pt x="4925" y="7195"/>
                    </a:lnTo>
                    <a:lnTo>
                      <a:pt x="4938" y="7178"/>
                    </a:lnTo>
                    <a:lnTo>
                      <a:pt x="4948" y="7161"/>
                    </a:lnTo>
                    <a:lnTo>
                      <a:pt x="4957" y="7143"/>
                    </a:lnTo>
                    <a:lnTo>
                      <a:pt x="4963" y="7122"/>
                    </a:lnTo>
                    <a:lnTo>
                      <a:pt x="4968" y="7102"/>
                    </a:lnTo>
                    <a:lnTo>
                      <a:pt x="4970" y="7081"/>
                    </a:lnTo>
                    <a:lnTo>
                      <a:pt x="4971" y="7058"/>
                    </a:lnTo>
                    <a:lnTo>
                      <a:pt x="4969" y="7037"/>
                    </a:lnTo>
                    <a:lnTo>
                      <a:pt x="4966" y="7015"/>
                    </a:lnTo>
                    <a:lnTo>
                      <a:pt x="4959" y="6995"/>
                    </a:lnTo>
                    <a:lnTo>
                      <a:pt x="4951" y="6976"/>
                    </a:lnTo>
                    <a:lnTo>
                      <a:pt x="4942" y="6957"/>
                    </a:lnTo>
                    <a:lnTo>
                      <a:pt x="4930" y="6940"/>
                    </a:lnTo>
                    <a:lnTo>
                      <a:pt x="4917" y="6924"/>
                    </a:lnTo>
                    <a:lnTo>
                      <a:pt x="4903" y="6910"/>
                    </a:lnTo>
                    <a:lnTo>
                      <a:pt x="4886" y="6896"/>
                    </a:lnTo>
                    <a:lnTo>
                      <a:pt x="4869" y="6884"/>
                    </a:lnTo>
                    <a:lnTo>
                      <a:pt x="4851" y="6874"/>
                    </a:lnTo>
                    <a:lnTo>
                      <a:pt x="4832" y="6866"/>
                    </a:lnTo>
                    <a:lnTo>
                      <a:pt x="4812" y="6859"/>
                    </a:lnTo>
                    <a:lnTo>
                      <a:pt x="4790" y="6855"/>
                    </a:lnTo>
                    <a:lnTo>
                      <a:pt x="4768" y="6851"/>
                    </a:lnTo>
                    <a:lnTo>
                      <a:pt x="4745" y="6851"/>
                    </a:lnTo>
                    <a:close/>
                    <a:moveTo>
                      <a:pt x="4748" y="6342"/>
                    </a:moveTo>
                    <a:lnTo>
                      <a:pt x="4748" y="6342"/>
                    </a:lnTo>
                    <a:lnTo>
                      <a:pt x="4745" y="6321"/>
                    </a:lnTo>
                    <a:lnTo>
                      <a:pt x="4742" y="6299"/>
                    </a:lnTo>
                    <a:lnTo>
                      <a:pt x="4735" y="6279"/>
                    </a:lnTo>
                    <a:lnTo>
                      <a:pt x="4727" y="6259"/>
                    </a:lnTo>
                    <a:lnTo>
                      <a:pt x="4717" y="6241"/>
                    </a:lnTo>
                    <a:lnTo>
                      <a:pt x="4706" y="6223"/>
                    </a:lnTo>
                    <a:lnTo>
                      <a:pt x="4692" y="6207"/>
                    </a:lnTo>
                    <a:lnTo>
                      <a:pt x="4678" y="6192"/>
                    </a:lnTo>
                    <a:lnTo>
                      <a:pt x="4662" y="6179"/>
                    </a:lnTo>
                    <a:lnTo>
                      <a:pt x="4645" y="6167"/>
                    </a:lnTo>
                    <a:lnTo>
                      <a:pt x="4627" y="6156"/>
                    </a:lnTo>
                    <a:lnTo>
                      <a:pt x="4607" y="6149"/>
                    </a:lnTo>
                    <a:lnTo>
                      <a:pt x="4587" y="6142"/>
                    </a:lnTo>
                    <a:lnTo>
                      <a:pt x="4565" y="6137"/>
                    </a:lnTo>
                    <a:lnTo>
                      <a:pt x="4544" y="6134"/>
                    </a:lnTo>
                    <a:lnTo>
                      <a:pt x="4521" y="6134"/>
                    </a:lnTo>
                    <a:lnTo>
                      <a:pt x="4499" y="6136"/>
                    </a:lnTo>
                    <a:lnTo>
                      <a:pt x="4478" y="6140"/>
                    </a:lnTo>
                    <a:lnTo>
                      <a:pt x="4456" y="6146"/>
                    </a:lnTo>
                    <a:lnTo>
                      <a:pt x="4436" y="6153"/>
                    </a:lnTo>
                    <a:lnTo>
                      <a:pt x="4418" y="6163"/>
                    </a:lnTo>
                    <a:lnTo>
                      <a:pt x="4400" y="6174"/>
                    </a:lnTo>
                    <a:lnTo>
                      <a:pt x="4383" y="6188"/>
                    </a:lnTo>
                    <a:lnTo>
                      <a:pt x="4369" y="6201"/>
                    </a:lnTo>
                    <a:lnTo>
                      <a:pt x="4355" y="6217"/>
                    </a:lnTo>
                    <a:lnTo>
                      <a:pt x="4343" y="6234"/>
                    </a:lnTo>
                    <a:lnTo>
                      <a:pt x="4333" y="6252"/>
                    </a:lnTo>
                    <a:lnTo>
                      <a:pt x="4324" y="6271"/>
                    </a:lnTo>
                    <a:lnTo>
                      <a:pt x="4317" y="6291"/>
                    </a:lnTo>
                    <a:lnTo>
                      <a:pt x="4312" y="6312"/>
                    </a:lnTo>
                    <a:lnTo>
                      <a:pt x="4309" y="6333"/>
                    </a:lnTo>
                    <a:lnTo>
                      <a:pt x="4309" y="6355"/>
                    </a:lnTo>
                    <a:lnTo>
                      <a:pt x="4311" y="6377"/>
                    </a:lnTo>
                    <a:lnTo>
                      <a:pt x="4315" y="6398"/>
                    </a:lnTo>
                    <a:lnTo>
                      <a:pt x="4320" y="6418"/>
                    </a:lnTo>
                    <a:lnTo>
                      <a:pt x="4328" y="6438"/>
                    </a:lnTo>
                    <a:lnTo>
                      <a:pt x="4338" y="6457"/>
                    </a:lnTo>
                    <a:lnTo>
                      <a:pt x="4349" y="6473"/>
                    </a:lnTo>
                    <a:lnTo>
                      <a:pt x="4363" y="6489"/>
                    </a:lnTo>
                    <a:lnTo>
                      <a:pt x="4378" y="6505"/>
                    </a:lnTo>
                    <a:lnTo>
                      <a:pt x="4393" y="6517"/>
                    </a:lnTo>
                    <a:lnTo>
                      <a:pt x="4411" y="6530"/>
                    </a:lnTo>
                    <a:lnTo>
                      <a:pt x="4429" y="6540"/>
                    </a:lnTo>
                    <a:lnTo>
                      <a:pt x="4448" y="6549"/>
                    </a:lnTo>
                    <a:lnTo>
                      <a:pt x="4469" y="6556"/>
                    </a:lnTo>
                    <a:lnTo>
                      <a:pt x="4490" y="6560"/>
                    </a:lnTo>
                    <a:lnTo>
                      <a:pt x="4512" y="6562"/>
                    </a:lnTo>
                    <a:lnTo>
                      <a:pt x="4535" y="6562"/>
                    </a:lnTo>
                    <a:lnTo>
                      <a:pt x="4557" y="6561"/>
                    </a:lnTo>
                    <a:lnTo>
                      <a:pt x="4579" y="6557"/>
                    </a:lnTo>
                    <a:lnTo>
                      <a:pt x="4600" y="6551"/>
                    </a:lnTo>
                    <a:lnTo>
                      <a:pt x="4619" y="6543"/>
                    </a:lnTo>
                    <a:lnTo>
                      <a:pt x="4638" y="6534"/>
                    </a:lnTo>
                    <a:lnTo>
                      <a:pt x="4656" y="6523"/>
                    </a:lnTo>
                    <a:lnTo>
                      <a:pt x="4673" y="6509"/>
                    </a:lnTo>
                    <a:lnTo>
                      <a:pt x="4688" y="6496"/>
                    </a:lnTo>
                    <a:lnTo>
                      <a:pt x="4701" y="6480"/>
                    </a:lnTo>
                    <a:lnTo>
                      <a:pt x="4714" y="6463"/>
                    </a:lnTo>
                    <a:lnTo>
                      <a:pt x="4724" y="6445"/>
                    </a:lnTo>
                    <a:lnTo>
                      <a:pt x="4733" y="6426"/>
                    </a:lnTo>
                    <a:lnTo>
                      <a:pt x="4740" y="6406"/>
                    </a:lnTo>
                    <a:lnTo>
                      <a:pt x="4744" y="6386"/>
                    </a:lnTo>
                    <a:lnTo>
                      <a:pt x="4748" y="6364"/>
                    </a:lnTo>
                    <a:lnTo>
                      <a:pt x="4748" y="6342"/>
                    </a:lnTo>
                    <a:close/>
                    <a:moveTo>
                      <a:pt x="3956" y="6362"/>
                    </a:moveTo>
                    <a:lnTo>
                      <a:pt x="3956" y="6362"/>
                    </a:lnTo>
                    <a:lnTo>
                      <a:pt x="3938" y="6363"/>
                    </a:lnTo>
                    <a:lnTo>
                      <a:pt x="3920" y="6366"/>
                    </a:lnTo>
                    <a:lnTo>
                      <a:pt x="3903" y="6368"/>
                    </a:lnTo>
                    <a:lnTo>
                      <a:pt x="3886" y="6371"/>
                    </a:lnTo>
                    <a:lnTo>
                      <a:pt x="3870" y="6376"/>
                    </a:lnTo>
                    <a:lnTo>
                      <a:pt x="3853" y="6380"/>
                    </a:lnTo>
                    <a:lnTo>
                      <a:pt x="3838" y="6386"/>
                    </a:lnTo>
                    <a:lnTo>
                      <a:pt x="3823" y="6393"/>
                    </a:lnTo>
                    <a:lnTo>
                      <a:pt x="3807" y="6399"/>
                    </a:lnTo>
                    <a:lnTo>
                      <a:pt x="3794" y="6407"/>
                    </a:lnTo>
                    <a:lnTo>
                      <a:pt x="3779" y="6416"/>
                    </a:lnTo>
                    <a:lnTo>
                      <a:pt x="3766" y="6425"/>
                    </a:lnTo>
                    <a:lnTo>
                      <a:pt x="3752" y="6435"/>
                    </a:lnTo>
                    <a:lnTo>
                      <a:pt x="3740" y="6445"/>
                    </a:lnTo>
                    <a:lnTo>
                      <a:pt x="3728" y="6455"/>
                    </a:lnTo>
                    <a:lnTo>
                      <a:pt x="3716" y="6468"/>
                    </a:lnTo>
                    <a:lnTo>
                      <a:pt x="3705" y="6479"/>
                    </a:lnTo>
                    <a:lnTo>
                      <a:pt x="3695" y="6491"/>
                    </a:lnTo>
                    <a:lnTo>
                      <a:pt x="3685" y="6505"/>
                    </a:lnTo>
                    <a:lnTo>
                      <a:pt x="3676" y="6518"/>
                    </a:lnTo>
                    <a:lnTo>
                      <a:pt x="3668" y="6532"/>
                    </a:lnTo>
                    <a:lnTo>
                      <a:pt x="3660" y="6547"/>
                    </a:lnTo>
                    <a:lnTo>
                      <a:pt x="3652" y="6561"/>
                    </a:lnTo>
                    <a:lnTo>
                      <a:pt x="3647" y="6576"/>
                    </a:lnTo>
                    <a:lnTo>
                      <a:pt x="3641" y="6592"/>
                    </a:lnTo>
                    <a:lnTo>
                      <a:pt x="3635" y="6607"/>
                    </a:lnTo>
                    <a:lnTo>
                      <a:pt x="3632" y="6623"/>
                    </a:lnTo>
                    <a:lnTo>
                      <a:pt x="3629" y="6640"/>
                    </a:lnTo>
                    <a:lnTo>
                      <a:pt x="3626" y="6656"/>
                    </a:lnTo>
                    <a:lnTo>
                      <a:pt x="3624" y="6673"/>
                    </a:lnTo>
                    <a:lnTo>
                      <a:pt x="3624" y="6689"/>
                    </a:lnTo>
                    <a:lnTo>
                      <a:pt x="3624" y="6707"/>
                    </a:lnTo>
                    <a:lnTo>
                      <a:pt x="3625" y="6724"/>
                    </a:lnTo>
                    <a:lnTo>
                      <a:pt x="3626" y="6741"/>
                    </a:lnTo>
                    <a:lnTo>
                      <a:pt x="3630" y="6758"/>
                    </a:lnTo>
                    <a:lnTo>
                      <a:pt x="3633" y="6774"/>
                    </a:lnTo>
                    <a:lnTo>
                      <a:pt x="3636" y="6791"/>
                    </a:lnTo>
                    <a:lnTo>
                      <a:pt x="3642" y="6806"/>
                    </a:lnTo>
                    <a:lnTo>
                      <a:pt x="3648" y="6821"/>
                    </a:lnTo>
                    <a:lnTo>
                      <a:pt x="3654" y="6837"/>
                    </a:lnTo>
                    <a:lnTo>
                      <a:pt x="3662" y="6851"/>
                    </a:lnTo>
                    <a:lnTo>
                      <a:pt x="3670" y="6865"/>
                    </a:lnTo>
                    <a:lnTo>
                      <a:pt x="3678" y="6878"/>
                    </a:lnTo>
                    <a:lnTo>
                      <a:pt x="3688" y="6892"/>
                    </a:lnTo>
                    <a:lnTo>
                      <a:pt x="3698" y="6905"/>
                    </a:lnTo>
                    <a:lnTo>
                      <a:pt x="3708" y="6918"/>
                    </a:lnTo>
                    <a:lnTo>
                      <a:pt x="3720" y="6929"/>
                    </a:lnTo>
                    <a:lnTo>
                      <a:pt x="3731" y="6940"/>
                    </a:lnTo>
                    <a:lnTo>
                      <a:pt x="3743" y="6951"/>
                    </a:lnTo>
                    <a:lnTo>
                      <a:pt x="3756" y="6961"/>
                    </a:lnTo>
                    <a:lnTo>
                      <a:pt x="3769" y="6970"/>
                    </a:lnTo>
                    <a:lnTo>
                      <a:pt x="3783" y="6979"/>
                    </a:lnTo>
                    <a:lnTo>
                      <a:pt x="3797" y="6987"/>
                    </a:lnTo>
                    <a:lnTo>
                      <a:pt x="3812" y="6995"/>
                    </a:lnTo>
                    <a:lnTo>
                      <a:pt x="3826" y="7002"/>
                    </a:lnTo>
                    <a:lnTo>
                      <a:pt x="3842" y="7009"/>
                    </a:lnTo>
                    <a:lnTo>
                      <a:pt x="3858" y="7014"/>
                    </a:lnTo>
                    <a:lnTo>
                      <a:pt x="3874" y="7019"/>
                    </a:lnTo>
                    <a:lnTo>
                      <a:pt x="3891" y="7023"/>
                    </a:lnTo>
                    <a:lnTo>
                      <a:pt x="3907" y="7027"/>
                    </a:lnTo>
                    <a:lnTo>
                      <a:pt x="3924" y="7029"/>
                    </a:lnTo>
                    <a:lnTo>
                      <a:pt x="3941" y="7030"/>
                    </a:lnTo>
                    <a:lnTo>
                      <a:pt x="3959" y="7031"/>
                    </a:lnTo>
                    <a:lnTo>
                      <a:pt x="3976" y="7031"/>
                    </a:lnTo>
                    <a:lnTo>
                      <a:pt x="3994" y="7030"/>
                    </a:lnTo>
                    <a:lnTo>
                      <a:pt x="4011" y="7028"/>
                    </a:lnTo>
                    <a:lnTo>
                      <a:pt x="4029" y="7026"/>
                    </a:lnTo>
                    <a:lnTo>
                      <a:pt x="4046" y="7022"/>
                    </a:lnTo>
                    <a:lnTo>
                      <a:pt x="4062" y="7018"/>
                    </a:lnTo>
                    <a:lnTo>
                      <a:pt x="4077" y="7013"/>
                    </a:lnTo>
                    <a:lnTo>
                      <a:pt x="4093" y="7008"/>
                    </a:lnTo>
                    <a:lnTo>
                      <a:pt x="4109" y="7001"/>
                    </a:lnTo>
                    <a:lnTo>
                      <a:pt x="4123" y="6994"/>
                    </a:lnTo>
                    <a:lnTo>
                      <a:pt x="4138" y="6986"/>
                    </a:lnTo>
                    <a:lnTo>
                      <a:pt x="4153" y="6977"/>
                    </a:lnTo>
                    <a:lnTo>
                      <a:pt x="4166" y="6968"/>
                    </a:lnTo>
                    <a:lnTo>
                      <a:pt x="4180" y="6958"/>
                    </a:lnTo>
                    <a:lnTo>
                      <a:pt x="4192" y="6948"/>
                    </a:lnTo>
                    <a:lnTo>
                      <a:pt x="4204" y="6938"/>
                    </a:lnTo>
                    <a:lnTo>
                      <a:pt x="4216" y="6926"/>
                    </a:lnTo>
                    <a:lnTo>
                      <a:pt x="4227" y="6914"/>
                    </a:lnTo>
                    <a:lnTo>
                      <a:pt x="4237" y="6902"/>
                    </a:lnTo>
                    <a:lnTo>
                      <a:pt x="4246" y="6888"/>
                    </a:lnTo>
                    <a:lnTo>
                      <a:pt x="4256" y="6875"/>
                    </a:lnTo>
                    <a:lnTo>
                      <a:pt x="4264" y="6861"/>
                    </a:lnTo>
                    <a:lnTo>
                      <a:pt x="4272" y="6847"/>
                    </a:lnTo>
                    <a:lnTo>
                      <a:pt x="4279" y="6832"/>
                    </a:lnTo>
                    <a:lnTo>
                      <a:pt x="4285" y="6818"/>
                    </a:lnTo>
                    <a:lnTo>
                      <a:pt x="4291" y="6802"/>
                    </a:lnTo>
                    <a:lnTo>
                      <a:pt x="4295" y="6786"/>
                    </a:lnTo>
                    <a:lnTo>
                      <a:pt x="4300" y="6770"/>
                    </a:lnTo>
                    <a:lnTo>
                      <a:pt x="4303" y="6753"/>
                    </a:lnTo>
                    <a:lnTo>
                      <a:pt x="4306" y="6738"/>
                    </a:lnTo>
                    <a:lnTo>
                      <a:pt x="4308" y="6721"/>
                    </a:lnTo>
                    <a:lnTo>
                      <a:pt x="4308" y="6704"/>
                    </a:lnTo>
                    <a:lnTo>
                      <a:pt x="4308" y="6686"/>
                    </a:lnTo>
                    <a:lnTo>
                      <a:pt x="4307" y="6669"/>
                    </a:lnTo>
                    <a:lnTo>
                      <a:pt x="4306" y="6652"/>
                    </a:lnTo>
                    <a:lnTo>
                      <a:pt x="4302" y="6635"/>
                    </a:lnTo>
                    <a:lnTo>
                      <a:pt x="4299" y="6619"/>
                    </a:lnTo>
                    <a:lnTo>
                      <a:pt x="4294" y="6603"/>
                    </a:lnTo>
                    <a:lnTo>
                      <a:pt x="4290" y="6587"/>
                    </a:lnTo>
                    <a:lnTo>
                      <a:pt x="4284" y="6571"/>
                    </a:lnTo>
                    <a:lnTo>
                      <a:pt x="4277" y="6557"/>
                    </a:lnTo>
                    <a:lnTo>
                      <a:pt x="4270" y="6542"/>
                    </a:lnTo>
                    <a:lnTo>
                      <a:pt x="4262" y="6529"/>
                    </a:lnTo>
                    <a:lnTo>
                      <a:pt x="4253" y="6514"/>
                    </a:lnTo>
                    <a:lnTo>
                      <a:pt x="4244" y="6502"/>
                    </a:lnTo>
                    <a:lnTo>
                      <a:pt x="4234" y="6488"/>
                    </a:lnTo>
                    <a:lnTo>
                      <a:pt x="4223" y="6476"/>
                    </a:lnTo>
                    <a:lnTo>
                      <a:pt x="4212" y="6464"/>
                    </a:lnTo>
                    <a:lnTo>
                      <a:pt x="4201" y="6453"/>
                    </a:lnTo>
                    <a:lnTo>
                      <a:pt x="4189" y="6442"/>
                    </a:lnTo>
                    <a:lnTo>
                      <a:pt x="4175" y="6432"/>
                    </a:lnTo>
                    <a:lnTo>
                      <a:pt x="4163" y="6423"/>
                    </a:lnTo>
                    <a:lnTo>
                      <a:pt x="4148" y="6414"/>
                    </a:lnTo>
                    <a:lnTo>
                      <a:pt x="4135" y="6405"/>
                    </a:lnTo>
                    <a:lnTo>
                      <a:pt x="4120" y="6398"/>
                    </a:lnTo>
                    <a:lnTo>
                      <a:pt x="4104" y="6390"/>
                    </a:lnTo>
                    <a:lnTo>
                      <a:pt x="4090" y="6385"/>
                    </a:lnTo>
                    <a:lnTo>
                      <a:pt x="4074" y="6379"/>
                    </a:lnTo>
                    <a:lnTo>
                      <a:pt x="4057" y="6375"/>
                    </a:lnTo>
                    <a:lnTo>
                      <a:pt x="4041" y="6370"/>
                    </a:lnTo>
                    <a:lnTo>
                      <a:pt x="4024" y="6367"/>
                    </a:lnTo>
                    <a:lnTo>
                      <a:pt x="4008" y="6364"/>
                    </a:lnTo>
                    <a:lnTo>
                      <a:pt x="3991" y="6363"/>
                    </a:lnTo>
                    <a:lnTo>
                      <a:pt x="3973" y="6362"/>
                    </a:lnTo>
                    <a:lnTo>
                      <a:pt x="3956" y="6362"/>
                    </a:lnTo>
                    <a:close/>
                  </a:path>
                </a:pathLst>
              </a:custGeom>
              <a:gradFill>
                <a:gsLst>
                  <a:gs pos="100000">
                    <a:schemeClr val="bg1"/>
                  </a:gs>
                  <a:gs pos="16000">
                    <a:schemeClr val="bg2"/>
                  </a:gs>
                </a:gsLst>
                <a:lin ang="2700000" scaled="0"/>
              </a:gradFill>
              <a:ln>
                <a:noFill/>
              </a:ln>
              <a:extLst/>
            </p:spPr>
            <p:txBody>
              <a:bodyPr bIns="468000" anchor="ctr">
                <a:scene3d>
                  <a:camera prst="orthographicFront"/>
                  <a:lightRig rig="threePt" dir="t"/>
                </a:scene3d>
                <a:sp3d>
                  <a:contourClr>
                    <a:srgbClr val="FFFFFF"/>
                  </a:contourClr>
                </a:sp3d>
              </a:bodyPr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zh-CN" altLang="en-US" dirty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79" name="任意多边形 78"/>
            <p:cNvSpPr/>
            <p:nvPr/>
          </p:nvSpPr>
          <p:spPr>
            <a:xfrm>
              <a:off x="-835479" y="1368879"/>
              <a:ext cx="2293258" cy="4644571"/>
            </a:xfrm>
            <a:custGeom>
              <a:avLst/>
              <a:gdLst>
                <a:gd name="connsiteX0" fmla="*/ 1132115 w 2293258"/>
                <a:gd name="connsiteY0" fmla="*/ 0 h 4644571"/>
                <a:gd name="connsiteX1" fmla="*/ 1625600 w 2293258"/>
                <a:gd name="connsiteY1" fmla="*/ 1306285 h 4644571"/>
                <a:gd name="connsiteX2" fmla="*/ 0 w 2293258"/>
                <a:gd name="connsiteY2" fmla="*/ 3062514 h 4644571"/>
                <a:gd name="connsiteX3" fmla="*/ 2293258 w 2293258"/>
                <a:gd name="connsiteY3" fmla="*/ 3599542 h 4644571"/>
                <a:gd name="connsiteX4" fmla="*/ 2017486 w 2293258"/>
                <a:gd name="connsiteY4" fmla="*/ 4644571 h 4644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93258" h="4644571">
                  <a:moveTo>
                    <a:pt x="1132115" y="0"/>
                  </a:moveTo>
                  <a:lnTo>
                    <a:pt x="1625600" y="1306285"/>
                  </a:lnTo>
                  <a:lnTo>
                    <a:pt x="0" y="3062514"/>
                  </a:lnTo>
                  <a:lnTo>
                    <a:pt x="2293258" y="3599542"/>
                  </a:lnTo>
                  <a:lnTo>
                    <a:pt x="2017486" y="4644571"/>
                  </a:lnTo>
                </a:path>
              </a:pathLst>
            </a:custGeom>
            <a:noFill/>
            <a:ln>
              <a:solidFill>
                <a:schemeClr val="bg1">
                  <a:alpha val="4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6" name="组合 125"/>
          <p:cNvGrpSpPr/>
          <p:nvPr/>
        </p:nvGrpSpPr>
        <p:grpSpPr>
          <a:xfrm>
            <a:off x="3527585" y="342040"/>
            <a:ext cx="3418736" cy="1700784"/>
            <a:chOff x="3746227" y="1683154"/>
            <a:chExt cx="3418736" cy="1700784"/>
          </a:xfrm>
        </p:grpSpPr>
        <p:grpSp>
          <p:nvGrpSpPr>
            <p:cNvPr id="96" name="组合 95"/>
            <p:cNvGrpSpPr/>
            <p:nvPr/>
          </p:nvGrpSpPr>
          <p:grpSpPr>
            <a:xfrm>
              <a:off x="3808631" y="2105504"/>
              <a:ext cx="1025298" cy="1278434"/>
              <a:chOff x="3295850" y="1908877"/>
              <a:chExt cx="3738030" cy="4660916"/>
            </a:xfrm>
          </p:grpSpPr>
          <p:sp>
            <p:nvSpPr>
              <p:cNvPr id="97" name="圆角矩形 96"/>
              <p:cNvSpPr/>
              <p:nvPr/>
            </p:nvSpPr>
            <p:spPr>
              <a:xfrm rot="2760000">
                <a:off x="3098889" y="2634801"/>
                <a:ext cx="4660916" cy="3209067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37000">
                    <a:srgbClr val="6C6C6C">
                      <a:alpha val="50000"/>
                    </a:srgbClr>
                  </a:gs>
                  <a:gs pos="0">
                    <a:schemeClr val="tx1">
                      <a:alpha val="61000"/>
                    </a:schemeClr>
                  </a:gs>
                  <a:gs pos="100000">
                    <a:srgbClr val="D8D8D8">
                      <a:alpha val="0"/>
                    </a:srgbClr>
                  </a:gs>
                </a:gsLst>
                <a:lin ang="0" scaled="0"/>
              </a:gradFill>
              <a:ln>
                <a:noFill/>
              </a:ln>
              <a:effectLst>
                <a:softEdge rad="254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8" name="Freeform 5"/>
              <p:cNvSpPr>
                <a:spLocks/>
              </p:cNvSpPr>
              <p:nvPr/>
            </p:nvSpPr>
            <p:spPr bwMode="auto">
              <a:xfrm rot="10800000">
                <a:off x="3295850" y="2263222"/>
                <a:ext cx="2643765" cy="2343151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rgbClr val="0063BE"/>
              </a:solidFill>
              <a:ln w="25400">
                <a:gradFill flip="none" rotWithShape="1">
                  <a:gsLst>
                    <a:gs pos="29000">
                      <a:srgbClr val="E0E0E0"/>
                    </a:gs>
                    <a:gs pos="0">
                      <a:srgbClr val="999999"/>
                    </a:gs>
                    <a:gs pos="83000">
                      <a:schemeClr val="bg1"/>
                    </a:gs>
                  </a:gsLst>
                  <a:lin ang="2700000" scaled="1"/>
                  <a:tileRect/>
                </a:gradFill>
              </a:ln>
              <a:effectLst>
                <a:outerShdw blurRad="355600" dist="88900" dir="2700000" algn="tl" rotWithShape="0">
                  <a:prstClr val="black">
                    <a:alpha val="28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9" name="圆角矩形 98"/>
              <p:cNvSpPr/>
              <p:nvPr/>
            </p:nvSpPr>
            <p:spPr>
              <a:xfrm rot="2760000">
                <a:off x="3358628" y="2852802"/>
                <a:ext cx="3953506" cy="2592561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37000">
                    <a:srgbClr val="6C6C6C">
                      <a:alpha val="50000"/>
                    </a:srgbClr>
                  </a:gs>
                  <a:gs pos="0">
                    <a:schemeClr val="tx1">
                      <a:alpha val="61000"/>
                    </a:schemeClr>
                  </a:gs>
                  <a:gs pos="100000">
                    <a:srgbClr val="D8D8D8">
                      <a:alpha val="0"/>
                    </a:srgbClr>
                  </a:gs>
                </a:gsLst>
                <a:lin ang="0" scaled="0"/>
              </a:gradFill>
              <a:ln>
                <a:noFill/>
              </a:ln>
              <a:effectLst>
                <a:softEdge rad="254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0" name="Freeform 5"/>
              <p:cNvSpPr>
                <a:spLocks/>
              </p:cNvSpPr>
              <p:nvPr/>
            </p:nvSpPr>
            <p:spPr bwMode="auto">
              <a:xfrm>
                <a:off x="3589410" y="2523402"/>
                <a:ext cx="2056650" cy="1822795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rgbClr val="0063BE"/>
              </a:solidFill>
              <a:ln w="25400">
                <a:gradFill flip="none" rotWithShape="1">
                  <a:gsLst>
                    <a:gs pos="29000">
                      <a:srgbClr val="E0E0E0"/>
                    </a:gs>
                    <a:gs pos="0">
                      <a:srgbClr val="999999"/>
                    </a:gs>
                    <a:gs pos="83000">
                      <a:schemeClr val="bg1"/>
                    </a:gs>
                  </a:gsLst>
                  <a:lin ang="2700000" scaled="1"/>
                  <a:tileRect/>
                </a:gradFill>
              </a:ln>
              <a:effectLst>
                <a:outerShdw blurRad="254000" dist="114300" dir="2700000" algn="tl" rotWithShape="0">
                  <a:prstClr val="black">
                    <a:alpha val="25000"/>
                  </a:prstClr>
                </a:outerShdw>
              </a:effectLst>
            </p:spPr>
            <p:txBody>
              <a:bodyPr vert="horz" wrap="square" lIns="91440" tIns="45720" rIns="91440" bIns="45720" numCol="1" anchor="ctr" anchorCtr="1" compatLnSpc="1">
                <a:prstTxWarp prst="textNoShape">
                  <a:avLst/>
                </a:prstTxWarp>
              </a:bodyPr>
              <a:lstStyle/>
              <a:p>
                <a:r>
                  <a:rPr lang="en-US" altLang="zh-CN" dirty="0" smtClean="0">
                    <a:solidFill>
                      <a:prstClr val="black"/>
                    </a:solidFill>
                  </a:rPr>
                  <a:t>1</a:t>
                </a:r>
                <a:endParaRPr lang="zh-CN" altLang="en-US" dirty="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16" name="文本框 115"/>
            <p:cNvSpPr txBox="1"/>
            <p:nvPr/>
          </p:nvSpPr>
          <p:spPr>
            <a:xfrm>
              <a:off x="4587600" y="2279126"/>
              <a:ext cx="257736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CN" altLang="en-US" sz="2800" b="1" dirty="0">
                  <a:solidFill>
                    <a:srgbClr val="0063BE"/>
                  </a:solidFill>
                  <a:ea typeface="等线" panose="02010600030101010101" pitchFamily="2" charset="-122"/>
                </a:rPr>
                <a:t>初识</a:t>
              </a:r>
              <a:r>
                <a:rPr lang="zh-CN" altLang="en-US" sz="2800" b="1" dirty="0" smtClean="0">
                  <a:solidFill>
                    <a:srgbClr val="0063BE"/>
                  </a:solidFill>
                  <a:latin typeface="+mj-lt"/>
                  <a:ea typeface="等线" panose="02010600030101010101" pitchFamily="2" charset="-122"/>
                </a:rPr>
                <a:t>算法</a:t>
              </a:r>
              <a:endParaRPr lang="zh-CN" altLang="en-US" sz="2800" b="1" dirty="0">
                <a:solidFill>
                  <a:srgbClr val="0063BE"/>
                </a:solidFill>
                <a:latin typeface="+mj-lt"/>
                <a:ea typeface="等线" panose="02010600030101010101" pitchFamily="2" charset="-122"/>
              </a:endParaRPr>
            </a:p>
          </p:txBody>
        </p:sp>
        <p:sp>
          <p:nvSpPr>
            <p:cNvPr id="120" name="椭圆 119"/>
            <p:cNvSpPr/>
            <p:nvPr/>
          </p:nvSpPr>
          <p:spPr>
            <a:xfrm>
              <a:off x="3746227" y="1683154"/>
              <a:ext cx="1682745" cy="1682745"/>
            </a:xfrm>
            <a:prstGeom prst="ellipse">
              <a:avLst/>
            </a:prstGeom>
            <a:noFill/>
            <a:ln>
              <a:solidFill>
                <a:schemeClr val="bg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124" name="文本框 123"/>
          <p:cNvSpPr txBox="1"/>
          <p:nvPr/>
        </p:nvSpPr>
        <p:spPr>
          <a:xfrm>
            <a:off x="1102427" y="2990597"/>
            <a:ext cx="14195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  <a:ea typeface="微软雅黑" panose="020B0503020204020204" pitchFamily="34" charset="-122"/>
              </a:rPr>
              <a:t>目录</a:t>
            </a:r>
            <a:endParaRPr lang="zh-CN" altLang="en-US" sz="4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3518834" y="1646611"/>
            <a:ext cx="3418736" cy="1700784"/>
            <a:chOff x="7384973" y="1622389"/>
            <a:chExt cx="3418736" cy="1700784"/>
          </a:xfrm>
        </p:grpSpPr>
        <p:grpSp>
          <p:nvGrpSpPr>
            <p:cNvPr id="127" name="组合 126"/>
            <p:cNvGrpSpPr/>
            <p:nvPr/>
          </p:nvGrpSpPr>
          <p:grpSpPr>
            <a:xfrm>
              <a:off x="7384973" y="1622389"/>
              <a:ext cx="3418736" cy="1700784"/>
              <a:chOff x="3746227" y="1683154"/>
              <a:chExt cx="3418736" cy="1700784"/>
            </a:xfrm>
          </p:grpSpPr>
          <p:grpSp>
            <p:nvGrpSpPr>
              <p:cNvPr id="128" name="组合 127"/>
              <p:cNvGrpSpPr/>
              <p:nvPr/>
            </p:nvGrpSpPr>
            <p:grpSpPr>
              <a:xfrm>
                <a:off x="3808631" y="2105504"/>
                <a:ext cx="1025298" cy="1278434"/>
                <a:chOff x="3295850" y="1908877"/>
                <a:chExt cx="3738030" cy="4660916"/>
              </a:xfrm>
            </p:grpSpPr>
            <p:sp>
              <p:nvSpPr>
                <p:cNvPr id="131" name="圆角矩形 130"/>
                <p:cNvSpPr/>
                <p:nvPr/>
              </p:nvSpPr>
              <p:spPr>
                <a:xfrm rot="2760000">
                  <a:off x="3098889" y="2634801"/>
                  <a:ext cx="4660916" cy="3209067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37000">
                      <a:srgbClr val="6C6C6C">
                        <a:alpha val="50000"/>
                      </a:srgbClr>
                    </a:gs>
                    <a:gs pos="0">
                      <a:schemeClr val="tx1">
                        <a:alpha val="61000"/>
                      </a:schemeClr>
                    </a:gs>
                    <a:gs pos="100000">
                      <a:srgbClr val="D8D8D8">
                        <a:alpha val="0"/>
                      </a:srgbClr>
                    </a:gs>
                  </a:gsLst>
                  <a:lin ang="0" scaled="0"/>
                </a:gradFill>
                <a:ln>
                  <a:noFill/>
                </a:ln>
                <a:effectLst>
                  <a:softEdge rad="2540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2" name="Freeform 5"/>
                <p:cNvSpPr>
                  <a:spLocks/>
                </p:cNvSpPr>
                <p:nvPr/>
              </p:nvSpPr>
              <p:spPr bwMode="auto">
                <a:xfrm rot="10800000">
                  <a:off x="3295850" y="2263222"/>
                  <a:ext cx="2643765" cy="2343151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rgbClr val="0063BE"/>
                </a:solidFill>
                <a:ln w="25400">
                  <a:gradFill flip="none" rotWithShape="1">
                    <a:gsLst>
                      <a:gs pos="29000">
                        <a:srgbClr val="E0E0E0"/>
                      </a:gs>
                      <a:gs pos="0">
                        <a:srgbClr val="999999"/>
                      </a:gs>
                      <a:gs pos="83000">
                        <a:schemeClr val="bg1"/>
                      </a:gs>
                    </a:gsLst>
                    <a:lin ang="2700000" scaled="1"/>
                    <a:tileRect/>
                  </a:gradFill>
                </a:ln>
                <a:effectLst>
                  <a:outerShdw blurRad="355600" dist="88900" dir="2700000" algn="tl" rotWithShape="0">
                    <a:prstClr val="black">
                      <a:alpha val="28000"/>
                    </a:prstClr>
                  </a:outerShdw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33" name="圆角矩形 132"/>
                <p:cNvSpPr/>
                <p:nvPr/>
              </p:nvSpPr>
              <p:spPr>
                <a:xfrm rot="2760000">
                  <a:off x="3358628" y="2852802"/>
                  <a:ext cx="3953506" cy="2592561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37000">
                      <a:srgbClr val="6C6C6C">
                        <a:alpha val="50000"/>
                      </a:srgbClr>
                    </a:gs>
                    <a:gs pos="0">
                      <a:schemeClr val="tx1">
                        <a:alpha val="61000"/>
                      </a:schemeClr>
                    </a:gs>
                    <a:gs pos="100000">
                      <a:srgbClr val="D8D8D8">
                        <a:alpha val="0"/>
                      </a:srgbClr>
                    </a:gs>
                  </a:gsLst>
                  <a:lin ang="0" scaled="0"/>
                </a:gradFill>
                <a:ln>
                  <a:noFill/>
                </a:ln>
                <a:effectLst>
                  <a:softEdge rad="2540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129" name="文本框 128"/>
              <p:cNvSpPr txBox="1"/>
              <p:nvPr/>
            </p:nvSpPr>
            <p:spPr>
              <a:xfrm>
                <a:off x="4587600" y="2279126"/>
                <a:ext cx="257736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zh-CN" altLang="en-US" sz="2800" b="1" dirty="0" smtClean="0">
                    <a:solidFill>
                      <a:srgbClr val="0063BE"/>
                    </a:solidFill>
                    <a:latin typeface="+mj-lt"/>
                    <a:ea typeface="等线" panose="02010600030101010101" pitchFamily="2" charset="-122"/>
                  </a:rPr>
                  <a:t>算法（基础篇）</a:t>
                </a:r>
                <a:endParaRPr lang="zh-CN" altLang="en-US" sz="2800" b="1" dirty="0">
                  <a:solidFill>
                    <a:srgbClr val="0063BE"/>
                  </a:solidFill>
                  <a:latin typeface="+mj-lt"/>
                  <a:ea typeface="等线" panose="02010600030101010101" pitchFamily="2" charset="-122"/>
                </a:endParaRPr>
              </a:p>
            </p:txBody>
          </p:sp>
          <p:sp>
            <p:nvSpPr>
              <p:cNvPr id="130" name="椭圆 129"/>
              <p:cNvSpPr/>
              <p:nvPr/>
            </p:nvSpPr>
            <p:spPr>
              <a:xfrm>
                <a:off x="3746227" y="1683154"/>
                <a:ext cx="1682745" cy="1682745"/>
              </a:xfrm>
              <a:prstGeom prst="ellipse">
                <a:avLst/>
              </a:prstGeom>
              <a:noFill/>
              <a:ln>
                <a:solidFill>
                  <a:schemeClr val="bg1">
                    <a:alpha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2" name="Freeform 5"/>
            <p:cNvSpPr>
              <a:spLocks/>
            </p:cNvSpPr>
            <p:nvPr/>
          </p:nvSpPr>
          <p:spPr bwMode="auto">
            <a:xfrm>
              <a:off x="7523116" y="2211413"/>
              <a:ext cx="564115" cy="499971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rgbClr val="0063BE"/>
            </a:solidFill>
            <a:ln w="25400">
              <a:gradFill flip="none" rotWithShape="1">
                <a:gsLst>
                  <a:gs pos="29000">
                    <a:srgbClr val="E0E0E0"/>
                  </a:gs>
                  <a:gs pos="0">
                    <a:srgbClr val="999999"/>
                  </a:gs>
                  <a:gs pos="83000">
                    <a:schemeClr val="bg1"/>
                  </a:gs>
                </a:gsLst>
                <a:lin ang="2700000" scaled="1"/>
                <a:tileRect/>
              </a:gradFill>
            </a:ln>
            <a:effectLst>
              <a:outerShdw blurRad="254000" dist="114300" dir="2700000" algn="tl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91440" tIns="45720" rIns="91440" bIns="45720" numCol="1" anchor="ctr" anchorCtr="1" compatLnSpc="1">
              <a:prstTxWarp prst="textNoShape">
                <a:avLst/>
              </a:prstTxWarp>
            </a:bodyPr>
            <a:lstStyle/>
            <a:p>
              <a:r>
                <a:rPr lang="en-US" altLang="zh-CN" dirty="0" smtClean="0">
                  <a:solidFill>
                    <a:prstClr val="black"/>
                  </a:solidFill>
                </a:rPr>
                <a:t>2</a:t>
              </a:r>
              <a:endParaRPr lang="zh-CN" altLang="en-US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3486752" y="3031172"/>
            <a:ext cx="5468401" cy="1986096"/>
            <a:chOff x="3746227" y="3117492"/>
            <a:chExt cx="5468401" cy="1986096"/>
          </a:xfrm>
        </p:grpSpPr>
        <p:grpSp>
          <p:nvGrpSpPr>
            <p:cNvPr id="135" name="组合 134"/>
            <p:cNvGrpSpPr/>
            <p:nvPr/>
          </p:nvGrpSpPr>
          <p:grpSpPr>
            <a:xfrm>
              <a:off x="3746227" y="3117492"/>
              <a:ext cx="5468401" cy="1986096"/>
              <a:chOff x="3746227" y="1683154"/>
              <a:chExt cx="5468401" cy="1986096"/>
            </a:xfrm>
          </p:grpSpPr>
          <p:grpSp>
            <p:nvGrpSpPr>
              <p:cNvPr id="136" name="组合 135"/>
              <p:cNvGrpSpPr/>
              <p:nvPr/>
            </p:nvGrpSpPr>
            <p:grpSpPr>
              <a:xfrm>
                <a:off x="3808631" y="2105504"/>
                <a:ext cx="1025297" cy="1278434"/>
                <a:chOff x="3295853" y="1908877"/>
                <a:chExt cx="3738027" cy="4660916"/>
              </a:xfrm>
            </p:grpSpPr>
            <p:sp>
              <p:nvSpPr>
                <p:cNvPr id="139" name="圆角矩形 138"/>
                <p:cNvSpPr/>
                <p:nvPr/>
              </p:nvSpPr>
              <p:spPr>
                <a:xfrm rot="2760000">
                  <a:off x="3098889" y="2634801"/>
                  <a:ext cx="4660916" cy="3209067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37000">
                      <a:srgbClr val="6C6C6C">
                        <a:alpha val="50000"/>
                      </a:srgbClr>
                    </a:gs>
                    <a:gs pos="0">
                      <a:schemeClr val="tx1">
                        <a:alpha val="61000"/>
                      </a:schemeClr>
                    </a:gs>
                    <a:gs pos="100000">
                      <a:srgbClr val="D8D8D8">
                        <a:alpha val="0"/>
                      </a:srgbClr>
                    </a:gs>
                  </a:gsLst>
                  <a:lin ang="0" scaled="0"/>
                </a:gradFill>
                <a:ln>
                  <a:noFill/>
                </a:ln>
                <a:effectLst>
                  <a:softEdge rad="2540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0" name="Freeform 5"/>
                <p:cNvSpPr>
                  <a:spLocks/>
                </p:cNvSpPr>
                <p:nvPr/>
              </p:nvSpPr>
              <p:spPr bwMode="auto">
                <a:xfrm rot="10800000">
                  <a:off x="3295853" y="2263223"/>
                  <a:ext cx="2643766" cy="2343153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rgbClr val="0063BE"/>
                </a:solidFill>
                <a:ln w="25400">
                  <a:gradFill flip="none" rotWithShape="1">
                    <a:gsLst>
                      <a:gs pos="29000">
                        <a:srgbClr val="E0E0E0"/>
                      </a:gs>
                      <a:gs pos="0">
                        <a:srgbClr val="999999"/>
                      </a:gs>
                      <a:gs pos="83000">
                        <a:schemeClr val="bg1"/>
                      </a:gs>
                    </a:gsLst>
                    <a:lin ang="2700000" scaled="1"/>
                    <a:tileRect/>
                  </a:gradFill>
                </a:ln>
                <a:effectLst>
                  <a:outerShdw blurRad="355600" dist="88900" dir="2700000" algn="tl" rotWithShape="0">
                    <a:prstClr val="black">
                      <a:alpha val="28000"/>
                    </a:prstClr>
                  </a:outerShdw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41" name="圆角矩形 140"/>
                <p:cNvSpPr/>
                <p:nvPr/>
              </p:nvSpPr>
              <p:spPr>
                <a:xfrm rot="2760000">
                  <a:off x="3358628" y="2852802"/>
                  <a:ext cx="3953506" cy="2592561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37000">
                      <a:srgbClr val="6C6C6C">
                        <a:alpha val="50000"/>
                      </a:srgbClr>
                    </a:gs>
                    <a:gs pos="0">
                      <a:schemeClr val="tx1">
                        <a:alpha val="61000"/>
                      </a:schemeClr>
                    </a:gs>
                    <a:gs pos="100000">
                      <a:srgbClr val="D8D8D8">
                        <a:alpha val="0"/>
                      </a:srgbClr>
                    </a:gs>
                  </a:gsLst>
                  <a:lin ang="0" scaled="0"/>
                </a:gradFill>
                <a:ln>
                  <a:noFill/>
                </a:ln>
                <a:effectLst>
                  <a:softEdge rad="2540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137" name="文本框 136"/>
              <p:cNvSpPr txBox="1"/>
              <p:nvPr/>
            </p:nvSpPr>
            <p:spPr>
              <a:xfrm>
                <a:off x="4587599" y="2279126"/>
                <a:ext cx="4627029" cy="13901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zh-CN" altLang="en-US" sz="2800" b="1" dirty="0" smtClean="0">
                    <a:solidFill>
                      <a:srgbClr val="0063BE"/>
                    </a:solidFill>
                    <a:ea typeface="等线" panose="02010600030101010101" pitchFamily="2" charset="-122"/>
                  </a:rPr>
                  <a:t>算法 </a:t>
                </a:r>
                <a:r>
                  <a:rPr lang="zh-CN" altLang="en-US" sz="2800" b="1" dirty="0" smtClean="0">
                    <a:solidFill>
                      <a:srgbClr val="0063BE"/>
                    </a:solidFill>
                    <a:ea typeface="等线" panose="02010600030101010101" pitchFamily="2" charset="-122"/>
                  </a:rPr>
                  <a:t>（入门篇</a:t>
                </a:r>
                <a:r>
                  <a:rPr lang="zh-CN" altLang="en-US" sz="2800" b="1" dirty="0">
                    <a:solidFill>
                      <a:srgbClr val="0063BE"/>
                    </a:solidFill>
                    <a:ea typeface="等线" panose="02010600030101010101" pitchFamily="2" charset="-122"/>
                  </a:rPr>
                  <a:t>）</a:t>
                </a:r>
                <a:endParaRPr lang="zh-CN" altLang="en-US" sz="2800" b="1" dirty="0">
                  <a:solidFill>
                    <a:srgbClr val="0063BE"/>
                  </a:solidFill>
                  <a:ea typeface="等线" panose="02010600030101010101" pitchFamily="2" charset="-122"/>
                </a:endParaRPr>
              </a:p>
              <a:p>
                <a:pPr algn="just">
                  <a:lnSpc>
                    <a:spcPct val="150000"/>
                  </a:lnSpc>
                  <a:spcBef>
                    <a:spcPts val="1000"/>
                  </a:spcBef>
                </a:pPr>
                <a:r>
                  <a:rPr lang="en-US" altLang="zh-CN" sz="1600" b="1" dirty="0" smtClean="0">
                    <a:solidFill>
                      <a:srgbClr val="0063BE"/>
                    </a:solidFill>
                    <a:latin typeface="+mj-lt"/>
                    <a:ea typeface="等线" panose="02010600030101010101" pitchFamily="2" charset="-122"/>
                  </a:rPr>
                  <a:t>	</a:t>
                </a:r>
                <a:r>
                  <a:rPr lang="en-US" altLang="zh-CN" sz="1600" b="1" dirty="0" smtClean="0">
                    <a:solidFill>
                      <a:srgbClr val="0063BE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   </a:t>
                </a:r>
                <a:r>
                  <a:rPr lang="en-US" altLang="zh-CN" sz="1600" dirty="0" smtClean="0">
                    <a:solidFill>
                      <a:srgbClr val="0063BE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——</a:t>
                </a:r>
                <a:r>
                  <a:rPr lang="zh-CN" altLang="en-US" sz="1600" dirty="0" smtClean="0">
                    <a:solidFill>
                      <a:srgbClr val="0063BE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十大排序算法</a:t>
                </a:r>
                <a:endParaRPr lang="en-US" altLang="zh-CN" sz="1600" dirty="0" smtClean="0">
                  <a:solidFill>
                    <a:srgbClr val="0063BE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altLang="zh-CN" sz="1600" dirty="0" smtClean="0">
                    <a:solidFill>
                      <a:srgbClr val="0063BE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	   ——</a:t>
                </a:r>
                <a:r>
                  <a:rPr lang="zh-CN" altLang="en-US" sz="1600" dirty="0" smtClean="0">
                    <a:solidFill>
                      <a:srgbClr val="0063BE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七大查找算法</a:t>
                </a:r>
                <a:endParaRPr lang="zh-CN" altLang="en-US" sz="1600" dirty="0">
                  <a:solidFill>
                    <a:srgbClr val="0063BE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38" name="椭圆 137"/>
              <p:cNvSpPr/>
              <p:nvPr/>
            </p:nvSpPr>
            <p:spPr>
              <a:xfrm>
                <a:off x="3746227" y="1683154"/>
                <a:ext cx="1682745" cy="1682745"/>
              </a:xfrm>
              <a:prstGeom prst="ellipse">
                <a:avLst/>
              </a:prstGeom>
              <a:noFill/>
              <a:ln>
                <a:solidFill>
                  <a:schemeClr val="bg1">
                    <a:alpha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3" name="Freeform 5"/>
            <p:cNvSpPr>
              <a:spLocks/>
            </p:cNvSpPr>
            <p:nvPr/>
          </p:nvSpPr>
          <p:spPr bwMode="auto">
            <a:xfrm>
              <a:off x="3889151" y="3699631"/>
              <a:ext cx="564115" cy="499971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rgbClr val="0063BE"/>
            </a:solidFill>
            <a:ln w="25400">
              <a:gradFill flip="none" rotWithShape="1">
                <a:gsLst>
                  <a:gs pos="29000">
                    <a:srgbClr val="E0E0E0"/>
                  </a:gs>
                  <a:gs pos="0">
                    <a:srgbClr val="999999"/>
                  </a:gs>
                  <a:gs pos="83000">
                    <a:schemeClr val="bg1"/>
                  </a:gs>
                </a:gsLst>
                <a:lin ang="2700000" scaled="1"/>
                <a:tileRect/>
              </a:gradFill>
            </a:ln>
            <a:effectLst>
              <a:outerShdw blurRad="254000" dist="114300" dir="2700000" algn="tl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91440" tIns="45720" rIns="91440" bIns="45720" numCol="1" anchor="ctr" anchorCtr="1" compatLnSpc="1">
              <a:prstTxWarp prst="textNoShape">
                <a:avLst/>
              </a:prstTxWarp>
            </a:bodyPr>
            <a:lstStyle/>
            <a:p>
              <a:r>
                <a:rPr lang="en-US" altLang="zh-CN" dirty="0" smtClean="0">
                  <a:solidFill>
                    <a:prstClr val="black"/>
                  </a:solidFill>
                </a:rPr>
                <a:t>3</a:t>
              </a:r>
              <a:endParaRPr lang="zh-CN" altLang="en-US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3457292" y="4345900"/>
            <a:ext cx="3418736" cy="1700784"/>
            <a:chOff x="7384973" y="3117492"/>
            <a:chExt cx="3418736" cy="1700784"/>
          </a:xfrm>
        </p:grpSpPr>
        <p:grpSp>
          <p:nvGrpSpPr>
            <p:cNvPr id="143" name="组合 142"/>
            <p:cNvGrpSpPr/>
            <p:nvPr/>
          </p:nvGrpSpPr>
          <p:grpSpPr>
            <a:xfrm>
              <a:off x="7384973" y="3117492"/>
              <a:ext cx="3418736" cy="1700784"/>
              <a:chOff x="3746227" y="1683154"/>
              <a:chExt cx="3418736" cy="1700784"/>
            </a:xfrm>
          </p:grpSpPr>
          <p:grpSp>
            <p:nvGrpSpPr>
              <p:cNvPr id="144" name="组合 143"/>
              <p:cNvGrpSpPr/>
              <p:nvPr/>
            </p:nvGrpSpPr>
            <p:grpSpPr>
              <a:xfrm>
                <a:off x="3808631" y="2105504"/>
                <a:ext cx="1025298" cy="1278434"/>
                <a:chOff x="3295850" y="1908877"/>
                <a:chExt cx="3738030" cy="4660916"/>
              </a:xfrm>
            </p:grpSpPr>
            <p:sp>
              <p:nvSpPr>
                <p:cNvPr id="147" name="圆角矩形 146"/>
                <p:cNvSpPr/>
                <p:nvPr/>
              </p:nvSpPr>
              <p:spPr>
                <a:xfrm rot="2760000">
                  <a:off x="3098889" y="2634801"/>
                  <a:ext cx="4660916" cy="3209067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37000">
                      <a:srgbClr val="6C6C6C">
                        <a:alpha val="50000"/>
                      </a:srgbClr>
                    </a:gs>
                    <a:gs pos="0">
                      <a:schemeClr val="tx1">
                        <a:alpha val="61000"/>
                      </a:schemeClr>
                    </a:gs>
                    <a:gs pos="100000">
                      <a:srgbClr val="D8D8D8">
                        <a:alpha val="0"/>
                      </a:srgbClr>
                    </a:gs>
                  </a:gsLst>
                  <a:lin ang="0" scaled="0"/>
                </a:gradFill>
                <a:ln>
                  <a:noFill/>
                </a:ln>
                <a:effectLst>
                  <a:softEdge rad="2540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8" name="Freeform 5"/>
                <p:cNvSpPr>
                  <a:spLocks/>
                </p:cNvSpPr>
                <p:nvPr/>
              </p:nvSpPr>
              <p:spPr bwMode="auto">
                <a:xfrm rot="10800000">
                  <a:off x="3295850" y="2263222"/>
                  <a:ext cx="2643765" cy="2343151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rgbClr val="0063BE"/>
                </a:solidFill>
                <a:ln w="25400">
                  <a:gradFill flip="none" rotWithShape="1">
                    <a:gsLst>
                      <a:gs pos="29000">
                        <a:srgbClr val="E0E0E0"/>
                      </a:gs>
                      <a:gs pos="0">
                        <a:srgbClr val="999999"/>
                      </a:gs>
                      <a:gs pos="83000">
                        <a:schemeClr val="bg1"/>
                      </a:gs>
                    </a:gsLst>
                    <a:lin ang="2700000" scaled="1"/>
                    <a:tileRect/>
                  </a:gradFill>
                </a:ln>
                <a:effectLst>
                  <a:outerShdw blurRad="355600" dist="88900" dir="2700000" algn="tl" rotWithShape="0">
                    <a:prstClr val="black">
                      <a:alpha val="28000"/>
                    </a:prstClr>
                  </a:outerShdw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49" name="圆角矩形 148"/>
                <p:cNvSpPr/>
                <p:nvPr/>
              </p:nvSpPr>
              <p:spPr>
                <a:xfrm rot="2760000">
                  <a:off x="3358628" y="2852802"/>
                  <a:ext cx="3953506" cy="2592561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37000">
                      <a:srgbClr val="6C6C6C">
                        <a:alpha val="50000"/>
                      </a:srgbClr>
                    </a:gs>
                    <a:gs pos="0">
                      <a:schemeClr val="tx1">
                        <a:alpha val="61000"/>
                      </a:schemeClr>
                    </a:gs>
                    <a:gs pos="100000">
                      <a:srgbClr val="D8D8D8">
                        <a:alpha val="0"/>
                      </a:srgbClr>
                    </a:gs>
                  </a:gsLst>
                  <a:lin ang="0" scaled="0"/>
                </a:gradFill>
                <a:ln>
                  <a:noFill/>
                </a:ln>
                <a:effectLst>
                  <a:softEdge rad="2540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145" name="文本框 144"/>
              <p:cNvSpPr txBox="1"/>
              <p:nvPr/>
            </p:nvSpPr>
            <p:spPr>
              <a:xfrm>
                <a:off x="4587600" y="2279126"/>
                <a:ext cx="257736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zh-CN" altLang="en-US" sz="2800" b="1" dirty="0" smtClean="0">
                    <a:solidFill>
                      <a:srgbClr val="0063BE"/>
                    </a:solidFill>
                    <a:latin typeface="+mj-lt"/>
                    <a:ea typeface="等线" panose="02010600030101010101" pitchFamily="2" charset="-122"/>
                  </a:rPr>
                  <a:t>小结</a:t>
                </a:r>
                <a:endParaRPr lang="zh-CN" altLang="en-US" sz="2800" b="1" dirty="0">
                  <a:solidFill>
                    <a:srgbClr val="0063BE"/>
                  </a:solidFill>
                  <a:latin typeface="+mj-lt"/>
                  <a:ea typeface="等线" panose="02010600030101010101" pitchFamily="2" charset="-122"/>
                </a:endParaRPr>
              </a:p>
            </p:txBody>
          </p:sp>
          <p:sp>
            <p:nvSpPr>
              <p:cNvPr id="146" name="椭圆 145"/>
              <p:cNvSpPr/>
              <p:nvPr/>
            </p:nvSpPr>
            <p:spPr>
              <a:xfrm>
                <a:off x="3746227" y="1683154"/>
                <a:ext cx="1682745" cy="1682745"/>
              </a:xfrm>
              <a:prstGeom prst="ellipse">
                <a:avLst/>
              </a:prstGeom>
              <a:noFill/>
              <a:ln>
                <a:solidFill>
                  <a:schemeClr val="bg1">
                    <a:alpha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4" name="Freeform 5"/>
            <p:cNvSpPr>
              <a:spLocks/>
            </p:cNvSpPr>
            <p:nvPr/>
          </p:nvSpPr>
          <p:spPr bwMode="auto">
            <a:xfrm>
              <a:off x="7523116" y="3702892"/>
              <a:ext cx="564115" cy="499971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rgbClr val="0063BE"/>
            </a:solidFill>
            <a:ln w="25400">
              <a:gradFill flip="none" rotWithShape="1">
                <a:gsLst>
                  <a:gs pos="29000">
                    <a:srgbClr val="E0E0E0"/>
                  </a:gs>
                  <a:gs pos="0">
                    <a:srgbClr val="999999"/>
                  </a:gs>
                  <a:gs pos="83000">
                    <a:schemeClr val="bg1"/>
                  </a:gs>
                </a:gsLst>
                <a:lin ang="2700000" scaled="1"/>
                <a:tileRect/>
              </a:gradFill>
            </a:ln>
            <a:effectLst>
              <a:outerShdw blurRad="254000" dist="114300" dir="2700000" algn="tl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91440" tIns="45720" rIns="91440" bIns="45720" numCol="1" anchor="ctr" anchorCtr="1" compatLnSpc="1">
              <a:prstTxWarp prst="textNoShape">
                <a:avLst/>
              </a:prstTxWarp>
            </a:bodyPr>
            <a:lstStyle/>
            <a:p>
              <a:r>
                <a:rPr lang="en-US" altLang="zh-CN" dirty="0" smtClean="0">
                  <a:solidFill>
                    <a:prstClr val="black"/>
                  </a:solidFill>
                </a:rPr>
                <a:t>4</a:t>
              </a:r>
              <a:endParaRPr lang="zh-CN" altLang="en-US" dirty="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79346874"/>
      </p:ext>
    </p:extLst>
  </p:cSld>
  <p:clrMapOvr>
    <a:masterClrMapping/>
  </p:clrMapOvr>
  <p:transition spd="slow" advClick="0" advTm="3000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03346" y="89955"/>
            <a:ext cx="11136573" cy="587493"/>
          </a:xfrm>
        </p:spPr>
        <p:txBody>
          <a:bodyPr>
            <a:normAutofit/>
          </a:bodyPr>
          <a:lstStyle/>
          <a:p>
            <a:r>
              <a:rPr lang="zh-CN" altLang="en-US" dirty="0"/>
              <a:t>排序算法</a:t>
            </a:r>
            <a:r>
              <a:rPr lang="zh-CN" altLang="en-US" dirty="0" smtClean="0"/>
              <a:t>（三）</a:t>
            </a:r>
            <a:r>
              <a:rPr lang="en-US" altLang="zh-CN" dirty="0" smtClean="0"/>
              <a:t>--</a:t>
            </a:r>
            <a:r>
              <a:rPr lang="zh-CN" altLang="en-US" dirty="0"/>
              <a:t>插入</a:t>
            </a:r>
            <a:r>
              <a:rPr lang="zh-CN" altLang="en-US" dirty="0" smtClean="0"/>
              <a:t>排序</a:t>
            </a:r>
            <a:endParaRPr lang="ko-KR" alt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05223" y="1721426"/>
            <a:ext cx="5075669" cy="1885131"/>
          </a:xfrm>
          <a:prstGeom prst="rect">
            <a:avLst/>
          </a:prstGeom>
        </p:spPr>
        <p:txBody>
          <a:bodyPr wrap="square" lIns="0" tIns="0" rIns="0" bIns="0" anchor="t" anchorCtr="0">
            <a:spAutoFit/>
            <a:scene3d>
              <a:camera prst="orthographicFront"/>
              <a:lightRig rig="threePt" dir="t"/>
            </a:scene3d>
            <a:sp3d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None/>
              <a:defRPr lang="en-US" altLang="ko-KR" sz="2000" dirty="0" smtClean="0">
                <a:latin typeface="Microsoft Sans Serif" pitchFamily="34" charset="0"/>
                <a:ea typeface="+mj-ea"/>
                <a:cs typeface="Microsoft Sans Serif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+mn-lt"/>
                <a:ea typeface="+mn-ea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+mn-lt"/>
                <a:ea typeface="+mn-ea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+mn-lt"/>
                <a:ea typeface="+mn-ea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+mn-lt"/>
                <a:ea typeface="+mn-ea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9pPr>
          </a:lstStyle>
          <a:p>
            <a:pPr marL="0" indent="0" algn="just">
              <a:lnSpc>
                <a:spcPct val="125000"/>
              </a:lnSpc>
              <a:spcBef>
                <a:spcPts val="0"/>
              </a:spcBef>
            </a:pP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1. 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从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第一个元素开始，该元素可以认为已经被排序；</a:t>
            </a:r>
          </a:p>
          <a:p>
            <a:pPr marL="0" indent="0" algn="just">
              <a:lnSpc>
                <a:spcPct val="125000"/>
              </a:lnSpc>
              <a:spcBef>
                <a:spcPts val="0"/>
              </a:spcBef>
            </a:pP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2. 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取出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下一个元素，在已经排序的元素序列中从后向前扫描；</a:t>
            </a:r>
          </a:p>
          <a:p>
            <a:pPr marL="0" indent="0" algn="just">
              <a:lnSpc>
                <a:spcPct val="125000"/>
              </a:lnSpc>
              <a:spcBef>
                <a:spcPts val="0"/>
              </a:spcBef>
            </a:pP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3. 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如果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该元素（已排序）大于新元素，将该元素移到下一位置；</a:t>
            </a:r>
          </a:p>
          <a:p>
            <a:pPr marL="0" indent="0" algn="just">
              <a:lnSpc>
                <a:spcPct val="125000"/>
              </a:lnSpc>
              <a:spcBef>
                <a:spcPts val="0"/>
              </a:spcBef>
            </a:pP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4. 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重复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步骤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，直到找到已排序的元素小于或者等于新元素的位置；</a:t>
            </a:r>
          </a:p>
          <a:p>
            <a:pPr marL="0" indent="0" algn="just">
              <a:lnSpc>
                <a:spcPct val="125000"/>
              </a:lnSpc>
              <a:spcBef>
                <a:spcPts val="0"/>
              </a:spcBef>
            </a:pP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5. 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将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新元素插入到该位置后；</a:t>
            </a:r>
          </a:p>
          <a:p>
            <a:pPr marL="0" indent="0" algn="just">
              <a:lnSpc>
                <a:spcPct val="125000"/>
              </a:lnSpc>
              <a:spcBef>
                <a:spcPts val="0"/>
              </a:spcBef>
            </a:pP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6. 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重复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步骤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2~5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305223" y="1203019"/>
            <a:ext cx="345281" cy="369332"/>
            <a:chOff x="1101969" y="1465385"/>
            <a:chExt cx="679206" cy="567843"/>
          </a:xfrm>
          <a:solidFill>
            <a:schemeClr val="accent1"/>
          </a:solidFill>
        </p:grpSpPr>
        <p:sp>
          <p:nvSpPr>
            <p:cNvPr id="10" name="Rectangle 9"/>
            <p:cNvSpPr/>
            <p:nvPr/>
          </p:nvSpPr>
          <p:spPr>
            <a:xfrm>
              <a:off x="1101969" y="1465385"/>
              <a:ext cx="269631" cy="5678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1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473444" y="1465385"/>
              <a:ext cx="117231" cy="5678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1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663944" y="1465385"/>
              <a:ext cx="117231" cy="5678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1"/>
            </a:p>
          </p:txBody>
        </p:sp>
      </p:grp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857199" y="1203019"/>
            <a:ext cx="1470365" cy="369332"/>
          </a:xfrm>
          <a:prstGeom prst="rect">
            <a:avLst/>
          </a:prstGeom>
        </p:spPr>
        <p:txBody>
          <a:bodyPr wrap="square" lIns="0" tIns="0" rIns="0" bIns="0" anchor="t" anchorCtr="0">
            <a:spAutoFit/>
            <a:scene3d>
              <a:camera prst="orthographicFront"/>
              <a:lightRig rig="threePt" dir="t"/>
            </a:scene3d>
            <a:sp3d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None/>
              <a:defRPr lang="en-US" altLang="ko-KR" sz="2000" dirty="0" smtClean="0">
                <a:latin typeface="Microsoft Sans Serif" pitchFamily="34" charset="0"/>
                <a:ea typeface="+mj-ea"/>
                <a:cs typeface="Microsoft Sans Serif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+mn-lt"/>
                <a:ea typeface="+mn-ea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+mn-lt"/>
                <a:ea typeface="+mn-ea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+mn-lt"/>
                <a:ea typeface="+mn-ea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+mn-lt"/>
                <a:ea typeface="+mn-ea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9pPr>
          </a:lstStyle>
          <a:p>
            <a:pPr marL="0" indent="0" algn="just">
              <a:spcBef>
                <a:spcPts val="0"/>
              </a:spcBef>
            </a:pPr>
            <a:r>
              <a:rPr lang="zh-CN" altLang="en-US" sz="24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rPr>
              <a:t>算法描述</a:t>
            </a:r>
            <a:endParaRPr lang="en-US" altLang="ko-KR" sz="2400" dirty="0">
              <a:solidFill>
                <a:schemeClr val="accent1"/>
              </a:solidFill>
              <a:latin typeface="+mj-lt"/>
              <a:ea typeface="+mn-ea"/>
              <a:cs typeface="+mn-cs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5503685" y="1053145"/>
            <a:ext cx="22499" cy="546137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组合 15"/>
          <p:cNvGrpSpPr/>
          <p:nvPr/>
        </p:nvGrpSpPr>
        <p:grpSpPr>
          <a:xfrm>
            <a:off x="8247141" y="1203019"/>
            <a:ext cx="3395962" cy="369332"/>
            <a:chOff x="677935" y="3474557"/>
            <a:chExt cx="3395962" cy="369332"/>
          </a:xfrm>
        </p:grpSpPr>
        <p:sp>
          <p:nvSpPr>
            <p:cNvPr id="11" name="文本框 10"/>
            <p:cNvSpPr txBox="1"/>
            <p:nvPr/>
          </p:nvSpPr>
          <p:spPr>
            <a:xfrm>
              <a:off x="677935" y="3474557"/>
              <a:ext cx="483578" cy="369332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accent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15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83" name="文本框 82"/>
            <p:cNvSpPr txBox="1"/>
            <p:nvPr/>
          </p:nvSpPr>
          <p:spPr>
            <a:xfrm>
              <a:off x="1161513" y="3474557"/>
              <a:ext cx="483578" cy="36933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13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84" name="文本框 83"/>
            <p:cNvSpPr txBox="1"/>
            <p:nvPr/>
          </p:nvSpPr>
          <p:spPr>
            <a:xfrm>
              <a:off x="1645091" y="3474557"/>
              <a:ext cx="483578" cy="36933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dirty="0" smtClean="0"/>
                <a:t>2</a:t>
              </a:r>
              <a:endParaRPr lang="zh-CN" altLang="en-US" dirty="0"/>
            </a:p>
          </p:txBody>
        </p:sp>
        <p:sp>
          <p:nvSpPr>
            <p:cNvPr id="85" name="文本框 84"/>
            <p:cNvSpPr txBox="1"/>
            <p:nvPr/>
          </p:nvSpPr>
          <p:spPr>
            <a:xfrm>
              <a:off x="2137280" y="3474557"/>
              <a:ext cx="483578" cy="36933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dirty="0" smtClean="0"/>
                <a:t>40</a:t>
              </a:r>
              <a:endParaRPr lang="zh-CN" altLang="en-US" dirty="0"/>
            </a:p>
          </p:txBody>
        </p:sp>
        <p:sp>
          <p:nvSpPr>
            <p:cNvPr id="86" name="文本框 85"/>
            <p:cNvSpPr txBox="1"/>
            <p:nvPr/>
          </p:nvSpPr>
          <p:spPr>
            <a:xfrm>
              <a:off x="2623163" y="3474557"/>
              <a:ext cx="483578" cy="36933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dirty="0" smtClean="0"/>
                <a:t>5</a:t>
              </a:r>
              <a:endParaRPr lang="zh-CN" altLang="en-US" dirty="0"/>
            </a:p>
          </p:txBody>
        </p:sp>
        <p:sp>
          <p:nvSpPr>
            <p:cNvPr id="87" name="文本框 86"/>
            <p:cNvSpPr txBox="1"/>
            <p:nvPr/>
          </p:nvSpPr>
          <p:spPr>
            <a:xfrm>
              <a:off x="3106741" y="3474557"/>
              <a:ext cx="483578" cy="36933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dirty="0" smtClean="0"/>
                <a:t>42</a:t>
              </a:r>
              <a:endParaRPr lang="zh-CN" altLang="en-US" dirty="0"/>
            </a:p>
          </p:txBody>
        </p:sp>
        <p:sp>
          <p:nvSpPr>
            <p:cNvPr id="88" name="文本框 87"/>
            <p:cNvSpPr txBox="1"/>
            <p:nvPr/>
          </p:nvSpPr>
          <p:spPr>
            <a:xfrm>
              <a:off x="3590319" y="3474557"/>
              <a:ext cx="483578" cy="36933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</p:grpSp>
      <p:grpSp>
        <p:nvGrpSpPr>
          <p:cNvPr id="98" name="组合 97"/>
          <p:cNvGrpSpPr/>
          <p:nvPr/>
        </p:nvGrpSpPr>
        <p:grpSpPr>
          <a:xfrm>
            <a:off x="8253228" y="1680104"/>
            <a:ext cx="3395962" cy="369332"/>
            <a:chOff x="677935" y="3474557"/>
            <a:chExt cx="3395962" cy="369332"/>
          </a:xfrm>
        </p:grpSpPr>
        <p:sp>
          <p:nvSpPr>
            <p:cNvPr id="99" name="文本框 98"/>
            <p:cNvSpPr txBox="1"/>
            <p:nvPr/>
          </p:nvSpPr>
          <p:spPr>
            <a:xfrm>
              <a:off x="677935" y="3474557"/>
              <a:ext cx="483578" cy="369332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accent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dirty="0" smtClean="0"/>
                <a:t>13</a:t>
              </a:r>
              <a:endParaRPr lang="zh-CN" altLang="en-US" dirty="0"/>
            </a:p>
          </p:txBody>
        </p:sp>
        <p:sp>
          <p:nvSpPr>
            <p:cNvPr id="100" name="文本框 99"/>
            <p:cNvSpPr txBox="1"/>
            <p:nvPr/>
          </p:nvSpPr>
          <p:spPr>
            <a:xfrm>
              <a:off x="1161513" y="3474557"/>
              <a:ext cx="483578" cy="369332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accent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15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01" name="文本框 100"/>
            <p:cNvSpPr txBox="1"/>
            <p:nvPr/>
          </p:nvSpPr>
          <p:spPr>
            <a:xfrm>
              <a:off x="1645091" y="3474557"/>
              <a:ext cx="483578" cy="36933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2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02" name="文本框 101"/>
            <p:cNvSpPr txBox="1"/>
            <p:nvPr/>
          </p:nvSpPr>
          <p:spPr>
            <a:xfrm>
              <a:off x="2137280" y="3474557"/>
              <a:ext cx="483578" cy="36933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dirty="0" smtClean="0"/>
                <a:t>40</a:t>
              </a:r>
              <a:endParaRPr lang="zh-CN" altLang="en-US" dirty="0"/>
            </a:p>
          </p:txBody>
        </p:sp>
        <p:sp>
          <p:nvSpPr>
            <p:cNvPr id="103" name="文本框 102"/>
            <p:cNvSpPr txBox="1"/>
            <p:nvPr/>
          </p:nvSpPr>
          <p:spPr>
            <a:xfrm>
              <a:off x="2623163" y="3474557"/>
              <a:ext cx="483578" cy="36933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dirty="0" smtClean="0"/>
                <a:t>5</a:t>
              </a:r>
              <a:endParaRPr lang="zh-CN" altLang="en-US" dirty="0"/>
            </a:p>
          </p:txBody>
        </p:sp>
        <p:sp>
          <p:nvSpPr>
            <p:cNvPr id="106" name="文本框 105"/>
            <p:cNvSpPr txBox="1"/>
            <p:nvPr/>
          </p:nvSpPr>
          <p:spPr>
            <a:xfrm>
              <a:off x="3106741" y="3474557"/>
              <a:ext cx="483578" cy="36933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dirty="0" smtClean="0"/>
                <a:t>42</a:t>
              </a:r>
              <a:endParaRPr lang="zh-CN" altLang="en-US" dirty="0"/>
            </a:p>
          </p:txBody>
        </p:sp>
        <p:sp>
          <p:nvSpPr>
            <p:cNvPr id="112" name="文本框 111"/>
            <p:cNvSpPr txBox="1"/>
            <p:nvPr/>
          </p:nvSpPr>
          <p:spPr>
            <a:xfrm>
              <a:off x="3590319" y="3474557"/>
              <a:ext cx="483578" cy="36933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</p:grpSp>
      <p:grpSp>
        <p:nvGrpSpPr>
          <p:cNvPr id="144" name="组合 143"/>
          <p:cNvGrpSpPr/>
          <p:nvPr/>
        </p:nvGrpSpPr>
        <p:grpSpPr>
          <a:xfrm>
            <a:off x="8253228" y="2157189"/>
            <a:ext cx="3395962" cy="369332"/>
            <a:chOff x="677935" y="3474557"/>
            <a:chExt cx="3395962" cy="369332"/>
          </a:xfrm>
        </p:grpSpPr>
        <p:sp>
          <p:nvSpPr>
            <p:cNvPr id="145" name="文本框 144"/>
            <p:cNvSpPr txBox="1"/>
            <p:nvPr/>
          </p:nvSpPr>
          <p:spPr>
            <a:xfrm>
              <a:off x="677935" y="3474557"/>
              <a:ext cx="483578" cy="36933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13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46" name="文本框 145"/>
            <p:cNvSpPr txBox="1"/>
            <p:nvPr/>
          </p:nvSpPr>
          <p:spPr>
            <a:xfrm>
              <a:off x="1161513" y="3474557"/>
              <a:ext cx="483578" cy="36933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2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47" name="文本框 146"/>
            <p:cNvSpPr txBox="1"/>
            <p:nvPr/>
          </p:nvSpPr>
          <p:spPr>
            <a:xfrm>
              <a:off x="1645091" y="3474557"/>
              <a:ext cx="483578" cy="36933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dirty="0" smtClean="0"/>
                <a:t>15</a:t>
              </a:r>
              <a:endParaRPr lang="zh-CN" altLang="en-US" dirty="0"/>
            </a:p>
          </p:txBody>
        </p:sp>
        <p:sp>
          <p:nvSpPr>
            <p:cNvPr id="148" name="文本框 147"/>
            <p:cNvSpPr txBox="1"/>
            <p:nvPr/>
          </p:nvSpPr>
          <p:spPr>
            <a:xfrm>
              <a:off x="2137280" y="3474557"/>
              <a:ext cx="483578" cy="36933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dirty="0" smtClean="0"/>
                <a:t>40</a:t>
              </a:r>
              <a:endParaRPr lang="zh-CN" altLang="en-US" dirty="0"/>
            </a:p>
          </p:txBody>
        </p:sp>
        <p:sp>
          <p:nvSpPr>
            <p:cNvPr id="149" name="文本框 148"/>
            <p:cNvSpPr txBox="1"/>
            <p:nvPr/>
          </p:nvSpPr>
          <p:spPr>
            <a:xfrm>
              <a:off x="2623163" y="3474557"/>
              <a:ext cx="483578" cy="36933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dirty="0" smtClean="0"/>
                <a:t>5</a:t>
              </a:r>
              <a:endParaRPr lang="zh-CN" altLang="en-US" dirty="0"/>
            </a:p>
          </p:txBody>
        </p:sp>
        <p:sp>
          <p:nvSpPr>
            <p:cNvPr id="150" name="文本框 149"/>
            <p:cNvSpPr txBox="1"/>
            <p:nvPr/>
          </p:nvSpPr>
          <p:spPr>
            <a:xfrm>
              <a:off x="3106741" y="3474557"/>
              <a:ext cx="483578" cy="36933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dirty="0" smtClean="0"/>
                <a:t>42</a:t>
              </a:r>
              <a:endParaRPr lang="zh-CN" altLang="en-US" dirty="0"/>
            </a:p>
          </p:txBody>
        </p:sp>
        <p:sp>
          <p:nvSpPr>
            <p:cNvPr id="151" name="文本框 150"/>
            <p:cNvSpPr txBox="1"/>
            <p:nvPr/>
          </p:nvSpPr>
          <p:spPr>
            <a:xfrm>
              <a:off x="3590319" y="3474557"/>
              <a:ext cx="483578" cy="36933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</p:grpSp>
      <p:grpSp>
        <p:nvGrpSpPr>
          <p:cNvPr id="154" name="组合 153"/>
          <p:cNvGrpSpPr/>
          <p:nvPr/>
        </p:nvGrpSpPr>
        <p:grpSpPr>
          <a:xfrm>
            <a:off x="8256403" y="2634274"/>
            <a:ext cx="3395962" cy="369332"/>
            <a:chOff x="677935" y="3474557"/>
            <a:chExt cx="3395962" cy="369332"/>
          </a:xfrm>
        </p:grpSpPr>
        <p:sp>
          <p:nvSpPr>
            <p:cNvPr id="155" name="文本框 154"/>
            <p:cNvSpPr txBox="1"/>
            <p:nvPr/>
          </p:nvSpPr>
          <p:spPr>
            <a:xfrm>
              <a:off x="677935" y="3474557"/>
              <a:ext cx="483578" cy="369332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accent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dirty="0" smtClean="0"/>
                <a:t>2</a:t>
              </a:r>
              <a:endParaRPr lang="zh-CN" altLang="en-US" dirty="0"/>
            </a:p>
          </p:txBody>
        </p:sp>
        <p:sp>
          <p:nvSpPr>
            <p:cNvPr id="156" name="文本框 155"/>
            <p:cNvSpPr txBox="1"/>
            <p:nvPr/>
          </p:nvSpPr>
          <p:spPr>
            <a:xfrm>
              <a:off x="1161513" y="3474557"/>
              <a:ext cx="483578" cy="369332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accent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dirty="0" smtClean="0"/>
                <a:t>13</a:t>
              </a:r>
              <a:endParaRPr lang="zh-CN" altLang="en-US" dirty="0"/>
            </a:p>
          </p:txBody>
        </p:sp>
        <p:sp>
          <p:nvSpPr>
            <p:cNvPr id="157" name="文本框 156"/>
            <p:cNvSpPr txBox="1"/>
            <p:nvPr/>
          </p:nvSpPr>
          <p:spPr>
            <a:xfrm>
              <a:off x="1645091" y="3474557"/>
              <a:ext cx="483578" cy="369332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accent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15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58" name="文本框 157"/>
            <p:cNvSpPr txBox="1"/>
            <p:nvPr/>
          </p:nvSpPr>
          <p:spPr>
            <a:xfrm>
              <a:off x="2137280" y="3474557"/>
              <a:ext cx="483578" cy="36933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40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59" name="文本框 158"/>
            <p:cNvSpPr txBox="1"/>
            <p:nvPr/>
          </p:nvSpPr>
          <p:spPr>
            <a:xfrm>
              <a:off x="2623163" y="3474557"/>
              <a:ext cx="483578" cy="36933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dirty="0" smtClean="0"/>
                <a:t>5</a:t>
              </a:r>
              <a:endParaRPr lang="zh-CN" altLang="en-US" dirty="0"/>
            </a:p>
          </p:txBody>
        </p:sp>
        <p:sp>
          <p:nvSpPr>
            <p:cNvPr id="160" name="文本框 159"/>
            <p:cNvSpPr txBox="1"/>
            <p:nvPr/>
          </p:nvSpPr>
          <p:spPr>
            <a:xfrm>
              <a:off x="3106741" y="3474557"/>
              <a:ext cx="483578" cy="36933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dirty="0" smtClean="0"/>
                <a:t>42</a:t>
              </a:r>
              <a:endParaRPr lang="zh-CN" altLang="en-US" dirty="0"/>
            </a:p>
          </p:txBody>
        </p:sp>
        <p:sp>
          <p:nvSpPr>
            <p:cNvPr id="161" name="文本框 160"/>
            <p:cNvSpPr txBox="1"/>
            <p:nvPr/>
          </p:nvSpPr>
          <p:spPr>
            <a:xfrm>
              <a:off x="3590319" y="3474557"/>
              <a:ext cx="483578" cy="36933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</p:grpSp>
      <p:grpSp>
        <p:nvGrpSpPr>
          <p:cNvPr id="165" name="组合 164"/>
          <p:cNvGrpSpPr/>
          <p:nvPr/>
        </p:nvGrpSpPr>
        <p:grpSpPr>
          <a:xfrm>
            <a:off x="8256403" y="3122082"/>
            <a:ext cx="3395962" cy="369332"/>
            <a:chOff x="677935" y="3474557"/>
            <a:chExt cx="3395962" cy="369332"/>
          </a:xfrm>
        </p:grpSpPr>
        <p:sp>
          <p:nvSpPr>
            <p:cNvPr id="166" name="文本框 165"/>
            <p:cNvSpPr txBox="1"/>
            <p:nvPr/>
          </p:nvSpPr>
          <p:spPr>
            <a:xfrm>
              <a:off x="677935" y="3474557"/>
              <a:ext cx="483578" cy="369332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accent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dirty="0" smtClean="0"/>
                <a:t>2</a:t>
              </a:r>
              <a:endParaRPr lang="zh-CN" altLang="en-US" dirty="0"/>
            </a:p>
          </p:txBody>
        </p:sp>
        <p:sp>
          <p:nvSpPr>
            <p:cNvPr id="167" name="文本框 166"/>
            <p:cNvSpPr txBox="1"/>
            <p:nvPr/>
          </p:nvSpPr>
          <p:spPr>
            <a:xfrm>
              <a:off x="1161513" y="3474557"/>
              <a:ext cx="483578" cy="369332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accent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dirty="0" smtClean="0"/>
                <a:t>13</a:t>
              </a:r>
              <a:endParaRPr lang="zh-CN" altLang="en-US" dirty="0"/>
            </a:p>
          </p:txBody>
        </p:sp>
        <p:sp>
          <p:nvSpPr>
            <p:cNvPr id="168" name="文本框 167"/>
            <p:cNvSpPr txBox="1"/>
            <p:nvPr/>
          </p:nvSpPr>
          <p:spPr>
            <a:xfrm>
              <a:off x="1645091" y="3474557"/>
              <a:ext cx="483578" cy="369332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accent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dirty="0" smtClean="0"/>
                <a:t>15</a:t>
              </a:r>
              <a:endParaRPr lang="zh-CN" altLang="en-US" dirty="0"/>
            </a:p>
          </p:txBody>
        </p:sp>
        <p:sp>
          <p:nvSpPr>
            <p:cNvPr id="169" name="文本框 168"/>
            <p:cNvSpPr txBox="1"/>
            <p:nvPr/>
          </p:nvSpPr>
          <p:spPr>
            <a:xfrm>
              <a:off x="2137280" y="3474557"/>
              <a:ext cx="483578" cy="369332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accent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40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70" name="文本框 169"/>
            <p:cNvSpPr txBox="1"/>
            <p:nvPr/>
          </p:nvSpPr>
          <p:spPr>
            <a:xfrm>
              <a:off x="2623163" y="3474557"/>
              <a:ext cx="483578" cy="36933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5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71" name="文本框 170"/>
            <p:cNvSpPr txBox="1"/>
            <p:nvPr/>
          </p:nvSpPr>
          <p:spPr>
            <a:xfrm>
              <a:off x="3106741" y="3474557"/>
              <a:ext cx="483578" cy="36933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dirty="0" smtClean="0"/>
                <a:t>42</a:t>
              </a:r>
              <a:endParaRPr lang="zh-CN" altLang="en-US" dirty="0"/>
            </a:p>
          </p:txBody>
        </p:sp>
        <p:sp>
          <p:nvSpPr>
            <p:cNvPr id="172" name="文本框 171"/>
            <p:cNvSpPr txBox="1"/>
            <p:nvPr/>
          </p:nvSpPr>
          <p:spPr>
            <a:xfrm>
              <a:off x="3590319" y="3474557"/>
              <a:ext cx="483578" cy="36933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</p:grpSp>
      <p:grpSp>
        <p:nvGrpSpPr>
          <p:cNvPr id="179" name="Group 8"/>
          <p:cNvGrpSpPr/>
          <p:nvPr/>
        </p:nvGrpSpPr>
        <p:grpSpPr>
          <a:xfrm>
            <a:off x="305223" y="3800475"/>
            <a:ext cx="345281" cy="369332"/>
            <a:chOff x="1101969" y="1465385"/>
            <a:chExt cx="679206" cy="567843"/>
          </a:xfrm>
          <a:solidFill>
            <a:schemeClr val="accent1"/>
          </a:solidFill>
        </p:grpSpPr>
        <p:sp>
          <p:nvSpPr>
            <p:cNvPr id="180" name="Rectangle 9"/>
            <p:cNvSpPr/>
            <p:nvPr/>
          </p:nvSpPr>
          <p:spPr>
            <a:xfrm>
              <a:off x="1101969" y="1465385"/>
              <a:ext cx="269631" cy="5678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1"/>
            </a:p>
          </p:txBody>
        </p:sp>
        <p:sp>
          <p:nvSpPr>
            <p:cNvPr id="181" name="Rectangle 11"/>
            <p:cNvSpPr/>
            <p:nvPr/>
          </p:nvSpPr>
          <p:spPr>
            <a:xfrm>
              <a:off x="1473444" y="1465385"/>
              <a:ext cx="117231" cy="5678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1"/>
            </a:p>
          </p:txBody>
        </p:sp>
        <p:sp>
          <p:nvSpPr>
            <p:cNvPr id="182" name="Rectangle 12"/>
            <p:cNvSpPr/>
            <p:nvPr/>
          </p:nvSpPr>
          <p:spPr>
            <a:xfrm>
              <a:off x="1663944" y="1465385"/>
              <a:ext cx="117231" cy="5678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1"/>
            </a:p>
          </p:txBody>
        </p:sp>
      </p:grpSp>
      <p:sp>
        <p:nvSpPr>
          <p:cNvPr id="183" name="Rectangle 3"/>
          <p:cNvSpPr txBox="1">
            <a:spLocks noChangeArrowheads="1"/>
          </p:cNvSpPr>
          <p:nvPr/>
        </p:nvSpPr>
        <p:spPr bwMode="auto">
          <a:xfrm>
            <a:off x="857199" y="3800475"/>
            <a:ext cx="1470365" cy="369332"/>
          </a:xfrm>
          <a:prstGeom prst="rect">
            <a:avLst/>
          </a:prstGeom>
        </p:spPr>
        <p:txBody>
          <a:bodyPr wrap="square" lIns="0" tIns="0" rIns="0" bIns="0" anchor="t" anchorCtr="0">
            <a:spAutoFit/>
            <a:scene3d>
              <a:camera prst="orthographicFront"/>
              <a:lightRig rig="threePt" dir="t"/>
            </a:scene3d>
            <a:sp3d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None/>
              <a:defRPr lang="en-US" altLang="ko-KR" sz="2000" dirty="0" smtClean="0">
                <a:latin typeface="Microsoft Sans Serif" pitchFamily="34" charset="0"/>
                <a:ea typeface="+mj-ea"/>
                <a:cs typeface="Microsoft Sans Serif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+mn-lt"/>
                <a:ea typeface="+mn-ea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+mn-lt"/>
                <a:ea typeface="+mn-ea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+mn-lt"/>
                <a:ea typeface="+mn-ea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+mn-lt"/>
                <a:ea typeface="+mn-ea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9pPr>
          </a:lstStyle>
          <a:p>
            <a:pPr marL="0" indent="0" algn="just">
              <a:spcBef>
                <a:spcPts val="0"/>
              </a:spcBef>
            </a:pPr>
            <a:r>
              <a:rPr lang="zh-CN" altLang="en-US" sz="24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rPr>
              <a:t>算法实现</a:t>
            </a:r>
            <a:endParaRPr lang="en-US" altLang="ko-KR" sz="2400" dirty="0">
              <a:solidFill>
                <a:schemeClr val="accent1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241" name="文本框 240"/>
          <p:cNvSpPr txBox="1"/>
          <p:nvPr/>
        </p:nvSpPr>
        <p:spPr>
          <a:xfrm>
            <a:off x="6370708" y="1203019"/>
            <a:ext cx="15503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假定第</a:t>
            </a:r>
            <a:r>
              <a:rPr lang="en-US" altLang="zh-CN" sz="1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1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个数最小</a:t>
            </a:r>
            <a:endParaRPr lang="zh-CN" altLang="en-US" sz="1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42" name="左大括号 241"/>
          <p:cNvSpPr/>
          <p:nvPr/>
        </p:nvSpPr>
        <p:spPr>
          <a:xfrm>
            <a:off x="7740780" y="2282413"/>
            <a:ext cx="425523" cy="562278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文本框 103"/>
          <p:cNvSpPr txBox="1"/>
          <p:nvPr/>
        </p:nvSpPr>
        <p:spPr>
          <a:xfrm>
            <a:off x="6370708" y="1666957"/>
            <a:ext cx="15503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前</a:t>
            </a:r>
            <a:r>
              <a:rPr lang="en-US" altLang="zh-CN" sz="1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1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个数已排序</a:t>
            </a:r>
            <a:endParaRPr lang="zh-CN" altLang="en-US" sz="1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5" name="文本框 104"/>
          <p:cNvSpPr txBox="1"/>
          <p:nvPr/>
        </p:nvSpPr>
        <p:spPr>
          <a:xfrm>
            <a:off x="6391912" y="2386488"/>
            <a:ext cx="15503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前</a:t>
            </a: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1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个数已排序</a:t>
            </a:r>
            <a:endParaRPr lang="zh-CN" altLang="en-US" sz="1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7" name="文本框 106"/>
          <p:cNvSpPr txBox="1"/>
          <p:nvPr/>
        </p:nvSpPr>
        <p:spPr>
          <a:xfrm>
            <a:off x="6399207" y="3164425"/>
            <a:ext cx="15503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前</a:t>
            </a: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sz="1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个数已排序</a:t>
            </a:r>
            <a:endParaRPr lang="zh-CN" altLang="en-US" sz="1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108" name="组合 107"/>
          <p:cNvGrpSpPr/>
          <p:nvPr/>
        </p:nvGrpSpPr>
        <p:grpSpPr>
          <a:xfrm>
            <a:off x="8259556" y="3615809"/>
            <a:ext cx="3395962" cy="369332"/>
            <a:chOff x="677935" y="3474557"/>
            <a:chExt cx="3395962" cy="369332"/>
          </a:xfrm>
          <a:solidFill>
            <a:schemeClr val="bg1"/>
          </a:solidFill>
        </p:grpSpPr>
        <p:sp>
          <p:nvSpPr>
            <p:cNvPr id="109" name="文本框 108"/>
            <p:cNvSpPr txBox="1"/>
            <p:nvPr/>
          </p:nvSpPr>
          <p:spPr>
            <a:xfrm>
              <a:off x="677935" y="3474557"/>
              <a:ext cx="483578" cy="369332"/>
            </a:xfrm>
            <a:prstGeom prst="rect">
              <a:avLst/>
            </a:prstGeom>
            <a:grpFill/>
            <a:ln>
              <a:solidFill>
                <a:schemeClr val="accent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dirty="0" smtClean="0"/>
                <a:t>2</a:t>
              </a:r>
              <a:endParaRPr lang="zh-CN" altLang="en-US" dirty="0"/>
            </a:p>
          </p:txBody>
        </p:sp>
        <p:sp>
          <p:nvSpPr>
            <p:cNvPr id="110" name="文本框 109"/>
            <p:cNvSpPr txBox="1"/>
            <p:nvPr/>
          </p:nvSpPr>
          <p:spPr>
            <a:xfrm>
              <a:off x="1161513" y="3474557"/>
              <a:ext cx="483578" cy="369332"/>
            </a:xfrm>
            <a:prstGeom prst="rect">
              <a:avLst/>
            </a:prstGeom>
            <a:grpFill/>
            <a:ln>
              <a:solidFill>
                <a:schemeClr val="accent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dirty="0" smtClean="0"/>
                <a:t>13</a:t>
              </a:r>
              <a:endParaRPr lang="zh-CN" altLang="en-US" dirty="0"/>
            </a:p>
          </p:txBody>
        </p:sp>
        <p:sp>
          <p:nvSpPr>
            <p:cNvPr id="111" name="文本框 110"/>
            <p:cNvSpPr txBox="1"/>
            <p:nvPr/>
          </p:nvSpPr>
          <p:spPr>
            <a:xfrm>
              <a:off x="1645091" y="3474557"/>
              <a:ext cx="483578" cy="369332"/>
            </a:xfrm>
            <a:prstGeom prst="rect">
              <a:avLst/>
            </a:prstGeom>
            <a:grpFill/>
            <a:ln>
              <a:solidFill>
                <a:schemeClr val="accent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15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13" name="文本框 112"/>
            <p:cNvSpPr txBox="1"/>
            <p:nvPr/>
          </p:nvSpPr>
          <p:spPr>
            <a:xfrm>
              <a:off x="2137280" y="3474557"/>
              <a:ext cx="483578" cy="369332"/>
            </a:xfrm>
            <a:prstGeom prst="rect">
              <a:avLst/>
            </a:prstGeom>
            <a:grpFill/>
            <a:ln>
              <a:solidFill>
                <a:schemeClr val="accent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5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14" name="文本框 113"/>
            <p:cNvSpPr txBox="1"/>
            <p:nvPr/>
          </p:nvSpPr>
          <p:spPr>
            <a:xfrm>
              <a:off x="2623163" y="3474557"/>
              <a:ext cx="483578" cy="369332"/>
            </a:xfrm>
            <a:prstGeom prst="rect">
              <a:avLst/>
            </a:prstGeom>
            <a:grpFill/>
            <a:ln>
              <a:solidFill>
                <a:schemeClr val="accent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dirty="0" smtClean="0"/>
                <a:t>40</a:t>
              </a:r>
              <a:endParaRPr lang="zh-CN" altLang="en-US" dirty="0"/>
            </a:p>
          </p:txBody>
        </p:sp>
        <p:sp>
          <p:nvSpPr>
            <p:cNvPr id="115" name="文本框 114"/>
            <p:cNvSpPr txBox="1"/>
            <p:nvPr/>
          </p:nvSpPr>
          <p:spPr>
            <a:xfrm>
              <a:off x="3106741" y="3474557"/>
              <a:ext cx="483578" cy="369332"/>
            </a:xfrm>
            <a:prstGeom prst="rect">
              <a:avLst/>
            </a:prstGeom>
            <a:grpFill/>
            <a:ln>
              <a:solidFill>
                <a:schemeClr val="accent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dirty="0" smtClean="0"/>
                <a:t>42</a:t>
              </a:r>
              <a:endParaRPr lang="zh-CN" altLang="en-US" dirty="0"/>
            </a:p>
          </p:txBody>
        </p:sp>
        <p:sp>
          <p:nvSpPr>
            <p:cNvPr id="116" name="文本框 115"/>
            <p:cNvSpPr txBox="1"/>
            <p:nvPr/>
          </p:nvSpPr>
          <p:spPr>
            <a:xfrm>
              <a:off x="3590319" y="3474557"/>
              <a:ext cx="483578" cy="369332"/>
            </a:xfrm>
            <a:prstGeom prst="rect">
              <a:avLst/>
            </a:prstGeom>
            <a:grpFill/>
            <a:ln>
              <a:solidFill>
                <a:schemeClr val="accent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</p:grpSp>
      <p:grpSp>
        <p:nvGrpSpPr>
          <p:cNvPr id="125" name="组合 124"/>
          <p:cNvGrpSpPr/>
          <p:nvPr/>
        </p:nvGrpSpPr>
        <p:grpSpPr>
          <a:xfrm>
            <a:off x="8259556" y="4086975"/>
            <a:ext cx="3395962" cy="369332"/>
            <a:chOff x="677935" y="3474557"/>
            <a:chExt cx="3395962" cy="369332"/>
          </a:xfrm>
          <a:solidFill>
            <a:schemeClr val="bg1"/>
          </a:solidFill>
        </p:grpSpPr>
        <p:sp>
          <p:nvSpPr>
            <p:cNvPr id="126" name="文本框 125"/>
            <p:cNvSpPr txBox="1"/>
            <p:nvPr/>
          </p:nvSpPr>
          <p:spPr>
            <a:xfrm>
              <a:off x="677935" y="3474557"/>
              <a:ext cx="483578" cy="369332"/>
            </a:xfrm>
            <a:prstGeom prst="rect">
              <a:avLst/>
            </a:prstGeom>
            <a:grpFill/>
            <a:ln>
              <a:solidFill>
                <a:schemeClr val="accent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dirty="0" smtClean="0"/>
                <a:t>2</a:t>
              </a:r>
              <a:endParaRPr lang="zh-CN" altLang="en-US" dirty="0"/>
            </a:p>
          </p:txBody>
        </p:sp>
        <p:sp>
          <p:nvSpPr>
            <p:cNvPr id="127" name="文本框 126"/>
            <p:cNvSpPr txBox="1"/>
            <p:nvPr/>
          </p:nvSpPr>
          <p:spPr>
            <a:xfrm>
              <a:off x="1161513" y="3474557"/>
              <a:ext cx="483578" cy="369332"/>
            </a:xfrm>
            <a:prstGeom prst="rect">
              <a:avLst/>
            </a:prstGeom>
            <a:grpFill/>
            <a:ln>
              <a:solidFill>
                <a:schemeClr val="accent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13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28" name="文本框 127"/>
            <p:cNvSpPr txBox="1"/>
            <p:nvPr/>
          </p:nvSpPr>
          <p:spPr>
            <a:xfrm>
              <a:off x="1645091" y="3474557"/>
              <a:ext cx="483578" cy="369332"/>
            </a:xfrm>
            <a:prstGeom prst="rect">
              <a:avLst/>
            </a:prstGeom>
            <a:grpFill/>
            <a:ln>
              <a:solidFill>
                <a:schemeClr val="accent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5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29" name="文本框 128"/>
            <p:cNvSpPr txBox="1"/>
            <p:nvPr/>
          </p:nvSpPr>
          <p:spPr>
            <a:xfrm>
              <a:off x="2137280" y="3474557"/>
              <a:ext cx="483578" cy="369332"/>
            </a:xfrm>
            <a:prstGeom prst="rect">
              <a:avLst/>
            </a:prstGeom>
            <a:grpFill/>
            <a:ln>
              <a:solidFill>
                <a:schemeClr val="accent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dirty="0" smtClean="0"/>
                <a:t>15</a:t>
              </a:r>
              <a:endParaRPr lang="zh-CN" altLang="en-US" dirty="0"/>
            </a:p>
          </p:txBody>
        </p:sp>
        <p:sp>
          <p:nvSpPr>
            <p:cNvPr id="130" name="文本框 129"/>
            <p:cNvSpPr txBox="1"/>
            <p:nvPr/>
          </p:nvSpPr>
          <p:spPr>
            <a:xfrm>
              <a:off x="2623163" y="3474557"/>
              <a:ext cx="483578" cy="369332"/>
            </a:xfrm>
            <a:prstGeom prst="rect">
              <a:avLst/>
            </a:prstGeom>
            <a:grpFill/>
            <a:ln>
              <a:solidFill>
                <a:schemeClr val="accent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dirty="0" smtClean="0"/>
                <a:t>40</a:t>
              </a:r>
              <a:endParaRPr lang="zh-CN" altLang="en-US" dirty="0"/>
            </a:p>
          </p:txBody>
        </p:sp>
        <p:sp>
          <p:nvSpPr>
            <p:cNvPr id="131" name="文本框 130"/>
            <p:cNvSpPr txBox="1"/>
            <p:nvPr/>
          </p:nvSpPr>
          <p:spPr>
            <a:xfrm>
              <a:off x="3106741" y="3474557"/>
              <a:ext cx="483578" cy="369332"/>
            </a:xfrm>
            <a:prstGeom prst="rect">
              <a:avLst/>
            </a:prstGeom>
            <a:grpFill/>
            <a:ln>
              <a:solidFill>
                <a:schemeClr val="accent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dirty="0" smtClean="0"/>
                <a:t>42</a:t>
              </a:r>
              <a:endParaRPr lang="zh-CN" altLang="en-US" dirty="0"/>
            </a:p>
          </p:txBody>
        </p:sp>
        <p:sp>
          <p:nvSpPr>
            <p:cNvPr id="132" name="文本框 131"/>
            <p:cNvSpPr txBox="1"/>
            <p:nvPr/>
          </p:nvSpPr>
          <p:spPr>
            <a:xfrm>
              <a:off x="3590319" y="3474557"/>
              <a:ext cx="483578" cy="369332"/>
            </a:xfrm>
            <a:prstGeom prst="rect">
              <a:avLst/>
            </a:prstGeom>
            <a:grpFill/>
            <a:ln>
              <a:solidFill>
                <a:schemeClr val="accent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</p:grpSp>
      <p:grpSp>
        <p:nvGrpSpPr>
          <p:cNvPr id="173" name="组合 172"/>
          <p:cNvGrpSpPr/>
          <p:nvPr/>
        </p:nvGrpSpPr>
        <p:grpSpPr>
          <a:xfrm>
            <a:off x="8250294" y="4580702"/>
            <a:ext cx="3395962" cy="369332"/>
            <a:chOff x="677935" y="3474557"/>
            <a:chExt cx="3395962" cy="369332"/>
          </a:xfrm>
          <a:solidFill>
            <a:schemeClr val="bg1"/>
          </a:solidFill>
        </p:grpSpPr>
        <p:sp>
          <p:nvSpPr>
            <p:cNvPr id="174" name="文本框 173"/>
            <p:cNvSpPr txBox="1"/>
            <p:nvPr/>
          </p:nvSpPr>
          <p:spPr>
            <a:xfrm>
              <a:off x="677935" y="3474557"/>
              <a:ext cx="483578" cy="369332"/>
            </a:xfrm>
            <a:prstGeom prst="rect">
              <a:avLst/>
            </a:prstGeom>
            <a:grpFill/>
            <a:ln>
              <a:solidFill>
                <a:schemeClr val="accent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2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75" name="文本框 174"/>
            <p:cNvSpPr txBox="1"/>
            <p:nvPr/>
          </p:nvSpPr>
          <p:spPr>
            <a:xfrm>
              <a:off x="1161513" y="3474557"/>
              <a:ext cx="483578" cy="369332"/>
            </a:xfrm>
            <a:prstGeom prst="rect">
              <a:avLst/>
            </a:prstGeom>
            <a:grpFill/>
            <a:ln>
              <a:solidFill>
                <a:schemeClr val="accent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5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76" name="文本框 175"/>
            <p:cNvSpPr txBox="1"/>
            <p:nvPr/>
          </p:nvSpPr>
          <p:spPr>
            <a:xfrm>
              <a:off x="1645091" y="3474557"/>
              <a:ext cx="483578" cy="369332"/>
            </a:xfrm>
            <a:prstGeom prst="rect">
              <a:avLst/>
            </a:prstGeom>
            <a:grpFill/>
            <a:ln>
              <a:solidFill>
                <a:schemeClr val="accent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dirty="0" smtClean="0"/>
                <a:t>13</a:t>
              </a:r>
              <a:endParaRPr lang="zh-CN" altLang="en-US" dirty="0"/>
            </a:p>
          </p:txBody>
        </p:sp>
        <p:sp>
          <p:nvSpPr>
            <p:cNvPr id="177" name="文本框 176"/>
            <p:cNvSpPr txBox="1"/>
            <p:nvPr/>
          </p:nvSpPr>
          <p:spPr>
            <a:xfrm>
              <a:off x="2137280" y="3474557"/>
              <a:ext cx="483578" cy="369332"/>
            </a:xfrm>
            <a:prstGeom prst="rect">
              <a:avLst/>
            </a:prstGeom>
            <a:grpFill/>
            <a:ln>
              <a:solidFill>
                <a:schemeClr val="accent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dirty="0" smtClean="0"/>
                <a:t>5</a:t>
              </a:r>
              <a:endParaRPr lang="zh-CN" altLang="en-US" dirty="0"/>
            </a:p>
          </p:txBody>
        </p:sp>
        <p:sp>
          <p:nvSpPr>
            <p:cNvPr id="178" name="文本框 177"/>
            <p:cNvSpPr txBox="1"/>
            <p:nvPr/>
          </p:nvSpPr>
          <p:spPr>
            <a:xfrm>
              <a:off x="2623163" y="3474557"/>
              <a:ext cx="483578" cy="369332"/>
            </a:xfrm>
            <a:prstGeom prst="rect">
              <a:avLst/>
            </a:prstGeom>
            <a:grpFill/>
            <a:ln>
              <a:solidFill>
                <a:schemeClr val="accent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dirty="0" smtClean="0"/>
                <a:t>40</a:t>
              </a:r>
              <a:endParaRPr lang="zh-CN" altLang="en-US" dirty="0"/>
            </a:p>
          </p:txBody>
        </p:sp>
        <p:sp>
          <p:nvSpPr>
            <p:cNvPr id="200" name="文本框 199"/>
            <p:cNvSpPr txBox="1"/>
            <p:nvPr/>
          </p:nvSpPr>
          <p:spPr>
            <a:xfrm>
              <a:off x="3106741" y="3474557"/>
              <a:ext cx="483578" cy="369332"/>
            </a:xfrm>
            <a:prstGeom prst="rect">
              <a:avLst/>
            </a:prstGeom>
            <a:grpFill/>
            <a:ln>
              <a:solidFill>
                <a:schemeClr val="accent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dirty="0" smtClean="0"/>
                <a:t>42</a:t>
              </a:r>
              <a:endParaRPr lang="zh-CN" altLang="en-US" dirty="0"/>
            </a:p>
          </p:txBody>
        </p:sp>
        <p:sp>
          <p:nvSpPr>
            <p:cNvPr id="201" name="文本框 200"/>
            <p:cNvSpPr txBox="1"/>
            <p:nvPr/>
          </p:nvSpPr>
          <p:spPr>
            <a:xfrm>
              <a:off x="3590319" y="3474557"/>
              <a:ext cx="483578" cy="369332"/>
            </a:xfrm>
            <a:prstGeom prst="rect">
              <a:avLst/>
            </a:prstGeom>
            <a:grpFill/>
            <a:ln>
              <a:solidFill>
                <a:schemeClr val="accent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</p:grpSp>
      <p:sp>
        <p:nvSpPr>
          <p:cNvPr id="218" name="文本框 217"/>
          <p:cNvSpPr txBox="1"/>
          <p:nvPr/>
        </p:nvSpPr>
        <p:spPr>
          <a:xfrm>
            <a:off x="6370707" y="4374770"/>
            <a:ext cx="15503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前</a:t>
            </a:r>
            <a:r>
              <a:rPr lang="en-US" altLang="zh-CN" sz="1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r>
              <a:rPr lang="zh-CN" altLang="en-US" sz="1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个数已排序</a:t>
            </a:r>
            <a:endParaRPr lang="zh-CN" altLang="en-US" sz="1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19" name="左大括号 218"/>
          <p:cNvSpPr/>
          <p:nvPr/>
        </p:nvSpPr>
        <p:spPr>
          <a:xfrm>
            <a:off x="7794048" y="3849797"/>
            <a:ext cx="341809" cy="1399211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20" name="组合 219"/>
          <p:cNvGrpSpPr/>
          <p:nvPr/>
        </p:nvGrpSpPr>
        <p:grpSpPr>
          <a:xfrm>
            <a:off x="8259556" y="5088571"/>
            <a:ext cx="3395962" cy="369332"/>
            <a:chOff x="677935" y="3474557"/>
            <a:chExt cx="3395962" cy="369332"/>
          </a:xfrm>
          <a:solidFill>
            <a:schemeClr val="bg1"/>
          </a:solidFill>
        </p:grpSpPr>
        <p:sp>
          <p:nvSpPr>
            <p:cNvPr id="221" name="文本框 220"/>
            <p:cNvSpPr txBox="1"/>
            <p:nvPr/>
          </p:nvSpPr>
          <p:spPr>
            <a:xfrm>
              <a:off x="677935" y="3474557"/>
              <a:ext cx="483578" cy="369332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accent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dirty="0" smtClean="0"/>
                <a:t>2</a:t>
              </a:r>
              <a:endParaRPr lang="zh-CN" altLang="en-US" dirty="0"/>
            </a:p>
          </p:txBody>
        </p:sp>
        <p:sp>
          <p:nvSpPr>
            <p:cNvPr id="222" name="文本框 221"/>
            <p:cNvSpPr txBox="1"/>
            <p:nvPr/>
          </p:nvSpPr>
          <p:spPr>
            <a:xfrm>
              <a:off x="1161513" y="3474557"/>
              <a:ext cx="483578" cy="369332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accent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dirty="0" smtClean="0"/>
                <a:t>5</a:t>
              </a:r>
              <a:endParaRPr lang="zh-CN" altLang="en-US" dirty="0"/>
            </a:p>
          </p:txBody>
        </p:sp>
        <p:sp>
          <p:nvSpPr>
            <p:cNvPr id="223" name="文本框 222"/>
            <p:cNvSpPr txBox="1"/>
            <p:nvPr/>
          </p:nvSpPr>
          <p:spPr>
            <a:xfrm>
              <a:off x="1645091" y="3474557"/>
              <a:ext cx="483578" cy="369332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accent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dirty="0" smtClean="0"/>
                <a:t>13</a:t>
              </a:r>
              <a:endParaRPr lang="zh-CN" altLang="en-US" dirty="0"/>
            </a:p>
          </p:txBody>
        </p:sp>
        <p:sp>
          <p:nvSpPr>
            <p:cNvPr id="246" name="文本框 245"/>
            <p:cNvSpPr txBox="1"/>
            <p:nvPr/>
          </p:nvSpPr>
          <p:spPr>
            <a:xfrm>
              <a:off x="2137280" y="3474557"/>
              <a:ext cx="483578" cy="369332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accent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dirty="0" smtClean="0"/>
                <a:t>15</a:t>
              </a:r>
              <a:endParaRPr lang="zh-CN" altLang="en-US" dirty="0"/>
            </a:p>
          </p:txBody>
        </p:sp>
        <p:sp>
          <p:nvSpPr>
            <p:cNvPr id="247" name="文本框 246"/>
            <p:cNvSpPr txBox="1"/>
            <p:nvPr/>
          </p:nvSpPr>
          <p:spPr>
            <a:xfrm>
              <a:off x="2623163" y="3474557"/>
              <a:ext cx="483578" cy="369332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accent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40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248" name="文本框 247"/>
            <p:cNvSpPr txBox="1"/>
            <p:nvPr/>
          </p:nvSpPr>
          <p:spPr>
            <a:xfrm>
              <a:off x="3106741" y="3474557"/>
              <a:ext cx="483578" cy="369332"/>
            </a:xfrm>
            <a:prstGeom prst="rect">
              <a:avLst/>
            </a:prstGeom>
            <a:grpFill/>
            <a:ln>
              <a:solidFill>
                <a:schemeClr val="accent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42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249" name="文本框 248"/>
            <p:cNvSpPr txBox="1"/>
            <p:nvPr/>
          </p:nvSpPr>
          <p:spPr>
            <a:xfrm>
              <a:off x="3590319" y="3474557"/>
              <a:ext cx="483578" cy="369332"/>
            </a:xfrm>
            <a:prstGeom prst="rect">
              <a:avLst/>
            </a:prstGeom>
            <a:grpFill/>
            <a:ln>
              <a:solidFill>
                <a:schemeClr val="accent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</p:grpSp>
      <p:grpSp>
        <p:nvGrpSpPr>
          <p:cNvPr id="250" name="组合 249"/>
          <p:cNvGrpSpPr/>
          <p:nvPr/>
        </p:nvGrpSpPr>
        <p:grpSpPr>
          <a:xfrm>
            <a:off x="8259556" y="5572635"/>
            <a:ext cx="3395962" cy="369332"/>
            <a:chOff x="677935" y="3474557"/>
            <a:chExt cx="3395962" cy="369332"/>
          </a:xfrm>
          <a:solidFill>
            <a:schemeClr val="bg1"/>
          </a:solidFill>
        </p:grpSpPr>
        <p:sp>
          <p:nvSpPr>
            <p:cNvPr id="251" name="文本框 250"/>
            <p:cNvSpPr txBox="1"/>
            <p:nvPr/>
          </p:nvSpPr>
          <p:spPr>
            <a:xfrm>
              <a:off x="677935" y="3474557"/>
              <a:ext cx="483578" cy="369332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accent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dirty="0" smtClean="0"/>
                <a:t>2</a:t>
              </a:r>
              <a:endParaRPr lang="zh-CN" altLang="en-US" dirty="0"/>
            </a:p>
          </p:txBody>
        </p:sp>
        <p:sp>
          <p:nvSpPr>
            <p:cNvPr id="252" name="文本框 251"/>
            <p:cNvSpPr txBox="1"/>
            <p:nvPr/>
          </p:nvSpPr>
          <p:spPr>
            <a:xfrm>
              <a:off x="1161513" y="3474557"/>
              <a:ext cx="483578" cy="369332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accent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dirty="0" smtClean="0"/>
                <a:t>5</a:t>
              </a:r>
              <a:endParaRPr lang="zh-CN" altLang="en-US" dirty="0"/>
            </a:p>
          </p:txBody>
        </p:sp>
        <p:sp>
          <p:nvSpPr>
            <p:cNvPr id="253" name="文本框 252"/>
            <p:cNvSpPr txBox="1"/>
            <p:nvPr/>
          </p:nvSpPr>
          <p:spPr>
            <a:xfrm>
              <a:off x="1645091" y="3474557"/>
              <a:ext cx="483578" cy="369332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accent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dirty="0" smtClean="0"/>
                <a:t>13</a:t>
              </a:r>
              <a:endParaRPr lang="zh-CN" altLang="en-US" dirty="0"/>
            </a:p>
          </p:txBody>
        </p:sp>
        <p:sp>
          <p:nvSpPr>
            <p:cNvPr id="254" name="文本框 253"/>
            <p:cNvSpPr txBox="1"/>
            <p:nvPr/>
          </p:nvSpPr>
          <p:spPr>
            <a:xfrm>
              <a:off x="2137280" y="3474557"/>
              <a:ext cx="483578" cy="369332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accent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dirty="0" smtClean="0"/>
                <a:t>15</a:t>
              </a:r>
              <a:endParaRPr lang="zh-CN" altLang="en-US" dirty="0"/>
            </a:p>
          </p:txBody>
        </p:sp>
        <p:sp>
          <p:nvSpPr>
            <p:cNvPr id="255" name="文本框 254"/>
            <p:cNvSpPr txBox="1"/>
            <p:nvPr/>
          </p:nvSpPr>
          <p:spPr>
            <a:xfrm>
              <a:off x="2623163" y="3474557"/>
              <a:ext cx="483578" cy="369332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accent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dirty="0" smtClean="0"/>
                <a:t>40</a:t>
              </a:r>
              <a:endParaRPr lang="zh-CN" altLang="en-US" dirty="0"/>
            </a:p>
          </p:txBody>
        </p:sp>
        <p:sp>
          <p:nvSpPr>
            <p:cNvPr id="256" name="文本框 255"/>
            <p:cNvSpPr txBox="1"/>
            <p:nvPr/>
          </p:nvSpPr>
          <p:spPr>
            <a:xfrm>
              <a:off x="3106741" y="3474557"/>
              <a:ext cx="483578" cy="369332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accent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42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257" name="文本框 256"/>
            <p:cNvSpPr txBox="1"/>
            <p:nvPr/>
          </p:nvSpPr>
          <p:spPr>
            <a:xfrm>
              <a:off x="3590319" y="3474557"/>
              <a:ext cx="483578" cy="369332"/>
            </a:xfrm>
            <a:prstGeom prst="rect">
              <a:avLst/>
            </a:prstGeom>
            <a:grpFill/>
            <a:ln>
              <a:solidFill>
                <a:schemeClr val="accent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1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258" name="文本框 257"/>
          <p:cNvSpPr txBox="1"/>
          <p:nvPr/>
        </p:nvSpPr>
        <p:spPr>
          <a:xfrm>
            <a:off x="9699359" y="5827291"/>
            <a:ext cx="747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……</a:t>
            </a:r>
            <a:endParaRPr lang="zh-CN" altLang="en-US" dirty="0"/>
          </a:p>
        </p:txBody>
      </p:sp>
      <p:grpSp>
        <p:nvGrpSpPr>
          <p:cNvPr id="259" name="组合 258"/>
          <p:cNvGrpSpPr/>
          <p:nvPr/>
        </p:nvGrpSpPr>
        <p:grpSpPr>
          <a:xfrm>
            <a:off x="8247141" y="6245109"/>
            <a:ext cx="3395962" cy="369332"/>
            <a:chOff x="677935" y="3474557"/>
            <a:chExt cx="3395962" cy="369332"/>
          </a:xfrm>
          <a:solidFill>
            <a:schemeClr val="bg1"/>
          </a:solidFill>
        </p:grpSpPr>
        <p:sp>
          <p:nvSpPr>
            <p:cNvPr id="260" name="文本框 259"/>
            <p:cNvSpPr txBox="1"/>
            <p:nvPr/>
          </p:nvSpPr>
          <p:spPr>
            <a:xfrm>
              <a:off x="677935" y="3474557"/>
              <a:ext cx="483578" cy="369332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accent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  <p:sp>
          <p:nvSpPr>
            <p:cNvPr id="261" name="文本框 260"/>
            <p:cNvSpPr txBox="1"/>
            <p:nvPr/>
          </p:nvSpPr>
          <p:spPr>
            <a:xfrm>
              <a:off x="1161513" y="3474557"/>
              <a:ext cx="483578" cy="369332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accent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dirty="0" smtClean="0"/>
                <a:t>2</a:t>
              </a:r>
              <a:endParaRPr lang="zh-CN" altLang="en-US" dirty="0"/>
            </a:p>
          </p:txBody>
        </p:sp>
        <p:sp>
          <p:nvSpPr>
            <p:cNvPr id="262" name="文本框 261"/>
            <p:cNvSpPr txBox="1"/>
            <p:nvPr/>
          </p:nvSpPr>
          <p:spPr>
            <a:xfrm>
              <a:off x="1645091" y="3474557"/>
              <a:ext cx="483578" cy="369332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accent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dirty="0" smtClean="0"/>
                <a:t>5</a:t>
              </a:r>
              <a:endParaRPr lang="zh-CN" altLang="en-US" dirty="0"/>
            </a:p>
          </p:txBody>
        </p:sp>
        <p:sp>
          <p:nvSpPr>
            <p:cNvPr id="263" name="文本框 262"/>
            <p:cNvSpPr txBox="1"/>
            <p:nvPr/>
          </p:nvSpPr>
          <p:spPr>
            <a:xfrm>
              <a:off x="2137280" y="3474557"/>
              <a:ext cx="483578" cy="369332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accent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dirty="0" smtClean="0"/>
                <a:t>13</a:t>
              </a:r>
              <a:endParaRPr lang="zh-CN" altLang="en-US" dirty="0"/>
            </a:p>
          </p:txBody>
        </p:sp>
        <p:sp>
          <p:nvSpPr>
            <p:cNvPr id="264" name="文本框 263"/>
            <p:cNvSpPr txBox="1"/>
            <p:nvPr/>
          </p:nvSpPr>
          <p:spPr>
            <a:xfrm>
              <a:off x="2623163" y="3474557"/>
              <a:ext cx="483578" cy="369332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accent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dirty="0" smtClean="0"/>
                <a:t>15</a:t>
              </a:r>
              <a:endParaRPr lang="zh-CN" altLang="en-US" dirty="0"/>
            </a:p>
          </p:txBody>
        </p:sp>
        <p:sp>
          <p:nvSpPr>
            <p:cNvPr id="265" name="文本框 264"/>
            <p:cNvSpPr txBox="1"/>
            <p:nvPr/>
          </p:nvSpPr>
          <p:spPr>
            <a:xfrm>
              <a:off x="3106741" y="3474557"/>
              <a:ext cx="483578" cy="369332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accent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dirty="0" smtClean="0"/>
                <a:t>40</a:t>
              </a:r>
              <a:endParaRPr lang="zh-CN" altLang="en-US" dirty="0"/>
            </a:p>
          </p:txBody>
        </p:sp>
        <p:sp>
          <p:nvSpPr>
            <p:cNvPr id="266" name="文本框 265"/>
            <p:cNvSpPr txBox="1"/>
            <p:nvPr/>
          </p:nvSpPr>
          <p:spPr>
            <a:xfrm>
              <a:off x="3590319" y="3474557"/>
              <a:ext cx="483578" cy="369332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accent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dirty="0" smtClean="0"/>
                <a:t>42</a:t>
              </a:r>
              <a:endParaRPr lang="zh-CN" altLang="en-US" dirty="0"/>
            </a:p>
          </p:txBody>
        </p:sp>
      </p:grpSp>
      <p:sp>
        <p:nvSpPr>
          <p:cNvPr id="267" name="文本框 266"/>
          <p:cNvSpPr txBox="1"/>
          <p:nvPr/>
        </p:nvSpPr>
        <p:spPr>
          <a:xfrm>
            <a:off x="6399207" y="5519514"/>
            <a:ext cx="15503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前</a:t>
            </a: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r>
              <a:rPr lang="zh-CN" altLang="en-US" sz="1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个数已排序</a:t>
            </a:r>
            <a:endParaRPr lang="zh-CN" altLang="en-US" sz="1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68" name="文本框 267"/>
          <p:cNvSpPr txBox="1"/>
          <p:nvPr/>
        </p:nvSpPr>
        <p:spPr>
          <a:xfrm>
            <a:off x="6409844" y="6245109"/>
            <a:ext cx="15503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</a:rPr>
              <a:t>全部</a:t>
            </a:r>
            <a:r>
              <a:rPr lang="zh-CN" altLang="en-US" sz="1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排序</a:t>
            </a:r>
            <a:endParaRPr lang="zh-CN" altLang="en-US" sz="1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69" name="左大括号 268"/>
          <p:cNvSpPr/>
          <p:nvPr/>
        </p:nvSpPr>
        <p:spPr>
          <a:xfrm>
            <a:off x="6081942" y="1854175"/>
            <a:ext cx="341809" cy="4544822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0" name="文本框 269"/>
          <p:cNvSpPr txBox="1"/>
          <p:nvPr/>
        </p:nvSpPr>
        <p:spPr>
          <a:xfrm>
            <a:off x="5502497" y="3963864"/>
            <a:ext cx="6753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N-1</a:t>
            </a:r>
            <a:r>
              <a:rPr lang="zh-CN" altLang="en-US" sz="1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轮</a:t>
            </a:r>
            <a:endParaRPr lang="zh-CN" altLang="en-US" sz="1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420" y="4269257"/>
            <a:ext cx="5228785" cy="2283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090309"/>
      </p:ext>
    </p:extLst>
  </p:cSld>
  <p:clrMapOvr>
    <a:masterClrMapping/>
  </p:clrMapOvr>
  <p:transition spd="slow" advClick="0" advTm="3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1" grpId="0"/>
      <p:bldP spid="242" grpId="0" animBg="1"/>
      <p:bldP spid="104" grpId="0"/>
      <p:bldP spid="105" grpId="0"/>
      <p:bldP spid="107" grpId="0"/>
      <p:bldP spid="218" grpId="0"/>
      <p:bldP spid="219" grpId="0" animBg="1"/>
      <p:bldP spid="258" grpId="0"/>
      <p:bldP spid="267" grpId="0"/>
      <p:bldP spid="268" grpId="0"/>
      <p:bldP spid="269" grpId="0" animBg="1"/>
      <p:bldP spid="27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03346" y="89955"/>
            <a:ext cx="11136573" cy="587493"/>
          </a:xfrm>
        </p:spPr>
        <p:txBody>
          <a:bodyPr>
            <a:normAutofit/>
          </a:bodyPr>
          <a:lstStyle/>
          <a:p>
            <a:r>
              <a:rPr lang="zh-CN" altLang="en-US" dirty="0"/>
              <a:t>排序算法</a:t>
            </a:r>
            <a:r>
              <a:rPr lang="zh-CN" altLang="en-US" dirty="0" smtClean="0"/>
              <a:t>（四）</a:t>
            </a:r>
            <a:r>
              <a:rPr lang="en-US" altLang="zh-CN" dirty="0" smtClean="0"/>
              <a:t>--</a:t>
            </a:r>
            <a:r>
              <a:rPr lang="zh-CN" altLang="en-US" dirty="0"/>
              <a:t>快速</a:t>
            </a:r>
            <a:r>
              <a:rPr lang="zh-CN" altLang="en-US" dirty="0" smtClean="0"/>
              <a:t>排序</a:t>
            </a:r>
            <a:endParaRPr lang="ko-KR" alt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05223" y="1721426"/>
            <a:ext cx="5075669" cy="1848135"/>
          </a:xfrm>
          <a:prstGeom prst="rect">
            <a:avLst/>
          </a:prstGeom>
        </p:spPr>
        <p:txBody>
          <a:bodyPr wrap="square" lIns="0" tIns="0" rIns="0" bIns="0" anchor="t" anchorCtr="0">
            <a:spAutoFit/>
            <a:scene3d>
              <a:camera prst="orthographicFront"/>
              <a:lightRig rig="threePt" dir="t"/>
            </a:scene3d>
            <a:sp3d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None/>
              <a:defRPr lang="en-US" altLang="ko-KR" sz="2000" dirty="0" smtClean="0">
                <a:latin typeface="Microsoft Sans Serif" pitchFamily="34" charset="0"/>
                <a:ea typeface="+mj-ea"/>
                <a:cs typeface="Microsoft Sans Serif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+mn-lt"/>
                <a:ea typeface="+mn-ea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+mn-lt"/>
                <a:ea typeface="+mn-ea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+mn-lt"/>
                <a:ea typeface="+mn-ea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+mn-lt"/>
                <a:ea typeface="+mn-ea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9pPr>
          </a:lstStyle>
          <a:p>
            <a:pPr marL="0" indent="0" algn="just">
              <a:lnSpc>
                <a:spcPct val="125000"/>
              </a:lnSpc>
              <a:spcBef>
                <a:spcPts val="0"/>
              </a:spcBef>
            </a:pP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1. 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从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数列中挑出一个元素，称为 “基准”（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pivot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）；</a:t>
            </a:r>
          </a:p>
          <a:p>
            <a:pPr marL="0" indent="0" algn="just">
              <a:lnSpc>
                <a:spcPct val="125000"/>
              </a:lnSpc>
              <a:spcBef>
                <a:spcPts val="0"/>
              </a:spcBef>
            </a:pP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2. 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重新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排序数列，所有元素比基准值小的摆放在基准前面，所有元素比基准值大的摆在基准的后面（相同的数可以到任一边）。在这个分区退出之后，该基准就处于数列的中间位置。这个称为分区（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partition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）操作；</a:t>
            </a:r>
          </a:p>
          <a:p>
            <a:pPr marL="0" indent="0" algn="just">
              <a:lnSpc>
                <a:spcPct val="125000"/>
              </a:lnSpc>
              <a:spcBef>
                <a:spcPts val="0"/>
              </a:spcBef>
            </a:pP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3. 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递归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地（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recursive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）把小于基准值元素的子数列和大于基准值元素的子数列排序。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305223" y="1203019"/>
            <a:ext cx="345281" cy="369332"/>
            <a:chOff x="1101969" y="1465385"/>
            <a:chExt cx="679206" cy="567843"/>
          </a:xfrm>
          <a:solidFill>
            <a:schemeClr val="accent1"/>
          </a:solidFill>
        </p:grpSpPr>
        <p:sp>
          <p:nvSpPr>
            <p:cNvPr id="10" name="Rectangle 9"/>
            <p:cNvSpPr/>
            <p:nvPr/>
          </p:nvSpPr>
          <p:spPr>
            <a:xfrm>
              <a:off x="1101969" y="1465385"/>
              <a:ext cx="269631" cy="5678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1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473444" y="1465385"/>
              <a:ext cx="117231" cy="5678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1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663944" y="1465385"/>
              <a:ext cx="117231" cy="5678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1"/>
            </a:p>
          </p:txBody>
        </p:sp>
      </p:grp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857199" y="1203019"/>
            <a:ext cx="1470365" cy="369332"/>
          </a:xfrm>
          <a:prstGeom prst="rect">
            <a:avLst/>
          </a:prstGeom>
        </p:spPr>
        <p:txBody>
          <a:bodyPr wrap="square" lIns="0" tIns="0" rIns="0" bIns="0" anchor="t" anchorCtr="0">
            <a:spAutoFit/>
            <a:scene3d>
              <a:camera prst="orthographicFront"/>
              <a:lightRig rig="threePt" dir="t"/>
            </a:scene3d>
            <a:sp3d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None/>
              <a:defRPr lang="en-US" altLang="ko-KR" sz="2000" dirty="0" smtClean="0">
                <a:latin typeface="Microsoft Sans Serif" pitchFamily="34" charset="0"/>
                <a:ea typeface="+mj-ea"/>
                <a:cs typeface="Microsoft Sans Serif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+mn-lt"/>
                <a:ea typeface="+mn-ea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+mn-lt"/>
                <a:ea typeface="+mn-ea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+mn-lt"/>
                <a:ea typeface="+mn-ea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+mn-lt"/>
                <a:ea typeface="+mn-ea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9pPr>
          </a:lstStyle>
          <a:p>
            <a:pPr marL="0" indent="0" algn="just">
              <a:spcBef>
                <a:spcPts val="0"/>
              </a:spcBef>
            </a:pPr>
            <a:r>
              <a:rPr lang="zh-CN" altLang="en-US" sz="24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rPr>
              <a:t>算法描述</a:t>
            </a:r>
            <a:endParaRPr lang="en-US" altLang="ko-KR" sz="2400" dirty="0">
              <a:solidFill>
                <a:schemeClr val="accent1"/>
              </a:solidFill>
              <a:latin typeface="+mj-lt"/>
              <a:ea typeface="+mn-ea"/>
              <a:cs typeface="+mn-cs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5503685" y="1053145"/>
            <a:ext cx="22499" cy="546137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组合 15"/>
          <p:cNvGrpSpPr/>
          <p:nvPr/>
        </p:nvGrpSpPr>
        <p:grpSpPr>
          <a:xfrm>
            <a:off x="8289560" y="848895"/>
            <a:ext cx="3395962" cy="369332"/>
            <a:chOff x="677935" y="3474557"/>
            <a:chExt cx="3395962" cy="369332"/>
          </a:xfrm>
        </p:grpSpPr>
        <p:sp>
          <p:nvSpPr>
            <p:cNvPr id="11" name="文本框 10"/>
            <p:cNvSpPr txBox="1"/>
            <p:nvPr/>
          </p:nvSpPr>
          <p:spPr>
            <a:xfrm>
              <a:off x="677935" y="3474557"/>
              <a:ext cx="483578" cy="36933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dirty="0" smtClean="0"/>
                <a:t>15</a:t>
              </a:r>
              <a:endParaRPr lang="zh-CN" altLang="en-US" dirty="0"/>
            </a:p>
          </p:txBody>
        </p:sp>
        <p:sp>
          <p:nvSpPr>
            <p:cNvPr id="83" name="文本框 82"/>
            <p:cNvSpPr txBox="1"/>
            <p:nvPr/>
          </p:nvSpPr>
          <p:spPr>
            <a:xfrm>
              <a:off x="1161513" y="3474557"/>
              <a:ext cx="483578" cy="36933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dirty="0" smtClean="0"/>
                <a:t>13</a:t>
              </a:r>
              <a:endParaRPr lang="zh-CN" altLang="en-US" dirty="0"/>
            </a:p>
          </p:txBody>
        </p:sp>
        <p:sp>
          <p:nvSpPr>
            <p:cNvPr id="84" name="文本框 83"/>
            <p:cNvSpPr txBox="1"/>
            <p:nvPr/>
          </p:nvSpPr>
          <p:spPr>
            <a:xfrm>
              <a:off x="1645091" y="3474557"/>
              <a:ext cx="483578" cy="36933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dirty="0" smtClean="0"/>
                <a:t>2</a:t>
              </a:r>
              <a:endParaRPr lang="zh-CN" altLang="en-US" dirty="0"/>
            </a:p>
          </p:txBody>
        </p:sp>
        <p:sp>
          <p:nvSpPr>
            <p:cNvPr id="85" name="文本框 84"/>
            <p:cNvSpPr txBox="1"/>
            <p:nvPr/>
          </p:nvSpPr>
          <p:spPr>
            <a:xfrm>
              <a:off x="2137280" y="3474557"/>
              <a:ext cx="483578" cy="36933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dirty="0" smtClean="0"/>
                <a:t>40</a:t>
              </a:r>
              <a:endParaRPr lang="zh-CN" altLang="en-US" dirty="0"/>
            </a:p>
          </p:txBody>
        </p:sp>
        <p:sp>
          <p:nvSpPr>
            <p:cNvPr id="86" name="文本框 85"/>
            <p:cNvSpPr txBox="1"/>
            <p:nvPr/>
          </p:nvSpPr>
          <p:spPr>
            <a:xfrm>
              <a:off x="2623163" y="3474557"/>
              <a:ext cx="483578" cy="36933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dirty="0" smtClean="0"/>
                <a:t>5</a:t>
              </a:r>
              <a:endParaRPr lang="zh-CN" altLang="en-US" dirty="0"/>
            </a:p>
          </p:txBody>
        </p:sp>
        <p:sp>
          <p:nvSpPr>
            <p:cNvPr id="87" name="文本框 86"/>
            <p:cNvSpPr txBox="1"/>
            <p:nvPr/>
          </p:nvSpPr>
          <p:spPr>
            <a:xfrm>
              <a:off x="3106741" y="3474557"/>
              <a:ext cx="483578" cy="36933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dirty="0" smtClean="0"/>
                <a:t>42</a:t>
              </a:r>
              <a:endParaRPr lang="zh-CN" altLang="en-US" dirty="0"/>
            </a:p>
          </p:txBody>
        </p:sp>
        <p:sp>
          <p:nvSpPr>
            <p:cNvPr id="88" name="文本框 87"/>
            <p:cNvSpPr txBox="1"/>
            <p:nvPr/>
          </p:nvSpPr>
          <p:spPr>
            <a:xfrm>
              <a:off x="3590319" y="3474557"/>
              <a:ext cx="483578" cy="36933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</p:grpSp>
      <p:sp>
        <p:nvSpPr>
          <p:cNvPr id="245" name="文本框 244"/>
          <p:cNvSpPr txBox="1"/>
          <p:nvPr/>
        </p:nvSpPr>
        <p:spPr>
          <a:xfrm>
            <a:off x="6776342" y="939250"/>
            <a:ext cx="14341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pivot=15</a:t>
            </a:r>
            <a:r>
              <a:rPr lang="zh-CN" altLang="en-US" sz="1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，挖坑</a:t>
            </a:r>
            <a:endParaRPr lang="zh-CN" altLang="en-US" sz="1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104" name="Group 8"/>
          <p:cNvGrpSpPr/>
          <p:nvPr/>
        </p:nvGrpSpPr>
        <p:grpSpPr>
          <a:xfrm>
            <a:off x="305223" y="3800475"/>
            <a:ext cx="345281" cy="369332"/>
            <a:chOff x="1101969" y="1465385"/>
            <a:chExt cx="679206" cy="567843"/>
          </a:xfrm>
          <a:solidFill>
            <a:schemeClr val="accent1"/>
          </a:solidFill>
        </p:grpSpPr>
        <p:sp>
          <p:nvSpPr>
            <p:cNvPr id="105" name="Rectangle 9"/>
            <p:cNvSpPr/>
            <p:nvPr/>
          </p:nvSpPr>
          <p:spPr>
            <a:xfrm>
              <a:off x="1101969" y="1465385"/>
              <a:ext cx="269631" cy="5678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1"/>
            </a:p>
          </p:txBody>
        </p:sp>
        <p:sp>
          <p:nvSpPr>
            <p:cNvPr id="107" name="Rectangle 11"/>
            <p:cNvSpPr/>
            <p:nvPr/>
          </p:nvSpPr>
          <p:spPr>
            <a:xfrm>
              <a:off x="1473444" y="1465385"/>
              <a:ext cx="117231" cy="5678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1"/>
            </a:p>
          </p:txBody>
        </p:sp>
        <p:sp>
          <p:nvSpPr>
            <p:cNvPr id="108" name="Rectangle 12"/>
            <p:cNvSpPr/>
            <p:nvPr/>
          </p:nvSpPr>
          <p:spPr>
            <a:xfrm>
              <a:off x="1663944" y="1465385"/>
              <a:ext cx="117231" cy="5678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1"/>
            </a:p>
          </p:txBody>
        </p:sp>
      </p:grpSp>
      <p:sp>
        <p:nvSpPr>
          <p:cNvPr id="109" name="Rectangle 3"/>
          <p:cNvSpPr txBox="1">
            <a:spLocks noChangeArrowheads="1"/>
          </p:cNvSpPr>
          <p:nvPr/>
        </p:nvSpPr>
        <p:spPr bwMode="auto">
          <a:xfrm>
            <a:off x="857199" y="3800475"/>
            <a:ext cx="1470365" cy="369332"/>
          </a:xfrm>
          <a:prstGeom prst="rect">
            <a:avLst/>
          </a:prstGeom>
        </p:spPr>
        <p:txBody>
          <a:bodyPr wrap="square" lIns="0" tIns="0" rIns="0" bIns="0" anchor="t" anchorCtr="0">
            <a:spAutoFit/>
            <a:scene3d>
              <a:camera prst="orthographicFront"/>
              <a:lightRig rig="threePt" dir="t"/>
            </a:scene3d>
            <a:sp3d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None/>
              <a:defRPr lang="en-US" altLang="ko-KR" sz="2000" dirty="0" smtClean="0">
                <a:latin typeface="Microsoft Sans Serif" pitchFamily="34" charset="0"/>
                <a:ea typeface="+mj-ea"/>
                <a:cs typeface="Microsoft Sans Serif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+mn-lt"/>
                <a:ea typeface="+mn-ea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+mn-lt"/>
                <a:ea typeface="+mn-ea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+mn-lt"/>
                <a:ea typeface="+mn-ea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+mn-lt"/>
                <a:ea typeface="+mn-ea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9pPr>
          </a:lstStyle>
          <a:p>
            <a:pPr marL="0" indent="0" algn="just">
              <a:spcBef>
                <a:spcPts val="0"/>
              </a:spcBef>
            </a:pPr>
            <a:r>
              <a:rPr lang="zh-CN" altLang="en-US" sz="24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rPr>
              <a:t>算法实现</a:t>
            </a:r>
            <a:endParaRPr lang="en-US" altLang="ko-KR" sz="2400" dirty="0">
              <a:solidFill>
                <a:schemeClr val="accent1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110" name="Rectangle 3"/>
          <p:cNvSpPr txBox="1">
            <a:spLocks noChangeArrowheads="1"/>
          </p:cNvSpPr>
          <p:nvPr/>
        </p:nvSpPr>
        <p:spPr bwMode="auto">
          <a:xfrm>
            <a:off x="305223" y="4353434"/>
            <a:ext cx="5075669" cy="232308"/>
          </a:xfrm>
          <a:prstGeom prst="rect">
            <a:avLst/>
          </a:prstGeom>
        </p:spPr>
        <p:txBody>
          <a:bodyPr wrap="square" lIns="0" tIns="0" rIns="0" bIns="0" anchor="t" anchorCtr="0">
            <a:spAutoFit/>
            <a:scene3d>
              <a:camera prst="orthographicFront"/>
              <a:lightRig rig="threePt" dir="t"/>
            </a:scene3d>
            <a:sp3d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None/>
              <a:defRPr lang="en-US" altLang="ko-KR" sz="2000" dirty="0" smtClean="0">
                <a:latin typeface="Microsoft Sans Serif" pitchFamily="34" charset="0"/>
                <a:ea typeface="+mj-ea"/>
                <a:cs typeface="Microsoft Sans Serif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+mn-lt"/>
                <a:ea typeface="+mn-ea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+mn-lt"/>
                <a:ea typeface="+mn-ea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+mn-lt"/>
                <a:ea typeface="+mn-ea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+mn-lt"/>
                <a:ea typeface="+mn-ea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9pPr>
          </a:lstStyle>
          <a:p>
            <a:pPr marL="0" indent="0" algn="just">
              <a:lnSpc>
                <a:spcPct val="125000"/>
              </a:lnSpc>
              <a:spcBef>
                <a:spcPts val="0"/>
              </a:spcBef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见下页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111" name="组合 110"/>
          <p:cNvGrpSpPr/>
          <p:nvPr/>
        </p:nvGrpSpPr>
        <p:grpSpPr>
          <a:xfrm>
            <a:off x="8292713" y="1262618"/>
            <a:ext cx="3395962" cy="369332"/>
            <a:chOff x="677935" y="3474557"/>
            <a:chExt cx="3395962" cy="369332"/>
          </a:xfrm>
        </p:grpSpPr>
        <p:sp>
          <p:nvSpPr>
            <p:cNvPr id="113" name="文本框 112"/>
            <p:cNvSpPr txBox="1"/>
            <p:nvPr/>
          </p:nvSpPr>
          <p:spPr>
            <a:xfrm>
              <a:off x="677935" y="3474557"/>
              <a:ext cx="483578" cy="36933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114" name="文本框 113"/>
            <p:cNvSpPr txBox="1"/>
            <p:nvPr/>
          </p:nvSpPr>
          <p:spPr>
            <a:xfrm>
              <a:off x="1161513" y="3474557"/>
              <a:ext cx="483578" cy="36933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dirty="0" smtClean="0"/>
                <a:t>13</a:t>
              </a:r>
              <a:endParaRPr lang="zh-CN" altLang="en-US" dirty="0"/>
            </a:p>
          </p:txBody>
        </p:sp>
        <p:sp>
          <p:nvSpPr>
            <p:cNvPr id="115" name="文本框 114"/>
            <p:cNvSpPr txBox="1"/>
            <p:nvPr/>
          </p:nvSpPr>
          <p:spPr>
            <a:xfrm>
              <a:off x="1645091" y="3474557"/>
              <a:ext cx="483578" cy="36933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dirty="0" smtClean="0"/>
                <a:t>2</a:t>
              </a:r>
              <a:endParaRPr lang="zh-CN" altLang="en-US" dirty="0"/>
            </a:p>
          </p:txBody>
        </p:sp>
        <p:sp>
          <p:nvSpPr>
            <p:cNvPr id="116" name="文本框 115"/>
            <p:cNvSpPr txBox="1"/>
            <p:nvPr/>
          </p:nvSpPr>
          <p:spPr>
            <a:xfrm>
              <a:off x="2137280" y="3474557"/>
              <a:ext cx="483578" cy="36933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dirty="0" smtClean="0"/>
                <a:t>40</a:t>
              </a:r>
              <a:endParaRPr lang="zh-CN" altLang="en-US" dirty="0"/>
            </a:p>
          </p:txBody>
        </p:sp>
        <p:sp>
          <p:nvSpPr>
            <p:cNvPr id="117" name="文本框 116"/>
            <p:cNvSpPr txBox="1"/>
            <p:nvPr/>
          </p:nvSpPr>
          <p:spPr>
            <a:xfrm>
              <a:off x="2623163" y="3474557"/>
              <a:ext cx="483578" cy="36933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dirty="0" smtClean="0"/>
                <a:t>5</a:t>
              </a:r>
              <a:endParaRPr lang="zh-CN" altLang="en-US" dirty="0"/>
            </a:p>
          </p:txBody>
        </p:sp>
        <p:sp>
          <p:nvSpPr>
            <p:cNvPr id="118" name="文本框 117"/>
            <p:cNvSpPr txBox="1"/>
            <p:nvPr/>
          </p:nvSpPr>
          <p:spPr>
            <a:xfrm>
              <a:off x="3106741" y="3474557"/>
              <a:ext cx="483578" cy="36933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dirty="0" smtClean="0"/>
                <a:t>42</a:t>
              </a:r>
              <a:endParaRPr lang="zh-CN" altLang="en-US" dirty="0"/>
            </a:p>
          </p:txBody>
        </p:sp>
        <p:sp>
          <p:nvSpPr>
            <p:cNvPr id="119" name="文本框 118"/>
            <p:cNvSpPr txBox="1"/>
            <p:nvPr/>
          </p:nvSpPr>
          <p:spPr>
            <a:xfrm>
              <a:off x="3590319" y="3474557"/>
              <a:ext cx="483578" cy="36933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1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20" name="文本框 119"/>
          <p:cNvSpPr txBox="1"/>
          <p:nvPr/>
        </p:nvSpPr>
        <p:spPr>
          <a:xfrm>
            <a:off x="6749039" y="1268925"/>
            <a:ext cx="159967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从后往前</a:t>
            </a:r>
            <a:r>
              <a:rPr lang="zh-CN" altLang="en-US" sz="1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，找第一个</a:t>
            </a:r>
            <a:r>
              <a:rPr lang="zh-CN" altLang="en-US" sz="14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小于</a:t>
            </a:r>
            <a:r>
              <a:rPr lang="en-US" altLang="zh-CN" sz="1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15</a:t>
            </a:r>
            <a:r>
              <a:rPr lang="zh-CN" altLang="en-US" sz="1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的值</a:t>
            </a:r>
            <a:r>
              <a:rPr lang="en-US" altLang="zh-CN" sz="1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</a:p>
          <a:p>
            <a:r>
              <a:rPr lang="zh-CN" altLang="en-US" sz="1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然后填坑</a:t>
            </a:r>
            <a:endParaRPr lang="zh-CN" altLang="en-US" sz="1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123" name="组合 122"/>
          <p:cNvGrpSpPr/>
          <p:nvPr/>
        </p:nvGrpSpPr>
        <p:grpSpPr>
          <a:xfrm>
            <a:off x="8292713" y="1671502"/>
            <a:ext cx="3395962" cy="369332"/>
            <a:chOff x="677935" y="3474557"/>
            <a:chExt cx="3395962" cy="369332"/>
          </a:xfrm>
        </p:grpSpPr>
        <p:sp>
          <p:nvSpPr>
            <p:cNvPr id="124" name="文本框 123"/>
            <p:cNvSpPr txBox="1"/>
            <p:nvPr/>
          </p:nvSpPr>
          <p:spPr>
            <a:xfrm>
              <a:off x="677935" y="3474557"/>
              <a:ext cx="483578" cy="36933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  <p:sp>
          <p:nvSpPr>
            <p:cNvPr id="125" name="文本框 124"/>
            <p:cNvSpPr txBox="1"/>
            <p:nvPr/>
          </p:nvSpPr>
          <p:spPr>
            <a:xfrm>
              <a:off x="1161513" y="3474557"/>
              <a:ext cx="483578" cy="36933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dirty="0" smtClean="0"/>
                <a:t>13</a:t>
              </a:r>
              <a:endParaRPr lang="zh-CN" altLang="en-US" dirty="0"/>
            </a:p>
          </p:txBody>
        </p:sp>
        <p:sp>
          <p:nvSpPr>
            <p:cNvPr id="126" name="文本框 125"/>
            <p:cNvSpPr txBox="1"/>
            <p:nvPr/>
          </p:nvSpPr>
          <p:spPr>
            <a:xfrm>
              <a:off x="1645091" y="3474557"/>
              <a:ext cx="483578" cy="36933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dirty="0" smtClean="0"/>
                <a:t>2</a:t>
              </a:r>
              <a:endParaRPr lang="zh-CN" altLang="en-US" dirty="0"/>
            </a:p>
          </p:txBody>
        </p:sp>
        <p:sp>
          <p:nvSpPr>
            <p:cNvPr id="127" name="文本框 126"/>
            <p:cNvSpPr txBox="1"/>
            <p:nvPr/>
          </p:nvSpPr>
          <p:spPr>
            <a:xfrm>
              <a:off x="2137280" y="3474557"/>
              <a:ext cx="483578" cy="36933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dirty="0" smtClean="0"/>
                <a:t>40</a:t>
              </a:r>
              <a:endParaRPr lang="zh-CN" altLang="en-US" dirty="0"/>
            </a:p>
          </p:txBody>
        </p:sp>
        <p:sp>
          <p:nvSpPr>
            <p:cNvPr id="128" name="文本框 127"/>
            <p:cNvSpPr txBox="1"/>
            <p:nvPr/>
          </p:nvSpPr>
          <p:spPr>
            <a:xfrm>
              <a:off x="2623163" y="3474557"/>
              <a:ext cx="483578" cy="36933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dirty="0" smtClean="0"/>
                <a:t>5</a:t>
              </a:r>
              <a:endParaRPr lang="zh-CN" altLang="en-US" dirty="0"/>
            </a:p>
          </p:txBody>
        </p:sp>
        <p:sp>
          <p:nvSpPr>
            <p:cNvPr id="129" name="文本框 128"/>
            <p:cNvSpPr txBox="1"/>
            <p:nvPr/>
          </p:nvSpPr>
          <p:spPr>
            <a:xfrm>
              <a:off x="3106741" y="3474557"/>
              <a:ext cx="483578" cy="36933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dirty="0" smtClean="0"/>
                <a:t>42</a:t>
              </a:r>
              <a:endParaRPr lang="zh-CN" altLang="en-US" dirty="0"/>
            </a:p>
          </p:txBody>
        </p:sp>
        <p:sp>
          <p:nvSpPr>
            <p:cNvPr id="130" name="文本框 129"/>
            <p:cNvSpPr txBox="1"/>
            <p:nvPr/>
          </p:nvSpPr>
          <p:spPr>
            <a:xfrm>
              <a:off x="3590319" y="3474557"/>
              <a:ext cx="483578" cy="36933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31" name="文本框 130"/>
          <p:cNvSpPr txBox="1"/>
          <p:nvPr/>
        </p:nvSpPr>
        <p:spPr>
          <a:xfrm>
            <a:off x="6769425" y="2000139"/>
            <a:ext cx="159967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从前往后</a:t>
            </a:r>
            <a:r>
              <a:rPr lang="zh-CN" altLang="en-US" sz="1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，找第一个</a:t>
            </a:r>
            <a:r>
              <a:rPr lang="zh-CN" altLang="en-US" sz="14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大于</a:t>
            </a:r>
            <a:r>
              <a:rPr lang="en-US" altLang="zh-CN" sz="1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15</a:t>
            </a:r>
            <a:r>
              <a:rPr lang="zh-CN" altLang="en-US" sz="1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的值</a:t>
            </a:r>
            <a:r>
              <a:rPr lang="en-US" altLang="zh-CN" sz="1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</a:p>
          <a:p>
            <a:r>
              <a:rPr lang="zh-CN" altLang="en-US" sz="1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然后填坑</a:t>
            </a:r>
            <a:endParaRPr lang="zh-CN" altLang="en-US" sz="1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132" name="组合 131"/>
          <p:cNvGrpSpPr/>
          <p:nvPr/>
        </p:nvGrpSpPr>
        <p:grpSpPr>
          <a:xfrm>
            <a:off x="8289560" y="2069306"/>
            <a:ext cx="3395962" cy="369332"/>
            <a:chOff x="677935" y="3474557"/>
            <a:chExt cx="3395962" cy="369332"/>
          </a:xfrm>
        </p:grpSpPr>
        <p:sp>
          <p:nvSpPr>
            <p:cNvPr id="133" name="文本框 132"/>
            <p:cNvSpPr txBox="1"/>
            <p:nvPr/>
          </p:nvSpPr>
          <p:spPr>
            <a:xfrm>
              <a:off x="677935" y="3474557"/>
              <a:ext cx="483578" cy="36933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  <p:sp>
          <p:nvSpPr>
            <p:cNvPr id="134" name="文本框 133"/>
            <p:cNvSpPr txBox="1"/>
            <p:nvPr/>
          </p:nvSpPr>
          <p:spPr>
            <a:xfrm>
              <a:off x="1161513" y="3474557"/>
              <a:ext cx="483578" cy="36933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dirty="0" smtClean="0"/>
                <a:t>13</a:t>
              </a:r>
              <a:endParaRPr lang="zh-CN" altLang="en-US" dirty="0"/>
            </a:p>
          </p:txBody>
        </p:sp>
        <p:sp>
          <p:nvSpPr>
            <p:cNvPr id="135" name="文本框 134"/>
            <p:cNvSpPr txBox="1"/>
            <p:nvPr/>
          </p:nvSpPr>
          <p:spPr>
            <a:xfrm>
              <a:off x="1645091" y="3474557"/>
              <a:ext cx="483578" cy="36933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dirty="0" smtClean="0"/>
                <a:t>2</a:t>
              </a:r>
              <a:endParaRPr lang="zh-CN" altLang="en-US" dirty="0"/>
            </a:p>
          </p:txBody>
        </p:sp>
        <p:sp>
          <p:nvSpPr>
            <p:cNvPr id="136" name="文本框 135"/>
            <p:cNvSpPr txBox="1"/>
            <p:nvPr/>
          </p:nvSpPr>
          <p:spPr>
            <a:xfrm>
              <a:off x="2137280" y="3474557"/>
              <a:ext cx="483578" cy="36933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40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37" name="文本框 136"/>
            <p:cNvSpPr txBox="1"/>
            <p:nvPr/>
          </p:nvSpPr>
          <p:spPr>
            <a:xfrm>
              <a:off x="2623163" y="3474557"/>
              <a:ext cx="483578" cy="36933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dirty="0" smtClean="0"/>
                <a:t>5</a:t>
              </a:r>
              <a:endParaRPr lang="zh-CN" altLang="en-US" dirty="0"/>
            </a:p>
          </p:txBody>
        </p:sp>
        <p:sp>
          <p:nvSpPr>
            <p:cNvPr id="138" name="文本框 137"/>
            <p:cNvSpPr txBox="1"/>
            <p:nvPr/>
          </p:nvSpPr>
          <p:spPr>
            <a:xfrm>
              <a:off x="3106741" y="3474557"/>
              <a:ext cx="483578" cy="36933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dirty="0" smtClean="0"/>
                <a:t>42</a:t>
              </a:r>
              <a:endParaRPr lang="zh-CN" altLang="en-US" dirty="0"/>
            </a:p>
          </p:txBody>
        </p:sp>
        <p:sp>
          <p:nvSpPr>
            <p:cNvPr id="139" name="文本框 138"/>
            <p:cNvSpPr txBox="1"/>
            <p:nvPr/>
          </p:nvSpPr>
          <p:spPr>
            <a:xfrm>
              <a:off x="3590319" y="3474557"/>
              <a:ext cx="483578" cy="36933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40" name="组合 139"/>
          <p:cNvGrpSpPr/>
          <p:nvPr/>
        </p:nvGrpSpPr>
        <p:grpSpPr>
          <a:xfrm>
            <a:off x="8289560" y="2467110"/>
            <a:ext cx="3395962" cy="369332"/>
            <a:chOff x="677935" y="3474557"/>
            <a:chExt cx="3395962" cy="369332"/>
          </a:xfrm>
        </p:grpSpPr>
        <p:sp>
          <p:nvSpPr>
            <p:cNvPr id="141" name="文本框 140"/>
            <p:cNvSpPr txBox="1"/>
            <p:nvPr/>
          </p:nvSpPr>
          <p:spPr>
            <a:xfrm>
              <a:off x="677935" y="3474557"/>
              <a:ext cx="483578" cy="36933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  <p:sp>
          <p:nvSpPr>
            <p:cNvPr id="142" name="文本框 141"/>
            <p:cNvSpPr txBox="1"/>
            <p:nvPr/>
          </p:nvSpPr>
          <p:spPr>
            <a:xfrm>
              <a:off x="1161513" y="3474557"/>
              <a:ext cx="483578" cy="36933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dirty="0" smtClean="0"/>
                <a:t>13</a:t>
              </a:r>
              <a:endParaRPr lang="zh-CN" altLang="en-US" dirty="0"/>
            </a:p>
          </p:txBody>
        </p:sp>
        <p:sp>
          <p:nvSpPr>
            <p:cNvPr id="143" name="文本框 142"/>
            <p:cNvSpPr txBox="1"/>
            <p:nvPr/>
          </p:nvSpPr>
          <p:spPr>
            <a:xfrm>
              <a:off x="1645091" y="3474557"/>
              <a:ext cx="483578" cy="36933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dirty="0" smtClean="0"/>
                <a:t>2</a:t>
              </a:r>
              <a:endParaRPr lang="zh-CN" altLang="en-US" dirty="0"/>
            </a:p>
          </p:txBody>
        </p:sp>
        <p:sp>
          <p:nvSpPr>
            <p:cNvPr id="152" name="文本框 151"/>
            <p:cNvSpPr txBox="1"/>
            <p:nvPr/>
          </p:nvSpPr>
          <p:spPr>
            <a:xfrm>
              <a:off x="2137280" y="3474557"/>
              <a:ext cx="483578" cy="36933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53" name="文本框 152"/>
            <p:cNvSpPr txBox="1"/>
            <p:nvPr/>
          </p:nvSpPr>
          <p:spPr>
            <a:xfrm>
              <a:off x="2623163" y="3474557"/>
              <a:ext cx="483578" cy="36933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dirty="0" smtClean="0"/>
                <a:t>5</a:t>
              </a:r>
              <a:endParaRPr lang="zh-CN" altLang="en-US" dirty="0"/>
            </a:p>
          </p:txBody>
        </p:sp>
        <p:sp>
          <p:nvSpPr>
            <p:cNvPr id="162" name="文本框 161"/>
            <p:cNvSpPr txBox="1"/>
            <p:nvPr/>
          </p:nvSpPr>
          <p:spPr>
            <a:xfrm>
              <a:off x="3106741" y="3474557"/>
              <a:ext cx="483578" cy="36933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dirty="0" smtClean="0"/>
                <a:t>42</a:t>
              </a:r>
              <a:endParaRPr lang="zh-CN" altLang="en-US" dirty="0"/>
            </a:p>
          </p:txBody>
        </p:sp>
        <p:sp>
          <p:nvSpPr>
            <p:cNvPr id="163" name="文本框 162"/>
            <p:cNvSpPr txBox="1"/>
            <p:nvPr/>
          </p:nvSpPr>
          <p:spPr>
            <a:xfrm>
              <a:off x="3590319" y="3474557"/>
              <a:ext cx="483578" cy="36933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dirty="0" smtClean="0"/>
                <a:t>40</a:t>
              </a:r>
              <a:endParaRPr lang="zh-CN" altLang="en-US" dirty="0"/>
            </a:p>
          </p:txBody>
        </p:sp>
      </p:grpSp>
      <p:grpSp>
        <p:nvGrpSpPr>
          <p:cNvPr id="164" name="组合 163"/>
          <p:cNvGrpSpPr/>
          <p:nvPr/>
        </p:nvGrpSpPr>
        <p:grpSpPr>
          <a:xfrm>
            <a:off x="8289560" y="2873170"/>
            <a:ext cx="3395962" cy="369332"/>
            <a:chOff x="677935" y="3474557"/>
            <a:chExt cx="3395962" cy="369332"/>
          </a:xfrm>
        </p:grpSpPr>
        <p:sp>
          <p:nvSpPr>
            <p:cNvPr id="173" name="文本框 172"/>
            <p:cNvSpPr txBox="1"/>
            <p:nvPr/>
          </p:nvSpPr>
          <p:spPr>
            <a:xfrm>
              <a:off x="677935" y="3474557"/>
              <a:ext cx="483578" cy="36933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  <p:sp>
          <p:nvSpPr>
            <p:cNvPr id="174" name="文本框 173"/>
            <p:cNvSpPr txBox="1"/>
            <p:nvPr/>
          </p:nvSpPr>
          <p:spPr>
            <a:xfrm>
              <a:off x="1161513" y="3474557"/>
              <a:ext cx="483578" cy="36933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dirty="0" smtClean="0"/>
                <a:t>13</a:t>
              </a:r>
              <a:endParaRPr lang="zh-CN" altLang="en-US" dirty="0"/>
            </a:p>
          </p:txBody>
        </p:sp>
        <p:sp>
          <p:nvSpPr>
            <p:cNvPr id="175" name="文本框 174"/>
            <p:cNvSpPr txBox="1"/>
            <p:nvPr/>
          </p:nvSpPr>
          <p:spPr>
            <a:xfrm>
              <a:off x="1645091" y="3474557"/>
              <a:ext cx="483578" cy="36933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dirty="0" smtClean="0"/>
                <a:t>2</a:t>
              </a:r>
              <a:endParaRPr lang="zh-CN" altLang="en-US" dirty="0"/>
            </a:p>
          </p:txBody>
        </p:sp>
        <p:sp>
          <p:nvSpPr>
            <p:cNvPr id="176" name="文本框 175"/>
            <p:cNvSpPr txBox="1"/>
            <p:nvPr/>
          </p:nvSpPr>
          <p:spPr>
            <a:xfrm>
              <a:off x="2137280" y="3474557"/>
              <a:ext cx="483578" cy="36933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77" name="文本框 176"/>
            <p:cNvSpPr txBox="1"/>
            <p:nvPr/>
          </p:nvSpPr>
          <p:spPr>
            <a:xfrm>
              <a:off x="2623163" y="3474557"/>
              <a:ext cx="483578" cy="36933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5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78" name="文本框 177"/>
            <p:cNvSpPr txBox="1"/>
            <p:nvPr/>
          </p:nvSpPr>
          <p:spPr>
            <a:xfrm>
              <a:off x="3106741" y="3474557"/>
              <a:ext cx="483578" cy="36933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dirty="0" smtClean="0"/>
                <a:t>42</a:t>
              </a:r>
              <a:endParaRPr lang="zh-CN" altLang="en-US" dirty="0"/>
            </a:p>
          </p:txBody>
        </p:sp>
        <p:sp>
          <p:nvSpPr>
            <p:cNvPr id="200" name="文本框 199"/>
            <p:cNvSpPr txBox="1"/>
            <p:nvPr/>
          </p:nvSpPr>
          <p:spPr>
            <a:xfrm>
              <a:off x="3590319" y="3474557"/>
              <a:ext cx="483578" cy="36933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dirty="0" smtClean="0"/>
                <a:t>40</a:t>
              </a:r>
              <a:endParaRPr lang="zh-CN" altLang="en-US" dirty="0"/>
            </a:p>
          </p:txBody>
        </p:sp>
      </p:grpSp>
      <p:sp>
        <p:nvSpPr>
          <p:cNvPr id="201" name="文本框 200"/>
          <p:cNvSpPr txBox="1"/>
          <p:nvPr/>
        </p:nvSpPr>
        <p:spPr>
          <a:xfrm>
            <a:off x="6747498" y="2731353"/>
            <a:ext cx="159967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从后往前</a:t>
            </a:r>
            <a:r>
              <a:rPr lang="zh-CN" altLang="en-US" sz="1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，找第一个</a:t>
            </a:r>
            <a:r>
              <a:rPr lang="zh-CN" altLang="en-US" sz="14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小于</a:t>
            </a:r>
            <a:r>
              <a:rPr lang="en-US" altLang="zh-CN" sz="1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15</a:t>
            </a:r>
            <a:r>
              <a:rPr lang="zh-CN" altLang="en-US" sz="1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的值</a:t>
            </a:r>
            <a:r>
              <a:rPr lang="en-US" altLang="zh-CN" sz="1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</a:p>
          <a:p>
            <a:r>
              <a:rPr lang="zh-CN" altLang="en-US" sz="1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然后填坑</a:t>
            </a:r>
            <a:endParaRPr lang="zh-CN" altLang="en-US" sz="1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202" name="组合 201"/>
          <p:cNvGrpSpPr/>
          <p:nvPr/>
        </p:nvGrpSpPr>
        <p:grpSpPr>
          <a:xfrm>
            <a:off x="8288407" y="3266979"/>
            <a:ext cx="3395962" cy="369332"/>
            <a:chOff x="677935" y="3474557"/>
            <a:chExt cx="3395962" cy="369332"/>
          </a:xfrm>
        </p:grpSpPr>
        <p:sp>
          <p:nvSpPr>
            <p:cNvPr id="203" name="文本框 202"/>
            <p:cNvSpPr txBox="1"/>
            <p:nvPr/>
          </p:nvSpPr>
          <p:spPr>
            <a:xfrm>
              <a:off x="677935" y="3474557"/>
              <a:ext cx="483578" cy="36933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  <p:sp>
          <p:nvSpPr>
            <p:cNvPr id="204" name="文本框 203"/>
            <p:cNvSpPr txBox="1"/>
            <p:nvPr/>
          </p:nvSpPr>
          <p:spPr>
            <a:xfrm>
              <a:off x="1161513" y="3474557"/>
              <a:ext cx="483578" cy="36933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dirty="0" smtClean="0"/>
                <a:t>13</a:t>
              </a:r>
              <a:endParaRPr lang="zh-CN" altLang="en-US" dirty="0"/>
            </a:p>
          </p:txBody>
        </p:sp>
        <p:sp>
          <p:nvSpPr>
            <p:cNvPr id="205" name="文本框 204"/>
            <p:cNvSpPr txBox="1"/>
            <p:nvPr/>
          </p:nvSpPr>
          <p:spPr>
            <a:xfrm>
              <a:off x="1645091" y="3474557"/>
              <a:ext cx="483578" cy="36933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dirty="0" smtClean="0"/>
                <a:t>2</a:t>
              </a:r>
              <a:endParaRPr lang="zh-CN" altLang="en-US" dirty="0"/>
            </a:p>
          </p:txBody>
        </p:sp>
        <p:sp>
          <p:nvSpPr>
            <p:cNvPr id="206" name="文本框 205"/>
            <p:cNvSpPr txBox="1"/>
            <p:nvPr/>
          </p:nvSpPr>
          <p:spPr>
            <a:xfrm>
              <a:off x="2137280" y="3474557"/>
              <a:ext cx="483578" cy="36933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dirty="0" smtClean="0"/>
                <a:t>5</a:t>
              </a:r>
              <a:endParaRPr lang="zh-CN" altLang="en-US" dirty="0"/>
            </a:p>
          </p:txBody>
        </p:sp>
        <p:sp>
          <p:nvSpPr>
            <p:cNvPr id="207" name="文本框 206"/>
            <p:cNvSpPr txBox="1"/>
            <p:nvPr/>
          </p:nvSpPr>
          <p:spPr>
            <a:xfrm>
              <a:off x="2623163" y="3474557"/>
              <a:ext cx="483578" cy="36933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216" name="文本框 215"/>
            <p:cNvSpPr txBox="1"/>
            <p:nvPr/>
          </p:nvSpPr>
          <p:spPr>
            <a:xfrm>
              <a:off x="3106741" y="3474557"/>
              <a:ext cx="483578" cy="36933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dirty="0" smtClean="0"/>
                <a:t>42</a:t>
              </a:r>
              <a:endParaRPr lang="zh-CN" altLang="en-US" dirty="0"/>
            </a:p>
          </p:txBody>
        </p:sp>
        <p:sp>
          <p:nvSpPr>
            <p:cNvPr id="217" name="文本框 216"/>
            <p:cNvSpPr txBox="1"/>
            <p:nvPr/>
          </p:nvSpPr>
          <p:spPr>
            <a:xfrm>
              <a:off x="3590319" y="3474557"/>
              <a:ext cx="483578" cy="36933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dirty="0" smtClean="0"/>
                <a:t>40</a:t>
              </a:r>
              <a:endParaRPr lang="zh-CN" altLang="en-US" dirty="0"/>
            </a:p>
          </p:txBody>
        </p:sp>
      </p:grpSp>
      <p:sp>
        <p:nvSpPr>
          <p:cNvPr id="218" name="文本框 217"/>
          <p:cNvSpPr txBox="1"/>
          <p:nvPr/>
        </p:nvSpPr>
        <p:spPr>
          <a:xfrm>
            <a:off x="6769308" y="3429322"/>
            <a:ext cx="143835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</a:rPr>
              <a:t>此时，前后节奏相撞</a:t>
            </a:r>
            <a:r>
              <a:rPr lang="zh-CN" altLang="en-US" sz="1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，停止，将</a:t>
            </a:r>
            <a:r>
              <a:rPr lang="en-US" altLang="zh-CN" sz="1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pivot</a:t>
            </a:r>
            <a:r>
              <a:rPr lang="zh-CN" altLang="en-US" sz="1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填坑</a:t>
            </a:r>
            <a:endParaRPr lang="zh-CN" altLang="en-US" sz="1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221" name="组合 220"/>
          <p:cNvGrpSpPr/>
          <p:nvPr/>
        </p:nvGrpSpPr>
        <p:grpSpPr>
          <a:xfrm>
            <a:off x="8295866" y="3667412"/>
            <a:ext cx="3395962" cy="369332"/>
            <a:chOff x="677935" y="3474557"/>
            <a:chExt cx="3395962" cy="369332"/>
          </a:xfrm>
        </p:grpSpPr>
        <p:sp>
          <p:nvSpPr>
            <p:cNvPr id="222" name="文本框 221"/>
            <p:cNvSpPr txBox="1"/>
            <p:nvPr/>
          </p:nvSpPr>
          <p:spPr>
            <a:xfrm>
              <a:off x="677935" y="3474557"/>
              <a:ext cx="483578" cy="36933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  <p:sp>
          <p:nvSpPr>
            <p:cNvPr id="223" name="文本框 222"/>
            <p:cNvSpPr txBox="1"/>
            <p:nvPr/>
          </p:nvSpPr>
          <p:spPr>
            <a:xfrm>
              <a:off x="1161513" y="3474557"/>
              <a:ext cx="483578" cy="36933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dirty="0" smtClean="0"/>
                <a:t>13</a:t>
              </a:r>
              <a:endParaRPr lang="zh-CN" altLang="en-US" dirty="0"/>
            </a:p>
          </p:txBody>
        </p:sp>
        <p:sp>
          <p:nvSpPr>
            <p:cNvPr id="246" name="文本框 245"/>
            <p:cNvSpPr txBox="1"/>
            <p:nvPr/>
          </p:nvSpPr>
          <p:spPr>
            <a:xfrm>
              <a:off x="1645091" y="3474557"/>
              <a:ext cx="483578" cy="36933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dirty="0" smtClean="0"/>
                <a:t>2</a:t>
              </a:r>
              <a:endParaRPr lang="zh-CN" altLang="en-US" dirty="0"/>
            </a:p>
          </p:txBody>
        </p:sp>
        <p:sp>
          <p:nvSpPr>
            <p:cNvPr id="247" name="文本框 246"/>
            <p:cNvSpPr txBox="1"/>
            <p:nvPr/>
          </p:nvSpPr>
          <p:spPr>
            <a:xfrm>
              <a:off x="2137280" y="3474557"/>
              <a:ext cx="483578" cy="36933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dirty="0" smtClean="0"/>
                <a:t>5</a:t>
              </a:r>
              <a:endParaRPr lang="zh-CN" altLang="en-US" dirty="0"/>
            </a:p>
          </p:txBody>
        </p:sp>
        <p:sp>
          <p:nvSpPr>
            <p:cNvPr id="248" name="文本框 247"/>
            <p:cNvSpPr txBox="1"/>
            <p:nvPr/>
          </p:nvSpPr>
          <p:spPr>
            <a:xfrm>
              <a:off x="2623163" y="3474557"/>
              <a:ext cx="483578" cy="369332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accent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dirty="0" smtClean="0"/>
                <a:t>15</a:t>
              </a:r>
              <a:endParaRPr lang="zh-CN" altLang="en-US" dirty="0"/>
            </a:p>
          </p:txBody>
        </p:sp>
        <p:sp>
          <p:nvSpPr>
            <p:cNvPr id="249" name="文本框 248"/>
            <p:cNvSpPr txBox="1"/>
            <p:nvPr/>
          </p:nvSpPr>
          <p:spPr>
            <a:xfrm>
              <a:off x="3106741" y="3474557"/>
              <a:ext cx="483578" cy="36933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dirty="0" smtClean="0"/>
                <a:t>42</a:t>
              </a:r>
              <a:endParaRPr lang="zh-CN" altLang="en-US" dirty="0"/>
            </a:p>
          </p:txBody>
        </p:sp>
        <p:sp>
          <p:nvSpPr>
            <p:cNvPr id="250" name="文本框 249"/>
            <p:cNvSpPr txBox="1"/>
            <p:nvPr/>
          </p:nvSpPr>
          <p:spPr>
            <a:xfrm>
              <a:off x="3590319" y="3474557"/>
              <a:ext cx="483578" cy="36933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dirty="0" smtClean="0"/>
                <a:t>40</a:t>
              </a:r>
              <a:endParaRPr lang="zh-CN" altLang="en-US" dirty="0"/>
            </a:p>
          </p:txBody>
        </p:sp>
      </p:grpSp>
      <p:sp>
        <p:nvSpPr>
          <p:cNvPr id="259" name="左大括号 258"/>
          <p:cNvSpPr/>
          <p:nvPr/>
        </p:nvSpPr>
        <p:spPr>
          <a:xfrm>
            <a:off x="6463934" y="1203019"/>
            <a:ext cx="341809" cy="2553846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0" name="文本框 259"/>
          <p:cNvSpPr txBox="1"/>
          <p:nvPr/>
        </p:nvSpPr>
        <p:spPr>
          <a:xfrm>
            <a:off x="5551215" y="2137647"/>
            <a:ext cx="89711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循环确认基准数最终位置</a:t>
            </a:r>
            <a:endParaRPr lang="zh-CN" altLang="en-US" sz="1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261" name="组合 260"/>
          <p:cNvGrpSpPr/>
          <p:nvPr/>
        </p:nvGrpSpPr>
        <p:grpSpPr>
          <a:xfrm>
            <a:off x="8295866" y="4193781"/>
            <a:ext cx="1942923" cy="369332"/>
            <a:chOff x="677935" y="3474557"/>
            <a:chExt cx="1942923" cy="369332"/>
          </a:xfrm>
        </p:grpSpPr>
        <p:sp>
          <p:nvSpPr>
            <p:cNvPr id="262" name="文本框 261"/>
            <p:cNvSpPr txBox="1"/>
            <p:nvPr/>
          </p:nvSpPr>
          <p:spPr>
            <a:xfrm>
              <a:off x="677935" y="3474557"/>
              <a:ext cx="483578" cy="36933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  <p:sp>
          <p:nvSpPr>
            <p:cNvPr id="263" name="文本框 262"/>
            <p:cNvSpPr txBox="1"/>
            <p:nvPr/>
          </p:nvSpPr>
          <p:spPr>
            <a:xfrm>
              <a:off x="1161513" y="3474557"/>
              <a:ext cx="483578" cy="36933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dirty="0" smtClean="0"/>
                <a:t>13</a:t>
              </a:r>
              <a:endParaRPr lang="zh-CN" altLang="en-US" dirty="0"/>
            </a:p>
          </p:txBody>
        </p:sp>
        <p:sp>
          <p:nvSpPr>
            <p:cNvPr id="264" name="文本框 263"/>
            <p:cNvSpPr txBox="1"/>
            <p:nvPr/>
          </p:nvSpPr>
          <p:spPr>
            <a:xfrm>
              <a:off x="1645091" y="3474557"/>
              <a:ext cx="483578" cy="36933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dirty="0" smtClean="0"/>
                <a:t>2</a:t>
              </a:r>
              <a:endParaRPr lang="zh-CN" altLang="en-US" dirty="0"/>
            </a:p>
          </p:txBody>
        </p:sp>
        <p:sp>
          <p:nvSpPr>
            <p:cNvPr id="265" name="文本框 264"/>
            <p:cNvSpPr txBox="1"/>
            <p:nvPr/>
          </p:nvSpPr>
          <p:spPr>
            <a:xfrm>
              <a:off x="2137280" y="3474557"/>
              <a:ext cx="483578" cy="36933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dirty="0" smtClean="0"/>
                <a:t>5</a:t>
              </a:r>
              <a:endParaRPr lang="zh-CN" altLang="en-US" dirty="0"/>
            </a:p>
          </p:txBody>
        </p:sp>
      </p:grpSp>
      <p:sp>
        <p:nvSpPr>
          <p:cNvPr id="4" name="矩形 3"/>
          <p:cNvSpPr/>
          <p:nvPr/>
        </p:nvSpPr>
        <p:spPr>
          <a:xfrm>
            <a:off x="5526184" y="5098151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将左右序列按照</a:t>
            </a:r>
            <a:endParaRPr lang="en-US" altLang="zh-CN" sz="14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1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上述步骤递归排序</a:t>
            </a:r>
            <a:endParaRPr lang="zh-CN" altLang="en-US" sz="1400" dirty="0"/>
          </a:p>
        </p:txBody>
      </p:sp>
      <p:grpSp>
        <p:nvGrpSpPr>
          <p:cNvPr id="269" name="组合 268"/>
          <p:cNvGrpSpPr/>
          <p:nvPr/>
        </p:nvGrpSpPr>
        <p:grpSpPr>
          <a:xfrm>
            <a:off x="8281769" y="4607418"/>
            <a:ext cx="1942923" cy="369332"/>
            <a:chOff x="677935" y="3474557"/>
            <a:chExt cx="1942923" cy="369332"/>
          </a:xfrm>
        </p:grpSpPr>
        <p:sp>
          <p:nvSpPr>
            <p:cNvPr id="270" name="文本框 269"/>
            <p:cNvSpPr txBox="1"/>
            <p:nvPr/>
          </p:nvSpPr>
          <p:spPr>
            <a:xfrm>
              <a:off x="677935" y="3474557"/>
              <a:ext cx="483578" cy="369332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accent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  <p:sp>
          <p:nvSpPr>
            <p:cNvPr id="271" name="文本框 270"/>
            <p:cNvSpPr txBox="1"/>
            <p:nvPr/>
          </p:nvSpPr>
          <p:spPr>
            <a:xfrm>
              <a:off x="1161513" y="3474557"/>
              <a:ext cx="483578" cy="36933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dirty="0" smtClean="0"/>
                <a:t>13</a:t>
              </a:r>
              <a:endParaRPr lang="zh-CN" altLang="en-US" dirty="0"/>
            </a:p>
          </p:txBody>
        </p:sp>
        <p:sp>
          <p:nvSpPr>
            <p:cNvPr id="272" name="文本框 271"/>
            <p:cNvSpPr txBox="1"/>
            <p:nvPr/>
          </p:nvSpPr>
          <p:spPr>
            <a:xfrm>
              <a:off x="1645091" y="3474557"/>
              <a:ext cx="483578" cy="36933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dirty="0" smtClean="0"/>
                <a:t>2</a:t>
              </a:r>
              <a:endParaRPr lang="zh-CN" altLang="en-US" dirty="0"/>
            </a:p>
          </p:txBody>
        </p:sp>
        <p:sp>
          <p:nvSpPr>
            <p:cNvPr id="273" name="文本框 272"/>
            <p:cNvSpPr txBox="1"/>
            <p:nvPr/>
          </p:nvSpPr>
          <p:spPr>
            <a:xfrm>
              <a:off x="2137280" y="3474557"/>
              <a:ext cx="483578" cy="36933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dirty="0" smtClean="0"/>
                <a:t>5</a:t>
              </a:r>
              <a:endParaRPr lang="zh-CN" altLang="en-US" dirty="0"/>
            </a:p>
          </p:txBody>
        </p:sp>
      </p:grpSp>
      <p:sp>
        <p:nvSpPr>
          <p:cNvPr id="276" name="文本框 275"/>
          <p:cNvSpPr txBox="1"/>
          <p:nvPr/>
        </p:nvSpPr>
        <p:spPr>
          <a:xfrm>
            <a:off x="10327732" y="4224558"/>
            <a:ext cx="9736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p=42</a:t>
            </a:r>
            <a:endParaRPr lang="zh-CN" altLang="en-US" sz="1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 flipH="1">
            <a:off x="9996179" y="4022860"/>
            <a:ext cx="235228" cy="171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7" name="组合 276"/>
          <p:cNvGrpSpPr/>
          <p:nvPr/>
        </p:nvGrpSpPr>
        <p:grpSpPr>
          <a:xfrm>
            <a:off x="10877581" y="4186119"/>
            <a:ext cx="967156" cy="369332"/>
            <a:chOff x="677935" y="3474557"/>
            <a:chExt cx="967156" cy="369332"/>
          </a:xfrm>
        </p:grpSpPr>
        <p:sp>
          <p:nvSpPr>
            <p:cNvPr id="278" name="文本框 277"/>
            <p:cNvSpPr txBox="1"/>
            <p:nvPr/>
          </p:nvSpPr>
          <p:spPr>
            <a:xfrm>
              <a:off x="677935" y="3474557"/>
              <a:ext cx="483578" cy="36933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dirty="0" smtClean="0"/>
                <a:t>42</a:t>
              </a:r>
              <a:endParaRPr lang="zh-CN" altLang="en-US" dirty="0"/>
            </a:p>
          </p:txBody>
        </p:sp>
        <p:sp>
          <p:nvSpPr>
            <p:cNvPr id="279" name="文本框 278"/>
            <p:cNvSpPr txBox="1"/>
            <p:nvPr/>
          </p:nvSpPr>
          <p:spPr>
            <a:xfrm>
              <a:off x="1161513" y="3474557"/>
              <a:ext cx="483578" cy="36933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dirty="0" smtClean="0"/>
                <a:t>40</a:t>
              </a:r>
              <a:endParaRPr lang="zh-CN" altLang="en-US" dirty="0"/>
            </a:p>
          </p:txBody>
        </p:sp>
      </p:grpSp>
      <p:cxnSp>
        <p:nvCxnSpPr>
          <p:cNvPr id="282" name="直接箭头连接符 281"/>
          <p:cNvCxnSpPr/>
          <p:nvPr/>
        </p:nvCxnSpPr>
        <p:spPr>
          <a:xfrm>
            <a:off x="10724672" y="4036744"/>
            <a:ext cx="150688" cy="157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" name="文本框 282"/>
          <p:cNvSpPr txBox="1"/>
          <p:nvPr/>
        </p:nvSpPr>
        <p:spPr>
          <a:xfrm>
            <a:off x="7783121" y="4224557"/>
            <a:ext cx="4677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p=1</a:t>
            </a:r>
            <a:endParaRPr lang="zh-CN" altLang="en-US" sz="1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285" name="组合 284"/>
          <p:cNvGrpSpPr/>
          <p:nvPr/>
        </p:nvGrpSpPr>
        <p:grpSpPr>
          <a:xfrm>
            <a:off x="10877581" y="4590697"/>
            <a:ext cx="967156" cy="369332"/>
            <a:chOff x="677935" y="3474557"/>
            <a:chExt cx="967156" cy="369332"/>
          </a:xfrm>
        </p:grpSpPr>
        <p:sp>
          <p:nvSpPr>
            <p:cNvPr id="286" name="文本框 285"/>
            <p:cNvSpPr txBox="1"/>
            <p:nvPr/>
          </p:nvSpPr>
          <p:spPr>
            <a:xfrm>
              <a:off x="677935" y="3474557"/>
              <a:ext cx="483578" cy="36933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dirty="0" smtClean="0"/>
                <a:t>40</a:t>
              </a:r>
              <a:endParaRPr lang="zh-CN" altLang="en-US" dirty="0"/>
            </a:p>
          </p:txBody>
        </p:sp>
        <p:sp>
          <p:nvSpPr>
            <p:cNvPr id="287" name="文本框 286"/>
            <p:cNvSpPr txBox="1"/>
            <p:nvPr/>
          </p:nvSpPr>
          <p:spPr>
            <a:xfrm>
              <a:off x="1161513" y="3474557"/>
              <a:ext cx="483578" cy="369332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accent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dirty="0" smtClean="0"/>
                <a:t>42</a:t>
              </a:r>
              <a:endParaRPr lang="zh-CN" altLang="en-US" dirty="0"/>
            </a:p>
          </p:txBody>
        </p:sp>
      </p:grpSp>
      <p:cxnSp>
        <p:nvCxnSpPr>
          <p:cNvPr id="288" name="直接箭头连接符 287"/>
          <p:cNvCxnSpPr/>
          <p:nvPr/>
        </p:nvCxnSpPr>
        <p:spPr>
          <a:xfrm flipH="1">
            <a:off x="8107235" y="4975656"/>
            <a:ext cx="165924" cy="114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直接箭头连接符 288"/>
          <p:cNvCxnSpPr/>
          <p:nvPr/>
        </p:nvCxnSpPr>
        <p:spPr>
          <a:xfrm>
            <a:off x="8760124" y="4975655"/>
            <a:ext cx="155742" cy="114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0" name="组合 289"/>
          <p:cNvGrpSpPr/>
          <p:nvPr/>
        </p:nvGrpSpPr>
        <p:grpSpPr>
          <a:xfrm>
            <a:off x="8771985" y="5100961"/>
            <a:ext cx="1459345" cy="369332"/>
            <a:chOff x="1161513" y="3474557"/>
            <a:chExt cx="1459345" cy="369332"/>
          </a:xfrm>
        </p:grpSpPr>
        <p:sp>
          <p:nvSpPr>
            <p:cNvPr id="292" name="文本框 291"/>
            <p:cNvSpPr txBox="1"/>
            <p:nvPr/>
          </p:nvSpPr>
          <p:spPr>
            <a:xfrm>
              <a:off x="1161513" y="3474557"/>
              <a:ext cx="483578" cy="36933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dirty="0" smtClean="0"/>
                <a:t>13</a:t>
              </a:r>
              <a:endParaRPr lang="zh-CN" altLang="en-US" dirty="0"/>
            </a:p>
          </p:txBody>
        </p:sp>
        <p:sp>
          <p:nvSpPr>
            <p:cNvPr id="293" name="文本框 292"/>
            <p:cNvSpPr txBox="1"/>
            <p:nvPr/>
          </p:nvSpPr>
          <p:spPr>
            <a:xfrm>
              <a:off x="1645091" y="3474557"/>
              <a:ext cx="483578" cy="36933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dirty="0" smtClean="0"/>
                <a:t>2</a:t>
              </a:r>
              <a:endParaRPr lang="zh-CN" altLang="en-US" dirty="0"/>
            </a:p>
          </p:txBody>
        </p:sp>
        <p:sp>
          <p:nvSpPr>
            <p:cNvPr id="294" name="文本框 293"/>
            <p:cNvSpPr txBox="1"/>
            <p:nvPr/>
          </p:nvSpPr>
          <p:spPr>
            <a:xfrm>
              <a:off x="2137280" y="3474557"/>
              <a:ext cx="483578" cy="36933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dirty="0" smtClean="0"/>
                <a:t>5</a:t>
              </a:r>
              <a:endParaRPr lang="zh-CN" altLang="en-US" dirty="0"/>
            </a:p>
          </p:txBody>
        </p:sp>
      </p:grpSp>
      <p:sp>
        <p:nvSpPr>
          <p:cNvPr id="295" name="文本框 294"/>
          <p:cNvSpPr txBox="1"/>
          <p:nvPr/>
        </p:nvSpPr>
        <p:spPr>
          <a:xfrm>
            <a:off x="8253079" y="5120802"/>
            <a:ext cx="6627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p=13</a:t>
            </a:r>
            <a:endParaRPr lang="zh-CN" altLang="en-US" sz="1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296" name="直接箭头连接符 295"/>
          <p:cNvCxnSpPr/>
          <p:nvPr/>
        </p:nvCxnSpPr>
        <p:spPr>
          <a:xfrm flipH="1">
            <a:off x="11200791" y="4966524"/>
            <a:ext cx="144579" cy="112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直接箭头连接符 296"/>
          <p:cNvCxnSpPr/>
          <p:nvPr/>
        </p:nvCxnSpPr>
        <p:spPr>
          <a:xfrm>
            <a:off x="11841412" y="4966748"/>
            <a:ext cx="189858" cy="111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8" name="文本框 297"/>
          <p:cNvSpPr txBox="1"/>
          <p:nvPr/>
        </p:nvSpPr>
        <p:spPr>
          <a:xfrm>
            <a:off x="10877581" y="5090025"/>
            <a:ext cx="483578" cy="369332"/>
          </a:xfrm>
          <a:prstGeom prst="rect">
            <a:avLst/>
          </a:prstGeom>
          <a:solidFill>
            <a:schemeClr val="tx2"/>
          </a:solidFill>
          <a:ln>
            <a:solidFill>
              <a:schemeClr val="accent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altLang="zh-CN" dirty="0" smtClean="0"/>
              <a:t>40</a:t>
            </a:r>
            <a:endParaRPr lang="zh-CN" altLang="en-US" dirty="0"/>
          </a:p>
        </p:txBody>
      </p:sp>
      <p:grpSp>
        <p:nvGrpSpPr>
          <p:cNvPr id="121" name="组合 120"/>
          <p:cNvGrpSpPr/>
          <p:nvPr/>
        </p:nvGrpSpPr>
        <p:grpSpPr>
          <a:xfrm>
            <a:off x="8773798" y="5562211"/>
            <a:ext cx="1459345" cy="369332"/>
            <a:chOff x="1161513" y="3474557"/>
            <a:chExt cx="1459345" cy="369332"/>
          </a:xfrm>
        </p:grpSpPr>
        <p:sp>
          <p:nvSpPr>
            <p:cNvPr id="122" name="文本框 121"/>
            <p:cNvSpPr txBox="1"/>
            <p:nvPr/>
          </p:nvSpPr>
          <p:spPr>
            <a:xfrm>
              <a:off x="1161513" y="3474557"/>
              <a:ext cx="483578" cy="36933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dirty="0" smtClean="0"/>
                <a:t>5</a:t>
              </a:r>
              <a:endParaRPr lang="zh-CN" altLang="en-US" dirty="0"/>
            </a:p>
          </p:txBody>
        </p:sp>
        <p:sp>
          <p:nvSpPr>
            <p:cNvPr id="144" name="文本框 143"/>
            <p:cNvSpPr txBox="1"/>
            <p:nvPr/>
          </p:nvSpPr>
          <p:spPr>
            <a:xfrm>
              <a:off x="1645091" y="3474557"/>
              <a:ext cx="483578" cy="36933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dirty="0" smtClean="0"/>
                <a:t>2</a:t>
              </a:r>
              <a:endParaRPr lang="zh-CN" altLang="en-US" dirty="0"/>
            </a:p>
          </p:txBody>
        </p:sp>
        <p:sp>
          <p:nvSpPr>
            <p:cNvPr id="145" name="文本框 144"/>
            <p:cNvSpPr txBox="1"/>
            <p:nvPr/>
          </p:nvSpPr>
          <p:spPr>
            <a:xfrm>
              <a:off x="2137280" y="3474557"/>
              <a:ext cx="483578" cy="369332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accent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dirty="0" smtClean="0"/>
                <a:t>13</a:t>
              </a:r>
              <a:endParaRPr lang="zh-CN" altLang="en-US" dirty="0"/>
            </a:p>
          </p:txBody>
        </p:sp>
      </p:grpSp>
      <p:cxnSp>
        <p:nvCxnSpPr>
          <p:cNvPr id="146" name="直接箭头连接符 145"/>
          <p:cNvCxnSpPr/>
          <p:nvPr/>
        </p:nvCxnSpPr>
        <p:spPr>
          <a:xfrm flipH="1">
            <a:off x="9566579" y="5941385"/>
            <a:ext cx="165924" cy="114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箭头连接符 146"/>
          <p:cNvCxnSpPr/>
          <p:nvPr/>
        </p:nvCxnSpPr>
        <p:spPr>
          <a:xfrm>
            <a:off x="10231330" y="5941385"/>
            <a:ext cx="155742" cy="114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8" name="组合 147"/>
          <p:cNvGrpSpPr/>
          <p:nvPr/>
        </p:nvGrpSpPr>
        <p:grpSpPr>
          <a:xfrm>
            <a:off x="8765347" y="6055754"/>
            <a:ext cx="967156" cy="369332"/>
            <a:chOff x="1161513" y="3474557"/>
            <a:chExt cx="967156" cy="369332"/>
          </a:xfrm>
        </p:grpSpPr>
        <p:sp>
          <p:nvSpPr>
            <p:cNvPr id="149" name="文本框 148"/>
            <p:cNvSpPr txBox="1"/>
            <p:nvPr/>
          </p:nvSpPr>
          <p:spPr>
            <a:xfrm>
              <a:off x="1161513" y="3474557"/>
              <a:ext cx="483578" cy="36933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dirty="0" smtClean="0"/>
                <a:t>5</a:t>
              </a:r>
              <a:endParaRPr lang="zh-CN" altLang="en-US" dirty="0"/>
            </a:p>
          </p:txBody>
        </p:sp>
        <p:sp>
          <p:nvSpPr>
            <p:cNvPr id="150" name="文本框 149"/>
            <p:cNvSpPr txBox="1"/>
            <p:nvPr/>
          </p:nvSpPr>
          <p:spPr>
            <a:xfrm>
              <a:off x="1645091" y="3474557"/>
              <a:ext cx="483578" cy="36933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dirty="0" smtClean="0"/>
                <a:t>2</a:t>
              </a:r>
              <a:endParaRPr lang="zh-CN" altLang="en-US" dirty="0"/>
            </a:p>
          </p:txBody>
        </p:sp>
      </p:grpSp>
      <p:sp>
        <p:nvSpPr>
          <p:cNvPr id="154" name="文本框 153"/>
          <p:cNvSpPr txBox="1"/>
          <p:nvPr/>
        </p:nvSpPr>
        <p:spPr>
          <a:xfrm>
            <a:off x="8273159" y="6068752"/>
            <a:ext cx="6627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p=5</a:t>
            </a:r>
            <a:endParaRPr lang="zh-CN" altLang="en-US" sz="1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155" name="组合 154"/>
          <p:cNvGrpSpPr/>
          <p:nvPr/>
        </p:nvGrpSpPr>
        <p:grpSpPr>
          <a:xfrm>
            <a:off x="8765347" y="6485929"/>
            <a:ext cx="967156" cy="369332"/>
            <a:chOff x="1161513" y="3474557"/>
            <a:chExt cx="967156" cy="369332"/>
          </a:xfrm>
        </p:grpSpPr>
        <p:sp>
          <p:nvSpPr>
            <p:cNvPr id="156" name="文本框 155"/>
            <p:cNvSpPr txBox="1"/>
            <p:nvPr/>
          </p:nvSpPr>
          <p:spPr>
            <a:xfrm>
              <a:off x="1161513" y="3474557"/>
              <a:ext cx="483578" cy="36933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dirty="0" smtClean="0"/>
                <a:t>2</a:t>
              </a:r>
              <a:endParaRPr lang="zh-CN" altLang="en-US" dirty="0"/>
            </a:p>
          </p:txBody>
        </p:sp>
        <p:sp>
          <p:nvSpPr>
            <p:cNvPr id="157" name="文本框 156"/>
            <p:cNvSpPr txBox="1"/>
            <p:nvPr/>
          </p:nvSpPr>
          <p:spPr>
            <a:xfrm>
              <a:off x="1645091" y="3474557"/>
              <a:ext cx="483578" cy="369332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accent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dirty="0" smtClean="0"/>
                <a:t>5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04192352"/>
      </p:ext>
    </p:extLst>
  </p:cSld>
  <p:clrMapOvr>
    <a:masterClrMapping/>
  </p:clrMapOvr>
  <p:transition spd="slow" advClick="0" advTm="3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2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2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4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0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6" dur="50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2" dur="5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3" dur="5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8" dur="5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9" dur="5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2" dur="500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3" dur="500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" fill="hold">
                            <p:stCondLst>
                              <p:cond delay="500"/>
                            </p:stCondLst>
                            <p:childTnLst>
                              <p:par>
                                <p:cTn id="20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7" dur="500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8" dur="500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" grpId="0"/>
      <p:bldP spid="120" grpId="0"/>
      <p:bldP spid="131" grpId="0"/>
      <p:bldP spid="201" grpId="0"/>
      <p:bldP spid="218" grpId="0"/>
      <p:bldP spid="259" grpId="0" animBg="1"/>
      <p:bldP spid="260" grpId="0"/>
      <p:bldP spid="4" grpId="0"/>
      <p:bldP spid="276" grpId="0"/>
      <p:bldP spid="283" grpId="0"/>
      <p:bldP spid="295" grpId="0"/>
      <p:bldP spid="298" grpId="0" animBg="1"/>
      <p:bldP spid="15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03346" y="89955"/>
            <a:ext cx="11136573" cy="587493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快速排序（代码）</a:t>
            </a:r>
            <a:endParaRPr lang="ko-KR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3590" y="1019519"/>
            <a:ext cx="5847619" cy="55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874544"/>
      </p:ext>
    </p:extLst>
  </p:cSld>
  <p:clrMapOvr>
    <a:masterClrMapping/>
  </p:clrMapOvr>
  <p:transition spd="slow" advClick="0" advTm="3000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03346" y="89955"/>
            <a:ext cx="11136573" cy="587493"/>
          </a:xfrm>
        </p:spPr>
        <p:txBody>
          <a:bodyPr>
            <a:normAutofit/>
          </a:bodyPr>
          <a:lstStyle/>
          <a:p>
            <a:r>
              <a:rPr lang="zh-CN" altLang="en-US" dirty="0"/>
              <a:t>排序算法</a:t>
            </a:r>
            <a:r>
              <a:rPr lang="zh-CN" altLang="en-US" dirty="0" smtClean="0"/>
              <a:t>（五）</a:t>
            </a:r>
            <a:r>
              <a:rPr lang="en-US" altLang="zh-CN" dirty="0" smtClean="0"/>
              <a:t>--</a:t>
            </a:r>
            <a:r>
              <a:rPr lang="zh-CN" altLang="en-US" dirty="0"/>
              <a:t>归并</a:t>
            </a:r>
            <a:r>
              <a:rPr lang="zh-CN" altLang="en-US" dirty="0" smtClean="0"/>
              <a:t>排序</a:t>
            </a:r>
            <a:endParaRPr lang="ko-KR" alt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05223" y="1721426"/>
            <a:ext cx="5075669" cy="770917"/>
          </a:xfrm>
          <a:prstGeom prst="rect">
            <a:avLst/>
          </a:prstGeom>
        </p:spPr>
        <p:txBody>
          <a:bodyPr wrap="square" lIns="0" tIns="0" rIns="0" bIns="0" anchor="t" anchorCtr="0">
            <a:spAutoFit/>
            <a:scene3d>
              <a:camera prst="orthographicFront"/>
              <a:lightRig rig="threePt" dir="t"/>
            </a:scene3d>
            <a:sp3d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None/>
              <a:defRPr lang="en-US" altLang="ko-KR" sz="2000" dirty="0" smtClean="0">
                <a:latin typeface="Microsoft Sans Serif" pitchFamily="34" charset="0"/>
                <a:ea typeface="+mj-ea"/>
                <a:cs typeface="Microsoft Sans Serif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+mn-lt"/>
                <a:ea typeface="+mn-ea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+mn-lt"/>
                <a:ea typeface="+mn-ea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+mn-lt"/>
                <a:ea typeface="+mn-ea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+mn-lt"/>
                <a:ea typeface="+mn-ea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9pPr>
          </a:lstStyle>
          <a:p>
            <a:pPr marL="0" indent="0" algn="just">
              <a:lnSpc>
                <a:spcPct val="125000"/>
              </a:lnSpc>
              <a:spcBef>
                <a:spcPts val="0"/>
              </a:spcBef>
            </a:pP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1. 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把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长度为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的输入序列分成两个长度为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n/2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的子序列；</a:t>
            </a:r>
          </a:p>
          <a:p>
            <a:pPr marL="0" indent="0" algn="just">
              <a:lnSpc>
                <a:spcPct val="125000"/>
              </a:lnSpc>
              <a:spcBef>
                <a:spcPts val="0"/>
              </a:spcBef>
            </a:pP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2. 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对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这两个子序列分别采用归并排序；</a:t>
            </a:r>
          </a:p>
          <a:p>
            <a:pPr marL="0" indent="0" algn="just">
              <a:lnSpc>
                <a:spcPct val="125000"/>
              </a:lnSpc>
              <a:spcBef>
                <a:spcPts val="0"/>
              </a:spcBef>
            </a:pP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3. 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将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两个排序好的子序列合并成一个最终的排序序列。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305223" y="1203019"/>
            <a:ext cx="345281" cy="369332"/>
            <a:chOff x="1101969" y="1465385"/>
            <a:chExt cx="679206" cy="567843"/>
          </a:xfrm>
          <a:solidFill>
            <a:schemeClr val="accent1"/>
          </a:solidFill>
        </p:grpSpPr>
        <p:sp>
          <p:nvSpPr>
            <p:cNvPr id="10" name="Rectangle 9"/>
            <p:cNvSpPr/>
            <p:nvPr/>
          </p:nvSpPr>
          <p:spPr>
            <a:xfrm>
              <a:off x="1101969" y="1465385"/>
              <a:ext cx="269631" cy="5678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1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473444" y="1465385"/>
              <a:ext cx="117231" cy="5678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1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663944" y="1465385"/>
              <a:ext cx="117231" cy="5678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1"/>
            </a:p>
          </p:txBody>
        </p:sp>
      </p:grp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857199" y="1203019"/>
            <a:ext cx="1470365" cy="369332"/>
          </a:xfrm>
          <a:prstGeom prst="rect">
            <a:avLst/>
          </a:prstGeom>
        </p:spPr>
        <p:txBody>
          <a:bodyPr wrap="square" lIns="0" tIns="0" rIns="0" bIns="0" anchor="t" anchorCtr="0">
            <a:spAutoFit/>
            <a:scene3d>
              <a:camera prst="orthographicFront"/>
              <a:lightRig rig="threePt" dir="t"/>
            </a:scene3d>
            <a:sp3d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None/>
              <a:defRPr lang="en-US" altLang="ko-KR" sz="2000" dirty="0" smtClean="0">
                <a:latin typeface="Microsoft Sans Serif" pitchFamily="34" charset="0"/>
                <a:ea typeface="+mj-ea"/>
                <a:cs typeface="Microsoft Sans Serif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+mn-lt"/>
                <a:ea typeface="+mn-ea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+mn-lt"/>
                <a:ea typeface="+mn-ea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+mn-lt"/>
                <a:ea typeface="+mn-ea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+mn-lt"/>
                <a:ea typeface="+mn-ea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9pPr>
          </a:lstStyle>
          <a:p>
            <a:pPr marL="0" indent="0" algn="just">
              <a:spcBef>
                <a:spcPts val="0"/>
              </a:spcBef>
            </a:pPr>
            <a:r>
              <a:rPr lang="zh-CN" altLang="en-US" sz="24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rPr>
              <a:t>算法描述</a:t>
            </a:r>
            <a:endParaRPr lang="en-US" altLang="ko-KR" sz="2400" dirty="0">
              <a:solidFill>
                <a:schemeClr val="accent1"/>
              </a:solidFill>
              <a:latin typeface="+mj-lt"/>
              <a:ea typeface="+mn-ea"/>
              <a:cs typeface="+mn-cs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4685497" y="966449"/>
            <a:ext cx="22499" cy="546137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组合 15"/>
          <p:cNvGrpSpPr/>
          <p:nvPr/>
        </p:nvGrpSpPr>
        <p:grpSpPr>
          <a:xfrm>
            <a:off x="7456524" y="1457219"/>
            <a:ext cx="3395962" cy="369332"/>
            <a:chOff x="677935" y="3474557"/>
            <a:chExt cx="3395962" cy="369332"/>
          </a:xfrm>
        </p:grpSpPr>
        <p:sp>
          <p:nvSpPr>
            <p:cNvPr id="11" name="文本框 10"/>
            <p:cNvSpPr txBox="1"/>
            <p:nvPr/>
          </p:nvSpPr>
          <p:spPr>
            <a:xfrm>
              <a:off x="677935" y="3474557"/>
              <a:ext cx="483578" cy="36933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dirty="0" smtClean="0"/>
                <a:t>15</a:t>
              </a:r>
              <a:endParaRPr lang="zh-CN" altLang="en-US" dirty="0"/>
            </a:p>
          </p:txBody>
        </p:sp>
        <p:sp>
          <p:nvSpPr>
            <p:cNvPr id="83" name="文本框 82"/>
            <p:cNvSpPr txBox="1"/>
            <p:nvPr/>
          </p:nvSpPr>
          <p:spPr>
            <a:xfrm>
              <a:off x="1161513" y="3474557"/>
              <a:ext cx="483578" cy="36933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dirty="0" smtClean="0"/>
                <a:t>13</a:t>
              </a:r>
              <a:endParaRPr lang="zh-CN" altLang="en-US" dirty="0"/>
            </a:p>
          </p:txBody>
        </p:sp>
        <p:sp>
          <p:nvSpPr>
            <p:cNvPr id="84" name="文本框 83"/>
            <p:cNvSpPr txBox="1"/>
            <p:nvPr/>
          </p:nvSpPr>
          <p:spPr>
            <a:xfrm>
              <a:off x="1645091" y="3474557"/>
              <a:ext cx="483578" cy="36933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dirty="0" smtClean="0"/>
                <a:t>2</a:t>
              </a:r>
              <a:endParaRPr lang="zh-CN" altLang="en-US" dirty="0"/>
            </a:p>
          </p:txBody>
        </p:sp>
        <p:sp>
          <p:nvSpPr>
            <p:cNvPr id="85" name="文本框 84"/>
            <p:cNvSpPr txBox="1"/>
            <p:nvPr/>
          </p:nvSpPr>
          <p:spPr>
            <a:xfrm>
              <a:off x="2137280" y="3474557"/>
              <a:ext cx="483578" cy="36933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dirty="0" smtClean="0"/>
                <a:t>40</a:t>
              </a:r>
              <a:endParaRPr lang="zh-CN" altLang="en-US" dirty="0"/>
            </a:p>
          </p:txBody>
        </p:sp>
        <p:sp>
          <p:nvSpPr>
            <p:cNvPr id="86" name="文本框 85"/>
            <p:cNvSpPr txBox="1"/>
            <p:nvPr/>
          </p:nvSpPr>
          <p:spPr>
            <a:xfrm>
              <a:off x="2623163" y="3474557"/>
              <a:ext cx="483578" cy="36933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dirty="0" smtClean="0"/>
                <a:t>5</a:t>
              </a:r>
              <a:endParaRPr lang="zh-CN" altLang="en-US" dirty="0"/>
            </a:p>
          </p:txBody>
        </p:sp>
        <p:sp>
          <p:nvSpPr>
            <p:cNvPr id="87" name="文本框 86"/>
            <p:cNvSpPr txBox="1"/>
            <p:nvPr/>
          </p:nvSpPr>
          <p:spPr>
            <a:xfrm>
              <a:off x="3106741" y="3474557"/>
              <a:ext cx="483578" cy="36933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dirty="0" smtClean="0"/>
                <a:t>42</a:t>
              </a:r>
              <a:endParaRPr lang="zh-CN" altLang="en-US" dirty="0"/>
            </a:p>
          </p:txBody>
        </p:sp>
        <p:sp>
          <p:nvSpPr>
            <p:cNvPr id="88" name="文本框 87"/>
            <p:cNvSpPr txBox="1"/>
            <p:nvPr/>
          </p:nvSpPr>
          <p:spPr>
            <a:xfrm>
              <a:off x="3590319" y="3474557"/>
              <a:ext cx="483578" cy="36933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</p:grpSp>
      <p:sp>
        <p:nvSpPr>
          <p:cNvPr id="245" name="文本框 244"/>
          <p:cNvSpPr txBox="1"/>
          <p:nvPr/>
        </p:nvSpPr>
        <p:spPr>
          <a:xfrm>
            <a:off x="6079549" y="1495393"/>
            <a:ext cx="14341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Mid=(0+7)/2=3</a:t>
            </a:r>
            <a:endParaRPr lang="zh-CN" altLang="en-US" sz="1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104" name="Group 8"/>
          <p:cNvGrpSpPr/>
          <p:nvPr/>
        </p:nvGrpSpPr>
        <p:grpSpPr>
          <a:xfrm>
            <a:off x="305223" y="3800475"/>
            <a:ext cx="345281" cy="369332"/>
            <a:chOff x="1101969" y="1465385"/>
            <a:chExt cx="679206" cy="567843"/>
          </a:xfrm>
          <a:solidFill>
            <a:schemeClr val="accent1"/>
          </a:solidFill>
        </p:grpSpPr>
        <p:sp>
          <p:nvSpPr>
            <p:cNvPr id="105" name="Rectangle 9"/>
            <p:cNvSpPr/>
            <p:nvPr/>
          </p:nvSpPr>
          <p:spPr>
            <a:xfrm>
              <a:off x="1101969" y="1465385"/>
              <a:ext cx="269631" cy="5678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1"/>
            </a:p>
          </p:txBody>
        </p:sp>
        <p:sp>
          <p:nvSpPr>
            <p:cNvPr id="107" name="Rectangle 11"/>
            <p:cNvSpPr/>
            <p:nvPr/>
          </p:nvSpPr>
          <p:spPr>
            <a:xfrm>
              <a:off x="1473444" y="1465385"/>
              <a:ext cx="117231" cy="5678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1"/>
            </a:p>
          </p:txBody>
        </p:sp>
        <p:sp>
          <p:nvSpPr>
            <p:cNvPr id="108" name="Rectangle 12"/>
            <p:cNvSpPr/>
            <p:nvPr/>
          </p:nvSpPr>
          <p:spPr>
            <a:xfrm>
              <a:off x="1663944" y="1465385"/>
              <a:ext cx="117231" cy="5678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1"/>
            </a:p>
          </p:txBody>
        </p:sp>
      </p:grpSp>
      <p:sp>
        <p:nvSpPr>
          <p:cNvPr id="109" name="Rectangle 3"/>
          <p:cNvSpPr txBox="1">
            <a:spLocks noChangeArrowheads="1"/>
          </p:cNvSpPr>
          <p:nvPr/>
        </p:nvSpPr>
        <p:spPr bwMode="auto">
          <a:xfrm>
            <a:off x="857199" y="3800475"/>
            <a:ext cx="1470365" cy="369332"/>
          </a:xfrm>
          <a:prstGeom prst="rect">
            <a:avLst/>
          </a:prstGeom>
        </p:spPr>
        <p:txBody>
          <a:bodyPr wrap="square" lIns="0" tIns="0" rIns="0" bIns="0" anchor="t" anchorCtr="0">
            <a:spAutoFit/>
            <a:scene3d>
              <a:camera prst="orthographicFront"/>
              <a:lightRig rig="threePt" dir="t"/>
            </a:scene3d>
            <a:sp3d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None/>
              <a:defRPr lang="en-US" altLang="ko-KR" sz="2000" dirty="0" smtClean="0">
                <a:latin typeface="Microsoft Sans Serif" pitchFamily="34" charset="0"/>
                <a:ea typeface="+mj-ea"/>
                <a:cs typeface="Microsoft Sans Serif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+mn-lt"/>
                <a:ea typeface="+mn-ea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+mn-lt"/>
                <a:ea typeface="+mn-ea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+mn-lt"/>
                <a:ea typeface="+mn-ea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+mn-lt"/>
                <a:ea typeface="+mn-ea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9pPr>
          </a:lstStyle>
          <a:p>
            <a:pPr marL="0" indent="0" algn="just">
              <a:spcBef>
                <a:spcPts val="0"/>
              </a:spcBef>
            </a:pPr>
            <a:r>
              <a:rPr lang="zh-CN" altLang="en-US" sz="24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rPr>
              <a:t>算法实现</a:t>
            </a:r>
            <a:endParaRPr lang="en-US" altLang="ko-KR" sz="2400" dirty="0">
              <a:solidFill>
                <a:schemeClr val="accent1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110" name="Rectangle 3"/>
          <p:cNvSpPr txBox="1">
            <a:spLocks noChangeArrowheads="1"/>
          </p:cNvSpPr>
          <p:nvPr/>
        </p:nvSpPr>
        <p:spPr bwMode="auto">
          <a:xfrm>
            <a:off x="305223" y="4353434"/>
            <a:ext cx="5075669" cy="232308"/>
          </a:xfrm>
          <a:prstGeom prst="rect">
            <a:avLst/>
          </a:prstGeom>
        </p:spPr>
        <p:txBody>
          <a:bodyPr wrap="square" lIns="0" tIns="0" rIns="0" bIns="0" anchor="t" anchorCtr="0">
            <a:spAutoFit/>
            <a:scene3d>
              <a:camera prst="orthographicFront"/>
              <a:lightRig rig="threePt" dir="t"/>
            </a:scene3d>
            <a:sp3d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None/>
              <a:defRPr lang="en-US" altLang="ko-KR" sz="2000" dirty="0" smtClean="0">
                <a:latin typeface="Microsoft Sans Serif" pitchFamily="34" charset="0"/>
                <a:ea typeface="+mj-ea"/>
                <a:cs typeface="Microsoft Sans Serif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+mn-lt"/>
                <a:ea typeface="+mn-ea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+mn-lt"/>
                <a:ea typeface="+mn-ea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+mn-lt"/>
                <a:ea typeface="+mn-ea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+mn-lt"/>
                <a:ea typeface="+mn-ea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9pPr>
          </a:lstStyle>
          <a:p>
            <a:pPr marL="0" indent="0" algn="just">
              <a:lnSpc>
                <a:spcPct val="125000"/>
              </a:lnSpc>
              <a:spcBef>
                <a:spcPts val="0"/>
              </a:spcBef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见下页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151" name="组合 150"/>
          <p:cNvGrpSpPr/>
          <p:nvPr/>
        </p:nvGrpSpPr>
        <p:grpSpPr>
          <a:xfrm>
            <a:off x="6977031" y="2002729"/>
            <a:ext cx="1450734" cy="369332"/>
            <a:chOff x="677935" y="3474557"/>
            <a:chExt cx="1450734" cy="369332"/>
          </a:xfrm>
        </p:grpSpPr>
        <p:sp>
          <p:nvSpPr>
            <p:cNvPr id="158" name="文本框 157"/>
            <p:cNvSpPr txBox="1"/>
            <p:nvPr/>
          </p:nvSpPr>
          <p:spPr>
            <a:xfrm>
              <a:off x="677935" y="3474557"/>
              <a:ext cx="483578" cy="36933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dirty="0" smtClean="0"/>
                <a:t>15</a:t>
              </a:r>
              <a:endParaRPr lang="zh-CN" altLang="en-US" dirty="0"/>
            </a:p>
          </p:txBody>
        </p:sp>
        <p:sp>
          <p:nvSpPr>
            <p:cNvPr id="159" name="文本框 158"/>
            <p:cNvSpPr txBox="1"/>
            <p:nvPr/>
          </p:nvSpPr>
          <p:spPr>
            <a:xfrm>
              <a:off x="1161513" y="3474557"/>
              <a:ext cx="483578" cy="36933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dirty="0" smtClean="0"/>
                <a:t>13</a:t>
              </a:r>
              <a:endParaRPr lang="zh-CN" altLang="en-US" dirty="0"/>
            </a:p>
          </p:txBody>
        </p:sp>
        <p:sp>
          <p:nvSpPr>
            <p:cNvPr id="160" name="文本框 159"/>
            <p:cNvSpPr txBox="1"/>
            <p:nvPr/>
          </p:nvSpPr>
          <p:spPr>
            <a:xfrm>
              <a:off x="1645091" y="3474557"/>
              <a:ext cx="483578" cy="36933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dirty="0" smtClean="0"/>
                <a:t>2</a:t>
              </a:r>
              <a:endParaRPr lang="zh-CN" altLang="en-US" dirty="0"/>
            </a:p>
          </p:txBody>
        </p:sp>
      </p:grpSp>
      <p:cxnSp>
        <p:nvCxnSpPr>
          <p:cNvPr id="166" name="直接箭头连接符 165"/>
          <p:cNvCxnSpPr/>
          <p:nvPr/>
        </p:nvCxnSpPr>
        <p:spPr>
          <a:xfrm flipH="1">
            <a:off x="7948713" y="1831808"/>
            <a:ext cx="963859" cy="168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7" name="组合 166"/>
          <p:cNvGrpSpPr/>
          <p:nvPr/>
        </p:nvGrpSpPr>
        <p:grpSpPr>
          <a:xfrm>
            <a:off x="9558746" y="1991777"/>
            <a:ext cx="1930319" cy="372622"/>
            <a:chOff x="677935" y="3471267"/>
            <a:chExt cx="1930319" cy="372622"/>
          </a:xfrm>
        </p:grpSpPr>
        <p:sp>
          <p:nvSpPr>
            <p:cNvPr id="168" name="文本框 167"/>
            <p:cNvSpPr txBox="1"/>
            <p:nvPr/>
          </p:nvSpPr>
          <p:spPr>
            <a:xfrm>
              <a:off x="677935" y="3474557"/>
              <a:ext cx="483578" cy="36933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dirty="0" smtClean="0"/>
                <a:t>40</a:t>
              </a:r>
              <a:endParaRPr lang="zh-CN" altLang="en-US" dirty="0"/>
            </a:p>
          </p:txBody>
        </p:sp>
        <p:sp>
          <p:nvSpPr>
            <p:cNvPr id="169" name="文本框 168"/>
            <p:cNvSpPr txBox="1"/>
            <p:nvPr/>
          </p:nvSpPr>
          <p:spPr>
            <a:xfrm>
              <a:off x="1161513" y="3474557"/>
              <a:ext cx="483578" cy="36933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dirty="0" smtClean="0"/>
                <a:t>5</a:t>
              </a:r>
              <a:endParaRPr lang="zh-CN" altLang="en-US" dirty="0"/>
            </a:p>
          </p:txBody>
        </p:sp>
        <p:sp>
          <p:nvSpPr>
            <p:cNvPr id="172" name="文本框 171"/>
            <p:cNvSpPr txBox="1"/>
            <p:nvPr/>
          </p:nvSpPr>
          <p:spPr>
            <a:xfrm>
              <a:off x="1645091" y="3471267"/>
              <a:ext cx="483578" cy="36933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dirty="0" smtClean="0"/>
                <a:t>42</a:t>
              </a:r>
              <a:endParaRPr lang="zh-CN" altLang="en-US" dirty="0"/>
            </a:p>
          </p:txBody>
        </p:sp>
        <p:sp>
          <p:nvSpPr>
            <p:cNvPr id="179" name="文本框 178"/>
            <p:cNvSpPr txBox="1"/>
            <p:nvPr/>
          </p:nvSpPr>
          <p:spPr>
            <a:xfrm>
              <a:off x="2124676" y="3471570"/>
              <a:ext cx="483578" cy="36933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</p:grpSp>
      <p:cxnSp>
        <p:nvCxnSpPr>
          <p:cNvPr id="170" name="直接箭头连接符 169"/>
          <p:cNvCxnSpPr/>
          <p:nvPr/>
        </p:nvCxnSpPr>
        <p:spPr>
          <a:xfrm>
            <a:off x="8923015" y="1828445"/>
            <a:ext cx="639724" cy="164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文本框 170"/>
          <p:cNvSpPr txBox="1"/>
          <p:nvPr/>
        </p:nvSpPr>
        <p:spPr>
          <a:xfrm>
            <a:off x="6304136" y="2033505"/>
            <a:ext cx="627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Mid=1</a:t>
            </a:r>
            <a:endParaRPr lang="zh-CN" altLang="en-US" sz="1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0" name="文本框 179"/>
          <p:cNvSpPr txBox="1"/>
          <p:nvPr/>
        </p:nvSpPr>
        <p:spPr>
          <a:xfrm>
            <a:off x="8888525" y="2036031"/>
            <a:ext cx="627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Mid=2</a:t>
            </a:r>
            <a:endParaRPr lang="zh-CN" altLang="en-US" sz="1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194" name="直接箭头连接符 193"/>
          <p:cNvCxnSpPr/>
          <p:nvPr/>
        </p:nvCxnSpPr>
        <p:spPr>
          <a:xfrm flipH="1">
            <a:off x="6993244" y="2371074"/>
            <a:ext cx="479872" cy="230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接箭头连接符 194"/>
          <p:cNvCxnSpPr/>
          <p:nvPr/>
        </p:nvCxnSpPr>
        <p:spPr>
          <a:xfrm flipH="1">
            <a:off x="10042324" y="2372014"/>
            <a:ext cx="481930" cy="229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接箭头连接符 195"/>
          <p:cNvCxnSpPr/>
          <p:nvPr/>
        </p:nvCxnSpPr>
        <p:spPr>
          <a:xfrm>
            <a:off x="7465212" y="2373276"/>
            <a:ext cx="462762" cy="227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文本框 196"/>
          <p:cNvSpPr txBox="1"/>
          <p:nvPr/>
        </p:nvSpPr>
        <p:spPr>
          <a:xfrm>
            <a:off x="6451219" y="2618933"/>
            <a:ext cx="483578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altLang="zh-CN" dirty="0" smtClean="0"/>
              <a:t>15</a:t>
            </a:r>
            <a:endParaRPr lang="zh-CN" altLang="en-US" dirty="0"/>
          </a:p>
        </p:txBody>
      </p:sp>
      <p:sp>
        <p:nvSpPr>
          <p:cNvPr id="198" name="文本框 197"/>
          <p:cNvSpPr txBox="1"/>
          <p:nvPr/>
        </p:nvSpPr>
        <p:spPr>
          <a:xfrm>
            <a:off x="7455003" y="2601184"/>
            <a:ext cx="483578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199" name="文本框 198"/>
          <p:cNvSpPr txBox="1"/>
          <p:nvPr/>
        </p:nvSpPr>
        <p:spPr>
          <a:xfrm>
            <a:off x="7938581" y="2601184"/>
            <a:ext cx="483578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08" name="文本框 207"/>
          <p:cNvSpPr txBox="1"/>
          <p:nvPr/>
        </p:nvSpPr>
        <p:spPr>
          <a:xfrm>
            <a:off x="9079161" y="2605362"/>
            <a:ext cx="483578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altLang="zh-CN" dirty="0" smtClean="0"/>
              <a:t>40</a:t>
            </a:r>
            <a:endParaRPr lang="zh-CN" altLang="en-US" dirty="0"/>
          </a:p>
        </p:txBody>
      </p:sp>
      <p:sp>
        <p:nvSpPr>
          <p:cNvPr id="209" name="文本框 208"/>
          <p:cNvSpPr txBox="1"/>
          <p:nvPr/>
        </p:nvSpPr>
        <p:spPr>
          <a:xfrm>
            <a:off x="9562739" y="2605362"/>
            <a:ext cx="483578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210" name="文本框 209"/>
          <p:cNvSpPr txBox="1"/>
          <p:nvPr/>
        </p:nvSpPr>
        <p:spPr>
          <a:xfrm>
            <a:off x="10993106" y="2600881"/>
            <a:ext cx="483578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altLang="zh-CN" dirty="0" smtClean="0"/>
              <a:t>42</a:t>
            </a:r>
            <a:endParaRPr lang="zh-CN" altLang="en-US" dirty="0"/>
          </a:p>
        </p:txBody>
      </p:sp>
      <p:sp>
        <p:nvSpPr>
          <p:cNvPr id="211" name="文本框 210"/>
          <p:cNvSpPr txBox="1"/>
          <p:nvPr/>
        </p:nvSpPr>
        <p:spPr>
          <a:xfrm>
            <a:off x="11472691" y="2601184"/>
            <a:ext cx="483578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cxnSp>
        <p:nvCxnSpPr>
          <p:cNvPr id="212" name="直接箭头连接符 211"/>
          <p:cNvCxnSpPr/>
          <p:nvPr/>
        </p:nvCxnSpPr>
        <p:spPr>
          <a:xfrm>
            <a:off x="10528123" y="2375852"/>
            <a:ext cx="462762" cy="227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直接箭头连接符 214"/>
          <p:cNvCxnSpPr>
            <a:stCxn id="303" idx="2"/>
          </p:cNvCxnSpPr>
          <p:nvPr/>
        </p:nvCxnSpPr>
        <p:spPr>
          <a:xfrm>
            <a:off x="7432532" y="3629195"/>
            <a:ext cx="437928" cy="329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文本框 224"/>
          <p:cNvSpPr txBox="1"/>
          <p:nvPr/>
        </p:nvSpPr>
        <p:spPr>
          <a:xfrm>
            <a:off x="6461736" y="3967932"/>
            <a:ext cx="483578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altLang="zh-CN" dirty="0" smtClean="0"/>
              <a:t>15</a:t>
            </a:r>
            <a:endParaRPr lang="zh-CN" altLang="en-US" dirty="0"/>
          </a:p>
        </p:txBody>
      </p:sp>
      <p:sp>
        <p:nvSpPr>
          <p:cNvPr id="226" name="文本框 225"/>
          <p:cNvSpPr txBox="1"/>
          <p:nvPr/>
        </p:nvSpPr>
        <p:spPr>
          <a:xfrm>
            <a:off x="7391219" y="3967932"/>
            <a:ext cx="483578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27" name="文本框 226"/>
          <p:cNvSpPr txBox="1"/>
          <p:nvPr/>
        </p:nvSpPr>
        <p:spPr>
          <a:xfrm>
            <a:off x="7874797" y="3967932"/>
            <a:ext cx="483578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228" name="文本框 227"/>
          <p:cNvSpPr txBox="1"/>
          <p:nvPr/>
        </p:nvSpPr>
        <p:spPr>
          <a:xfrm>
            <a:off x="9015377" y="3972110"/>
            <a:ext cx="483578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229" name="文本框 228"/>
          <p:cNvSpPr txBox="1"/>
          <p:nvPr/>
        </p:nvSpPr>
        <p:spPr>
          <a:xfrm>
            <a:off x="9498955" y="3972110"/>
            <a:ext cx="483578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altLang="zh-CN" dirty="0" smtClean="0"/>
              <a:t>40</a:t>
            </a:r>
            <a:endParaRPr lang="zh-CN" altLang="en-US" dirty="0"/>
          </a:p>
        </p:txBody>
      </p:sp>
      <p:sp>
        <p:nvSpPr>
          <p:cNvPr id="230" name="文本框 229"/>
          <p:cNvSpPr txBox="1"/>
          <p:nvPr/>
        </p:nvSpPr>
        <p:spPr>
          <a:xfrm>
            <a:off x="10929322" y="3967629"/>
            <a:ext cx="483578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231" name="文本框 230"/>
          <p:cNvSpPr txBox="1"/>
          <p:nvPr/>
        </p:nvSpPr>
        <p:spPr>
          <a:xfrm>
            <a:off x="11408907" y="3967932"/>
            <a:ext cx="483578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altLang="zh-CN" dirty="0" smtClean="0"/>
              <a:t>42</a:t>
            </a:r>
            <a:endParaRPr lang="zh-CN" altLang="en-US" dirty="0"/>
          </a:p>
        </p:txBody>
      </p:sp>
      <p:cxnSp>
        <p:nvCxnSpPr>
          <p:cNvPr id="232" name="直接箭头连接符 231"/>
          <p:cNvCxnSpPr/>
          <p:nvPr/>
        </p:nvCxnSpPr>
        <p:spPr>
          <a:xfrm>
            <a:off x="6708558" y="4341599"/>
            <a:ext cx="694537" cy="244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3" name="组合 232"/>
          <p:cNvGrpSpPr/>
          <p:nvPr/>
        </p:nvGrpSpPr>
        <p:grpSpPr>
          <a:xfrm>
            <a:off x="6945909" y="4596863"/>
            <a:ext cx="1450734" cy="369332"/>
            <a:chOff x="677935" y="3474557"/>
            <a:chExt cx="1450734" cy="369332"/>
          </a:xfrm>
        </p:grpSpPr>
        <p:sp>
          <p:nvSpPr>
            <p:cNvPr id="234" name="文本框 233"/>
            <p:cNvSpPr txBox="1"/>
            <p:nvPr/>
          </p:nvSpPr>
          <p:spPr>
            <a:xfrm>
              <a:off x="677935" y="3474557"/>
              <a:ext cx="483578" cy="36933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dirty="0" smtClean="0"/>
                <a:t>2</a:t>
              </a:r>
              <a:endParaRPr lang="zh-CN" altLang="en-US" dirty="0"/>
            </a:p>
          </p:txBody>
        </p:sp>
        <p:sp>
          <p:nvSpPr>
            <p:cNvPr id="235" name="文本框 234"/>
            <p:cNvSpPr txBox="1"/>
            <p:nvPr/>
          </p:nvSpPr>
          <p:spPr>
            <a:xfrm>
              <a:off x="1161513" y="3474557"/>
              <a:ext cx="483578" cy="36933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dirty="0" smtClean="0"/>
                <a:t>13</a:t>
              </a:r>
              <a:endParaRPr lang="zh-CN" altLang="en-US" dirty="0"/>
            </a:p>
          </p:txBody>
        </p:sp>
        <p:sp>
          <p:nvSpPr>
            <p:cNvPr id="236" name="文本框 235"/>
            <p:cNvSpPr txBox="1"/>
            <p:nvPr/>
          </p:nvSpPr>
          <p:spPr>
            <a:xfrm>
              <a:off x="1645091" y="3474557"/>
              <a:ext cx="483578" cy="36933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dirty="0" smtClean="0"/>
                <a:t>15</a:t>
              </a:r>
              <a:endParaRPr lang="zh-CN" altLang="en-US" dirty="0"/>
            </a:p>
          </p:txBody>
        </p:sp>
      </p:grpSp>
      <p:grpSp>
        <p:nvGrpSpPr>
          <p:cNvPr id="237" name="组合 236"/>
          <p:cNvGrpSpPr/>
          <p:nvPr/>
        </p:nvGrpSpPr>
        <p:grpSpPr>
          <a:xfrm>
            <a:off x="9527624" y="4585911"/>
            <a:ext cx="1930319" cy="372622"/>
            <a:chOff x="677935" y="3471267"/>
            <a:chExt cx="1930319" cy="372622"/>
          </a:xfrm>
        </p:grpSpPr>
        <p:sp>
          <p:nvSpPr>
            <p:cNvPr id="238" name="文本框 237"/>
            <p:cNvSpPr txBox="1"/>
            <p:nvPr/>
          </p:nvSpPr>
          <p:spPr>
            <a:xfrm>
              <a:off x="677935" y="3474557"/>
              <a:ext cx="483578" cy="36933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  <p:sp>
          <p:nvSpPr>
            <p:cNvPr id="239" name="文本框 238"/>
            <p:cNvSpPr txBox="1"/>
            <p:nvPr/>
          </p:nvSpPr>
          <p:spPr>
            <a:xfrm>
              <a:off x="1161513" y="3474557"/>
              <a:ext cx="483578" cy="36933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dirty="0" smtClean="0"/>
                <a:t>5</a:t>
              </a:r>
              <a:endParaRPr lang="zh-CN" altLang="en-US" dirty="0"/>
            </a:p>
          </p:txBody>
        </p:sp>
        <p:sp>
          <p:nvSpPr>
            <p:cNvPr id="240" name="文本框 239"/>
            <p:cNvSpPr txBox="1"/>
            <p:nvPr/>
          </p:nvSpPr>
          <p:spPr>
            <a:xfrm>
              <a:off x="1645091" y="3471267"/>
              <a:ext cx="483578" cy="36933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dirty="0" smtClean="0"/>
                <a:t>40</a:t>
              </a:r>
              <a:endParaRPr lang="zh-CN" altLang="en-US" dirty="0"/>
            </a:p>
          </p:txBody>
        </p:sp>
        <p:sp>
          <p:nvSpPr>
            <p:cNvPr id="241" name="文本框 240"/>
            <p:cNvSpPr txBox="1"/>
            <p:nvPr/>
          </p:nvSpPr>
          <p:spPr>
            <a:xfrm>
              <a:off x="2124676" y="3471570"/>
              <a:ext cx="483578" cy="36933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dirty="0" smtClean="0"/>
                <a:t>42</a:t>
              </a:r>
              <a:endParaRPr lang="zh-CN" altLang="en-US" dirty="0"/>
            </a:p>
          </p:txBody>
        </p:sp>
      </p:grpSp>
      <p:cxnSp>
        <p:nvCxnSpPr>
          <p:cNvPr id="244" name="直接箭头连接符 243"/>
          <p:cNvCxnSpPr/>
          <p:nvPr/>
        </p:nvCxnSpPr>
        <p:spPr>
          <a:xfrm>
            <a:off x="9498955" y="4349840"/>
            <a:ext cx="1022217" cy="236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直接箭头连接符 250"/>
          <p:cNvCxnSpPr/>
          <p:nvPr/>
        </p:nvCxnSpPr>
        <p:spPr>
          <a:xfrm flipH="1">
            <a:off x="7436874" y="4336169"/>
            <a:ext cx="433586" cy="260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直接箭头连接符 251"/>
          <p:cNvCxnSpPr/>
          <p:nvPr/>
        </p:nvCxnSpPr>
        <p:spPr>
          <a:xfrm flipH="1">
            <a:off x="10494780" y="4332323"/>
            <a:ext cx="918120" cy="253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直接箭头连接符 252"/>
          <p:cNvCxnSpPr/>
          <p:nvPr/>
        </p:nvCxnSpPr>
        <p:spPr>
          <a:xfrm>
            <a:off x="7926077" y="4955243"/>
            <a:ext cx="904934" cy="270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直接箭头连接符 253"/>
          <p:cNvCxnSpPr/>
          <p:nvPr/>
        </p:nvCxnSpPr>
        <p:spPr>
          <a:xfrm flipH="1">
            <a:off x="9576660" y="4961823"/>
            <a:ext cx="918120" cy="253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5" name="组合 254"/>
          <p:cNvGrpSpPr/>
          <p:nvPr/>
        </p:nvGrpSpPr>
        <p:grpSpPr>
          <a:xfrm>
            <a:off x="7407698" y="5255542"/>
            <a:ext cx="3395962" cy="369332"/>
            <a:chOff x="677935" y="3474557"/>
            <a:chExt cx="3395962" cy="369332"/>
          </a:xfrm>
        </p:grpSpPr>
        <p:sp>
          <p:nvSpPr>
            <p:cNvPr id="256" name="文本框 255"/>
            <p:cNvSpPr txBox="1"/>
            <p:nvPr/>
          </p:nvSpPr>
          <p:spPr>
            <a:xfrm>
              <a:off x="677935" y="3474557"/>
              <a:ext cx="483578" cy="36933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  <p:sp>
          <p:nvSpPr>
            <p:cNvPr id="257" name="文本框 256"/>
            <p:cNvSpPr txBox="1"/>
            <p:nvPr/>
          </p:nvSpPr>
          <p:spPr>
            <a:xfrm>
              <a:off x="1161513" y="3474557"/>
              <a:ext cx="483578" cy="36933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dirty="0" smtClean="0"/>
                <a:t>2</a:t>
              </a:r>
              <a:endParaRPr lang="zh-CN" altLang="en-US" dirty="0"/>
            </a:p>
          </p:txBody>
        </p:sp>
        <p:sp>
          <p:nvSpPr>
            <p:cNvPr id="258" name="文本框 257"/>
            <p:cNvSpPr txBox="1"/>
            <p:nvPr/>
          </p:nvSpPr>
          <p:spPr>
            <a:xfrm>
              <a:off x="1645091" y="3474557"/>
              <a:ext cx="483578" cy="36933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dirty="0" smtClean="0"/>
                <a:t>5</a:t>
              </a:r>
              <a:endParaRPr lang="zh-CN" altLang="en-US" dirty="0"/>
            </a:p>
          </p:txBody>
        </p:sp>
        <p:sp>
          <p:nvSpPr>
            <p:cNvPr id="266" name="文本框 265"/>
            <p:cNvSpPr txBox="1"/>
            <p:nvPr/>
          </p:nvSpPr>
          <p:spPr>
            <a:xfrm>
              <a:off x="2137280" y="3474557"/>
              <a:ext cx="483578" cy="36933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dirty="0" smtClean="0"/>
                <a:t>13</a:t>
              </a:r>
              <a:endParaRPr lang="zh-CN" altLang="en-US" dirty="0"/>
            </a:p>
          </p:txBody>
        </p:sp>
        <p:sp>
          <p:nvSpPr>
            <p:cNvPr id="267" name="文本框 266"/>
            <p:cNvSpPr txBox="1"/>
            <p:nvPr/>
          </p:nvSpPr>
          <p:spPr>
            <a:xfrm>
              <a:off x="2623163" y="3474557"/>
              <a:ext cx="483578" cy="36933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dirty="0" smtClean="0"/>
                <a:t>15</a:t>
              </a:r>
              <a:endParaRPr lang="zh-CN" altLang="en-US" dirty="0"/>
            </a:p>
          </p:txBody>
        </p:sp>
        <p:sp>
          <p:nvSpPr>
            <p:cNvPr id="268" name="文本框 267"/>
            <p:cNvSpPr txBox="1"/>
            <p:nvPr/>
          </p:nvSpPr>
          <p:spPr>
            <a:xfrm>
              <a:off x="3106741" y="3474557"/>
              <a:ext cx="483578" cy="36933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dirty="0" smtClean="0"/>
                <a:t>40</a:t>
              </a:r>
              <a:endParaRPr lang="zh-CN" altLang="en-US" dirty="0"/>
            </a:p>
          </p:txBody>
        </p:sp>
        <p:sp>
          <p:nvSpPr>
            <p:cNvPr id="274" name="文本框 273"/>
            <p:cNvSpPr txBox="1"/>
            <p:nvPr/>
          </p:nvSpPr>
          <p:spPr>
            <a:xfrm>
              <a:off x="3590319" y="3474557"/>
              <a:ext cx="483578" cy="36933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dirty="0" smtClean="0"/>
                <a:t>42</a:t>
              </a:r>
              <a:endParaRPr lang="zh-CN" altLang="en-US" dirty="0"/>
            </a:p>
          </p:txBody>
        </p:sp>
      </p:grpSp>
      <p:cxnSp>
        <p:nvCxnSpPr>
          <p:cNvPr id="39" name="直接连接符 38"/>
          <p:cNvCxnSpPr/>
          <p:nvPr/>
        </p:nvCxnSpPr>
        <p:spPr>
          <a:xfrm>
            <a:off x="5199021" y="1464512"/>
            <a:ext cx="5412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直接连接符 274"/>
          <p:cNvCxnSpPr/>
          <p:nvPr/>
        </p:nvCxnSpPr>
        <p:spPr>
          <a:xfrm>
            <a:off x="5199021" y="3478098"/>
            <a:ext cx="5412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直接连接符 280"/>
          <p:cNvCxnSpPr/>
          <p:nvPr/>
        </p:nvCxnSpPr>
        <p:spPr>
          <a:xfrm>
            <a:off x="5185756" y="5473429"/>
            <a:ext cx="5412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5173019" y="2308474"/>
            <a:ext cx="661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分解</a:t>
            </a:r>
            <a:endParaRPr lang="zh-CN" altLang="en-US" dirty="0"/>
          </a:p>
        </p:txBody>
      </p:sp>
      <p:sp>
        <p:nvSpPr>
          <p:cNvPr id="291" name="文本框 290"/>
          <p:cNvSpPr txBox="1"/>
          <p:nvPr/>
        </p:nvSpPr>
        <p:spPr>
          <a:xfrm>
            <a:off x="5005193" y="4258309"/>
            <a:ext cx="994376" cy="52322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zh-CN" altLang="en-US" dirty="0" smtClean="0"/>
              <a:t>   合并</a:t>
            </a:r>
            <a:endParaRPr lang="en-US" altLang="zh-CN" dirty="0" smtClean="0"/>
          </a:p>
          <a:p>
            <a:r>
              <a:rPr lang="zh-CN" altLang="en-US" sz="1000" dirty="0" smtClean="0"/>
              <a:t>（合并时排序）</a:t>
            </a:r>
            <a:endParaRPr lang="zh-CN" altLang="en-US" sz="1000" dirty="0"/>
          </a:p>
        </p:txBody>
      </p:sp>
      <p:cxnSp>
        <p:nvCxnSpPr>
          <p:cNvPr id="299" name="直接箭头连接符 298"/>
          <p:cNvCxnSpPr/>
          <p:nvPr/>
        </p:nvCxnSpPr>
        <p:spPr>
          <a:xfrm flipH="1">
            <a:off x="7608980" y="2970213"/>
            <a:ext cx="330186" cy="289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直接箭头连接符 300"/>
          <p:cNvCxnSpPr/>
          <p:nvPr/>
        </p:nvCxnSpPr>
        <p:spPr>
          <a:xfrm flipH="1">
            <a:off x="11136138" y="2970213"/>
            <a:ext cx="330186" cy="289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直接箭头连接符 301"/>
          <p:cNvCxnSpPr/>
          <p:nvPr/>
        </p:nvCxnSpPr>
        <p:spPr>
          <a:xfrm>
            <a:off x="7955946" y="2982842"/>
            <a:ext cx="256626" cy="267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3" name="文本框 302"/>
          <p:cNvSpPr txBox="1"/>
          <p:nvPr/>
        </p:nvSpPr>
        <p:spPr>
          <a:xfrm>
            <a:off x="7190743" y="3259863"/>
            <a:ext cx="483578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304" name="文本框 303"/>
          <p:cNvSpPr txBox="1"/>
          <p:nvPr/>
        </p:nvSpPr>
        <p:spPr>
          <a:xfrm>
            <a:off x="8129274" y="3255325"/>
            <a:ext cx="483578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altLang="zh-CN" dirty="0" smtClean="0"/>
              <a:t>2</a:t>
            </a:r>
            <a:endParaRPr lang="zh-CN" altLang="en-US" dirty="0"/>
          </a:p>
        </p:txBody>
      </p:sp>
      <p:cxnSp>
        <p:nvCxnSpPr>
          <p:cNvPr id="305" name="直接箭头连接符 304"/>
          <p:cNvCxnSpPr>
            <a:stCxn id="304" idx="2"/>
          </p:cNvCxnSpPr>
          <p:nvPr/>
        </p:nvCxnSpPr>
        <p:spPr>
          <a:xfrm flipH="1">
            <a:off x="7898754" y="3624657"/>
            <a:ext cx="472309" cy="333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直接箭头连接符 307"/>
          <p:cNvCxnSpPr/>
          <p:nvPr/>
        </p:nvCxnSpPr>
        <p:spPr>
          <a:xfrm flipH="1">
            <a:off x="9237652" y="2971038"/>
            <a:ext cx="330186" cy="289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直接箭头连接符 308"/>
          <p:cNvCxnSpPr/>
          <p:nvPr/>
        </p:nvCxnSpPr>
        <p:spPr>
          <a:xfrm>
            <a:off x="9584618" y="2983667"/>
            <a:ext cx="256626" cy="267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0" name="文本框 309"/>
          <p:cNvSpPr txBox="1"/>
          <p:nvPr/>
        </p:nvSpPr>
        <p:spPr>
          <a:xfrm>
            <a:off x="8858281" y="3264088"/>
            <a:ext cx="483578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altLang="zh-CN" dirty="0" smtClean="0"/>
              <a:t>40</a:t>
            </a:r>
            <a:endParaRPr lang="zh-CN" altLang="en-US" dirty="0"/>
          </a:p>
        </p:txBody>
      </p:sp>
      <p:sp>
        <p:nvSpPr>
          <p:cNvPr id="311" name="文本框 310"/>
          <p:cNvSpPr txBox="1"/>
          <p:nvPr/>
        </p:nvSpPr>
        <p:spPr>
          <a:xfrm>
            <a:off x="9793931" y="3255738"/>
            <a:ext cx="483578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312" name="文本框 311"/>
          <p:cNvSpPr txBox="1"/>
          <p:nvPr/>
        </p:nvSpPr>
        <p:spPr>
          <a:xfrm>
            <a:off x="10642200" y="3242609"/>
            <a:ext cx="483578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altLang="zh-CN" dirty="0" smtClean="0"/>
              <a:t>42</a:t>
            </a:r>
            <a:endParaRPr lang="zh-CN" altLang="en-US" dirty="0"/>
          </a:p>
        </p:txBody>
      </p:sp>
      <p:sp>
        <p:nvSpPr>
          <p:cNvPr id="313" name="文本框 312"/>
          <p:cNvSpPr txBox="1"/>
          <p:nvPr/>
        </p:nvSpPr>
        <p:spPr>
          <a:xfrm>
            <a:off x="11604020" y="3248288"/>
            <a:ext cx="483578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cxnSp>
        <p:nvCxnSpPr>
          <p:cNvPr id="314" name="直接箭头连接符 313"/>
          <p:cNvCxnSpPr/>
          <p:nvPr/>
        </p:nvCxnSpPr>
        <p:spPr>
          <a:xfrm>
            <a:off x="11489065" y="2978465"/>
            <a:ext cx="256626" cy="267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直接箭头连接符 314"/>
          <p:cNvCxnSpPr>
            <a:stCxn id="197" idx="2"/>
            <a:endCxn id="225" idx="0"/>
          </p:cNvCxnSpPr>
          <p:nvPr/>
        </p:nvCxnSpPr>
        <p:spPr>
          <a:xfrm>
            <a:off x="6693008" y="2988265"/>
            <a:ext cx="10517" cy="979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直接箭头连接符 315"/>
          <p:cNvCxnSpPr/>
          <p:nvPr/>
        </p:nvCxnSpPr>
        <p:spPr>
          <a:xfrm>
            <a:off x="9044002" y="3642844"/>
            <a:ext cx="437928" cy="329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直接箭头连接符 316"/>
          <p:cNvCxnSpPr/>
          <p:nvPr/>
        </p:nvCxnSpPr>
        <p:spPr>
          <a:xfrm flipH="1">
            <a:off x="9510224" y="3638306"/>
            <a:ext cx="472309" cy="333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直接箭头连接符 317"/>
          <p:cNvCxnSpPr/>
          <p:nvPr/>
        </p:nvCxnSpPr>
        <p:spPr>
          <a:xfrm>
            <a:off x="10953954" y="3624844"/>
            <a:ext cx="437928" cy="329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直接箭头连接符 318"/>
          <p:cNvCxnSpPr/>
          <p:nvPr/>
        </p:nvCxnSpPr>
        <p:spPr>
          <a:xfrm flipH="1">
            <a:off x="11420176" y="3620306"/>
            <a:ext cx="472309" cy="333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3997884"/>
      </p:ext>
    </p:extLst>
  </p:cSld>
  <p:clrMapOvr>
    <a:masterClrMapping/>
  </p:clrMapOvr>
  <p:transition spd="slow" advClick="0" advTm="3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" grpId="0"/>
      <p:bldP spid="171" grpId="0"/>
      <p:bldP spid="180" grpId="0"/>
      <p:bldP spid="197" grpId="0" animBg="1"/>
      <p:bldP spid="198" grpId="0" animBg="1"/>
      <p:bldP spid="199" grpId="0" animBg="1"/>
      <p:bldP spid="208" grpId="0" animBg="1"/>
      <p:bldP spid="209" grpId="0" animBg="1"/>
      <p:bldP spid="210" grpId="0" animBg="1"/>
      <p:bldP spid="211" grpId="0" animBg="1"/>
      <p:bldP spid="225" grpId="0" animBg="1"/>
      <p:bldP spid="226" grpId="0" animBg="1"/>
      <p:bldP spid="227" grpId="0" animBg="1"/>
      <p:bldP spid="228" grpId="0" animBg="1"/>
      <p:bldP spid="229" grpId="0" animBg="1"/>
      <p:bldP spid="230" grpId="0" animBg="1"/>
      <p:bldP spid="231" grpId="0" animBg="1"/>
      <p:bldP spid="40" grpId="0"/>
      <p:bldP spid="291" grpId="0"/>
      <p:bldP spid="303" grpId="0" animBg="1"/>
      <p:bldP spid="304" grpId="0" animBg="1"/>
      <p:bldP spid="310" grpId="0" animBg="1"/>
      <p:bldP spid="311" grpId="0" animBg="1"/>
      <p:bldP spid="312" grpId="0" animBg="1"/>
      <p:bldP spid="31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03346" y="89955"/>
            <a:ext cx="11136573" cy="587493"/>
          </a:xfrm>
        </p:spPr>
        <p:txBody>
          <a:bodyPr>
            <a:normAutofit/>
          </a:bodyPr>
          <a:lstStyle/>
          <a:p>
            <a:r>
              <a:rPr lang="zh-CN" altLang="en-US" dirty="0"/>
              <a:t>归并</a:t>
            </a:r>
            <a:r>
              <a:rPr lang="zh-CN" altLang="en-US" dirty="0" smtClean="0"/>
              <a:t>排序（代码）</a:t>
            </a:r>
            <a:endParaRPr lang="ko-KR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6782" y="853294"/>
            <a:ext cx="5452836" cy="5939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14369"/>
      </p:ext>
    </p:extLst>
  </p:cSld>
  <p:clrMapOvr>
    <a:masterClrMapping/>
  </p:clrMapOvr>
  <p:transition spd="slow" advClick="0" advTm="3000">
    <p:push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03346" y="89955"/>
            <a:ext cx="11136573" cy="587493"/>
          </a:xfrm>
        </p:spPr>
        <p:txBody>
          <a:bodyPr>
            <a:normAutofit/>
          </a:bodyPr>
          <a:lstStyle/>
          <a:p>
            <a:r>
              <a:rPr lang="zh-CN" altLang="en-US" dirty="0"/>
              <a:t>排序算法</a:t>
            </a:r>
            <a:r>
              <a:rPr lang="zh-CN" altLang="en-US" dirty="0" smtClean="0"/>
              <a:t>（</a:t>
            </a:r>
            <a:r>
              <a:rPr lang="zh-CN" altLang="en-US" dirty="0"/>
              <a:t>六</a:t>
            </a:r>
            <a:r>
              <a:rPr lang="zh-CN" altLang="en-US" dirty="0" smtClean="0"/>
              <a:t>）</a:t>
            </a:r>
            <a:r>
              <a:rPr lang="en-US" altLang="zh-CN" dirty="0" smtClean="0"/>
              <a:t>--</a:t>
            </a:r>
            <a:r>
              <a:rPr lang="zh-CN" altLang="en-US" dirty="0" smtClean="0"/>
              <a:t>希尔排序</a:t>
            </a:r>
            <a:endParaRPr lang="ko-KR" alt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05223" y="1721426"/>
            <a:ext cx="4547949" cy="1885131"/>
          </a:xfrm>
          <a:prstGeom prst="rect">
            <a:avLst/>
          </a:prstGeom>
        </p:spPr>
        <p:txBody>
          <a:bodyPr wrap="square" lIns="0" tIns="0" rIns="0" bIns="0" anchor="t" anchorCtr="0">
            <a:spAutoFit/>
            <a:scene3d>
              <a:camera prst="orthographicFront"/>
              <a:lightRig rig="threePt" dir="t"/>
            </a:scene3d>
            <a:sp3d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None/>
              <a:defRPr lang="en-US" altLang="ko-KR" sz="2000" dirty="0" smtClean="0">
                <a:latin typeface="Microsoft Sans Serif" pitchFamily="34" charset="0"/>
                <a:ea typeface="+mj-ea"/>
                <a:cs typeface="Microsoft Sans Serif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+mn-lt"/>
                <a:ea typeface="+mn-ea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+mn-lt"/>
                <a:ea typeface="+mn-ea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+mn-lt"/>
                <a:ea typeface="+mn-ea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+mn-lt"/>
                <a:ea typeface="+mn-ea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9pPr>
          </a:lstStyle>
          <a:p>
            <a:pPr marL="0" indent="0" algn="just">
              <a:lnSpc>
                <a:spcPct val="125000"/>
              </a:lnSpc>
              <a:spcBef>
                <a:spcPts val="0"/>
              </a:spcBef>
            </a:pP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1. 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把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记录按下标的一定增量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分组</a:t>
            </a:r>
            <a:endParaRPr lang="en-US" altLang="zh-CN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 algn="just">
              <a:lnSpc>
                <a:spcPct val="125000"/>
              </a:lnSpc>
              <a:spcBef>
                <a:spcPts val="0"/>
              </a:spcBef>
            </a:pP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2. 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对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每组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使用插入排序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算法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排序</a:t>
            </a:r>
            <a:endParaRPr lang="en-US" altLang="zh-CN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 algn="just">
              <a:lnSpc>
                <a:spcPct val="125000"/>
              </a:lnSpc>
              <a:spcBef>
                <a:spcPts val="0"/>
              </a:spcBef>
            </a:pP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3. 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减少增量，重复步骤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1~2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，当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增量减至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时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，即插入排序</a:t>
            </a:r>
            <a:endParaRPr lang="en-US" altLang="zh-CN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 algn="just">
              <a:lnSpc>
                <a:spcPct val="125000"/>
              </a:lnSpc>
              <a:spcBef>
                <a:spcPts val="0"/>
              </a:spcBef>
            </a:pP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 algn="just">
              <a:lnSpc>
                <a:spcPct val="125000"/>
              </a:lnSpc>
              <a:spcBef>
                <a:spcPts val="0"/>
              </a:spcBef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由于插入排序的最好时间复杂度为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O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(n)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，即序列越有序，则执行时间越少，希尔排序正是基于此，通过增量排序增加序列的有序度，最后再用插入排序。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05223" y="1203019"/>
            <a:ext cx="345281" cy="369332"/>
            <a:chOff x="1101969" y="1465385"/>
            <a:chExt cx="679206" cy="567843"/>
          </a:xfrm>
          <a:solidFill>
            <a:schemeClr val="accent1"/>
          </a:solidFill>
        </p:grpSpPr>
        <p:sp>
          <p:nvSpPr>
            <p:cNvPr id="10" name="Rectangle 9"/>
            <p:cNvSpPr/>
            <p:nvPr/>
          </p:nvSpPr>
          <p:spPr>
            <a:xfrm>
              <a:off x="1101969" y="1465385"/>
              <a:ext cx="269631" cy="5678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1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473444" y="1465385"/>
              <a:ext cx="117231" cy="5678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1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663944" y="1465385"/>
              <a:ext cx="117231" cy="5678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1"/>
            </a:p>
          </p:txBody>
        </p:sp>
      </p:grp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857199" y="1203019"/>
            <a:ext cx="1470365" cy="369332"/>
          </a:xfrm>
          <a:prstGeom prst="rect">
            <a:avLst/>
          </a:prstGeom>
        </p:spPr>
        <p:txBody>
          <a:bodyPr wrap="square" lIns="0" tIns="0" rIns="0" bIns="0" anchor="t" anchorCtr="0">
            <a:spAutoFit/>
            <a:scene3d>
              <a:camera prst="orthographicFront"/>
              <a:lightRig rig="threePt" dir="t"/>
            </a:scene3d>
            <a:sp3d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None/>
              <a:defRPr lang="en-US" altLang="ko-KR" sz="2000" dirty="0" smtClean="0">
                <a:latin typeface="Microsoft Sans Serif" pitchFamily="34" charset="0"/>
                <a:ea typeface="+mj-ea"/>
                <a:cs typeface="Microsoft Sans Serif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+mn-lt"/>
                <a:ea typeface="+mn-ea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+mn-lt"/>
                <a:ea typeface="+mn-ea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+mn-lt"/>
                <a:ea typeface="+mn-ea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+mn-lt"/>
                <a:ea typeface="+mn-ea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9pPr>
          </a:lstStyle>
          <a:p>
            <a:pPr marL="0" indent="0" algn="just">
              <a:spcBef>
                <a:spcPts val="0"/>
              </a:spcBef>
            </a:pPr>
            <a:r>
              <a:rPr lang="zh-CN" altLang="en-US" sz="24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rPr>
              <a:t>算法描述</a:t>
            </a:r>
            <a:endParaRPr lang="en-US" altLang="ko-KR" sz="2400" dirty="0">
              <a:solidFill>
                <a:schemeClr val="accent1"/>
              </a:solidFill>
              <a:latin typeface="+mj-lt"/>
              <a:ea typeface="+mn-ea"/>
              <a:cs typeface="+mn-cs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4958059" y="975241"/>
            <a:ext cx="22499" cy="546137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组合 15"/>
          <p:cNvGrpSpPr/>
          <p:nvPr/>
        </p:nvGrpSpPr>
        <p:grpSpPr>
          <a:xfrm>
            <a:off x="7456524" y="1457219"/>
            <a:ext cx="3395962" cy="369332"/>
            <a:chOff x="677935" y="3474557"/>
            <a:chExt cx="3395962" cy="369332"/>
          </a:xfrm>
        </p:grpSpPr>
        <p:sp>
          <p:nvSpPr>
            <p:cNvPr id="11" name="文本框 10"/>
            <p:cNvSpPr txBox="1"/>
            <p:nvPr/>
          </p:nvSpPr>
          <p:spPr>
            <a:xfrm>
              <a:off x="677935" y="3474557"/>
              <a:ext cx="483578" cy="36933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dirty="0" smtClean="0"/>
                <a:t>15</a:t>
              </a:r>
              <a:endParaRPr lang="zh-CN" altLang="en-US" dirty="0"/>
            </a:p>
          </p:txBody>
        </p:sp>
        <p:sp>
          <p:nvSpPr>
            <p:cNvPr id="83" name="文本框 82"/>
            <p:cNvSpPr txBox="1"/>
            <p:nvPr/>
          </p:nvSpPr>
          <p:spPr>
            <a:xfrm>
              <a:off x="1161513" y="3474557"/>
              <a:ext cx="483578" cy="36933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dirty="0" smtClean="0"/>
                <a:t>13</a:t>
              </a:r>
              <a:endParaRPr lang="zh-CN" altLang="en-US" dirty="0"/>
            </a:p>
          </p:txBody>
        </p:sp>
        <p:sp>
          <p:nvSpPr>
            <p:cNvPr id="84" name="文本框 83"/>
            <p:cNvSpPr txBox="1"/>
            <p:nvPr/>
          </p:nvSpPr>
          <p:spPr>
            <a:xfrm>
              <a:off x="1645091" y="3474557"/>
              <a:ext cx="483578" cy="36933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dirty="0" smtClean="0"/>
                <a:t>2</a:t>
              </a:r>
              <a:endParaRPr lang="zh-CN" altLang="en-US" dirty="0"/>
            </a:p>
          </p:txBody>
        </p:sp>
        <p:sp>
          <p:nvSpPr>
            <p:cNvPr id="85" name="文本框 84"/>
            <p:cNvSpPr txBox="1"/>
            <p:nvPr/>
          </p:nvSpPr>
          <p:spPr>
            <a:xfrm>
              <a:off x="2137280" y="3474557"/>
              <a:ext cx="483578" cy="36933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dirty="0" smtClean="0"/>
                <a:t>40</a:t>
              </a:r>
              <a:endParaRPr lang="zh-CN" altLang="en-US" dirty="0"/>
            </a:p>
          </p:txBody>
        </p:sp>
        <p:sp>
          <p:nvSpPr>
            <p:cNvPr id="86" name="文本框 85"/>
            <p:cNvSpPr txBox="1"/>
            <p:nvPr/>
          </p:nvSpPr>
          <p:spPr>
            <a:xfrm>
              <a:off x="2623163" y="3474557"/>
              <a:ext cx="483578" cy="36933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dirty="0" smtClean="0"/>
                <a:t>5</a:t>
              </a:r>
              <a:endParaRPr lang="zh-CN" altLang="en-US" dirty="0"/>
            </a:p>
          </p:txBody>
        </p:sp>
        <p:sp>
          <p:nvSpPr>
            <p:cNvPr id="87" name="文本框 86"/>
            <p:cNvSpPr txBox="1"/>
            <p:nvPr/>
          </p:nvSpPr>
          <p:spPr>
            <a:xfrm>
              <a:off x="3106741" y="3474557"/>
              <a:ext cx="483578" cy="36933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dirty="0" smtClean="0"/>
                <a:t>42</a:t>
              </a:r>
              <a:endParaRPr lang="zh-CN" altLang="en-US" dirty="0"/>
            </a:p>
          </p:txBody>
        </p:sp>
        <p:sp>
          <p:nvSpPr>
            <p:cNvPr id="88" name="文本框 87"/>
            <p:cNvSpPr txBox="1"/>
            <p:nvPr/>
          </p:nvSpPr>
          <p:spPr>
            <a:xfrm>
              <a:off x="3590319" y="3474557"/>
              <a:ext cx="483578" cy="36933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</p:grpSp>
      <p:grpSp>
        <p:nvGrpSpPr>
          <p:cNvPr id="104" name="Group 8"/>
          <p:cNvGrpSpPr/>
          <p:nvPr/>
        </p:nvGrpSpPr>
        <p:grpSpPr>
          <a:xfrm>
            <a:off x="305223" y="4009556"/>
            <a:ext cx="345281" cy="369332"/>
            <a:chOff x="1101969" y="1465385"/>
            <a:chExt cx="679206" cy="567843"/>
          </a:xfrm>
          <a:solidFill>
            <a:schemeClr val="accent1"/>
          </a:solidFill>
        </p:grpSpPr>
        <p:sp>
          <p:nvSpPr>
            <p:cNvPr id="105" name="Rectangle 9"/>
            <p:cNvSpPr/>
            <p:nvPr/>
          </p:nvSpPr>
          <p:spPr>
            <a:xfrm>
              <a:off x="1101969" y="1465385"/>
              <a:ext cx="269631" cy="5678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1"/>
            </a:p>
          </p:txBody>
        </p:sp>
        <p:sp>
          <p:nvSpPr>
            <p:cNvPr id="107" name="Rectangle 11"/>
            <p:cNvSpPr/>
            <p:nvPr/>
          </p:nvSpPr>
          <p:spPr>
            <a:xfrm>
              <a:off x="1473444" y="1465385"/>
              <a:ext cx="117231" cy="5678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1"/>
            </a:p>
          </p:txBody>
        </p:sp>
        <p:sp>
          <p:nvSpPr>
            <p:cNvPr id="108" name="Rectangle 12"/>
            <p:cNvSpPr/>
            <p:nvPr/>
          </p:nvSpPr>
          <p:spPr>
            <a:xfrm>
              <a:off x="1663944" y="1465385"/>
              <a:ext cx="117231" cy="5678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1"/>
            </a:p>
          </p:txBody>
        </p:sp>
      </p:grpSp>
      <p:sp>
        <p:nvSpPr>
          <p:cNvPr id="109" name="Rectangle 3"/>
          <p:cNvSpPr txBox="1">
            <a:spLocks noChangeArrowheads="1"/>
          </p:cNvSpPr>
          <p:nvPr/>
        </p:nvSpPr>
        <p:spPr bwMode="auto">
          <a:xfrm>
            <a:off x="857199" y="4009556"/>
            <a:ext cx="1470365" cy="369332"/>
          </a:xfrm>
          <a:prstGeom prst="rect">
            <a:avLst/>
          </a:prstGeom>
        </p:spPr>
        <p:txBody>
          <a:bodyPr wrap="square" lIns="0" tIns="0" rIns="0" bIns="0" anchor="t" anchorCtr="0">
            <a:spAutoFit/>
            <a:scene3d>
              <a:camera prst="orthographicFront"/>
              <a:lightRig rig="threePt" dir="t"/>
            </a:scene3d>
            <a:sp3d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None/>
              <a:defRPr lang="en-US" altLang="ko-KR" sz="2000" dirty="0" smtClean="0">
                <a:latin typeface="Microsoft Sans Serif" pitchFamily="34" charset="0"/>
                <a:ea typeface="+mj-ea"/>
                <a:cs typeface="Microsoft Sans Serif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+mn-lt"/>
                <a:ea typeface="+mn-ea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+mn-lt"/>
                <a:ea typeface="+mn-ea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+mn-lt"/>
                <a:ea typeface="+mn-ea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+mn-lt"/>
                <a:ea typeface="+mn-ea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9pPr>
          </a:lstStyle>
          <a:p>
            <a:pPr marL="0" indent="0" algn="just">
              <a:spcBef>
                <a:spcPts val="0"/>
              </a:spcBef>
            </a:pPr>
            <a:r>
              <a:rPr lang="zh-CN" altLang="en-US" sz="24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rPr>
              <a:t>算法实现</a:t>
            </a:r>
            <a:endParaRPr lang="en-US" altLang="ko-KR" sz="2400" dirty="0">
              <a:solidFill>
                <a:schemeClr val="accent1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110" name="Rectangle 3"/>
          <p:cNvSpPr txBox="1">
            <a:spLocks noChangeArrowheads="1"/>
          </p:cNvSpPr>
          <p:nvPr/>
        </p:nvSpPr>
        <p:spPr bwMode="auto">
          <a:xfrm>
            <a:off x="305224" y="4562515"/>
            <a:ext cx="3959046" cy="269304"/>
          </a:xfrm>
          <a:prstGeom prst="rect">
            <a:avLst/>
          </a:prstGeom>
        </p:spPr>
        <p:txBody>
          <a:bodyPr wrap="square" lIns="0" tIns="0" rIns="0" bIns="0" anchor="t" anchorCtr="0">
            <a:spAutoFit/>
            <a:scene3d>
              <a:camera prst="orthographicFront"/>
              <a:lightRig rig="threePt" dir="t"/>
            </a:scene3d>
            <a:sp3d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None/>
              <a:defRPr lang="en-US" altLang="ko-KR" sz="2000" dirty="0" smtClean="0">
                <a:latin typeface="Microsoft Sans Serif" pitchFamily="34" charset="0"/>
                <a:ea typeface="+mj-ea"/>
                <a:cs typeface="Microsoft Sans Serif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+mn-lt"/>
                <a:ea typeface="+mn-ea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+mn-lt"/>
                <a:ea typeface="+mn-ea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+mn-lt"/>
                <a:ea typeface="+mn-ea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+mn-lt"/>
                <a:ea typeface="+mn-ea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9pPr>
          </a:lstStyle>
          <a:p>
            <a:pPr marL="0" indent="0" algn="just">
              <a:lnSpc>
                <a:spcPct val="125000"/>
              </a:lnSpc>
              <a:spcBef>
                <a:spcPts val="0"/>
              </a:spcBef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见下页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067701" y="1457218"/>
            <a:ext cx="11023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增量</a:t>
            </a:r>
            <a:r>
              <a:rPr lang="en-US" altLang="zh-CN" sz="1200" dirty="0" smtClean="0"/>
              <a:t>h</a:t>
            </a:r>
            <a:r>
              <a:rPr lang="zh-CN" altLang="en-US" sz="1200" dirty="0" smtClean="0"/>
              <a:t>初始值</a:t>
            </a:r>
            <a:r>
              <a:rPr lang="en-US" altLang="zh-CN" sz="1200" dirty="0" smtClean="0"/>
              <a:t>7/3+1=3</a:t>
            </a:r>
            <a:endParaRPr lang="zh-CN" altLang="en-US" sz="1200" dirty="0"/>
          </a:p>
        </p:txBody>
      </p:sp>
      <p:grpSp>
        <p:nvGrpSpPr>
          <p:cNvPr id="20" name="组合 19"/>
          <p:cNvGrpSpPr/>
          <p:nvPr/>
        </p:nvGrpSpPr>
        <p:grpSpPr>
          <a:xfrm>
            <a:off x="7698313" y="1310053"/>
            <a:ext cx="1463094" cy="147165"/>
            <a:chOff x="7698313" y="1203019"/>
            <a:chExt cx="1463094" cy="254200"/>
          </a:xfrm>
        </p:grpSpPr>
        <p:cxnSp>
          <p:nvCxnSpPr>
            <p:cNvPr id="6" name="直接连接符 5"/>
            <p:cNvCxnSpPr>
              <a:stCxn id="11" idx="0"/>
            </p:cNvCxnSpPr>
            <p:nvPr/>
          </p:nvCxnSpPr>
          <p:spPr>
            <a:xfrm flipV="1">
              <a:off x="7698313" y="1203019"/>
              <a:ext cx="3749" cy="2542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 flipV="1">
              <a:off x="9157658" y="1203019"/>
              <a:ext cx="3749" cy="2542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7713956" y="1203019"/>
              <a:ext cx="1443702" cy="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组合 46"/>
          <p:cNvGrpSpPr/>
          <p:nvPr/>
        </p:nvGrpSpPr>
        <p:grpSpPr>
          <a:xfrm>
            <a:off x="7456524" y="2125382"/>
            <a:ext cx="3395962" cy="369332"/>
            <a:chOff x="677935" y="3474557"/>
            <a:chExt cx="3395962" cy="369332"/>
          </a:xfrm>
        </p:grpSpPr>
        <p:sp>
          <p:nvSpPr>
            <p:cNvPr id="48" name="文本框 47"/>
            <p:cNvSpPr txBox="1"/>
            <p:nvPr/>
          </p:nvSpPr>
          <p:spPr>
            <a:xfrm>
              <a:off x="677935" y="3474557"/>
              <a:ext cx="483578" cy="36933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dirty="0" smtClean="0"/>
                <a:t>15</a:t>
              </a:r>
              <a:endParaRPr lang="zh-CN" altLang="en-US" dirty="0"/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1161513" y="3474557"/>
              <a:ext cx="483578" cy="36933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dirty="0" smtClean="0"/>
                <a:t>13</a:t>
              </a:r>
              <a:endParaRPr lang="zh-CN" altLang="en-US" dirty="0"/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1645091" y="3474557"/>
              <a:ext cx="483578" cy="36933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dirty="0" smtClean="0"/>
                <a:t>2</a:t>
              </a:r>
              <a:endParaRPr lang="zh-CN" altLang="en-US" dirty="0"/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2137280" y="3474557"/>
              <a:ext cx="483578" cy="36933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dirty="0" smtClean="0"/>
                <a:t>40</a:t>
              </a:r>
              <a:endParaRPr lang="zh-CN" altLang="en-US" dirty="0"/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2623163" y="3474557"/>
              <a:ext cx="483578" cy="36933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dirty="0" smtClean="0"/>
                <a:t>5</a:t>
              </a:r>
              <a:endParaRPr lang="zh-CN" altLang="en-US" dirty="0"/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3106741" y="3474557"/>
              <a:ext cx="483578" cy="36933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dirty="0" smtClean="0"/>
                <a:t>42</a:t>
              </a:r>
              <a:endParaRPr lang="zh-CN" altLang="en-US" dirty="0"/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3590319" y="3474557"/>
              <a:ext cx="483578" cy="36933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8184322" y="1973716"/>
            <a:ext cx="1463094" cy="147165"/>
            <a:chOff x="7698313" y="1203019"/>
            <a:chExt cx="1463094" cy="254200"/>
          </a:xfrm>
        </p:grpSpPr>
        <p:cxnSp>
          <p:nvCxnSpPr>
            <p:cNvPr id="56" name="直接连接符 55"/>
            <p:cNvCxnSpPr/>
            <p:nvPr/>
          </p:nvCxnSpPr>
          <p:spPr>
            <a:xfrm flipV="1">
              <a:off x="7698313" y="1203019"/>
              <a:ext cx="3749" cy="2542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/>
          </p:nvCxnSpPr>
          <p:spPr>
            <a:xfrm flipV="1">
              <a:off x="9157658" y="1203019"/>
              <a:ext cx="3749" cy="2542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/>
            <p:nvPr/>
          </p:nvCxnSpPr>
          <p:spPr>
            <a:xfrm>
              <a:off x="7713956" y="1203019"/>
              <a:ext cx="1443702" cy="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组合 59"/>
          <p:cNvGrpSpPr/>
          <p:nvPr/>
        </p:nvGrpSpPr>
        <p:grpSpPr>
          <a:xfrm>
            <a:off x="7459677" y="2779883"/>
            <a:ext cx="3395962" cy="369332"/>
            <a:chOff x="677935" y="3474557"/>
            <a:chExt cx="3395962" cy="369332"/>
          </a:xfrm>
        </p:grpSpPr>
        <p:sp>
          <p:nvSpPr>
            <p:cNvPr id="61" name="文本框 60"/>
            <p:cNvSpPr txBox="1"/>
            <p:nvPr/>
          </p:nvSpPr>
          <p:spPr>
            <a:xfrm>
              <a:off x="677935" y="3474557"/>
              <a:ext cx="483578" cy="36933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dirty="0" smtClean="0"/>
                <a:t>15</a:t>
              </a:r>
              <a:endParaRPr lang="zh-CN" altLang="en-US" dirty="0"/>
            </a:p>
          </p:txBody>
        </p:sp>
        <p:sp>
          <p:nvSpPr>
            <p:cNvPr id="62" name="文本框 61"/>
            <p:cNvSpPr txBox="1"/>
            <p:nvPr/>
          </p:nvSpPr>
          <p:spPr>
            <a:xfrm>
              <a:off x="1161513" y="3474557"/>
              <a:ext cx="483578" cy="36933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dirty="0" smtClean="0"/>
                <a:t>5</a:t>
              </a:r>
              <a:endParaRPr lang="zh-CN" altLang="en-US" dirty="0"/>
            </a:p>
          </p:txBody>
        </p:sp>
        <p:sp>
          <p:nvSpPr>
            <p:cNvPr id="63" name="文本框 62"/>
            <p:cNvSpPr txBox="1"/>
            <p:nvPr/>
          </p:nvSpPr>
          <p:spPr>
            <a:xfrm>
              <a:off x="1645091" y="3474557"/>
              <a:ext cx="483578" cy="36933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dirty="0" smtClean="0"/>
                <a:t>2</a:t>
              </a:r>
              <a:endParaRPr lang="zh-CN" altLang="en-US" dirty="0"/>
            </a:p>
          </p:txBody>
        </p:sp>
        <p:sp>
          <p:nvSpPr>
            <p:cNvPr id="64" name="文本框 63"/>
            <p:cNvSpPr txBox="1"/>
            <p:nvPr/>
          </p:nvSpPr>
          <p:spPr>
            <a:xfrm>
              <a:off x="2137280" y="3474557"/>
              <a:ext cx="483578" cy="36933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dirty="0" smtClean="0"/>
                <a:t>40</a:t>
              </a:r>
              <a:endParaRPr lang="zh-CN" altLang="en-US" dirty="0"/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2623163" y="3474557"/>
              <a:ext cx="483578" cy="36933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dirty="0" smtClean="0"/>
                <a:t>13</a:t>
              </a:r>
              <a:endParaRPr lang="zh-CN" altLang="en-US" dirty="0"/>
            </a:p>
          </p:txBody>
        </p:sp>
        <p:sp>
          <p:nvSpPr>
            <p:cNvPr id="66" name="文本框 65"/>
            <p:cNvSpPr txBox="1"/>
            <p:nvPr/>
          </p:nvSpPr>
          <p:spPr>
            <a:xfrm>
              <a:off x="3106741" y="3474557"/>
              <a:ext cx="483578" cy="36933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dirty="0" smtClean="0"/>
                <a:t>42</a:t>
              </a:r>
              <a:endParaRPr lang="zh-CN" altLang="en-US" dirty="0"/>
            </a:p>
          </p:txBody>
        </p:sp>
        <p:sp>
          <p:nvSpPr>
            <p:cNvPr id="67" name="文本框 66"/>
            <p:cNvSpPr txBox="1"/>
            <p:nvPr/>
          </p:nvSpPr>
          <p:spPr>
            <a:xfrm>
              <a:off x="3590319" y="3474557"/>
              <a:ext cx="483578" cy="36933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</p:grpSp>
      <p:grpSp>
        <p:nvGrpSpPr>
          <p:cNvPr id="68" name="组合 67"/>
          <p:cNvGrpSpPr/>
          <p:nvPr/>
        </p:nvGrpSpPr>
        <p:grpSpPr>
          <a:xfrm>
            <a:off x="8670205" y="2627743"/>
            <a:ext cx="1463094" cy="147165"/>
            <a:chOff x="7698313" y="1203019"/>
            <a:chExt cx="1463094" cy="254200"/>
          </a:xfrm>
        </p:grpSpPr>
        <p:cxnSp>
          <p:nvCxnSpPr>
            <p:cNvPr id="69" name="直接连接符 68"/>
            <p:cNvCxnSpPr/>
            <p:nvPr/>
          </p:nvCxnSpPr>
          <p:spPr>
            <a:xfrm flipV="1">
              <a:off x="7698313" y="1203019"/>
              <a:ext cx="3749" cy="2542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/>
            <p:cNvCxnSpPr/>
            <p:nvPr/>
          </p:nvCxnSpPr>
          <p:spPr>
            <a:xfrm flipV="1">
              <a:off x="9157658" y="1203019"/>
              <a:ext cx="3749" cy="2542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/>
            <p:cNvCxnSpPr/>
            <p:nvPr/>
          </p:nvCxnSpPr>
          <p:spPr>
            <a:xfrm>
              <a:off x="7713956" y="1203019"/>
              <a:ext cx="1443702" cy="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组合 89"/>
          <p:cNvGrpSpPr/>
          <p:nvPr/>
        </p:nvGrpSpPr>
        <p:grpSpPr>
          <a:xfrm>
            <a:off x="7475320" y="3406082"/>
            <a:ext cx="3395962" cy="369332"/>
            <a:chOff x="677935" y="3474557"/>
            <a:chExt cx="3395962" cy="369332"/>
          </a:xfrm>
        </p:grpSpPr>
        <p:sp>
          <p:nvSpPr>
            <p:cNvPr id="91" name="文本框 90"/>
            <p:cNvSpPr txBox="1"/>
            <p:nvPr/>
          </p:nvSpPr>
          <p:spPr>
            <a:xfrm>
              <a:off x="677935" y="3474557"/>
              <a:ext cx="483578" cy="36933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dirty="0" smtClean="0"/>
                <a:t>15</a:t>
              </a:r>
              <a:endParaRPr lang="zh-CN" altLang="en-US" dirty="0"/>
            </a:p>
          </p:txBody>
        </p:sp>
        <p:sp>
          <p:nvSpPr>
            <p:cNvPr id="92" name="文本框 91"/>
            <p:cNvSpPr txBox="1"/>
            <p:nvPr/>
          </p:nvSpPr>
          <p:spPr>
            <a:xfrm>
              <a:off x="1161513" y="3474557"/>
              <a:ext cx="483578" cy="36933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dirty="0" smtClean="0"/>
                <a:t>5</a:t>
              </a:r>
              <a:endParaRPr lang="zh-CN" altLang="en-US" dirty="0"/>
            </a:p>
          </p:txBody>
        </p:sp>
        <p:sp>
          <p:nvSpPr>
            <p:cNvPr id="93" name="文本框 92"/>
            <p:cNvSpPr txBox="1"/>
            <p:nvPr/>
          </p:nvSpPr>
          <p:spPr>
            <a:xfrm>
              <a:off x="1645091" y="3474557"/>
              <a:ext cx="483578" cy="36933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dirty="0" smtClean="0"/>
                <a:t>2</a:t>
              </a:r>
              <a:endParaRPr lang="zh-CN" altLang="en-US" dirty="0"/>
            </a:p>
          </p:txBody>
        </p:sp>
        <p:sp>
          <p:nvSpPr>
            <p:cNvPr id="94" name="文本框 93"/>
            <p:cNvSpPr txBox="1"/>
            <p:nvPr/>
          </p:nvSpPr>
          <p:spPr>
            <a:xfrm>
              <a:off x="2137280" y="3474557"/>
              <a:ext cx="483578" cy="36933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dirty="0" smtClean="0"/>
                <a:t>40</a:t>
              </a:r>
              <a:endParaRPr lang="zh-CN" altLang="en-US" dirty="0"/>
            </a:p>
          </p:txBody>
        </p:sp>
        <p:sp>
          <p:nvSpPr>
            <p:cNvPr id="95" name="文本框 94"/>
            <p:cNvSpPr txBox="1"/>
            <p:nvPr/>
          </p:nvSpPr>
          <p:spPr>
            <a:xfrm>
              <a:off x="2623163" y="3474557"/>
              <a:ext cx="483578" cy="36933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dirty="0" smtClean="0"/>
                <a:t>13</a:t>
              </a:r>
              <a:endParaRPr lang="zh-CN" altLang="en-US" dirty="0"/>
            </a:p>
          </p:txBody>
        </p:sp>
        <p:sp>
          <p:nvSpPr>
            <p:cNvPr id="96" name="文本框 95"/>
            <p:cNvSpPr txBox="1"/>
            <p:nvPr/>
          </p:nvSpPr>
          <p:spPr>
            <a:xfrm>
              <a:off x="3106741" y="3474557"/>
              <a:ext cx="483578" cy="36933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dirty="0" smtClean="0"/>
                <a:t>42</a:t>
              </a:r>
              <a:endParaRPr lang="zh-CN" altLang="en-US" dirty="0"/>
            </a:p>
          </p:txBody>
        </p:sp>
        <p:sp>
          <p:nvSpPr>
            <p:cNvPr id="97" name="文本框 96"/>
            <p:cNvSpPr txBox="1"/>
            <p:nvPr/>
          </p:nvSpPr>
          <p:spPr>
            <a:xfrm>
              <a:off x="3590319" y="3474557"/>
              <a:ext cx="483578" cy="36933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</p:grpSp>
      <p:grpSp>
        <p:nvGrpSpPr>
          <p:cNvPr id="98" name="组合 97"/>
          <p:cNvGrpSpPr/>
          <p:nvPr/>
        </p:nvGrpSpPr>
        <p:grpSpPr>
          <a:xfrm>
            <a:off x="9176454" y="3252364"/>
            <a:ext cx="1463094" cy="147165"/>
            <a:chOff x="7698313" y="1203019"/>
            <a:chExt cx="1463094" cy="254200"/>
          </a:xfrm>
        </p:grpSpPr>
        <p:cxnSp>
          <p:nvCxnSpPr>
            <p:cNvPr id="99" name="直接连接符 98"/>
            <p:cNvCxnSpPr/>
            <p:nvPr/>
          </p:nvCxnSpPr>
          <p:spPr>
            <a:xfrm flipV="1">
              <a:off x="7698313" y="1203019"/>
              <a:ext cx="3749" cy="2542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连接符 99"/>
            <p:cNvCxnSpPr/>
            <p:nvPr/>
          </p:nvCxnSpPr>
          <p:spPr>
            <a:xfrm flipV="1">
              <a:off x="9157658" y="1203019"/>
              <a:ext cx="3749" cy="2542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连接符 100"/>
            <p:cNvCxnSpPr/>
            <p:nvPr/>
          </p:nvCxnSpPr>
          <p:spPr>
            <a:xfrm>
              <a:off x="7713956" y="1203019"/>
              <a:ext cx="1443702" cy="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" name="组合 111"/>
          <p:cNvGrpSpPr/>
          <p:nvPr/>
        </p:nvGrpSpPr>
        <p:grpSpPr>
          <a:xfrm>
            <a:off x="7459677" y="4001186"/>
            <a:ext cx="3395962" cy="369332"/>
            <a:chOff x="677935" y="3474557"/>
            <a:chExt cx="3395962" cy="369332"/>
          </a:xfrm>
        </p:grpSpPr>
        <p:sp>
          <p:nvSpPr>
            <p:cNvPr id="113" name="文本框 112"/>
            <p:cNvSpPr txBox="1"/>
            <p:nvPr/>
          </p:nvSpPr>
          <p:spPr>
            <a:xfrm>
              <a:off x="677935" y="3474557"/>
              <a:ext cx="483578" cy="36933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dirty="0" smtClean="0"/>
                <a:t>15</a:t>
              </a:r>
              <a:endParaRPr lang="zh-CN" altLang="en-US" dirty="0"/>
            </a:p>
          </p:txBody>
        </p:sp>
        <p:sp>
          <p:nvSpPr>
            <p:cNvPr id="114" name="文本框 113"/>
            <p:cNvSpPr txBox="1"/>
            <p:nvPr/>
          </p:nvSpPr>
          <p:spPr>
            <a:xfrm>
              <a:off x="1161513" y="3474557"/>
              <a:ext cx="483578" cy="36933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dirty="0" smtClean="0"/>
                <a:t>5</a:t>
              </a:r>
              <a:endParaRPr lang="zh-CN" altLang="en-US" dirty="0"/>
            </a:p>
          </p:txBody>
        </p:sp>
        <p:sp>
          <p:nvSpPr>
            <p:cNvPr id="115" name="文本框 114"/>
            <p:cNvSpPr txBox="1"/>
            <p:nvPr/>
          </p:nvSpPr>
          <p:spPr>
            <a:xfrm>
              <a:off x="1645091" y="3474557"/>
              <a:ext cx="483578" cy="36933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dirty="0" smtClean="0"/>
                <a:t>2</a:t>
              </a:r>
              <a:endParaRPr lang="zh-CN" altLang="en-US" dirty="0"/>
            </a:p>
          </p:txBody>
        </p:sp>
        <p:sp>
          <p:nvSpPr>
            <p:cNvPr id="116" name="文本框 115"/>
            <p:cNvSpPr txBox="1"/>
            <p:nvPr/>
          </p:nvSpPr>
          <p:spPr>
            <a:xfrm>
              <a:off x="2137280" y="3474557"/>
              <a:ext cx="483578" cy="36933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  <p:sp>
          <p:nvSpPr>
            <p:cNvPr id="117" name="文本框 116"/>
            <p:cNvSpPr txBox="1"/>
            <p:nvPr/>
          </p:nvSpPr>
          <p:spPr>
            <a:xfrm>
              <a:off x="2623163" y="3474557"/>
              <a:ext cx="483578" cy="36933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dirty="0" smtClean="0"/>
                <a:t>13</a:t>
              </a:r>
              <a:endParaRPr lang="zh-CN" altLang="en-US" dirty="0"/>
            </a:p>
          </p:txBody>
        </p:sp>
        <p:sp>
          <p:nvSpPr>
            <p:cNvPr id="118" name="文本框 117"/>
            <p:cNvSpPr txBox="1"/>
            <p:nvPr/>
          </p:nvSpPr>
          <p:spPr>
            <a:xfrm>
              <a:off x="3106741" y="3474557"/>
              <a:ext cx="483578" cy="36933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dirty="0" smtClean="0"/>
                <a:t>42</a:t>
              </a:r>
              <a:endParaRPr lang="zh-CN" altLang="en-US" dirty="0"/>
            </a:p>
          </p:txBody>
        </p:sp>
        <p:sp>
          <p:nvSpPr>
            <p:cNvPr id="119" name="文本框 118"/>
            <p:cNvSpPr txBox="1"/>
            <p:nvPr/>
          </p:nvSpPr>
          <p:spPr>
            <a:xfrm>
              <a:off x="3590319" y="3474557"/>
              <a:ext cx="483578" cy="36933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dirty="0" smtClean="0"/>
                <a:t>40</a:t>
              </a:r>
              <a:endParaRPr lang="zh-CN" altLang="en-US" dirty="0"/>
            </a:p>
          </p:txBody>
        </p:sp>
      </p:grpSp>
      <p:grpSp>
        <p:nvGrpSpPr>
          <p:cNvPr id="120" name="组合 119"/>
          <p:cNvGrpSpPr/>
          <p:nvPr/>
        </p:nvGrpSpPr>
        <p:grpSpPr>
          <a:xfrm>
            <a:off x="7713956" y="3862391"/>
            <a:ext cx="1463094" cy="147165"/>
            <a:chOff x="7698313" y="1203019"/>
            <a:chExt cx="1463094" cy="254200"/>
          </a:xfrm>
        </p:grpSpPr>
        <p:cxnSp>
          <p:nvCxnSpPr>
            <p:cNvPr id="121" name="直接连接符 120"/>
            <p:cNvCxnSpPr/>
            <p:nvPr/>
          </p:nvCxnSpPr>
          <p:spPr>
            <a:xfrm flipV="1">
              <a:off x="7698313" y="1203019"/>
              <a:ext cx="3749" cy="2542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接连接符 121"/>
            <p:cNvCxnSpPr/>
            <p:nvPr/>
          </p:nvCxnSpPr>
          <p:spPr>
            <a:xfrm flipV="1">
              <a:off x="9157658" y="1203019"/>
              <a:ext cx="3749" cy="2542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接连接符 122"/>
            <p:cNvCxnSpPr/>
            <p:nvPr/>
          </p:nvCxnSpPr>
          <p:spPr>
            <a:xfrm>
              <a:off x="7713956" y="1203019"/>
              <a:ext cx="1443702" cy="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4" name="组合 123"/>
          <p:cNvGrpSpPr/>
          <p:nvPr/>
        </p:nvGrpSpPr>
        <p:grpSpPr>
          <a:xfrm>
            <a:off x="7456524" y="4627385"/>
            <a:ext cx="3395962" cy="369332"/>
            <a:chOff x="677935" y="3474557"/>
            <a:chExt cx="3395962" cy="369332"/>
          </a:xfrm>
        </p:grpSpPr>
        <p:sp>
          <p:nvSpPr>
            <p:cNvPr id="125" name="文本框 124"/>
            <p:cNvSpPr txBox="1"/>
            <p:nvPr/>
          </p:nvSpPr>
          <p:spPr>
            <a:xfrm>
              <a:off x="677935" y="3474557"/>
              <a:ext cx="483578" cy="36933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  <p:sp>
          <p:nvSpPr>
            <p:cNvPr id="126" name="文本框 125"/>
            <p:cNvSpPr txBox="1"/>
            <p:nvPr/>
          </p:nvSpPr>
          <p:spPr>
            <a:xfrm>
              <a:off x="1161513" y="3474557"/>
              <a:ext cx="483578" cy="36933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dirty="0" smtClean="0"/>
                <a:t>5</a:t>
              </a:r>
              <a:endParaRPr lang="zh-CN" altLang="en-US" dirty="0"/>
            </a:p>
          </p:txBody>
        </p:sp>
        <p:sp>
          <p:nvSpPr>
            <p:cNvPr id="127" name="文本框 126"/>
            <p:cNvSpPr txBox="1"/>
            <p:nvPr/>
          </p:nvSpPr>
          <p:spPr>
            <a:xfrm>
              <a:off x="1645091" y="3474557"/>
              <a:ext cx="483578" cy="36933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dirty="0" smtClean="0"/>
                <a:t>2</a:t>
              </a:r>
              <a:endParaRPr lang="zh-CN" altLang="en-US" dirty="0"/>
            </a:p>
          </p:txBody>
        </p:sp>
        <p:sp>
          <p:nvSpPr>
            <p:cNvPr id="128" name="文本框 127"/>
            <p:cNvSpPr txBox="1"/>
            <p:nvPr/>
          </p:nvSpPr>
          <p:spPr>
            <a:xfrm>
              <a:off x="2137280" y="3474557"/>
              <a:ext cx="483578" cy="36933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dirty="0" smtClean="0"/>
                <a:t>15</a:t>
              </a:r>
              <a:endParaRPr lang="zh-CN" altLang="en-US" dirty="0"/>
            </a:p>
          </p:txBody>
        </p:sp>
        <p:sp>
          <p:nvSpPr>
            <p:cNvPr id="129" name="文本框 128"/>
            <p:cNvSpPr txBox="1"/>
            <p:nvPr/>
          </p:nvSpPr>
          <p:spPr>
            <a:xfrm>
              <a:off x="2623163" y="3474557"/>
              <a:ext cx="483578" cy="36933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dirty="0" smtClean="0"/>
                <a:t>13</a:t>
              </a:r>
              <a:endParaRPr lang="zh-CN" altLang="en-US" dirty="0"/>
            </a:p>
          </p:txBody>
        </p:sp>
        <p:sp>
          <p:nvSpPr>
            <p:cNvPr id="130" name="文本框 129"/>
            <p:cNvSpPr txBox="1"/>
            <p:nvPr/>
          </p:nvSpPr>
          <p:spPr>
            <a:xfrm>
              <a:off x="3106741" y="3474557"/>
              <a:ext cx="483578" cy="36933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dirty="0" smtClean="0"/>
                <a:t>42</a:t>
              </a:r>
              <a:endParaRPr lang="zh-CN" altLang="en-US" dirty="0"/>
            </a:p>
          </p:txBody>
        </p:sp>
        <p:sp>
          <p:nvSpPr>
            <p:cNvPr id="131" name="文本框 130"/>
            <p:cNvSpPr txBox="1"/>
            <p:nvPr/>
          </p:nvSpPr>
          <p:spPr>
            <a:xfrm>
              <a:off x="3590319" y="3474557"/>
              <a:ext cx="483578" cy="36933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dirty="0" smtClean="0"/>
                <a:t>40</a:t>
              </a:r>
              <a:endParaRPr lang="zh-CN" altLang="en-US" dirty="0"/>
            </a:p>
          </p:txBody>
        </p:sp>
      </p:grpSp>
      <p:sp>
        <p:nvSpPr>
          <p:cNvPr id="136" name="文本框 135"/>
          <p:cNvSpPr txBox="1"/>
          <p:nvPr/>
        </p:nvSpPr>
        <p:spPr>
          <a:xfrm>
            <a:off x="6064220" y="4562172"/>
            <a:ext cx="13241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增量</a:t>
            </a:r>
            <a:r>
              <a:rPr lang="en-US" altLang="zh-CN" sz="1200" dirty="0" smtClean="0"/>
              <a:t>h</a:t>
            </a:r>
            <a:r>
              <a:rPr lang="zh-CN" altLang="en-US" sz="1200" dirty="0" smtClean="0"/>
              <a:t>值</a:t>
            </a:r>
            <a:endParaRPr lang="en-US" altLang="zh-CN" sz="1200" dirty="0" smtClean="0"/>
          </a:p>
          <a:p>
            <a:r>
              <a:rPr lang="en-US" altLang="zh-CN" sz="1200" dirty="0" smtClean="0"/>
              <a:t>(3+1)/3=1</a:t>
            </a:r>
            <a:r>
              <a:rPr lang="zh-CN" altLang="en-US" sz="1200" dirty="0" smtClean="0"/>
              <a:t>，</a:t>
            </a:r>
            <a:endParaRPr lang="en-US" altLang="zh-CN" sz="1200" dirty="0" smtClean="0"/>
          </a:p>
          <a:p>
            <a:r>
              <a:rPr lang="zh-CN" altLang="en-US" sz="1200" dirty="0" smtClean="0"/>
              <a:t>相当于插入排序</a:t>
            </a:r>
            <a:endParaRPr lang="zh-CN" altLang="en-US" sz="1200" dirty="0"/>
          </a:p>
        </p:txBody>
      </p:sp>
      <p:sp>
        <p:nvSpPr>
          <p:cNvPr id="21" name="文本框 20"/>
          <p:cNvSpPr txBox="1"/>
          <p:nvPr/>
        </p:nvSpPr>
        <p:spPr>
          <a:xfrm>
            <a:off x="8506799" y="5208503"/>
            <a:ext cx="162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…</a:t>
            </a:r>
            <a:r>
              <a:rPr lang="zh-CN" altLang="en-US" dirty="0" smtClean="0"/>
              <a:t>插入排序</a:t>
            </a:r>
            <a:r>
              <a:rPr lang="en-US" altLang="zh-CN" dirty="0" smtClean="0"/>
              <a:t>…</a:t>
            </a:r>
            <a:endParaRPr lang="zh-CN" altLang="en-US" dirty="0"/>
          </a:p>
        </p:txBody>
      </p:sp>
      <p:grpSp>
        <p:nvGrpSpPr>
          <p:cNvPr id="137" name="组合 136"/>
          <p:cNvGrpSpPr/>
          <p:nvPr/>
        </p:nvGrpSpPr>
        <p:grpSpPr>
          <a:xfrm>
            <a:off x="7455200" y="5803607"/>
            <a:ext cx="3395962" cy="369332"/>
            <a:chOff x="677935" y="3474557"/>
            <a:chExt cx="3395962" cy="369332"/>
          </a:xfrm>
        </p:grpSpPr>
        <p:sp>
          <p:nvSpPr>
            <p:cNvPr id="138" name="文本框 137"/>
            <p:cNvSpPr txBox="1"/>
            <p:nvPr/>
          </p:nvSpPr>
          <p:spPr>
            <a:xfrm>
              <a:off x="677935" y="3474557"/>
              <a:ext cx="483578" cy="36933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  <p:sp>
          <p:nvSpPr>
            <p:cNvPr id="139" name="文本框 138"/>
            <p:cNvSpPr txBox="1"/>
            <p:nvPr/>
          </p:nvSpPr>
          <p:spPr>
            <a:xfrm>
              <a:off x="1161513" y="3474557"/>
              <a:ext cx="483578" cy="36933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dirty="0" smtClean="0"/>
                <a:t>2</a:t>
              </a:r>
              <a:endParaRPr lang="zh-CN" altLang="en-US" dirty="0"/>
            </a:p>
          </p:txBody>
        </p:sp>
        <p:sp>
          <p:nvSpPr>
            <p:cNvPr id="140" name="文本框 139"/>
            <p:cNvSpPr txBox="1"/>
            <p:nvPr/>
          </p:nvSpPr>
          <p:spPr>
            <a:xfrm>
              <a:off x="1645091" y="3474557"/>
              <a:ext cx="483578" cy="36933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dirty="0" smtClean="0"/>
                <a:t>5</a:t>
              </a:r>
              <a:endParaRPr lang="zh-CN" altLang="en-US" dirty="0"/>
            </a:p>
          </p:txBody>
        </p:sp>
        <p:sp>
          <p:nvSpPr>
            <p:cNvPr id="141" name="文本框 140"/>
            <p:cNvSpPr txBox="1"/>
            <p:nvPr/>
          </p:nvSpPr>
          <p:spPr>
            <a:xfrm>
              <a:off x="2137280" y="3474557"/>
              <a:ext cx="483578" cy="36933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dirty="0" smtClean="0"/>
                <a:t>13</a:t>
              </a:r>
              <a:endParaRPr lang="zh-CN" altLang="en-US" dirty="0"/>
            </a:p>
          </p:txBody>
        </p:sp>
        <p:sp>
          <p:nvSpPr>
            <p:cNvPr id="142" name="文本框 141"/>
            <p:cNvSpPr txBox="1"/>
            <p:nvPr/>
          </p:nvSpPr>
          <p:spPr>
            <a:xfrm>
              <a:off x="2623163" y="3474557"/>
              <a:ext cx="483578" cy="36933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dirty="0" smtClean="0"/>
                <a:t>15</a:t>
              </a:r>
              <a:endParaRPr lang="zh-CN" altLang="en-US" dirty="0"/>
            </a:p>
          </p:txBody>
        </p:sp>
        <p:sp>
          <p:nvSpPr>
            <p:cNvPr id="143" name="文本框 142"/>
            <p:cNvSpPr txBox="1"/>
            <p:nvPr/>
          </p:nvSpPr>
          <p:spPr>
            <a:xfrm>
              <a:off x="3106741" y="3474557"/>
              <a:ext cx="483578" cy="36933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dirty="0" smtClean="0"/>
                <a:t>40</a:t>
              </a:r>
              <a:endParaRPr lang="zh-CN" altLang="en-US" dirty="0"/>
            </a:p>
          </p:txBody>
        </p:sp>
        <p:sp>
          <p:nvSpPr>
            <p:cNvPr id="144" name="文本框 143"/>
            <p:cNvSpPr txBox="1"/>
            <p:nvPr/>
          </p:nvSpPr>
          <p:spPr>
            <a:xfrm>
              <a:off x="3590319" y="3474557"/>
              <a:ext cx="483578" cy="36933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dirty="0" smtClean="0"/>
                <a:t>42</a:t>
              </a:r>
              <a:endParaRPr lang="zh-CN" altLang="en-US" dirty="0"/>
            </a:p>
          </p:txBody>
        </p:sp>
      </p:grpSp>
      <p:sp>
        <p:nvSpPr>
          <p:cNvPr id="4" name="左大括号 3"/>
          <p:cNvSpPr/>
          <p:nvPr/>
        </p:nvSpPr>
        <p:spPr>
          <a:xfrm>
            <a:off x="7276538" y="3568056"/>
            <a:ext cx="45719" cy="681358"/>
          </a:xfrm>
          <a:prstGeom prst="lef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0468576"/>
      </p:ext>
    </p:extLst>
  </p:cSld>
  <p:clrMapOvr>
    <a:masterClrMapping/>
  </p:clrMapOvr>
  <p:transition spd="slow" advClick="0" advTm="3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36" grpId="0"/>
      <p:bldP spid="21" grpId="0"/>
      <p:bldP spid="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03346" y="89955"/>
            <a:ext cx="11136573" cy="587493"/>
          </a:xfrm>
        </p:spPr>
        <p:txBody>
          <a:bodyPr>
            <a:normAutofit/>
          </a:bodyPr>
          <a:lstStyle/>
          <a:p>
            <a:r>
              <a:rPr lang="zh-CN" altLang="en-US" dirty="0"/>
              <a:t>希尔</a:t>
            </a:r>
            <a:r>
              <a:rPr lang="zh-CN" altLang="en-US" dirty="0" smtClean="0"/>
              <a:t>排序（代码）</a:t>
            </a:r>
            <a:endParaRPr lang="ko-KR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346" y="2147746"/>
            <a:ext cx="6571066" cy="325966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3215" y="2635762"/>
            <a:ext cx="5228785" cy="2283629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03346" y="1521069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本质是插入排序，核心代码一致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5550401"/>
      </p:ext>
    </p:extLst>
  </p:cSld>
  <p:clrMapOvr>
    <a:masterClrMapping/>
  </p:clrMapOvr>
  <p:transition spd="slow" advClick="0" advTm="3000">
    <p:push dir="u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03346" y="89955"/>
            <a:ext cx="11136573" cy="587493"/>
          </a:xfrm>
        </p:spPr>
        <p:txBody>
          <a:bodyPr>
            <a:normAutofit/>
          </a:bodyPr>
          <a:lstStyle/>
          <a:p>
            <a:r>
              <a:rPr lang="zh-CN" altLang="en-US" dirty="0"/>
              <a:t>排序算法</a:t>
            </a:r>
            <a:r>
              <a:rPr lang="zh-CN" altLang="en-US" dirty="0" smtClean="0"/>
              <a:t>（</a:t>
            </a:r>
            <a:r>
              <a:rPr lang="zh-CN" altLang="en-US" dirty="0"/>
              <a:t>七</a:t>
            </a:r>
            <a:r>
              <a:rPr lang="zh-CN" altLang="en-US" dirty="0" smtClean="0"/>
              <a:t>）</a:t>
            </a:r>
            <a:r>
              <a:rPr lang="en-US" altLang="zh-CN" dirty="0" smtClean="0"/>
              <a:t>--</a:t>
            </a:r>
            <a:r>
              <a:rPr lang="zh-CN" altLang="en-US" dirty="0" smtClean="0"/>
              <a:t>堆排序</a:t>
            </a:r>
            <a:endParaRPr lang="ko-KR" alt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305223" y="1203019"/>
            <a:ext cx="345281" cy="369332"/>
            <a:chOff x="1101969" y="1465385"/>
            <a:chExt cx="679206" cy="567843"/>
          </a:xfrm>
          <a:solidFill>
            <a:schemeClr val="accent1"/>
          </a:solidFill>
        </p:grpSpPr>
        <p:sp>
          <p:nvSpPr>
            <p:cNvPr id="10" name="Rectangle 9"/>
            <p:cNvSpPr/>
            <p:nvPr/>
          </p:nvSpPr>
          <p:spPr>
            <a:xfrm>
              <a:off x="1101969" y="1465385"/>
              <a:ext cx="269631" cy="5678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1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473444" y="1465385"/>
              <a:ext cx="117231" cy="5678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1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663944" y="1465385"/>
              <a:ext cx="117231" cy="5678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1"/>
            </a:p>
          </p:txBody>
        </p:sp>
      </p:grp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857199" y="1203019"/>
            <a:ext cx="1470365" cy="369332"/>
          </a:xfrm>
          <a:prstGeom prst="rect">
            <a:avLst/>
          </a:prstGeom>
        </p:spPr>
        <p:txBody>
          <a:bodyPr wrap="square" lIns="0" tIns="0" rIns="0" bIns="0" anchor="t" anchorCtr="0">
            <a:spAutoFit/>
            <a:scene3d>
              <a:camera prst="orthographicFront"/>
              <a:lightRig rig="threePt" dir="t"/>
            </a:scene3d>
            <a:sp3d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None/>
              <a:defRPr lang="en-US" altLang="ko-KR" sz="2000" dirty="0" smtClean="0">
                <a:latin typeface="Microsoft Sans Serif" pitchFamily="34" charset="0"/>
                <a:ea typeface="+mj-ea"/>
                <a:cs typeface="Microsoft Sans Serif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+mn-lt"/>
                <a:ea typeface="+mn-ea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+mn-lt"/>
                <a:ea typeface="+mn-ea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+mn-lt"/>
                <a:ea typeface="+mn-ea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+mn-lt"/>
                <a:ea typeface="+mn-ea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9pPr>
          </a:lstStyle>
          <a:p>
            <a:pPr marL="0" indent="0" algn="just">
              <a:spcBef>
                <a:spcPts val="0"/>
              </a:spcBef>
            </a:pPr>
            <a:r>
              <a:rPr lang="zh-CN" altLang="en-US" sz="24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rPr>
              <a:t>算法描述</a:t>
            </a:r>
            <a:endParaRPr lang="en-US" altLang="ko-KR" sz="2400" dirty="0">
              <a:solidFill>
                <a:schemeClr val="accent1"/>
              </a:solidFill>
              <a:latin typeface="+mj-lt"/>
              <a:ea typeface="+mn-ea"/>
              <a:cs typeface="+mn-cs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4958059" y="975241"/>
            <a:ext cx="22499" cy="546137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" name="Group 8"/>
          <p:cNvGrpSpPr/>
          <p:nvPr/>
        </p:nvGrpSpPr>
        <p:grpSpPr>
          <a:xfrm>
            <a:off x="305223" y="4009556"/>
            <a:ext cx="345281" cy="369332"/>
            <a:chOff x="1101969" y="1465385"/>
            <a:chExt cx="679206" cy="567843"/>
          </a:xfrm>
          <a:solidFill>
            <a:schemeClr val="accent1"/>
          </a:solidFill>
        </p:grpSpPr>
        <p:sp>
          <p:nvSpPr>
            <p:cNvPr id="105" name="Rectangle 9"/>
            <p:cNvSpPr/>
            <p:nvPr/>
          </p:nvSpPr>
          <p:spPr>
            <a:xfrm>
              <a:off x="1101969" y="1465385"/>
              <a:ext cx="269631" cy="5678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1"/>
            </a:p>
          </p:txBody>
        </p:sp>
        <p:sp>
          <p:nvSpPr>
            <p:cNvPr id="107" name="Rectangle 11"/>
            <p:cNvSpPr/>
            <p:nvPr/>
          </p:nvSpPr>
          <p:spPr>
            <a:xfrm>
              <a:off x="1473444" y="1465385"/>
              <a:ext cx="117231" cy="5678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1"/>
            </a:p>
          </p:txBody>
        </p:sp>
        <p:sp>
          <p:nvSpPr>
            <p:cNvPr id="108" name="Rectangle 12"/>
            <p:cNvSpPr/>
            <p:nvPr/>
          </p:nvSpPr>
          <p:spPr>
            <a:xfrm>
              <a:off x="1663944" y="1465385"/>
              <a:ext cx="117231" cy="5678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1"/>
            </a:p>
          </p:txBody>
        </p:sp>
      </p:grpSp>
      <p:sp>
        <p:nvSpPr>
          <p:cNvPr id="109" name="Rectangle 3"/>
          <p:cNvSpPr txBox="1">
            <a:spLocks noChangeArrowheads="1"/>
          </p:cNvSpPr>
          <p:nvPr/>
        </p:nvSpPr>
        <p:spPr bwMode="auto">
          <a:xfrm>
            <a:off x="857199" y="4009556"/>
            <a:ext cx="1470365" cy="369332"/>
          </a:xfrm>
          <a:prstGeom prst="rect">
            <a:avLst/>
          </a:prstGeom>
        </p:spPr>
        <p:txBody>
          <a:bodyPr wrap="square" lIns="0" tIns="0" rIns="0" bIns="0" anchor="t" anchorCtr="0">
            <a:spAutoFit/>
            <a:scene3d>
              <a:camera prst="orthographicFront"/>
              <a:lightRig rig="threePt" dir="t"/>
            </a:scene3d>
            <a:sp3d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None/>
              <a:defRPr lang="en-US" altLang="ko-KR" sz="2000" dirty="0" smtClean="0">
                <a:latin typeface="Microsoft Sans Serif" pitchFamily="34" charset="0"/>
                <a:ea typeface="+mj-ea"/>
                <a:cs typeface="Microsoft Sans Serif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+mn-lt"/>
                <a:ea typeface="+mn-ea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+mn-lt"/>
                <a:ea typeface="+mn-ea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+mn-lt"/>
                <a:ea typeface="+mn-ea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+mn-lt"/>
                <a:ea typeface="+mn-ea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9pPr>
          </a:lstStyle>
          <a:p>
            <a:pPr marL="0" indent="0" algn="just">
              <a:spcBef>
                <a:spcPts val="0"/>
              </a:spcBef>
            </a:pPr>
            <a:r>
              <a:rPr lang="zh-CN" altLang="en-US" sz="24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rPr>
              <a:t>算法实现</a:t>
            </a:r>
            <a:endParaRPr lang="en-US" altLang="ko-KR" sz="2400" dirty="0">
              <a:solidFill>
                <a:schemeClr val="accent1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110" name="Rectangle 3"/>
          <p:cNvSpPr txBox="1">
            <a:spLocks noChangeArrowheads="1"/>
          </p:cNvSpPr>
          <p:nvPr/>
        </p:nvSpPr>
        <p:spPr bwMode="auto">
          <a:xfrm>
            <a:off x="305224" y="4562515"/>
            <a:ext cx="3959046" cy="269304"/>
          </a:xfrm>
          <a:prstGeom prst="rect">
            <a:avLst/>
          </a:prstGeom>
        </p:spPr>
        <p:txBody>
          <a:bodyPr wrap="square" lIns="0" tIns="0" rIns="0" bIns="0" anchor="t" anchorCtr="0">
            <a:spAutoFit/>
            <a:scene3d>
              <a:camera prst="orthographicFront"/>
              <a:lightRig rig="threePt" dir="t"/>
            </a:scene3d>
            <a:sp3d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None/>
              <a:defRPr lang="en-US" altLang="ko-KR" sz="2000" dirty="0" smtClean="0">
                <a:latin typeface="Microsoft Sans Serif" pitchFamily="34" charset="0"/>
                <a:ea typeface="+mj-ea"/>
                <a:cs typeface="Microsoft Sans Serif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+mn-lt"/>
                <a:ea typeface="+mn-ea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+mn-lt"/>
                <a:ea typeface="+mn-ea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+mn-lt"/>
                <a:ea typeface="+mn-ea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+mn-lt"/>
                <a:ea typeface="+mn-ea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9pPr>
          </a:lstStyle>
          <a:p>
            <a:pPr marL="0" indent="0" algn="just">
              <a:lnSpc>
                <a:spcPct val="125000"/>
              </a:lnSpc>
              <a:spcBef>
                <a:spcPts val="0"/>
              </a:spcBef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见下页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08819947"/>
      </p:ext>
    </p:extLst>
  </p:cSld>
  <p:clrMapOvr>
    <a:masterClrMapping/>
  </p:clrMapOvr>
  <p:transition spd="slow" advClick="0" advTm="3000">
    <p:push dir="u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03346" y="89955"/>
            <a:ext cx="11136573" cy="587493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堆排序（代码）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9448224"/>
      </p:ext>
    </p:extLst>
  </p:cSld>
  <p:clrMapOvr>
    <a:masterClrMapping/>
  </p:clrMapOvr>
  <p:transition spd="slow" advClick="0" advTm="3000">
    <p:push dir="u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03346" y="89955"/>
            <a:ext cx="11136573" cy="587493"/>
          </a:xfrm>
        </p:spPr>
        <p:txBody>
          <a:bodyPr>
            <a:normAutofit/>
          </a:bodyPr>
          <a:lstStyle/>
          <a:p>
            <a:r>
              <a:rPr lang="zh-CN" altLang="en-US" dirty="0"/>
              <a:t>排序算法</a:t>
            </a:r>
            <a:r>
              <a:rPr lang="zh-CN" altLang="en-US" dirty="0" smtClean="0"/>
              <a:t>（</a:t>
            </a:r>
            <a:r>
              <a:rPr lang="zh-CN" altLang="en-US" dirty="0"/>
              <a:t>八</a:t>
            </a:r>
            <a:r>
              <a:rPr lang="zh-CN" altLang="en-US" dirty="0" smtClean="0"/>
              <a:t>）</a:t>
            </a:r>
            <a:r>
              <a:rPr lang="en-US" altLang="zh-CN" dirty="0" smtClean="0"/>
              <a:t>--</a:t>
            </a:r>
            <a:r>
              <a:rPr lang="zh-CN" altLang="en-US" dirty="0"/>
              <a:t>桶</a:t>
            </a:r>
            <a:r>
              <a:rPr lang="zh-CN" altLang="en-US" dirty="0" smtClean="0"/>
              <a:t>排序</a:t>
            </a:r>
            <a:endParaRPr lang="ko-KR" alt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05223" y="1721426"/>
            <a:ext cx="4675335" cy="1077218"/>
          </a:xfrm>
          <a:prstGeom prst="rect">
            <a:avLst/>
          </a:prstGeom>
        </p:spPr>
        <p:txBody>
          <a:bodyPr wrap="square" lIns="0" tIns="0" rIns="0" bIns="0" anchor="t" anchorCtr="0">
            <a:spAutoFit/>
            <a:scene3d>
              <a:camera prst="orthographicFront"/>
              <a:lightRig rig="threePt" dir="t"/>
            </a:scene3d>
            <a:sp3d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None/>
              <a:defRPr lang="en-US" altLang="ko-KR" sz="2000" dirty="0" smtClean="0">
                <a:latin typeface="Microsoft Sans Serif" pitchFamily="34" charset="0"/>
                <a:ea typeface="+mj-ea"/>
                <a:cs typeface="Microsoft Sans Serif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+mn-lt"/>
                <a:ea typeface="+mn-ea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+mn-lt"/>
                <a:ea typeface="+mn-ea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+mn-lt"/>
                <a:ea typeface="+mn-ea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+mn-lt"/>
                <a:ea typeface="+mn-ea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9pPr>
          </a:lstStyle>
          <a:p>
            <a:pPr marL="0" indent="0" algn="just">
              <a:lnSpc>
                <a:spcPct val="125000"/>
              </a:lnSpc>
              <a:spcBef>
                <a:spcPts val="0"/>
              </a:spcBef>
            </a:pP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1. 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设置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一个定量的数组当作空桶；</a:t>
            </a:r>
          </a:p>
          <a:p>
            <a:pPr marL="0" indent="0" algn="just">
              <a:lnSpc>
                <a:spcPct val="125000"/>
              </a:lnSpc>
              <a:spcBef>
                <a:spcPts val="0"/>
              </a:spcBef>
            </a:pP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2. 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遍历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输入数据，并且把数据一个一个放到对应的桶里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去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;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 algn="just">
              <a:lnSpc>
                <a:spcPct val="125000"/>
              </a:lnSpc>
              <a:spcBef>
                <a:spcPts val="0"/>
              </a:spcBef>
            </a:pP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3. 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对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每个不是空的桶进行排序；</a:t>
            </a:r>
          </a:p>
          <a:p>
            <a:pPr marL="0" indent="0" algn="just">
              <a:lnSpc>
                <a:spcPct val="125000"/>
              </a:lnSpc>
              <a:spcBef>
                <a:spcPts val="0"/>
              </a:spcBef>
            </a:pP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4. 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从不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是空的桶里把排好序的数据拼接起来。 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305223" y="1203019"/>
            <a:ext cx="345281" cy="369332"/>
            <a:chOff x="1101969" y="1465385"/>
            <a:chExt cx="679206" cy="567843"/>
          </a:xfrm>
          <a:solidFill>
            <a:schemeClr val="accent1"/>
          </a:solidFill>
        </p:grpSpPr>
        <p:sp>
          <p:nvSpPr>
            <p:cNvPr id="10" name="Rectangle 9"/>
            <p:cNvSpPr/>
            <p:nvPr/>
          </p:nvSpPr>
          <p:spPr>
            <a:xfrm>
              <a:off x="1101969" y="1465385"/>
              <a:ext cx="269631" cy="5678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1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473444" y="1465385"/>
              <a:ext cx="117231" cy="5678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1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663944" y="1465385"/>
              <a:ext cx="117231" cy="5678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1"/>
            </a:p>
          </p:txBody>
        </p:sp>
      </p:grp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857199" y="1203019"/>
            <a:ext cx="1470365" cy="369332"/>
          </a:xfrm>
          <a:prstGeom prst="rect">
            <a:avLst/>
          </a:prstGeom>
        </p:spPr>
        <p:txBody>
          <a:bodyPr wrap="square" lIns="0" tIns="0" rIns="0" bIns="0" anchor="t" anchorCtr="0">
            <a:spAutoFit/>
            <a:scene3d>
              <a:camera prst="orthographicFront"/>
              <a:lightRig rig="threePt" dir="t"/>
            </a:scene3d>
            <a:sp3d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None/>
              <a:defRPr lang="en-US" altLang="ko-KR" sz="2000" dirty="0" smtClean="0">
                <a:latin typeface="Microsoft Sans Serif" pitchFamily="34" charset="0"/>
                <a:ea typeface="+mj-ea"/>
                <a:cs typeface="Microsoft Sans Serif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+mn-lt"/>
                <a:ea typeface="+mn-ea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+mn-lt"/>
                <a:ea typeface="+mn-ea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+mn-lt"/>
                <a:ea typeface="+mn-ea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+mn-lt"/>
                <a:ea typeface="+mn-ea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9pPr>
          </a:lstStyle>
          <a:p>
            <a:pPr marL="0" indent="0" algn="just">
              <a:spcBef>
                <a:spcPts val="0"/>
              </a:spcBef>
            </a:pPr>
            <a:r>
              <a:rPr lang="zh-CN" altLang="en-US" sz="24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rPr>
              <a:t>算法描述</a:t>
            </a:r>
            <a:endParaRPr lang="en-US" altLang="ko-KR" sz="2400" dirty="0">
              <a:solidFill>
                <a:schemeClr val="accent1"/>
              </a:solidFill>
              <a:latin typeface="+mj-lt"/>
              <a:ea typeface="+mn-ea"/>
              <a:cs typeface="+mn-cs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4958059" y="975241"/>
            <a:ext cx="22499" cy="546137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组合 15"/>
          <p:cNvGrpSpPr/>
          <p:nvPr/>
        </p:nvGrpSpPr>
        <p:grpSpPr>
          <a:xfrm>
            <a:off x="7450737" y="1009892"/>
            <a:ext cx="3395962" cy="369332"/>
            <a:chOff x="677935" y="3474557"/>
            <a:chExt cx="3395962" cy="369332"/>
          </a:xfrm>
        </p:grpSpPr>
        <p:sp>
          <p:nvSpPr>
            <p:cNvPr id="11" name="文本框 10"/>
            <p:cNvSpPr txBox="1"/>
            <p:nvPr/>
          </p:nvSpPr>
          <p:spPr>
            <a:xfrm>
              <a:off x="677935" y="3474557"/>
              <a:ext cx="483578" cy="36933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dirty="0" smtClean="0"/>
                <a:t>15</a:t>
              </a:r>
              <a:endParaRPr lang="zh-CN" altLang="en-US" dirty="0"/>
            </a:p>
          </p:txBody>
        </p:sp>
        <p:sp>
          <p:nvSpPr>
            <p:cNvPr id="83" name="文本框 82"/>
            <p:cNvSpPr txBox="1"/>
            <p:nvPr/>
          </p:nvSpPr>
          <p:spPr>
            <a:xfrm>
              <a:off x="1161513" y="3474557"/>
              <a:ext cx="483578" cy="36933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dirty="0" smtClean="0"/>
                <a:t>13</a:t>
              </a:r>
              <a:endParaRPr lang="zh-CN" altLang="en-US" dirty="0"/>
            </a:p>
          </p:txBody>
        </p:sp>
        <p:sp>
          <p:nvSpPr>
            <p:cNvPr id="84" name="文本框 83"/>
            <p:cNvSpPr txBox="1"/>
            <p:nvPr/>
          </p:nvSpPr>
          <p:spPr>
            <a:xfrm>
              <a:off x="1645091" y="3474557"/>
              <a:ext cx="483578" cy="36933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dirty="0" smtClean="0"/>
                <a:t>2</a:t>
              </a:r>
              <a:endParaRPr lang="zh-CN" altLang="en-US" dirty="0"/>
            </a:p>
          </p:txBody>
        </p:sp>
        <p:sp>
          <p:nvSpPr>
            <p:cNvPr id="85" name="文本框 84"/>
            <p:cNvSpPr txBox="1"/>
            <p:nvPr/>
          </p:nvSpPr>
          <p:spPr>
            <a:xfrm>
              <a:off x="2137280" y="3474557"/>
              <a:ext cx="483578" cy="36933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dirty="0" smtClean="0"/>
                <a:t>40</a:t>
              </a:r>
              <a:endParaRPr lang="zh-CN" altLang="en-US" dirty="0"/>
            </a:p>
          </p:txBody>
        </p:sp>
        <p:sp>
          <p:nvSpPr>
            <p:cNvPr id="86" name="文本框 85"/>
            <p:cNvSpPr txBox="1"/>
            <p:nvPr/>
          </p:nvSpPr>
          <p:spPr>
            <a:xfrm>
              <a:off x="2623163" y="3474557"/>
              <a:ext cx="483578" cy="36933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dirty="0" smtClean="0"/>
                <a:t>5</a:t>
              </a:r>
              <a:endParaRPr lang="zh-CN" altLang="en-US" dirty="0"/>
            </a:p>
          </p:txBody>
        </p:sp>
        <p:sp>
          <p:nvSpPr>
            <p:cNvPr id="87" name="文本框 86"/>
            <p:cNvSpPr txBox="1"/>
            <p:nvPr/>
          </p:nvSpPr>
          <p:spPr>
            <a:xfrm>
              <a:off x="3106741" y="3474557"/>
              <a:ext cx="483578" cy="36933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dirty="0" smtClean="0"/>
                <a:t>42</a:t>
              </a:r>
              <a:endParaRPr lang="zh-CN" altLang="en-US" dirty="0"/>
            </a:p>
          </p:txBody>
        </p:sp>
        <p:sp>
          <p:nvSpPr>
            <p:cNvPr id="88" name="文本框 87"/>
            <p:cNvSpPr txBox="1"/>
            <p:nvPr/>
          </p:nvSpPr>
          <p:spPr>
            <a:xfrm>
              <a:off x="3590319" y="3474557"/>
              <a:ext cx="483578" cy="36933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</p:grpSp>
      <p:grpSp>
        <p:nvGrpSpPr>
          <p:cNvPr id="104" name="Group 8"/>
          <p:cNvGrpSpPr/>
          <p:nvPr/>
        </p:nvGrpSpPr>
        <p:grpSpPr>
          <a:xfrm>
            <a:off x="305223" y="4009556"/>
            <a:ext cx="345281" cy="369332"/>
            <a:chOff x="1101969" y="1465385"/>
            <a:chExt cx="679206" cy="567843"/>
          </a:xfrm>
          <a:solidFill>
            <a:schemeClr val="accent1"/>
          </a:solidFill>
        </p:grpSpPr>
        <p:sp>
          <p:nvSpPr>
            <p:cNvPr id="105" name="Rectangle 9"/>
            <p:cNvSpPr/>
            <p:nvPr/>
          </p:nvSpPr>
          <p:spPr>
            <a:xfrm>
              <a:off x="1101969" y="1465385"/>
              <a:ext cx="269631" cy="5678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1"/>
            </a:p>
          </p:txBody>
        </p:sp>
        <p:sp>
          <p:nvSpPr>
            <p:cNvPr id="107" name="Rectangle 11"/>
            <p:cNvSpPr/>
            <p:nvPr/>
          </p:nvSpPr>
          <p:spPr>
            <a:xfrm>
              <a:off x="1473444" y="1465385"/>
              <a:ext cx="117231" cy="5678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1"/>
            </a:p>
          </p:txBody>
        </p:sp>
        <p:sp>
          <p:nvSpPr>
            <p:cNvPr id="108" name="Rectangle 12"/>
            <p:cNvSpPr/>
            <p:nvPr/>
          </p:nvSpPr>
          <p:spPr>
            <a:xfrm>
              <a:off x="1663944" y="1465385"/>
              <a:ext cx="117231" cy="5678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1"/>
            </a:p>
          </p:txBody>
        </p:sp>
      </p:grpSp>
      <p:sp>
        <p:nvSpPr>
          <p:cNvPr id="109" name="Rectangle 3"/>
          <p:cNvSpPr txBox="1">
            <a:spLocks noChangeArrowheads="1"/>
          </p:cNvSpPr>
          <p:nvPr/>
        </p:nvSpPr>
        <p:spPr bwMode="auto">
          <a:xfrm>
            <a:off x="857199" y="4009556"/>
            <a:ext cx="1470365" cy="369332"/>
          </a:xfrm>
          <a:prstGeom prst="rect">
            <a:avLst/>
          </a:prstGeom>
        </p:spPr>
        <p:txBody>
          <a:bodyPr wrap="square" lIns="0" tIns="0" rIns="0" bIns="0" anchor="t" anchorCtr="0">
            <a:spAutoFit/>
            <a:scene3d>
              <a:camera prst="orthographicFront"/>
              <a:lightRig rig="threePt" dir="t"/>
            </a:scene3d>
            <a:sp3d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None/>
              <a:defRPr lang="en-US" altLang="ko-KR" sz="2000" dirty="0" smtClean="0">
                <a:latin typeface="Microsoft Sans Serif" pitchFamily="34" charset="0"/>
                <a:ea typeface="+mj-ea"/>
                <a:cs typeface="Microsoft Sans Serif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+mn-lt"/>
                <a:ea typeface="+mn-ea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+mn-lt"/>
                <a:ea typeface="+mn-ea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+mn-lt"/>
                <a:ea typeface="+mn-ea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+mn-lt"/>
                <a:ea typeface="+mn-ea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9pPr>
          </a:lstStyle>
          <a:p>
            <a:pPr marL="0" indent="0" algn="just">
              <a:spcBef>
                <a:spcPts val="0"/>
              </a:spcBef>
            </a:pPr>
            <a:r>
              <a:rPr lang="zh-CN" altLang="en-US" sz="24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rPr>
              <a:t>算法实现</a:t>
            </a:r>
            <a:endParaRPr lang="en-US" altLang="ko-KR" sz="2400" dirty="0">
              <a:solidFill>
                <a:schemeClr val="accent1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110" name="Rectangle 3"/>
          <p:cNvSpPr txBox="1">
            <a:spLocks noChangeArrowheads="1"/>
          </p:cNvSpPr>
          <p:nvPr/>
        </p:nvSpPr>
        <p:spPr bwMode="auto">
          <a:xfrm>
            <a:off x="305224" y="4562515"/>
            <a:ext cx="3959046" cy="269304"/>
          </a:xfrm>
          <a:prstGeom prst="rect">
            <a:avLst/>
          </a:prstGeom>
        </p:spPr>
        <p:txBody>
          <a:bodyPr wrap="square" lIns="0" tIns="0" rIns="0" bIns="0" anchor="t" anchorCtr="0">
            <a:spAutoFit/>
            <a:scene3d>
              <a:camera prst="orthographicFront"/>
              <a:lightRig rig="threePt" dir="t"/>
            </a:scene3d>
            <a:sp3d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None/>
              <a:defRPr lang="en-US" altLang="ko-KR" sz="2000" dirty="0" smtClean="0">
                <a:latin typeface="Microsoft Sans Serif" pitchFamily="34" charset="0"/>
                <a:ea typeface="+mj-ea"/>
                <a:cs typeface="Microsoft Sans Serif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+mn-lt"/>
                <a:ea typeface="+mn-ea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+mn-lt"/>
                <a:ea typeface="+mn-ea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+mn-lt"/>
                <a:ea typeface="+mn-ea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+mn-lt"/>
                <a:ea typeface="+mn-ea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9pPr>
          </a:lstStyle>
          <a:p>
            <a:pPr marL="0" indent="0" algn="just">
              <a:lnSpc>
                <a:spcPct val="125000"/>
              </a:lnSpc>
              <a:spcBef>
                <a:spcPts val="0"/>
              </a:spcBef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见下页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414143" y="909077"/>
            <a:ext cx="20249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设桶宽为</a:t>
            </a:r>
            <a:r>
              <a:rPr lang="en-US" altLang="zh-CN" sz="1200" dirty="0" smtClean="0"/>
              <a:t>10</a:t>
            </a:r>
          </a:p>
          <a:p>
            <a:r>
              <a:rPr lang="zh-CN" altLang="en-US" sz="1200" dirty="0" smtClean="0"/>
              <a:t>桶数</a:t>
            </a:r>
            <a:r>
              <a:rPr lang="en-US" altLang="zh-CN" sz="1200" dirty="0" smtClean="0"/>
              <a:t>=(max-min)/</a:t>
            </a:r>
            <a:r>
              <a:rPr lang="zh-CN" altLang="en-US" sz="1200" dirty="0" smtClean="0"/>
              <a:t>桶宽</a:t>
            </a:r>
            <a:r>
              <a:rPr lang="en-US" altLang="zh-CN" sz="1200" dirty="0" smtClean="0"/>
              <a:t>+1</a:t>
            </a:r>
          </a:p>
          <a:p>
            <a:r>
              <a:rPr lang="zh-CN" altLang="en-US" sz="1200" dirty="0"/>
              <a:t>即</a:t>
            </a:r>
            <a:r>
              <a:rPr lang="en-US" altLang="zh-CN" sz="1200" dirty="0" smtClean="0"/>
              <a:t>(42-1)/10+1=5</a:t>
            </a:r>
            <a:endParaRPr lang="zh-CN" altLang="en-US" sz="1200" dirty="0"/>
          </a:p>
        </p:txBody>
      </p:sp>
      <p:sp>
        <p:nvSpPr>
          <p:cNvPr id="4" name="矩形 3"/>
          <p:cNvSpPr/>
          <p:nvPr/>
        </p:nvSpPr>
        <p:spPr>
          <a:xfrm>
            <a:off x="5977303" y="1870754"/>
            <a:ext cx="561903" cy="160046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矩形 101"/>
          <p:cNvSpPr/>
          <p:nvPr/>
        </p:nvSpPr>
        <p:spPr>
          <a:xfrm>
            <a:off x="7005037" y="1870753"/>
            <a:ext cx="561903" cy="160046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矩形 102"/>
          <p:cNvSpPr/>
          <p:nvPr/>
        </p:nvSpPr>
        <p:spPr>
          <a:xfrm>
            <a:off x="8053241" y="1870752"/>
            <a:ext cx="561903" cy="160046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矩形 105"/>
          <p:cNvSpPr/>
          <p:nvPr/>
        </p:nvSpPr>
        <p:spPr>
          <a:xfrm>
            <a:off x="9080975" y="1862088"/>
            <a:ext cx="561903" cy="160046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矩形 110"/>
          <p:cNvSpPr/>
          <p:nvPr/>
        </p:nvSpPr>
        <p:spPr>
          <a:xfrm>
            <a:off x="10108709" y="1870752"/>
            <a:ext cx="561903" cy="160046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938141" y="3607504"/>
            <a:ext cx="6010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1-10</a:t>
            </a:r>
            <a:endParaRPr lang="zh-CN" altLang="en-US" sz="1400" dirty="0"/>
          </a:p>
        </p:txBody>
      </p:sp>
      <p:sp>
        <p:nvSpPr>
          <p:cNvPr id="132" name="文本框 131"/>
          <p:cNvSpPr txBox="1"/>
          <p:nvPr/>
        </p:nvSpPr>
        <p:spPr>
          <a:xfrm>
            <a:off x="6905806" y="3638282"/>
            <a:ext cx="7284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11-20</a:t>
            </a:r>
            <a:endParaRPr lang="zh-CN" altLang="en-US" sz="1400" dirty="0"/>
          </a:p>
        </p:txBody>
      </p:sp>
      <p:sp>
        <p:nvSpPr>
          <p:cNvPr id="133" name="文本框 132"/>
          <p:cNvSpPr txBox="1"/>
          <p:nvPr/>
        </p:nvSpPr>
        <p:spPr>
          <a:xfrm>
            <a:off x="7969966" y="3638282"/>
            <a:ext cx="7284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21-30</a:t>
            </a:r>
            <a:endParaRPr lang="zh-CN" altLang="en-US" sz="1400" dirty="0"/>
          </a:p>
        </p:txBody>
      </p:sp>
      <p:sp>
        <p:nvSpPr>
          <p:cNvPr id="134" name="文本框 133"/>
          <p:cNvSpPr txBox="1"/>
          <p:nvPr/>
        </p:nvSpPr>
        <p:spPr>
          <a:xfrm>
            <a:off x="8997700" y="3638282"/>
            <a:ext cx="7284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31-40</a:t>
            </a:r>
            <a:endParaRPr lang="zh-CN" altLang="en-US" sz="1400" dirty="0"/>
          </a:p>
        </p:txBody>
      </p:sp>
      <p:sp>
        <p:nvSpPr>
          <p:cNvPr id="135" name="文本框 134"/>
          <p:cNvSpPr txBox="1"/>
          <p:nvPr/>
        </p:nvSpPr>
        <p:spPr>
          <a:xfrm>
            <a:off x="10050190" y="3638282"/>
            <a:ext cx="7284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41-50</a:t>
            </a:r>
            <a:endParaRPr lang="zh-CN" altLang="en-US" sz="1400" dirty="0"/>
          </a:p>
        </p:txBody>
      </p:sp>
      <p:sp>
        <p:nvSpPr>
          <p:cNvPr id="145" name="文本框 144"/>
          <p:cNvSpPr txBox="1"/>
          <p:nvPr/>
        </p:nvSpPr>
        <p:spPr>
          <a:xfrm>
            <a:off x="5812429" y="3864228"/>
            <a:ext cx="9437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latin typeface="楷体" panose="02010609060101010101" pitchFamily="49" charset="-122"/>
                <a:ea typeface="楷体" panose="02010609060101010101" pitchFamily="49" charset="-122"/>
              </a:rPr>
              <a:t>起始</a:t>
            </a:r>
            <a:r>
              <a:rPr lang="zh-CN" altLang="en-US" sz="1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值是</a:t>
            </a:r>
            <a:r>
              <a:rPr lang="en-US" altLang="zh-CN" sz="1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min</a:t>
            </a:r>
            <a:endParaRPr lang="en-US" altLang="zh-CN" sz="1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1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范围为桶宽</a:t>
            </a:r>
            <a:endParaRPr lang="zh-CN" altLang="en-US" sz="1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46" name="文本框 145"/>
          <p:cNvSpPr txBox="1"/>
          <p:nvPr/>
        </p:nvSpPr>
        <p:spPr>
          <a:xfrm>
            <a:off x="6019405" y="3011995"/>
            <a:ext cx="483578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5352525" y="1589134"/>
            <a:ext cx="33751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rgbClr val="FF0000"/>
                </a:solidFill>
              </a:rPr>
              <a:t>1.</a:t>
            </a:r>
            <a:r>
              <a:rPr lang="zh-CN" altLang="en-US" sz="1200" dirty="0" smtClean="0">
                <a:solidFill>
                  <a:srgbClr val="FF0000"/>
                </a:solidFill>
              </a:rPr>
              <a:t>将数据分发到每个合适的桶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147" name="文本框 146"/>
          <p:cNvSpPr txBox="1"/>
          <p:nvPr/>
        </p:nvSpPr>
        <p:spPr>
          <a:xfrm>
            <a:off x="7030621" y="3011995"/>
            <a:ext cx="483578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altLang="zh-CN" dirty="0" smtClean="0"/>
              <a:t>15</a:t>
            </a:r>
            <a:endParaRPr lang="zh-CN" altLang="en-US" dirty="0"/>
          </a:p>
        </p:txBody>
      </p:sp>
      <p:sp>
        <p:nvSpPr>
          <p:cNvPr id="148" name="文本框 147"/>
          <p:cNvSpPr txBox="1"/>
          <p:nvPr/>
        </p:nvSpPr>
        <p:spPr>
          <a:xfrm>
            <a:off x="7038952" y="2581113"/>
            <a:ext cx="483578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149" name="文本框 148"/>
          <p:cNvSpPr txBox="1"/>
          <p:nvPr/>
        </p:nvSpPr>
        <p:spPr>
          <a:xfrm>
            <a:off x="9122516" y="3031290"/>
            <a:ext cx="483578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altLang="zh-CN" dirty="0" smtClean="0"/>
              <a:t>40</a:t>
            </a:r>
            <a:endParaRPr lang="zh-CN" altLang="en-US" dirty="0"/>
          </a:p>
        </p:txBody>
      </p:sp>
      <p:sp>
        <p:nvSpPr>
          <p:cNvPr id="150" name="文本框 149"/>
          <p:cNvSpPr txBox="1"/>
          <p:nvPr/>
        </p:nvSpPr>
        <p:spPr>
          <a:xfrm>
            <a:off x="6011394" y="2581113"/>
            <a:ext cx="483578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151" name="文本框 150"/>
          <p:cNvSpPr txBox="1"/>
          <p:nvPr/>
        </p:nvSpPr>
        <p:spPr>
          <a:xfrm>
            <a:off x="10147871" y="3031290"/>
            <a:ext cx="483578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altLang="zh-CN" dirty="0" smtClean="0"/>
              <a:t>42</a:t>
            </a:r>
            <a:endParaRPr lang="zh-CN" altLang="en-US" dirty="0"/>
          </a:p>
        </p:txBody>
      </p:sp>
      <p:sp>
        <p:nvSpPr>
          <p:cNvPr id="152" name="文本框 151"/>
          <p:cNvSpPr txBox="1"/>
          <p:nvPr/>
        </p:nvSpPr>
        <p:spPr>
          <a:xfrm>
            <a:off x="6022336" y="2138952"/>
            <a:ext cx="483578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53" name="矩形 152"/>
          <p:cNvSpPr/>
          <p:nvPr/>
        </p:nvSpPr>
        <p:spPr>
          <a:xfrm>
            <a:off x="6018844" y="4550531"/>
            <a:ext cx="561903" cy="160046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4" name="矩形 153"/>
          <p:cNvSpPr/>
          <p:nvPr/>
        </p:nvSpPr>
        <p:spPr>
          <a:xfrm>
            <a:off x="7046578" y="4550530"/>
            <a:ext cx="561903" cy="160046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5" name="矩形 154"/>
          <p:cNvSpPr/>
          <p:nvPr/>
        </p:nvSpPr>
        <p:spPr>
          <a:xfrm>
            <a:off x="8094782" y="4550529"/>
            <a:ext cx="561903" cy="160046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6" name="矩形 155"/>
          <p:cNvSpPr/>
          <p:nvPr/>
        </p:nvSpPr>
        <p:spPr>
          <a:xfrm>
            <a:off x="9122516" y="4541865"/>
            <a:ext cx="561903" cy="160046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7" name="矩形 156"/>
          <p:cNvSpPr/>
          <p:nvPr/>
        </p:nvSpPr>
        <p:spPr>
          <a:xfrm>
            <a:off x="10150250" y="4550529"/>
            <a:ext cx="561903" cy="160046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8" name="文本框 157"/>
          <p:cNvSpPr txBox="1"/>
          <p:nvPr/>
        </p:nvSpPr>
        <p:spPr>
          <a:xfrm>
            <a:off x="5979682" y="6287281"/>
            <a:ext cx="6010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1-10</a:t>
            </a:r>
            <a:endParaRPr lang="zh-CN" altLang="en-US" sz="1400" dirty="0"/>
          </a:p>
        </p:txBody>
      </p:sp>
      <p:sp>
        <p:nvSpPr>
          <p:cNvPr id="159" name="文本框 158"/>
          <p:cNvSpPr txBox="1"/>
          <p:nvPr/>
        </p:nvSpPr>
        <p:spPr>
          <a:xfrm>
            <a:off x="6947347" y="6318059"/>
            <a:ext cx="7284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11-20</a:t>
            </a:r>
            <a:endParaRPr lang="zh-CN" altLang="en-US" sz="1400" dirty="0"/>
          </a:p>
        </p:txBody>
      </p:sp>
      <p:sp>
        <p:nvSpPr>
          <p:cNvPr id="160" name="文本框 159"/>
          <p:cNvSpPr txBox="1"/>
          <p:nvPr/>
        </p:nvSpPr>
        <p:spPr>
          <a:xfrm>
            <a:off x="8011507" y="6318059"/>
            <a:ext cx="7284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21-30</a:t>
            </a:r>
            <a:endParaRPr lang="zh-CN" altLang="en-US" sz="1400" dirty="0"/>
          </a:p>
        </p:txBody>
      </p:sp>
      <p:sp>
        <p:nvSpPr>
          <p:cNvPr id="161" name="文本框 160"/>
          <p:cNvSpPr txBox="1"/>
          <p:nvPr/>
        </p:nvSpPr>
        <p:spPr>
          <a:xfrm>
            <a:off x="9039241" y="6318059"/>
            <a:ext cx="7284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31-40</a:t>
            </a:r>
            <a:endParaRPr lang="zh-CN" altLang="en-US" sz="1400" dirty="0"/>
          </a:p>
        </p:txBody>
      </p:sp>
      <p:sp>
        <p:nvSpPr>
          <p:cNvPr id="162" name="文本框 161"/>
          <p:cNvSpPr txBox="1"/>
          <p:nvPr/>
        </p:nvSpPr>
        <p:spPr>
          <a:xfrm>
            <a:off x="10091731" y="6318059"/>
            <a:ext cx="7284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41-50</a:t>
            </a:r>
            <a:endParaRPr lang="zh-CN" altLang="en-US" sz="1400" dirty="0"/>
          </a:p>
        </p:txBody>
      </p:sp>
      <p:sp>
        <p:nvSpPr>
          <p:cNvPr id="164" name="文本框 163"/>
          <p:cNvSpPr txBox="1"/>
          <p:nvPr/>
        </p:nvSpPr>
        <p:spPr>
          <a:xfrm>
            <a:off x="6060946" y="5691772"/>
            <a:ext cx="483578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66" name="文本框 165"/>
          <p:cNvSpPr txBox="1"/>
          <p:nvPr/>
        </p:nvSpPr>
        <p:spPr>
          <a:xfrm>
            <a:off x="7072162" y="5691772"/>
            <a:ext cx="483578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167" name="文本框 166"/>
          <p:cNvSpPr txBox="1"/>
          <p:nvPr/>
        </p:nvSpPr>
        <p:spPr>
          <a:xfrm>
            <a:off x="7080493" y="5260890"/>
            <a:ext cx="483578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altLang="zh-CN" dirty="0" smtClean="0"/>
              <a:t>15</a:t>
            </a:r>
            <a:endParaRPr lang="zh-CN" altLang="en-US" dirty="0"/>
          </a:p>
        </p:txBody>
      </p:sp>
      <p:sp>
        <p:nvSpPr>
          <p:cNvPr id="168" name="文本框 167"/>
          <p:cNvSpPr txBox="1"/>
          <p:nvPr/>
        </p:nvSpPr>
        <p:spPr>
          <a:xfrm>
            <a:off x="9164057" y="5711067"/>
            <a:ext cx="483578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altLang="zh-CN" dirty="0" smtClean="0"/>
              <a:t>40</a:t>
            </a:r>
            <a:endParaRPr lang="zh-CN" altLang="en-US" dirty="0"/>
          </a:p>
        </p:txBody>
      </p:sp>
      <p:sp>
        <p:nvSpPr>
          <p:cNvPr id="169" name="文本框 168"/>
          <p:cNvSpPr txBox="1"/>
          <p:nvPr/>
        </p:nvSpPr>
        <p:spPr>
          <a:xfrm>
            <a:off x="6052935" y="5260890"/>
            <a:ext cx="483578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70" name="文本框 169"/>
          <p:cNvSpPr txBox="1"/>
          <p:nvPr/>
        </p:nvSpPr>
        <p:spPr>
          <a:xfrm>
            <a:off x="10189412" y="5711067"/>
            <a:ext cx="483578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altLang="zh-CN" dirty="0" smtClean="0"/>
              <a:t>42</a:t>
            </a:r>
            <a:endParaRPr lang="zh-CN" altLang="en-US" dirty="0"/>
          </a:p>
        </p:txBody>
      </p:sp>
      <p:sp>
        <p:nvSpPr>
          <p:cNvPr id="171" name="文本框 170"/>
          <p:cNvSpPr txBox="1"/>
          <p:nvPr/>
        </p:nvSpPr>
        <p:spPr>
          <a:xfrm>
            <a:off x="6063877" y="4818729"/>
            <a:ext cx="483578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172" name="文本框 171"/>
          <p:cNvSpPr txBox="1"/>
          <p:nvPr/>
        </p:nvSpPr>
        <p:spPr>
          <a:xfrm>
            <a:off x="5352525" y="4247725"/>
            <a:ext cx="45240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</a:rPr>
              <a:t>2</a:t>
            </a:r>
            <a:r>
              <a:rPr lang="en-US" altLang="zh-CN" sz="1200" dirty="0" smtClean="0">
                <a:solidFill>
                  <a:srgbClr val="FF0000"/>
                </a:solidFill>
              </a:rPr>
              <a:t>.</a:t>
            </a:r>
            <a:r>
              <a:rPr lang="zh-CN" altLang="en-US" sz="1200" dirty="0" smtClean="0">
                <a:solidFill>
                  <a:srgbClr val="FF0000"/>
                </a:solidFill>
              </a:rPr>
              <a:t> 每个桶内数据进行排序（可采取快速排序、插入排序等）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173" name="文本框 172"/>
          <p:cNvSpPr txBox="1"/>
          <p:nvPr/>
        </p:nvSpPr>
        <p:spPr>
          <a:xfrm>
            <a:off x="5340078" y="6554318"/>
            <a:ext cx="33751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rgbClr val="FF0000"/>
                </a:solidFill>
              </a:rPr>
              <a:t>3.</a:t>
            </a:r>
            <a:r>
              <a:rPr lang="zh-CN" altLang="en-US" sz="1200" dirty="0" smtClean="0">
                <a:solidFill>
                  <a:srgbClr val="FF0000"/>
                </a:solidFill>
              </a:rPr>
              <a:t> 依次取出每个桶内数据，即完成排序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6886129"/>
      </p:ext>
    </p:extLst>
  </p:cSld>
  <p:clrMapOvr>
    <a:masterClrMapping/>
  </p:clrMapOvr>
  <p:transition spd="slow" advClick="0" advTm="3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102" grpId="0" animBg="1"/>
      <p:bldP spid="103" grpId="0" animBg="1"/>
      <p:bldP spid="106" grpId="0" animBg="1"/>
      <p:bldP spid="111" grpId="0" animBg="1"/>
      <p:bldP spid="5" grpId="0"/>
      <p:bldP spid="132" grpId="0"/>
      <p:bldP spid="133" grpId="0"/>
      <p:bldP spid="134" grpId="0"/>
      <p:bldP spid="135" grpId="0"/>
      <p:bldP spid="145" grpId="0"/>
      <p:bldP spid="146" grpId="0" animBg="1"/>
      <p:bldP spid="8" grpId="0"/>
      <p:bldP spid="147" grpId="0" animBg="1"/>
      <p:bldP spid="148" grpId="0" animBg="1"/>
      <p:bldP spid="149" grpId="0" animBg="1"/>
      <p:bldP spid="150" grpId="0" animBg="1"/>
      <p:bldP spid="151" grpId="0" animBg="1"/>
      <p:bldP spid="152" grpId="0" animBg="1"/>
      <p:bldP spid="153" grpId="0" animBg="1"/>
      <p:bldP spid="154" grpId="0" animBg="1"/>
      <p:bldP spid="155" grpId="0" animBg="1"/>
      <p:bldP spid="156" grpId="0" animBg="1"/>
      <p:bldP spid="157" grpId="0" animBg="1"/>
      <p:bldP spid="158" grpId="0"/>
      <p:bldP spid="159" grpId="0"/>
      <p:bldP spid="160" grpId="0"/>
      <p:bldP spid="161" grpId="0"/>
      <p:bldP spid="162" grpId="0"/>
      <p:bldP spid="164" grpId="0" animBg="1"/>
      <p:bldP spid="166" grpId="0" animBg="1"/>
      <p:bldP spid="167" grpId="0" animBg="1"/>
      <p:bldP spid="168" grpId="0" animBg="1"/>
      <p:bldP spid="169" grpId="0" animBg="1"/>
      <p:bldP spid="170" grpId="0" animBg="1"/>
      <p:bldP spid="171" grpId="0" animBg="1"/>
      <p:bldP spid="172" grpId="0"/>
      <p:bldP spid="17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75"/>
            <a:ext cx="12192000" cy="6858000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5132184" y="1522613"/>
            <a:ext cx="2000657" cy="2000657"/>
            <a:chOff x="4216274" y="890000"/>
            <a:chExt cx="4417599" cy="4417599"/>
          </a:xfrm>
          <a:effectLst>
            <a:outerShdw blurRad="114300" dist="114300" dir="2700000" algn="tl" rotWithShape="0">
              <a:prstClr val="black">
                <a:alpha val="20000"/>
              </a:prstClr>
            </a:outerShdw>
          </a:effectLst>
        </p:grpSpPr>
        <p:sp>
          <p:nvSpPr>
            <p:cNvPr id="10" name="椭圆 9"/>
            <p:cNvSpPr/>
            <p:nvPr/>
          </p:nvSpPr>
          <p:spPr>
            <a:xfrm>
              <a:off x="4216274" y="890000"/>
              <a:ext cx="4417599" cy="441759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4305988" y="979714"/>
              <a:ext cx="4238172" cy="4238172"/>
            </a:xfrm>
            <a:prstGeom prst="ellipse">
              <a:avLst/>
            </a:prstGeom>
            <a:solidFill>
              <a:srgbClr val="0063BE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5016353" y="2199774"/>
            <a:ext cx="2282371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chemeClr val="bg1"/>
                </a:solidFill>
                <a:ea typeface="微软雅黑" panose="020B0503020204020204" pitchFamily="34" charset="-122"/>
              </a:rPr>
              <a:t>初识</a:t>
            </a:r>
            <a:r>
              <a:rPr lang="zh-CN" altLang="en-US" sz="3600" b="1" dirty="0" smtClean="0">
                <a:solidFill>
                  <a:schemeClr val="bg1"/>
                </a:solidFill>
                <a:latin typeface="+mj-lt"/>
                <a:ea typeface="微软雅黑" panose="020B0503020204020204" pitchFamily="34" charset="-122"/>
              </a:rPr>
              <a:t>算法</a:t>
            </a:r>
            <a:endParaRPr lang="zh-CN" altLang="en-US" sz="3600" b="1" dirty="0">
              <a:solidFill>
                <a:schemeClr val="bg1"/>
              </a:solidFill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4804456" y="1194883"/>
            <a:ext cx="2656114" cy="2656114"/>
          </a:xfrm>
          <a:prstGeom prst="ellipse">
            <a:avLst/>
          </a:prstGeom>
          <a:noFill/>
          <a:ln>
            <a:solidFill>
              <a:srgbClr val="0063BE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4546940" y="937368"/>
            <a:ext cx="3171144" cy="3171144"/>
          </a:xfrm>
          <a:prstGeom prst="ellipse">
            <a:avLst/>
          </a:prstGeom>
          <a:noFill/>
          <a:ln>
            <a:solidFill>
              <a:srgbClr val="0063BE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3103289" y="453418"/>
            <a:ext cx="6058445" cy="6058445"/>
          </a:xfrm>
          <a:prstGeom prst="ellipse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4804456" y="4436242"/>
            <a:ext cx="2913630" cy="78483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  <a:alpha val="74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什么是算法</a:t>
            </a:r>
            <a:endParaRPr lang="en-US" altLang="zh-CN" sz="1200" dirty="0" smtClean="0">
              <a:solidFill>
                <a:schemeClr val="tx1">
                  <a:lumMod val="65000"/>
                  <a:lumOff val="35000"/>
                  <a:alpha val="74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algn="ctr">
              <a:lnSpc>
                <a:spcPct val="125000"/>
              </a:lnSpc>
            </a:pP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  <a:alpha val="74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算法的五大特点</a:t>
            </a:r>
            <a:endParaRPr lang="en-US" altLang="zh-CN" sz="1200" dirty="0" smtClean="0">
              <a:solidFill>
                <a:schemeClr val="tx1">
                  <a:lumMod val="65000"/>
                  <a:lumOff val="35000"/>
                  <a:alpha val="74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algn="ctr">
              <a:lnSpc>
                <a:spcPct val="125000"/>
              </a:lnSpc>
            </a:pP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  <a:alpha val="74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算法的意义</a:t>
            </a:r>
            <a:endParaRPr lang="en-US" altLang="zh-CN" sz="1200" dirty="0">
              <a:solidFill>
                <a:schemeClr val="tx1">
                  <a:lumMod val="65000"/>
                  <a:lumOff val="35000"/>
                  <a:alpha val="74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3771258" y="1244174"/>
            <a:ext cx="302096" cy="302096"/>
            <a:chOff x="4216274" y="890000"/>
            <a:chExt cx="4417599" cy="4417599"/>
          </a:xfrm>
          <a:effectLst>
            <a:outerShdw blurRad="114300" dist="114300" dir="2700000" algn="tl" rotWithShape="0">
              <a:prstClr val="black">
                <a:alpha val="20000"/>
              </a:prstClr>
            </a:outerShdw>
          </a:effectLst>
        </p:grpSpPr>
        <p:sp>
          <p:nvSpPr>
            <p:cNvPr id="19" name="椭圆 18"/>
            <p:cNvSpPr/>
            <p:nvPr/>
          </p:nvSpPr>
          <p:spPr>
            <a:xfrm>
              <a:off x="4216274" y="890000"/>
              <a:ext cx="4417599" cy="4417599"/>
            </a:xfrm>
            <a:prstGeom prst="ellipse">
              <a:avLst/>
            </a:prstGeom>
            <a:gradFill>
              <a:gsLst>
                <a:gs pos="100000">
                  <a:schemeClr val="bg2"/>
                </a:gs>
                <a:gs pos="13000">
                  <a:schemeClr val="bg1"/>
                </a:gs>
              </a:gsLst>
              <a:lin ang="2700000" scaled="0"/>
            </a:gra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4305988" y="979714"/>
              <a:ext cx="4238172" cy="4238172"/>
            </a:xfrm>
            <a:prstGeom prst="ellipse">
              <a:avLst/>
            </a:prstGeom>
            <a:solidFill>
              <a:srgbClr val="0063BE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8487631" y="1631478"/>
            <a:ext cx="302096" cy="302096"/>
            <a:chOff x="4216274" y="890000"/>
            <a:chExt cx="4417599" cy="4417599"/>
          </a:xfrm>
          <a:effectLst>
            <a:outerShdw blurRad="114300" dist="114300" dir="2700000" algn="tl" rotWithShape="0">
              <a:prstClr val="black">
                <a:alpha val="20000"/>
              </a:prstClr>
            </a:outerShdw>
          </a:effectLst>
        </p:grpSpPr>
        <p:sp>
          <p:nvSpPr>
            <p:cNvPr id="22" name="椭圆 21"/>
            <p:cNvSpPr/>
            <p:nvPr/>
          </p:nvSpPr>
          <p:spPr>
            <a:xfrm>
              <a:off x="4216274" y="890000"/>
              <a:ext cx="4417599" cy="4417599"/>
            </a:xfrm>
            <a:prstGeom prst="ellipse">
              <a:avLst/>
            </a:prstGeom>
            <a:gradFill>
              <a:gsLst>
                <a:gs pos="100000">
                  <a:schemeClr val="bg2"/>
                </a:gs>
                <a:gs pos="13000">
                  <a:schemeClr val="bg1"/>
                </a:gs>
              </a:gsLst>
              <a:lin ang="2700000" scaled="0"/>
            </a:gra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4305988" y="979714"/>
              <a:ext cx="4238172" cy="4238172"/>
            </a:xfrm>
            <a:prstGeom prst="ellipse">
              <a:avLst/>
            </a:prstGeom>
            <a:solidFill>
              <a:srgbClr val="0063BE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8042447" y="5675963"/>
            <a:ext cx="164926" cy="164926"/>
            <a:chOff x="4216274" y="890000"/>
            <a:chExt cx="4417599" cy="4417599"/>
          </a:xfrm>
          <a:effectLst>
            <a:outerShdw blurRad="114300" dist="114300" dir="2700000" algn="tl" rotWithShape="0">
              <a:prstClr val="black">
                <a:alpha val="20000"/>
              </a:prstClr>
            </a:outerShdw>
          </a:effectLst>
        </p:grpSpPr>
        <p:sp>
          <p:nvSpPr>
            <p:cNvPr id="25" name="椭圆 24"/>
            <p:cNvSpPr/>
            <p:nvPr/>
          </p:nvSpPr>
          <p:spPr>
            <a:xfrm>
              <a:off x="4216274" y="890000"/>
              <a:ext cx="4417599" cy="4417599"/>
            </a:xfrm>
            <a:prstGeom prst="ellipse">
              <a:avLst/>
            </a:prstGeom>
            <a:gradFill>
              <a:gsLst>
                <a:gs pos="100000">
                  <a:schemeClr val="bg2"/>
                </a:gs>
                <a:gs pos="13000">
                  <a:schemeClr val="bg1"/>
                </a:gs>
              </a:gsLst>
              <a:lin ang="2700000" scaled="0"/>
            </a:gra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/>
            <p:cNvSpPr/>
            <p:nvPr/>
          </p:nvSpPr>
          <p:spPr>
            <a:xfrm>
              <a:off x="4305988" y="979714"/>
              <a:ext cx="4238172" cy="4238172"/>
            </a:xfrm>
            <a:prstGeom prst="ellipse">
              <a:avLst/>
            </a:prstGeom>
            <a:solidFill>
              <a:srgbClr val="0063BE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3202863" y="4633596"/>
            <a:ext cx="401667" cy="401667"/>
            <a:chOff x="4216274" y="890000"/>
            <a:chExt cx="4417599" cy="4417599"/>
          </a:xfrm>
          <a:effectLst>
            <a:outerShdw blurRad="114300" dist="114300" dir="2700000" algn="tl" rotWithShape="0">
              <a:prstClr val="black">
                <a:alpha val="20000"/>
              </a:prstClr>
            </a:outerShdw>
          </a:effectLst>
        </p:grpSpPr>
        <p:sp>
          <p:nvSpPr>
            <p:cNvPr id="28" name="椭圆 27"/>
            <p:cNvSpPr/>
            <p:nvPr/>
          </p:nvSpPr>
          <p:spPr>
            <a:xfrm>
              <a:off x="4216274" y="890000"/>
              <a:ext cx="4417599" cy="4417599"/>
            </a:xfrm>
            <a:prstGeom prst="ellipse">
              <a:avLst/>
            </a:prstGeom>
            <a:gradFill>
              <a:gsLst>
                <a:gs pos="100000">
                  <a:schemeClr val="bg2"/>
                </a:gs>
                <a:gs pos="13000">
                  <a:schemeClr val="bg1"/>
                </a:gs>
              </a:gsLst>
              <a:lin ang="2700000" scaled="0"/>
            </a:gra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>
              <a:off x="4305988" y="979714"/>
              <a:ext cx="4238172" cy="4238172"/>
            </a:xfrm>
            <a:prstGeom prst="ellipse">
              <a:avLst/>
            </a:prstGeom>
            <a:solidFill>
              <a:srgbClr val="0063BE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36461759"/>
      </p:ext>
    </p:extLst>
  </p:cSld>
  <p:clrMapOvr>
    <a:masterClrMapping/>
  </p:clrMapOvr>
  <p:transition spd="slow" advClick="0" advTm="3000">
    <p:push dir="u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03346" y="89955"/>
            <a:ext cx="11136573" cy="587493"/>
          </a:xfrm>
        </p:spPr>
        <p:txBody>
          <a:bodyPr>
            <a:normAutofit/>
          </a:bodyPr>
          <a:lstStyle/>
          <a:p>
            <a:r>
              <a:rPr lang="zh-CN" altLang="en-US" dirty="0"/>
              <a:t>桶</a:t>
            </a:r>
            <a:r>
              <a:rPr lang="zh-CN" altLang="en-US" dirty="0" smtClean="0"/>
              <a:t>排序（代码）</a:t>
            </a:r>
            <a:endParaRPr lang="ko-KR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9554" y="1312189"/>
            <a:ext cx="8390476" cy="48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905243"/>
      </p:ext>
    </p:extLst>
  </p:cSld>
  <p:clrMapOvr>
    <a:masterClrMapping/>
  </p:clrMapOvr>
  <p:transition spd="slow" advClick="0" advTm="3000">
    <p:push dir="u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03346" y="89955"/>
            <a:ext cx="11136573" cy="587493"/>
          </a:xfrm>
        </p:spPr>
        <p:txBody>
          <a:bodyPr>
            <a:normAutofit/>
          </a:bodyPr>
          <a:lstStyle/>
          <a:p>
            <a:r>
              <a:rPr lang="zh-CN" altLang="en-US" dirty="0"/>
              <a:t>排序算法</a:t>
            </a:r>
            <a:r>
              <a:rPr lang="zh-CN" altLang="en-US" dirty="0" smtClean="0"/>
              <a:t>（九）</a:t>
            </a:r>
            <a:r>
              <a:rPr lang="en-US" altLang="zh-CN" dirty="0" smtClean="0"/>
              <a:t>--</a:t>
            </a:r>
            <a:r>
              <a:rPr lang="zh-CN" altLang="en-US" dirty="0" smtClean="0"/>
              <a:t>计数排序</a:t>
            </a:r>
            <a:endParaRPr lang="ko-KR" alt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84983" y="1785009"/>
            <a:ext cx="4787840" cy="1346522"/>
          </a:xfrm>
          <a:prstGeom prst="rect">
            <a:avLst/>
          </a:prstGeom>
        </p:spPr>
        <p:txBody>
          <a:bodyPr wrap="square" lIns="0" tIns="0" rIns="0" bIns="0" anchor="t" anchorCtr="0">
            <a:spAutoFit/>
            <a:scene3d>
              <a:camera prst="orthographicFront"/>
              <a:lightRig rig="threePt" dir="t"/>
            </a:scene3d>
            <a:sp3d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None/>
              <a:defRPr lang="en-US" altLang="ko-KR" sz="2000" dirty="0" smtClean="0">
                <a:latin typeface="Microsoft Sans Serif" pitchFamily="34" charset="0"/>
                <a:ea typeface="+mj-ea"/>
                <a:cs typeface="Microsoft Sans Serif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+mn-lt"/>
                <a:ea typeface="+mn-ea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+mn-lt"/>
                <a:ea typeface="+mn-ea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+mn-lt"/>
                <a:ea typeface="+mn-ea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+mn-lt"/>
                <a:ea typeface="+mn-ea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9pPr>
          </a:lstStyle>
          <a:p>
            <a:pPr marL="0" indent="0" algn="just">
              <a:lnSpc>
                <a:spcPct val="125000"/>
              </a:lnSpc>
              <a:spcBef>
                <a:spcPts val="0"/>
              </a:spcBef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特殊的桶排序，相当于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桶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宽为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 algn="just">
              <a:lnSpc>
                <a:spcPct val="125000"/>
              </a:lnSpc>
              <a:spcBef>
                <a:spcPts val="0"/>
              </a:spcBef>
            </a:pPr>
            <a:endParaRPr lang="en-US" altLang="zh-CN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 algn="just">
              <a:lnSpc>
                <a:spcPct val="125000"/>
              </a:lnSpc>
              <a:spcBef>
                <a:spcPts val="0"/>
              </a:spcBef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适用于数据范围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K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不大的序列，假如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K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大于元素数量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，则不适用；计数排序将元素视为数组索引，因此只能给非负整数排序，如果是其他类型，需转为非负整数。</a:t>
            </a:r>
            <a:endParaRPr lang="en-US" altLang="zh-CN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05223" y="1203019"/>
            <a:ext cx="345281" cy="369332"/>
            <a:chOff x="1101969" y="1465385"/>
            <a:chExt cx="679206" cy="567843"/>
          </a:xfrm>
          <a:solidFill>
            <a:schemeClr val="accent1"/>
          </a:solidFill>
        </p:grpSpPr>
        <p:sp>
          <p:nvSpPr>
            <p:cNvPr id="10" name="Rectangle 9"/>
            <p:cNvSpPr/>
            <p:nvPr/>
          </p:nvSpPr>
          <p:spPr>
            <a:xfrm>
              <a:off x="1101969" y="1465385"/>
              <a:ext cx="269631" cy="5678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1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473444" y="1465385"/>
              <a:ext cx="117231" cy="5678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1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663944" y="1465385"/>
              <a:ext cx="117231" cy="5678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1"/>
            </a:p>
          </p:txBody>
        </p:sp>
      </p:grp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857199" y="1203019"/>
            <a:ext cx="1470365" cy="369332"/>
          </a:xfrm>
          <a:prstGeom prst="rect">
            <a:avLst/>
          </a:prstGeom>
        </p:spPr>
        <p:txBody>
          <a:bodyPr wrap="square" lIns="0" tIns="0" rIns="0" bIns="0" anchor="t" anchorCtr="0">
            <a:spAutoFit/>
            <a:scene3d>
              <a:camera prst="orthographicFront"/>
              <a:lightRig rig="threePt" dir="t"/>
            </a:scene3d>
            <a:sp3d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None/>
              <a:defRPr lang="en-US" altLang="ko-KR" sz="2000" dirty="0" smtClean="0">
                <a:latin typeface="Microsoft Sans Serif" pitchFamily="34" charset="0"/>
                <a:ea typeface="+mj-ea"/>
                <a:cs typeface="Microsoft Sans Serif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+mn-lt"/>
                <a:ea typeface="+mn-ea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+mn-lt"/>
                <a:ea typeface="+mn-ea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+mn-lt"/>
                <a:ea typeface="+mn-ea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+mn-lt"/>
                <a:ea typeface="+mn-ea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9pPr>
          </a:lstStyle>
          <a:p>
            <a:pPr marL="0" indent="0" algn="just">
              <a:spcBef>
                <a:spcPts val="0"/>
              </a:spcBef>
            </a:pPr>
            <a:r>
              <a:rPr lang="zh-CN" altLang="en-US" sz="24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rPr>
              <a:t>算法描述</a:t>
            </a:r>
            <a:endParaRPr lang="en-US" altLang="ko-KR" sz="2400" dirty="0">
              <a:solidFill>
                <a:schemeClr val="accent1"/>
              </a:solidFill>
              <a:latin typeface="+mj-lt"/>
              <a:ea typeface="+mn-ea"/>
              <a:cs typeface="+mn-cs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5098125" y="979793"/>
            <a:ext cx="22499" cy="546137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组合 15"/>
          <p:cNvGrpSpPr/>
          <p:nvPr/>
        </p:nvGrpSpPr>
        <p:grpSpPr>
          <a:xfrm>
            <a:off x="7669001" y="1004312"/>
            <a:ext cx="3395962" cy="369332"/>
            <a:chOff x="677935" y="3474557"/>
            <a:chExt cx="3395962" cy="369332"/>
          </a:xfrm>
        </p:grpSpPr>
        <p:sp>
          <p:nvSpPr>
            <p:cNvPr id="11" name="文本框 10"/>
            <p:cNvSpPr txBox="1"/>
            <p:nvPr/>
          </p:nvSpPr>
          <p:spPr>
            <a:xfrm>
              <a:off x="677935" y="3474557"/>
              <a:ext cx="483578" cy="36933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dirty="0" smtClean="0"/>
                <a:t>15</a:t>
              </a:r>
              <a:endParaRPr lang="zh-CN" altLang="en-US" dirty="0"/>
            </a:p>
          </p:txBody>
        </p:sp>
        <p:sp>
          <p:nvSpPr>
            <p:cNvPr id="83" name="文本框 82"/>
            <p:cNvSpPr txBox="1"/>
            <p:nvPr/>
          </p:nvSpPr>
          <p:spPr>
            <a:xfrm>
              <a:off x="1161513" y="3474557"/>
              <a:ext cx="483578" cy="36933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dirty="0" smtClean="0"/>
                <a:t>13</a:t>
              </a:r>
              <a:endParaRPr lang="zh-CN" altLang="en-US" dirty="0"/>
            </a:p>
          </p:txBody>
        </p:sp>
        <p:sp>
          <p:nvSpPr>
            <p:cNvPr id="84" name="文本框 83"/>
            <p:cNvSpPr txBox="1"/>
            <p:nvPr/>
          </p:nvSpPr>
          <p:spPr>
            <a:xfrm>
              <a:off x="1645091" y="3474557"/>
              <a:ext cx="483578" cy="36933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dirty="0" smtClean="0"/>
                <a:t>2</a:t>
              </a:r>
              <a:endParaRPr lang="zh-CN" altLang="en-US" dirty="0"/>
            </a:p>
          </p:txBody>
        </p:sp>
        <p:sp>
          <p:nvSpPr>
            <p:cNvPr id="85" name="文本框 84"/>
            <p:cNvSpPr txBox="1"/>
            <p:nvPr/>
          </p:nvSpPr>
          <p:spPr>
            <a:xfrm>
              <a:off x="2137280" y="3474557"/>
              <a:ext cx="483578" cy="36933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dirty="0" smtClean="0"/>
                <a:t>40</a:t>
              </a:r>
              <a:endParaRPr lang="zh-CN" altLang="en-US" dirty="0"/>
            </a:p>
          </p:txBody>
        </p:sp>
        <p:sp>
          <p:nvSpPr>
            <p:cNvPr id="86" name="文本框 85"/>
            <p:cNvSpPr txBox="1"/>
            <p:nvPr/>
          </p:nvSpPr>
          <p:spPr>
            <a:xfrm>
              <a:off x="2623163" y="3474557"/>
              <a:ext cx="483578" cy="36933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dirty="0" smtClean="0"/>
                <a:t>5</a:t>
              </a:r>
              <a:endParaRPr lang="zh-CN" altLang="en-US" dirty="0"/>
            </a:p>
          </p:txBody>
        </p:sp>
        <p:sp>
          <p:nvSpPr>
            <p:cNvPr id="87" name="文本框 86"/>
            <p:cNvSpPr txBox="1"/>
            <p:nvPr/>
          </p:nvSpPr>
          <p:spPr>
            <a:xfrm>
              <a:off x="3106741" y="3474557"/>
              <a:ext cx="483578" cy="36933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dirty="0" smtClean="0"/>
                <a:t>42</a:t>
              </a:r>
              <a:endParaRPr lang="zh-CN" altLang="en-US" dirty="0"/>
            </a:p>
          </p:txBody>
        </p:sp>
        <p:sp>
          <p:nvSpPr>
            <p:cNvPr id="88" name="文本框 87"/>
            <p:cNvSpPr txBox="1"/>
            <p:nvPr/>
          </p:nvSpPr>
          <p:spPr>
            <a:xfrm>
              <a:off x="3590319" y="3474557"/>
              <a:ext cx="483578" cy="36933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</p:grpSp>
      <p:grpSp>
        <p:nvGrpSpPr>
          <p:cNvPr id="104" name="Group 8"/>
          <p:cNvGrpSpPr/>
          <p:nvPr/>
        </p:nvGrpSpPr>
        <p:grpSpPr>
          <a:xfrm>
            <a:off x="305223" y="4009556"/>
            <a:ext cx="345281" cy="369332"/>
            <a:chOff x="1101969" y="1465385"/>
            <a:chExt cx="679206" cy="567843"/>
          </a:xfrm>
          <a:solidFill>
            <a:schemeClr val="accent1"/>
          </a:solidFill>
        </p:grpSpPr>
        <p:sp>
          <p:nvSpPr>
            <p:cNvPr id="105" name="Rectangle 9"/>
            <p:cNvSpPr/>
            <p:nvPr/>
          </p:nvSpPr>
          <p:spPr>
            <a:xfrm>
              <a:off x="1101969" y="1465385"/>
              <a:ext cx="269631" cy="5678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1"/>
            </a:p>
          </p:txBody>
        </p:sp>
        <p:sp>
          <p:nvSpPr>
            <p:cNvPr id="107" name="Rectangle 11"/>
            <p:cNvSpPr/>
            <p:nvPr/>
          </p:nvSpPr>
          <p:spPr>
            <a:xfrm>
              <a:off x="1473444" y="1465385"/>
              <a:ext cx="117231" cy="5678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1"/>
            </a:p>
          </p:txBody>
        </p:sp>
        <p:sp>
          <p:nvSpPr>
            <p:cNvPr id="108" name="Rectangle 12"/>
            <p:cNvSpPr/>
            <p:nvPr/>
          </p:nvSpPr>
          <p:spPr>
            <a:xfrm>
              <a:off x="1663944" y="1465385"/>
              <a:ext cx="117231" cy="5678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1"/>
            </a:p>
          </p:txBody>
        </p:sp>
      </p:grpSp>
      <p:sp>
        <p:nvSpPr>
          <p:cNvPr id="109" name="Rectangle 3"/>
          <p:cNvSpPr txBox="1">
            <a:spLocks noChangeArrowheads="1"/>
          </p:cNvSpPr>
          <p:nvPr/>
        </p:nvSpPr>
        <p:spPr bwMode="auto">
          <a:xfrm>
            <a:off x="857199" y="4009556"/>
            <a:ext cx="1470365" cy="369332"/>
          </a:xfrm>
          <a:prstGeom prst="rect">
            <a:avLst/>
          </a:prstGeom>
        </p:spPr>
        <p:txBody>
          <a:bodyPr wrap="square" lIns="0" tIns="0" rIns="0" bIns="0" anchor="t" anchorCtr="0">
            <a:spAutoFit/>
            <a:scene3d>
              <a:camera prst="orthographicFront"/>
              <a:lightRig rig="threePt" dir="t"/>
            </a:scene3d>
            <a:sp3d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None/>
              <a:defRPr lang="en-US" altLang="ko-KR" sz="2000" dirty="0" smtClean="0">
                <a:latin typeface="Microsoft Sans Serif" pitchFamily="34" charset="0"/>
                <a:ea typeface="+mj-ea"/>
                <a:cs typeface="Microsoft Sans Serif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+mn-lt"/>
                <a:ea typeface="+mn-ea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+mn-lt"/>
                <a:ea typeface="+mn-ea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+mn-lt"/>
                <a:ea typeface="+mn-ea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+mn-lt"/>
                <a:ea typeface="+mn-ea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9pPr>
          </a:lstStyle>
          <a:p>
            <a:pPr marL="0" indent="0" algn="just">
              <a:spcBef>
                <a:spcPts val="0"/>
              </a:spcBef>
            </a:pPr>
            <a:r>
              <a:rPr lang="zh-CN" altLang="en-US" sz="24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rPr>
              <a:t>算法实现</a:t>
            </a:r>
            <a:endParaRPr lang="en-US" altLang="ko-KR" sz="2400" dirty="0">
              <a:solidFill>
                <a:schemeClr val="accent1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110" name="Rectangle 3"/>
          <p:cNvSpPr txBox="1">
            <a:spLocks noChangeArrowheads="1"/>
          </p:cNvSpPr>
          <p:nvPr/>
        </p:nvSpPr>
        <p:spPr bwMode="auto">
          <a:xfrm>
            <a:off x="305224" y="4562515"/>
            <a:ext cx="3959046" cy="232308"/>
          </a:xfrm>
          <a:prstGeom prst="rect">
            <a:avLst/>
          </a:prstGeom>
        </p:spPr>
        <p:txBody>
          <a:bodyPr wrap="square" lIns="0" tIns="0" rIns="0" bIns="0" anchor="t" anchorCtr="0">
            <a:spAutoFit/>
            <a:scene3d>
              <a:camera prst="orthographicFront"/>
              <a:lightRig rig="threePt" dir="t"/>
            </a:scene3d>
            <a:sp3d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None/>
              <a:defRPr lang="en-US" altLang="ko-KR" sz="2000" dirty="0" smtClean="0">
                <a:latin typeface="Microsoft Sans Serif" pitchFamily="34" charset="0"/>
                <a:ea typeface="+mj-ea"/>
                <a:cs typeface="Microsoft Sans Serif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+mn-lt"/>
                <a:ea typeface="+mn-ea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+mn-lt"/>
                <a:ea typeface="+mn-ea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+mn-lt"/>
                <a:ea typeface="+mn-ea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+mn-lt"/>
                <a:ea typeface="+mn-ea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9pPr>
          </a:lstStyle>
          <a:p>
            <a:pPr marL="0" indent="0" algn="just">
              <a:lnSpc>
                <a:spcPct val="125000"/>
              </a:lnSpc>
              <a:spcBef>
                <a:spcPts val="0"/>
              </a:spcBef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见下页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524600" y="977041"/>
            <a:ext cx="20249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前</a:t>
            </a:r>
            <a:r>
              <a:rPr lang="zh-CN" altLang="en-US" sz="1200" dirty="0" smtClean="0"/>
              <a:t>文所示案例不适合计数排序，因为</a:t>
            </a:r>
            <a:r>
              <a:rPr lang="en-US" altLang="zh-CN" sz="1200" dirty="0" smtClean="0"/>
              <a:t>42-1</a:t>
            </a:r>
            <a:r>
              <a:rPr lang="zh-CN" altLang="en-US" sz="1200" dirty="0" smtClean="0"/>
              <a:t>远大于</a:t>
            </a:r>
            <a:r>
              <a:rPr lang="en-US" altLang="zh-CN" sz="1200" dirty="0" smtClean="0"/>
              <a:t>7</a:t>
            </a:r>
            <a:endParaRPr lang="zh-CN" altLang="en-US" sz="1200" dirty="0"/>
          </a:p>
        </p:txBody>
      </p:sp>
      <p:sp>
        <p:nvSpPr>
          <p:cNvPr id="73" name="文本框 72"/>
          <p:cNvSpPr txBox="1"/>
          <p:nvPr/>
        </p:nvSpPr>
        <p:spPr>
          <a:xfrm>
            <a:off x="5550309" y="1624974"/>
            <a:ext cx="12151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新案例：</a:t>
            </a:r>
            <a:r>
              <a:rPr lang="en-US" altLang="zh-CN" sz="1200" dirty="0" smtClean="0"/>
              <a:t>A[8]</a:t>
            </a:r>
            <a:endParaRPr lang="zh-CN" altLang="en-US" sz="1200" dirty="0"/>
          </a:p>
        </p:txBody>
      </p:sp>
      <p:sp>
        <p:nvSpPr>
          <p:cNvPr id="74" name="文本框 73"/>
          <p:cNvSpPr txBox="1"/>
          <p:nvPr/>
        </p:nvSpPr>
        <p:spPr>
          <a:xfrm>
            <a:off x="5553096" y="2201989"/>
            <a:ext cx="25002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数据范围为</a:t>
            </a:r>
            <a:r>
              <a:rPr lang="en-US" altLang="zh-CN" sz="1200" dirty="0" smtClean="0"/>
              <a:t>0~5</a:t>
            </a:r>
            <a:r>
              <a:rPr lang="zh-CN" altLang="en-US" sz="1200" dirty="0" smtClean="0"/>
              <a:t>，建立新数组</a:t>
            </a:r>
            <a:r>
              <a:rPr lang="en-US" altLang="zh-CN" sz="1200" dirty="0"/>
              <a:t>C</a:t>
            </a:r>
            <a:r>
              <a:rPr lang="en-US" altLang="zh-CN" sz="1200" dirty="0" smtClean="0"/>
              <a:t>[6]</a:t>
            </a:r>
          </a:p>
          <a:p>
            <a:r>
              <a:rPr lang="zh-CN" altLang="en-US" sz="1200" dirty="0" smtClean="0"/>
              <a:t>对</a:t>
            </a:r>
            <a:r>
              <a:rPr lang="en-US" altLang="zh-CN" sz="1200" dirty="0" smtClean="0"/>
              <a:t>A[8]</a:t>
            </a:r>
            <a:r>
              <a:rPr lang="zh-CN" altLang="en-US" sz="1200" dirty="0" smtClean="0"/>
              <a:t>相同</a:t>
            </a:r>
            <a:r>
              <a:rPr lang="zh-CN" altLang="en-US" sz="1200" dirty="0"/>
              <a:t>元素进行</a:t>
            </a:r>
            <a:r>
              <a:rPr lang="zh-CN" altLang="en-US" sz="1200" dirty="0" smtClean="0"/>
              <a:t>计数</a:t>
            </a:r>
            <a:endParaRPr lang="en-US" altLang="zh-CN" sz="1200" dirty="0"/>
          </a:p>
          <a:p>
            <a:r>
              <a:rPr lang="en-US" altLang="zh-CN" sz="1200" dirty="0" smtClean="0"/>
              <a:t>C[6]</a:t>
            </a:r>
            <a:r>
              <a:rPr lang="zh-CN" altLang="en-US" sz="1200" dirty="0" smtClean="0"/>
              <a:t>索引代表</a:t>
            </a:r>
            <a:r>
              <a:rPr lang="en-US" altLang="zh-CN" sz="1200" dirty="0" smtClean="0"/>
              <a:t>A[8]</a:t>
            </a:r>
            <a:r>
              <a:rPr lang="zh-CN" altLang="en-US" sz="1200" dirty="0" smtClean="0"/>
              <a:t>的所有数值</a:t>
            </a:r>
            <a:endParaRPr lang="en-US" altLang="zh-CN" sz="1200" dirty="0"/>
          </a:p>
          <a:p>
            <a:r>
              <a:rPr lang="en-US" altLang="zh-CN" sz="1200" dirty="0" smtClean="0"/>
              <a:t>C[6]</a:t>
            </a:r>
            <a:r>
              <a:rPr lang="zh-CN" altLang="en-US" sz="1200" dirty="0" smtClean="0"/>
              <a:t>数值代表</a:t>
            </a:r>
            <a:r>
              <a:rPr lang="en-US" altLang="zh-CN" sz="1200" dirty="0" smtClean="0"/>
              <a:t>A[8]</a:t>
            </a:r>
            <a:r>
              <a:rPr lang="zh-CN" altLang="en-US" sz="1200" dirty="0" smtClean="0"/>
              <a:t>中数值等于</a:t>
            </a:r>
            <a:r>
              <a:rPr lang="en-US" altLang="zh-CN" sz="1200" dirty="0" smtClean="0"/>
              <a:t>C[6]</a:t>
            </a:r>
            <a:r>
              <a:rPr lang="zh-CN" altLang="en-US" sz="1200" dirty="0" smtClean="0"/>
              <a:t>索引值的个数</a:t>
            </a:r>
            <a:endParaRPr lang="zh-CN" altLang="en-US" sz="1200" dirty="0"/>
          </a:p>
        </p:txBody>
      </p:sp>
      <p:grpSp>
        <p:nvGrpSpPr>
          <p:cNvPr id="75" name="组合 74"/>
          <p:cNvGrpSpPr/>
          <p:nvPr/>
        </p:nvGrpSpPr>
        <p:grpSpPr>
          <a:xfrm>
            <a:off x="8264872" y="2331550"/>
            <a:ext cx="2912384" cy="369332"/>
            <a:chOff x="677935" y="3474557"/>
            <a:chExt cx="2912384" cy="369332"/>
          </a:xfrm>
        </p:grpSpPr>
        <p:sp>
          <p:nvSpPr>
            <p:cNvPr id="76" name="文本框 75"/>
            <p:cNvSpPr txBox="1"/>
            <p:nvPr/>
          </p:nvSpPr>
          <p:spPr>
            <a:xfrm>
              <a:off x="677935" y="3474557"/>
              <a:ext cx="483578" cy="36933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dirty="0" smtClean="0"/>
                <a:t>2</a:t>
              </a:r>
              <a:endParaRPr lang="zh-CN" altLang="en-US" dirty="0"/>
            </a:p>
          </p:txBody>
        </p:sp>
        <p:sp>
          <p:nvSpPr>
            <p:cNvPr id="77" name="文本框 76"/>
            <p:cNvSpPr txBox="1"/>
            <p:nvPr/>
          </p:nvSpPr>
          <p:spPr>
            <a:xfrm>
              <a:off x="1161513" y="3474557"/>
              <a:ext cx="483578" cy="36933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78" name="文本框 77"/>
            <p:cNvSpPr txBox="1"/>
            <p:nvPr/>
          </p:nvSpPr>
          <p:spPr>
            <a:xfrm>
              <a:off x="1645091" y="3474557"/>
              <a:ext cx="483578" cy="36933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dirty="0" smtClean="0"/>
                <a:t>2</a:t>
              </a:r>
              <a:endParaRPr lang="zh-CN" altLang="en-US" dirty="0"/>
            </a:p>
          </p:txBody>
        </p:sp>
        <p:sp>
          <p:nvSpPr>
            <p:cNvPr id="79" name="文本框 78"/>
            <p:cNvSpPr txBox="1"/>
            <p:nvPr/>
          </p:nvSpPr>
          <p:spPr>
            <a:xfrm>
              <a:off x="2137280" y="3474557"/>
              <a:ext cx="483578" cy="36933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dirty="0" smtClean="0"/>
                <a:t>3</a:t>
              </a:r>
              <a:endParaRPr lang="zh-CN" altLang="en-US" dirty="0"/>
            </a:p>
          </p:txBody>
        </p:sp>
        <p:sp>
          <p:nvSpPr>
            <p:cNvPr id="80" name="文本框 79"/>
            <p:cNvSpPr txBox="1"/>
            <p:nvPr/>
          </p:nvSpPr>
          <p:spPr>
            <a:xfrm>
              <a:off x="2623163" y="3474557"/>
              <a:ext cx="483578" cy="36933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81" name="文本框 80"/>
            <p:cNvSpPr txBox="1"/>
            <p:nvPr/>
          </p:nvSpPr>
          <p:spPr>
            <a:xfrm>
              <a:off x="3106741" y="3474557"/>
              <a:ext cx="483578" cy="36933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</p:grpSp>
      <p:grpSp>
        <p:nvGrpSpPr>
          <p:cNvPr id="90" name="组合 89"/>
          <p:cNvGrpSpPr/>
          <p:nvPr/>
        </p:nvGrpSpPr>
        <p:grpSpPr>
          <a:xfrm>
            <a:off x="8268025" y="2700882"/>
            <a:ext cx="2912384" cy="369332"/>
            <a:chOff x="677935" y="3474557"/>
            <a:chExt cx="2912384" cy="369336"/>
          </a:xfrm>
        </p:grpSpPr>
        <p:sp>
          <p:nvSpPr>
            <p:cNvPr id="91" name="文本框 90"/>
            <p:cNvSpPr txBox="1"/>
            <p:nvPr/>
          </p:nvSpPr>
          <p:spPr>
            <a:xfrm>
              <a:off x="677935" y="3474561"/>
              <a:ext cx="483578" cy="36933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dirty="0" smtClean="0">
                  <a:solidFill>
                    <a:schemeClr val="tx2">
                      <a:lumMod val="20000"/>
                      <a:lumOff val="80000"/>
                    </a:schemeClr>
                  </a:solidFill>
                </a:rPr>
                <a:t>0</a:t>
              </a:r>
              <a:endParaRPr lang="zh-CN" altLang="en-US" dirty="0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92" name="文本框 91"/>
            <p:cNvSpPr txBox="1"/>
            <p:nvPr/>
          </p:nvSpPr>
          <p:spPr>
            <a:xfrm>
              <a:off x="1161513" y="3474557"/>
              <a:ext cx="483578" cy="36933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dirty="0" smtClean="0">
                  <a:solidFill>
                    <a:schemeClr val="tx2">
                      <a:lumMod val="20000"/>
                      <a:lumOff val="80000"/>
                    </a:schemeClr>
                  </a:solidFill>
                </a:rPr>
                <a:t>1</a:t>
              </a:r>
              <a:endParaRPr lang="zh-CN" altLang="en-US" dirty="0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93" name="文本框 92"/>
            <p:cNvSpPr txBox="1"/>
            <p:nvPr/>
          </p:nvSpPr>
          <p:spPr>
            <a:xfrm>
              <a:off x="1645091" y="3474557"/>
              <a:ext cx="483578" cy="36933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dirty="0" smtClean="0">
                  <a:solidFill>
                    <a:schemeClr val="tx2">
                      <a:lumMod val="20000"/>
                      <a:lumOff val="80000"/>
                    </a:schemeClr>
                  </a:solidFill>
                </a:rPr>
                <a:t>2</a:t>
              </a:r>
              <a:endParaRPr lang="zh-CN" altLang="en-US" dirty="0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94" name="文本框 93"/>
            <p:cNvSpPr txBox="1"/>
            <p:nvPr/>
          </p:nvSpPr>
          <p:spPr>
            <a:xfrm>
              <a:off x="2137280" y="3474557"/>
              <a:ext cx="483578" cy="36933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dirty="0" smtClean="0">
                  <a:solidFill>
                    <a:schemeClr val="tx2">
                      <a:lumMod val="20000"/>
                      <a:lumOff val="80000"/>
                    </a:schemeClr>
                  </a:solidFill>
                </a:rPr>
                <a:t>3</a:t>
              </a:r>
              <a:endParaRPr lang="zh-CN" altLang="en-US" dirty="0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95" name="文本框 94"/>
            <p:cNvSpPr txBox="1"/>
            <p:nvPr/>
          </p:nvSpPr>
          <p:spPr>
            <a:xfrm>
              <a:off x="2623163" y="3474557"/>
              <a:ext cx="483578" cy="36933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dirty="0" smtClean="0">
                  <a:solidFill>
                    <a:schemeClr val="tx2">
                      <a:lumMod val="20000"/>
                      <a:lumOff val="80000"/>
                    </a:schemeClr>
                  </a:solidFill>
                </a:rPr>
                <a:t>4</a:t>
              </a:r>
              <a:endParaRPr lang="zh-CN" altLang="en-US" dirty="0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96" name="文本框 95"/>
            <p:cNvSpPr txBox="1"/>
            <p:nvPr/>
          </p:nvSpPr>
          <p:spPr>
            <a:xfrm>
              <a:off x="3106741" y="3474557"/>
              <a:ext cx="483578" cy="36933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dirty="0" smtClean="0">
                  <a:solidFill>
                    <a:schemeClr val="tx2">
                      <a:lumMod val="20000"/>
                      <a:lumOff val="80000"/>
                    </a:schemeClr>
                  </a:solidFill>
                </a:rPr>
                <a:t>5</a:t>
              </a:r>
              <a:endParaRPr lang="zh-CN" altLang="en-US" dirty="0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</p:grpSp>
      <p:grpSp>
        <p:nvGrpSpPr>
          <p:cNvPr id="98" name="组合 97"/>
          <p:cNvGrpSpPr/>
          <p:nvPr/>
        </p:nvGrpSpPr>
        <p:grpSpPr>
          <a:xfrm>
            <a:off x="6965804" y="1592890"/>
            <a:ext cx="3875980" cy="369332"/>
            <a:chOff x="677935" y="3474557"/>
            <a:chExt cx="3875980" cy="369332"/>
          </a:xfrm>
        </p:grpSpPr>
        <p:sp>
          <p:nvSpPr>
            <p:cNvPr id="99" name="文本框 98"/>
            <p:cNvSpPr txBox="1"/>
            <p:nvPr/>
          </p:nvSpPr>
          <p:spPr>
            <a:xfrm>
              <a:off x="677935" y="3474557"/>
              <a:ext cx="483578" cy="36933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dirty="0" smtClean="0"/>
                <a:t>2</a:t>
              </a:r>
              <a:endParaRPr lang="zh-CN" altLang="en-US" dirty="0"/>
            </a:p>
          </p:txBody>
        </p:sp>
        <p:sp>
          <p:nvSpPr>
            <p:cNvPr id="100" name="文本框 99"/>
            <p:cNvSpPr txBox="1"/>
            <p:nvPr/>
          </p:nvSpPr>
          <p:spPr>
            <a:xfrm>
              <a:off x="1161513" y="3474557"/>
              <a:ext cx="483578" cy="36933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dirty="0" smtClean="0"/>
                <a:t>5</a:t>
              </a:r>
              <a:endParaRPr lang="zh-CN" altLang="en-US" dirty="0"/>
            </a:p>
          </p:txBody>
        </p:sp>
        <p:sp>
          <p:nvSpPr>
            <p:cNvPr id="101" name="文本框 100"/>
            <p:cNvSpPr txBox="1"/>
            <p:nvPr/>
          </p:nvSpPr>
          <p:spPr>
            <a:xfrm>
              <a:off x="1645091" y="3474557"/>
              <a:ext cx="483578" cy="36933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dirty="0" smtClean="0"/>
                <a:t>3</a:t>
              </a:r>
              <a:endParaRPr lang="zh-CN" altLang="en-US" dirty="0"/>
            </a:p>
          </p:txBody>
        </p:sp>
        <p:sp>
          <p:nvSpPr>
            <p:cNvPr id="112" name="文本框 111"/>
            <p:cNvSpPr txBox="1"/>
            <p:nvPr/>
          </p:nvSpPr>
          <p:spPr>
            <a:xfrm>
              <a:off x="2137280" y="3474557"/>
              <a:ext cx="483578" cy="36933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113" name="文本框 112"/>
            <p:cNvSpPr txBox="1"/>
            <p:nvPr/>
          </p:nvSpPr>
          <p:spPr>
            <a:xfrm>
              <a:off x="2623163" y="3474557"/>
              <a:ext cx="483578" cy="36933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dirty="0" smtClean="0"/>
                <a:t>2</a:t>
              </a:r>
              <a:endParaRPr lang="zh-CN" altLang="en-US" dirty="0"/>
            </a:p>
          </p:txBody>
        </p:sp>
        <p:sp>
          <p:nvSpPr>
            <p:cNvPr id="114" name="文本框 113"/>
            <p:cNvSpPr txBox="1"/>
            <p:nvPr/>
          </p:nvSpPr>
          <p:spPr>
            <a:xfrm>
              <a:off x="3106741" y="3474557"/>
              <a:ext cx="483578" cy="36933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dirty="0" smtClean="0"/>
                <a:t>3</a:t>
              </a:r>
              <a:endParaRPr lang="zh-CN" altLang="en-US" dirty="0"/>
            </a:p>
          </p:txBody>
        </p:sp>
        <p:sp>
          <p:nvSpPr>
            <p:cNvPr id="115" name="文本框 114"/>
            <p:cNvSpPr txBox="1"/>
            <p:nvPr/>
          </p:nvSpPr>
          <p:spPr>
            <a:xfrm>
              <a:off x="3590319" y="3474557"/>
              <a:ext cx="483578" cy="36933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116" name="文本框 115"/>
            <p:cNvSpPr txBox="1"/>
            <p:nvPr/>
          </p:nvSpPr>
          <p:spPr>
            <a:xfrm>
              <a:off x="4070337" y="3474557"/>
              <a:ext cx="483578" cy="36933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dirty="0" smtClean="0"/>
                <a:t>3</a:t>
              </a:r>
              <a:endParaRPr lang="zh-CN" altLang="en-US" dirty="0"/>
            </a:p>
          </p:txBody>
        </p:sp>
      </p:grpSp>
      <p:sp>
        <p:nvSpPr>
          <p:cNvPr id="136" name="文本框 135"/>
          <p:cNvSpPr txBox="1"/>
          <p:nvPr/>
        </p:nvSpPr>
        <p:spPr>
          <a:xfrm>
            <a:off x="5582288" y="3457419"/>
            <a:ext cx="56241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对于本例来说，可以直接依次读取</a:t>
            </a:r>
            <a:r>
              <a:rPr lang="en-US" altLang="zh-CN" sz="1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C[6]</a:t>
            </a:r>
            <a:r>
              <a:rPr lang="zh-CN" altLang="en-US" sz="1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即可，</a:t>
            </a:r>
            <a:r>
              <a:rPr lang="en-US" altLang="zh-CN" sz="1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0 0 2 2 3 3 3 5</a:t>
            </a:r>
          </a:p>
          <a:p>
            <a:endParaRPr lang="en-US" altLang="zh-CN" sz="12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1200" dirty="0">
                <a:latin typeface="楷体" panose="02010609060101010101" pitchFamily="49" charset="-122"/>
                <a:ea typeface="楷体" panose="02010609060101010101" pitchFamily="49" charset="-122"/>
              </a:rPr>
              <a:t>考虑到数组元素可能为对象</a:t>
            </a:r>
            <a:r>
              <a:rPr lang="zh-CN" altLang="en-US" sz="1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，不能</a:t>
            </a:r>
            <a:r>
              <a:rPr lang="zh-CN" altLang="en-US" sz="1200" dirty="0">
                <a:latin typeface="楷体" panose="02010609060101010101" pitchFamily="49" charset="-122"/>
                <a:ea typeface="楷体" panose="02010609060101010101" pitchFamily="49" charset="-122"/>
              </a:rPr>
              <a:t>简单地依次读出</a:t>
            </a:r>
            <a:r>
              <a:rPr lang="en-US" altLang="zh-CN" sz="1200" dirty="0">
                <a:latin typeface="楷体" panose="02010609060101010101" pitchFamily="49" charset="-122"/>
                <a:ea typeface="楷体" panose="02010609060101010101" pitchFamily="49" charset="-122"/>
              </a:rPr>
              <a:t>C[6]</a:t>
            </a:r>
            <a:r>
              <a:rPr lang="zh-CN" altLang="en-US" sz="1200" dirty="0">
                <a:latin typeface="楷体" panose="02010609060101010101" pitchFamily="49" charset="-122"/>
                <a:ea typeface="楷体" panose="02010609060101010101" pitchFamily="49" charset="-122"/>
              </a:rPr>
              <a:t>元素即完成</a:t>
            </a:r>
            <a:r>
              <a:rPr lang="zh-CN" altLang="en-US" sz="1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排序，因此还需要利用</a:t>
            </a:r>
            <a:r>
              <a:rPr lang="en-US" altLang="zh-CN" sz="1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zh-CN" altLang="en-US" sz="1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中元素进行稳定排序，具体操作如下。</a:t>
            </a:r>
            <a:endParaRPr lang="zh-CN" altLang="en-US" sz="1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180" name="组合 179"/>
          <p:cNvGrpSpPr/>
          <p:nvPr/>
        </p:nvGrpSpPr>
        <p:grpSpPr>
          <a:xfrm>
            <a:off x="8248144" y="4724316"/>
            <a:ext cx="2912384" cy="369332"/>
            <a:chOff x="677935" y="3474557"/>
            <a:chExt cx="2912384" cy="369332"/>
          </a:xfrm>
        </p:grpSpPr>
        <p:sp>
          <p:nvSpPr>
            <p:cNvPr id="181" name="文本框 180"/>
            <p:cNvSpPr txBox="1"/>
            <p:nvPr/>
          </p:nvSpPr>
          <p:spPr>
            <a:xfrm>
              <a:off x="677935" y="3474557"/>
              <a:ext cx="483578" cy="36933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dirty="0" smtClean="0"/>
                <a:t>2</a:t>
              </a:r>
              <a:endParaRPr lang="zh-CN" altLang="en-US" dirty="0"/>
            </a:p>
          </p:txBody>
        </p:sp>
        <p:sp>
          <p:nvSpPr>
            <p:cNvPr id="182" name="文本框 181"/>
            <p:cNvSpPr txBox="1"/>
            <p:nvPr/>
          </p:nvSpPr>
          <p:spPr>
            <a:xfrm>
              <a:off x="1161513" y="3474557"/>
              <a:ext cx="483578" cy="36933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dirty="0" smtClean="0"/>
                <a:t>2</a:t>
              </a:r>
              <a:endParaRPr lang="zh-CN" altLang="en-US" dirty="0"/>
            </a:p>
          </p:txBody>
        </p:sp>
        <p:sp>
          <p:nvSpPr>
            <p:cNvPr id="183" name="文本框 182"/>
            <p:cNvSpPr txBox="1"/>
            <p:nvPr/>
          </p:nvSpPr>
          <p:spPr>
            <a:xfrm>
              <a:off x="1645091" y="3474557"/>
              <a:ext cx="483578" cy="36933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dirty="0" smtClean="0"/>
                <a:t>4</a:t>
              </a:r>
              <a:endParaRPr lang="zh-CN" altLang="en-US" dirty="0"/>
            </a:p>
          </p:txBody>
        </p:sp>
        <p:sp>
          <p:nvSpPr>
            <p:cNvPr id="184" name="文本框 183"/>
            <p:cNvSpPr txBox="1"/>
            <p:nvPr/>
          </p:nvSpPr>
          <p:spPr>
            <a:xfrm>
              <a:off x="2137280" y="3474557"/>
              <a:ext cx="483578" cy="36933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dirty="0" smtClean="0"/>
                <a:t>7</a:t>
              </a:r>
              <a:endParaRPr lang="zh-CN" altLang="en-US" dirty="0"/>
            </a:p>
          </p:txBody>
        </p:sp>
        <p:sp>
          <p:nvSpPr>
            <p:cNvPr id="185" name="文本框 184"/>
            <p:cNvSpPr txBox="1"/>
            <p:nvPr/>
          </p:nvSpPr>
          <p:spPr>
            <a:xfrm>
              <a:off x="2623163" y="3474557"/>
              <a:ext cx="483578" cy="36933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dirty="0" smtClean="0"/>
                <a:t>7</a:t>
              </a:r>
              <a:endParaRPr lang="zh-CN" altLang="en-US" dirty="0"/>
            </a:p>
          </p:txBody>
        </p:sp>
        <p:sp>
          <p:nvSpPr>
            <p:cNvPr id="186" name="文本框 185"/>
            <p:cNvSpPr txBox="1"/>
            <p:nvPr/>
          </p:nvSpPr>
          <p:spPr>
            <a:xfrm>
              <a:off x="3106741" y="3474557"/>
              <a:ext cx="483578" cy="36933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dirty="0"/>
                <a:t>8</a:t>
              </a:r>
              <a:endParaRPr lang="zh-CN" altLang="en-US" dirty="0"/>
            </a:p>
          </p:txBody>
        </p:sp>
      </p:grpSp>
      <p:grpSp>
        <p:nvGrpSpPr>
          <p:cNvPr id="187" name="组合 186"/>
          <p:cNvGrpSpPr/>
          <p:nvPr/>
        </p:nvGrpSpPr>
        <p:grpSpPr>
          <a:xfrm>
            <a:off x="8248356" y="5093644"/>
            <a:ext cx="2912384" cy="369332"/>
            <a:chOff x="677935" y="3474557"/>
            <a:chExt cx="2912384" cy="369336"/>
          </a:xfrm>
        </p:grpSpPr>
        <p:sp>
          <p:nvSpPr>
            <p:cNvPr id="188" name="文本框 187"/>
            <p:cNvSpPr txBox="1"/>
            <p:nvPr/>
          </p:nvSpPr>
          <p:spPr>
            <a:xfrm>
              <a:off x="677935" y="3474561"/>
              <a:ext cx="483578" cy="36933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dirty="0" smtClean="0">
                  <a:solidFill>
                    <a:schemeClr val="tx2">
                      <a:lumMod val="20000"/>
                      <a:lumOff val="80000"/>
                    </a:schemeClr>
                  </a:solidFill>
                </a:rPr>
                <a:t>0</a:t>
              </a:r>
              <a:endParaRPr lang="zh-CN" altLang="en-US" dirty="0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89" name="文本框 188"/>
            <p:cNvSpPr txBox="1"/>
            <p:nvPr/>
          </p:nvSpPr>
          <p:spPr>
            <a:xfrm>
              <a:off x="1161513" y="3474557"/>
              <a:ext cx="483578" cy="36933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dirty="0" smtClean="0">
                  <a:solidFill>
                    <a:schemeClr val="tx2">
                      <a:lumMod val="20000"/>
                      <a:lumOff val="80000"/>
                    </a:schemeClr>
                  </a:solidFill>
                </a:rPr>
                <a:t>1</a:t>
              </a:r>
              <a:endParaRPr lang="zh-CN" altLang="en-US" dirty="0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90" name="文本框 189"/>
            <p:cNvSpPr txBox="1"/>
            <p:nvPr/>
          </p:nvSpPr>
          <p:spPr>
            <a:xfrm>
              <a:off x="1645091" y="3474557"/>
              <a:ext cx="483578" cy="36933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dirty="0" smtClean="0">
                  <a:solidFill>
                    <a:schemeClr val="tx2">
                      <a:lumMod val="20000"/>
                      <a:lumOff val="80000"/>
                    </a:schemeClr>
                  </a:solidFill>
                </a:rPr>
                <a:t>2</a:t>
              </a:r>
              <a:endParaRPr lang="zh-CN" altLang="en-US" dirty="0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91" name="文本框 190"/>
            <p:cNvSpPr txBox="1"/>
            <p:nvPr/>
          </p:nvSpPr>
          <p:spPr>
            <a:xfrm>
              <a:off x="2137280" y="3474557"/>
              <a:ext cx="483578" cy="36933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dirty="0" smtClean="0">
                  <a:solidFill>
                    <a:schemeClr val="tx2">
                      <a:lumMod val="20000"/>
                      <a:lumOff val="80000"/>
                    </a:schemeClr>
                  </a:solidFill>
                </a:rPr>
                <a:t>3</a:t>
              </a:r>
              <a:endParaRPr lang="zh-CN" altLang="en-US" dirty="0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92" name="文本框 191"/>
            <p:cNvSpPr txBox="1"/>
            <p:nvPr/>
          </p:nvSpPr>
          <p:spPr>
            <a:xfrm>
              <a:off x="2623163" y="3474557"/>
              <a:ext cx="483578" cy="36933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dirty="0" smtClean="0">
                  <a:solidFill>
                    <a:schemeClr val="tx2">
                      <a:lumMod val="20000"/>
                      <a:lumOff val="80000"/>
                    </a:schemeClr>
                  </a:solidFill>
                </a:rPr>
                <a:t>4</a:t>
              </a:r>
              <a:endParaRPr lang="zh-CN" altLang="en-US" dirty="0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93" name="文本框 192"/>
            <p:cNvSpPr txBox="1"/>
            <p:nvPr/>
          </p:nvSpPr>
          <p:spPr>
            <a:xfrm>
              <a:off x="3106741" y="3474557"/>
              <a:ext cx="483578" cy="36933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dirty="0" smtClean="0">
                  <a:solidFill>
                    <a:schemeClr val="tx2">
                      <a:lumMod val="20000"/>
                      <a:lumOff val="80000"/>
                    </a:schemeClr>
                  </a:solidFill>
                </a:rPr>
                <a:t>5</a:t>
              </a:r>
              <a:endParaRPr lang="zh-CN" altLang="en-US" dirty="0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</p:grpSp>
      <p:sp>
        <p:nvSpPr>
          <p:cNvPr id="194" name="矩形 193"/>
          <p:cNvSpPr/>
          <p:nvPr/>
        </p:nvSpPr>
        <p:spPr>
          <a:xfrm>
            <a:off x="5630237" y="4493479"/>
            <a:ext cx="242311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 smtClean="0"/>
              <a:t>将</a:t>
            </a:r>
            <a:r>
              <a:rPr lang="en-US" altLang="zh-CN" sz="1200" dirty="0" smtClean="0"/>
              <a:t>C[6]</a:t>
            </a:r>
            <a:r>
              <a:rPr lang="zh-CN" altLang="en-US" sz="1200" dirty="0" smtClean="0"/>
              <a:t>的元素值改为累计值，</a:t>
            </a:r>
            <a:endParaRPr lang="en-US" altLang="zh-CN" sz="1200" dirty="0" smtClean="0"/>
          </a:p>
          <a:p>
            <a:r>
              <a:rPr lang="zh-CN" altLang="en-US" sz="1200" dirty="0" smtClean="0"/>
              <a:t>可以轻易看出</a:t>
            </a:r>
            <a:endParaRPr lang="en-US" altLang="zh-CN" sz="1200" dirty="0" smtClean="0"/>
          </a:p>
          <a:p>
            <a:r>
              <a:rPr lang="zh-CN" altLang="en-US" sz="1200" dirty="0" smtClean="0"/>
              <a:t>第</a:t>
            </a:r>
            <a:r>
              <a:rPr lang="en-US" altLang="zh-CN" sz="1200" dirty="0" smtClean="0"/>
              <a:t>1-2</a:t>
            </a:r>
            <a:r>
              <a:rPr lang="zh-CN" altLang="en-US" sz="1200" dirty="0" smtClean="0"/>
              <a:t>个元素为</a:t>
            </a:r>
            <a:r>
              <a:rPr lang="en-US" altLang="zh-CN" sz="1200" dirty="0" smtClean="0"/>
              <a:t>0</a:t>
            </a:r>
            <a:r>
              <a:rPr lang="zh-CN" altLang="en-US" sz="1200" dirty="0" smtClean="0"/>
              <a:t>，</a:t>
            </a:r>
            <a:endParaRPr lang="en-US" altLang="zh-CN" sz="1200" dirty="0" smtClean="0"/>
          </a:p>
          <a:p>
            <a:r>
              <a:rPr lang="zh-CN" altLang="en-US" sz="1200" dirty="0" smtClean="0"/>
              <a:t>第</a:t>
            </a:r>
            <a:r>
              <a:rPr lang="en-US" altLang="zh-CN" sz="1200" dirty="0" smtClean="0"/>
              <a:t>3-4</a:t>
            </a:r>
            <a:r>
              <a:rPr lang="zh-CN" altLang="en-US" sz="1200" dirty="0" smtClean="0"/>
              <a:t>个元素为</a:t>
            </a:r>
            <a:r>
              <a:rPr lang="en-US" altLang="zh-CN" sz="1200" dirty="0" smtClean="0"/>
              <a:t>2</a:t>
            </a:r>
            <a:r>
              <a:rPr lang="zh-CN" altLang="en-US" sz="1200" dirty="0" smtClean="0"/>
              <a:t>，</a:t>
            </a:r>
            <a:endParaRPr lang="en-US" altLang="zh-CN" sz="1200" dirty="0" smtClean="0"/>
          </a:p>
          <a:p>
            <a:r>
              <a:rPr lang="zh-CN" altLang="en-US" sz="1200" dirty="0" smtClean="0"/>
              <a:t>第</a:t>
            </a:r>
            <a:r>
              <a:rPr lang="en-US" altLang="zh-CN" sz="1200" dirty="0" smtClean="0"/>
              <a:t>5-7</a:t>
            </a:r>
            <a:r>
              <a:rPr lang="zh-CN" altLang="en-US" sz="1200" dirty="0" smtClean="0"/>
              <a:t>个元素为</a:t>
            </a:r>
            <a:r>
              <a:rPr lang="en-US" altLang="zh-CN" sz="1200" dirty="0" smtClean="0"/>
              <a:t>3</a:t>
            </a:r>
            <a:r>
              <a:rPr lang="zh-CN" altLang="en-US" sz="1200" dirty="0" smtClean="0"/>
              <a:t>，</a:t>
            </a:r>
            <a:endParaRPr lang="en-US" altLang="zh-CN" sz="1200" dirty="0" smtClean="0"/>
          </a:p>
          <a:p>
            <a:r>
              <a:rPr lang="zh-CN" altLang="en-US" sz="1200" dirty="0" smtClean="0"/>
              <a:t>第</a:t>
            </a:r>
            <a:r>
              <a:rPr lang="en-US" altLang="zh-CN" sz="1200" dirty="0" smtClean="0"/>
              <a:t>8</a:t>
            </a:r>
            <a:r>
              <a:rPr lang="zh-CN" altLang="en-US" sz="1200" dirty="0" smtClean="0"/>
              <a:t>个元素为</a:t>
            </a:r>
            <a:r>
              <a:rPr lang="en-US" altLang="zh-CN" sz="1200" dirty="0" smtClean="0"/>
              <a:t>5</a:t>
            </a:r>
            <a:endParaRPr lang="zh-CN" altLang="en-US" sz="1200" dirty="0"/>
          </a:p>
        </p:txBody>
      </p:sp>
      <p:sp>
        <p:nvSpPr>
          <p:cNvPr id="196" name="Rectangle 3"/>
          <p:cNvSpPr txBox="1">
            <a:spLocks noChangeArrowheads="1"/>
          </p:cNvSpPr>
          <p:nvPr/>
        </p:nvSpPr>
        <p:spPr bwMode="auto">
          <a:xfrm>
            <a:off x="8191420" y="5795405"/>
            <a:ext cx="782091" cy="269304"/>
          </a:xfrm>
          <a:prstGeom prst="rect">
            <a:avLst/>
          </a:prstGeom>
        </p:spPr>
        <p:txBody>
          <a:bodyPr wrap="square" lIns="0" tIns="0" rIns="0" bIns="0" anchor="t" anchorCtr="0">
            <a:spAutoFit/>
            <a:scene3d>
              <a:camera prst="orthographicFront"/>
              <a:lightRig rig="threePt" dir="t"/>
            </a:scene3d>
            <a:sp3d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None/>
              <a:defRPr lang="en-US" altLang="ko-KR" sz="2000" dirty="0" smtClean="0">
                <a:latin typeface="Microsoft Sans Serif" pitchFamily="34" charset="0"/>
                <a:ea typeface="+mj-ea"/>
                <a:cs typeface="Microsoft Sans Serif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+mn-lt"/>
                <a:ea typeface="+mn-ea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+mn-lt"/>
                <a:ea typeface="+mn-ea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+mn-lt"/>
                <a:ea typeface="+mn-ea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+mn-lt"/>
                <a:ea typeface="+mn-ea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9pPr>
          </a:lstStyle>
          <a:p>
            <a:pPr marL="0" indent="0" algn="just">
              <a:lnSpc>
                <a:spcPct val="125000"/>
              </a:lnSpc>
              <a:spcBef>
                <a:spcPts val="0"/>
              </a:spcBef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接下页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17174151"/>
      </p:ext>
    </p:extLst>
  </p:cSld>
  <p:clrMapOvr>
    <a:masterClrMapping/>
  </p:clrMapOvr>
  <p:transition spd="slow" advClick="0" advTm="3000">
    <p:push dir="u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03346" y="89955"/>
            <a:ext cx="11136573" cy="587493"/>
          </a:xfrm>
        </p:spPr>
        <p:txBody>
          <a:bodyPr>
            <a:normAutofit/>
          </a:bodyPr>
          <a:lstStyle/>
          <a:p>
            <a:r>
              <a:rPr lang="zh-CN" altLang="en-US" dirty="0"/>
              <a:t>计数排序（代码）</a:t>
            </a:r>
            <a:endParaRPr lang="ko-KR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1951" y="861646"/>
            <a:ext cx="4338061" cy="5836513"/>
          </a:xfrm>
          <a:prstGeom prst="rect">
            <a:avLst/>
          </a:prstGeom>
        </p:spPr>
      </p:pic>
      <p:sp>
        <p:nvSpPr>
          <p:cNvPr id="150" name="矩形 149"/>
          <p:cNvSpPr/>
          <p:nvPr/>
        </p:nvSpPr>
        <p:spPr>
          <a:xfrm>
            <a:off x="354645" y="967912"/>
            <a:ext cx="647697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1. </a:t>
            </a:r>
            <a:r>
              <a:rPr lang="zh-CN" altLang="en-US" sz="1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如右图所示，新建结果数组</a:t>
            </a:r>
            <a:r>
              <a:rPr lang="en-US" altLang="zh-CN" sz="1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R[8]</a:t>
            </a:r>
            <a:r>
              <a:rPr lang="zh-CN" altLang="en-US" sz="1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，然后倒序读取</a:t>
            </a:r>
            <a:r>
              <a:rPr lang="en-US" altLang="zh-CN" sz="1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A[8]</a:t>
            </a:r>
            <a:endParaRPr lang="en-US" altLang="zh-CN" sz="12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1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2. </a:t>
            </a:r>
            <a:r>
              <a:rPr lang="zh-CN" altLang="en-US" sz="1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读取</a:t>
            </a:r>
            <a:r>
              <a:rPr lang="en-US" altLang="zh-CN" sz="1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A[8]</a:t>
            </a:r>
            <a:r>
              <a:rPr lang="zh-CN" altLang="en-US" sz="1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最后一个元素</a:t>
            </a:r>
            <a:r>
              <a:rPr lang="en-US" altLang="zh-CN" sz="1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1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，查询</a:t>
            </a:r>
            <a:r>
              <a:rPr lang="en-US" altLang="zh-CN" sz="1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C[6]</a:t>
            </a:r>
            <a:r>
              <a:rPr lang="zh-CN" altLang="en-US" sz="1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索引</a:t>
            </a:r>
            <a:r>
              <a:rPr lang="en-US" altLang="zh-CN" sz="1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1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的计数为</a:t>
            </a:r>
            <a:r>
              <a:rPr lang="en-US" altLang="zh-CN" sz="1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7</a:t>
            </a:r>
            <a:r>
              <a:rPr lang="zh-CN" altLang="en-US" sz="1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，因此</a:t>
            </a:r>
            <a:r>
              <a:rPr lang="en-US" altLang="zh-CN" sz="1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R</a:t>
            </a:r>
            <a:r>
              <a:rPr lang="zh-CN" altLang="en-US" sz="1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的第</a:t>
            </a:r>
            <a:r>
              <a:rPr lang="en-US" altLang="zh-CN" sz="1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7</a:t>
            </a:r>
            <a:r>
              <a:rPr lang="zh-CN" altLang="en-US" sz="1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个元素</a:t>
            </a:r>
            <a:r>
              <a:rPr lang="en-US" altLang="zh-CN" sz="1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R[7-1]=3</a:t>
            </a:r>
            <a:r>
              <a:rPr lang="zh-CN" altLang="en-US" sz="1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，同时</a:t>
            </a:r>
            <a:r>
              <a:rPr lang="en-US" altLang="zh-CN" sz="1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C[6]</a:t>
            </a:r>
            <a:r>
              <a:rPr lang="zh-CN" altLang="en-US" sz="1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索引</a:t>
            </a:r>
            <a:r>
              <a:rPr lang="en-US" altLang="zh-CN" sz="1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1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的计数减</a:t>
            </a:r>
            <a:r>
              <a:rPr lang="en-US" altLang="zh-CN" sz="1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</a:p>
          <a:p>
            <a:r>
              <a:rPr lang="en-US" altLang="zh-CN" sz="1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3. </a:t>
            </a:r>
            <a:r>
              <a:rPr lang="zh-CN" altLang="en-US" sz="1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读取</a:t>
            </a:r>
            <a:r>
              <a:rPr lang="en-US" altLang="zh-CN" sz="1200" dirty="0">
                <a:latin typeface="楷体" panose="02010609060101010101" pitchFamily="49" charset="-122"/>
                <a:ea typeface="楷体" panose="02010609060101010101" pitchFamily="49" charset="-122"/>
              </a:rPr>
              <a:t>A[8</a:t>
            </a:r>
            <a:r>
              <a:rPr lang="en-US" altLang="zh-CN" sz="1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]</a:t>
            </a:r>
            <a:r>
              <a:rPr lang="zh-CN" altLang="en-US" sz="1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倒数第二个元素</a:t>
            </a:r>
            <a:r>
              <a:rPr lang="en-US" altLang="zh-CN" sz="1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zh-CN" altLang="en-US" sz="1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zh-CN" altLang="en-US" sz="1200" dirty="0">
                <a:latin typeface="楷体" panose="02010609060101010101" pitchFamily="49" charset="-122"/>
                <a:ea typeface="楷体" panose="02010609060101010101" pitchFamily="49" charset="-122"/>
              </a:rPr>
              <a:t>查询</a:t>
            </a:r>
            <a:r>
              <a:rPr lang="en-US" altLang="zh-CN" sz="1200" dirty="0">
                <a:latin typeface="楷体" panose="02010609060101010101" pitchFamily="49" charset="-122"/>
                <a:ea typeface="楷体" panose="02010609060101010101" pitchFamily="49" charset="-122"/>
              </a:rPr>
              <a:t>C[6]</a:t>
            </a:r>
            <a:r>
              <a:rPr lang="zh-CN" altLang="en-US" sz="1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索引</a:t>
            </a:r>
            <a:r>
              <a:rPr lang="en-US" altLang="zh-CN" sz="1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zh-CN" altLang="en-US" sz="1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的</a:t>
            </a:r>
            <a:r>
              <a:rPr lang="zh-CN" altLang="en-US" sz="1200" dirty="0">
                <a:latin typeface="楷体" panose="02010609060101010101" pitchFamily="49" charset="-122"/>
                <a:ea typeface="楷体" panose="02010609060101010101" pitchFamily="49" charset="-122"/>
              </a:rPr>
              <a:t>计数</a:t>
            </a:r>
            <a:r>
              <a:rPr lang="zh-CN" altLang="en-US" sz="1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为</a:t>
            </a:r>
            <a:r>
              <a:rPr lang="en-US" altLang="zh-CN" sz="1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1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zh-CN" altLang="en-US" sz="1200" dirty="0">
                <a:latin typeface="楷体" panose="02010609060101010101" pitchFamily="49" charset="-122"/>
                <a:ea typeface="楷体" panose="02010609060101010101" pitchFamily="49" charset="-122"/>
              </a:rPr>
              <a:t>因此</a:t>
            </a:r>
            <a:r>
              <a:rPr lang="en-US" altLang="zh-CN" sz="1200" dirty="0">
                <a:latin typeface="楷体" panose="02010609060101010101" pitchFamily="49" charset="-122"/>
                <a:ea typeface="楷体" panose="02010609060101010101" pitchFamily="49" charset="-122"/>
              </a:rPr>
              <a:t>R</a:t>
            </a:r>
            <a:r>
              <a:rPr lang="zh-CN" altLang="en-US" sz="1200" dirty="0">
                <a:latin typeface="楷体" panose="02010609060101010101" pitchFamily="49" charset="-122"/>
                <a:ea typeface="楷体" panose="02010609060101010101" pitchFamily="49" charset="-122"/>
              </a:rPr>
              <a:t>的</a:t>
            </a:r>
            <a:r>
              <a:rPr lang="zh-CN" altLang="en-US" sz="1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第</a:t>
            </a:r>
            <a:r>
              <a:rPr lang="en-US" altLang="zh-CN" sz="1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1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个</a:t>
            </a:r>
            <a:r>
              <a:rPr lang="zh-CN" altLang="en-US" sz="1200" dirty="0">
                <a:latin typeface="楷体" panose="02010609060101010101" pitchFamily="49" charset="-122"/>
                <a:ea typeface="楷体" panose="02010609060101010101" pitchFamily="49" charset="-122"/>
              </a:rPr>
              <a:t>元素</a:t>
            </a:r>
            <a:r>
              <a:rPr lang="en-US" altLang="zh-CN" sz="1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R[2-1]=0</a:t>
            </a:r>
            <a:r>
              <a:rPr lang="zh-CN" altLang="en-US" sz="1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zh-CN" altLang="en-US" sz="1200" dirty="0">
                <a:latin typeface="楷体" panose="02010609060101010101" pitchFamily="49" charset="-122"/>
                <a:ea typeface="楷体" panose="02010609060101010101" pitchFamily="49" charset="-122"/>
              </a:rPr>
              <a:t>同时</a:t>
            </a:r>
            <a:r>
              <a:rPr lang="en-US" altLang="zh-CN" sz="1200" dirty="0">
                <a:latin typeface="楷体" panose="02010609060101010101" pitchFamily="49" charset="-122"/>
                <a:ea typeface="楷体" panose="02010609060101010101" pitchFamily="49" charset="-122"/>
              </a:rPr>
              <a:t>C[6]</a:t>
            </a:r>
            <a:r>
              <a:rPr lang="zh-CN" altLang="en-US" sz="1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索引</a:t>
            </a:r>
            <a:r>
              <a:rPr lang="en-US" altLang="zh-CN" sz="1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zh-CN" altLang="en-US" sz="1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的</a:t>
            </a:r>
            <a:r>
              <a:rPr lang="zh-CN" altLang="en-US" sz="1200" dirty="0">
                <a:latin typeface="楷体" panose="02010609060101010101" pitchFamily="49" charset="-122"/>
                <a:ea typeface="楷体" panose="02010609060101010101" pitchFamily="49" charset="-122"/>
              </a:rPr>
              <a:t>计数减</a:t>
            </a:r>
            <a:r>
              <a:rPr lang="en-US" altLang="zh-CN" sz="1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en-US" altLang="zh-CN" sz="12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1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4. …</a:t>
            </a:r>
            <a:r>
              <a:rPr lang="zh-CN" altLang="en-US" sz="1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直到将</a:t>
            </a:r>
            <a:r>
              <a:rPr lang="en-US" altLang="zh-CN" sz="1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zh-CN" altLang="en-US" sz="1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全部读取</a:t>
            </a:r>
            <a:endParaRPr lang="zh-CN" altLang="en-US" sz="1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645" y="2366565"/>
            <a:ext cx="7241909" cy="3840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616907"/>
      </p:ext>
    </p:extLst>
  </p:cSld>
  <p:clrMapOvr>
    <a:masterClrMapping/>
  </p:clrMapOvr>
  <p:transition spd="slow" advClick="0" advTm="3000">
    <p:push dir="u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03346" y="89955"/>
            <a:ext cx="11136573" cy="587493"/>
          </a:xfrm>
        </p:spPr>
        <p:txBody>
          <a:bodyPr>
            <a:normAutofit/>
          </a:bodyPr>
          <a:lstStyle/>
          <a:p>
            <a:r>
              <a:rPr lang="zh-CN" altLang="en-US" dirty="0"/>
              <a:t>排序算法</a:t>
            </a:r>
            <a:r>
              <a:rPr lang="zh-CN" altLang="en-US" dirty="0" smtClean="0"/>
              <a:t>（十）</a:t>
            </a:r>
            <a:r>
              <a:rPr lang="en-US" altLang="zh-CN" dirty="0" smtClean="0"/>
              <a:t>--</a:t>
            </a:r>
            <a:r>
              <a:rPr lang="zh-CN" altLang="en-US" dirty="0"/>
              <a:t>基</a:t>
            </a:r>
            <a:r>
              <a:rPr lang="zh-CN" altLang="en-US" dirty="0" smtClean="0"/>
              <a:t>数排序</a:t>
            </a:r>
            <a:endParaRPr lang="ko-KR" alt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84983" y="1785009"/>
            <a:ext cx="4787840" cy="2423740"/>
          </a:xfrm>
          <a:prstGeom prst="rect">
            <a:avLst/>
          </a:prstGeom>
        </p:spPr>
        <p:txBody>
          <a:bodyPr wrap="square" lIns="0" tIns="0" rIns="0" bIns="0" anchor="t" anchorCtr="0">
            <a:spAutoFit/>
            <a:scene3d>
              <a:camera prst="orthographicFront"/>
              <a:lightRig rig="threePt" dir="t"/>
            </a:scene3d>
            <a:sp3d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None/>
              <a:defRPr lang="en-US" altLang="ko-KR" sz="2000" dirty="0" smtClean="0">
                <a:latin typeface="Microsoft Sans Serif" pitchFamily="34" charset="0"/>
                <a:ea typeface="+mj-ea"/>
                <a:cs typeface="Microsoft Sans Serif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+mn-lt"/>
                <a:ea typeface="+mn-ea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+mn-lt"/>
                <a:ea typeface="+mn-ea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+mn-lt"/>
                <a:ea typeface="+mn-ea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+mn-lt"/>
                <a:ea typeface="+mn-ea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9pPr>
          </a:lstStyle>
          <a:p>
            <a:pPr marL="0" indent="0" algn="just">
              <a:lnSpc>
                <a:spcPct val="125000"/>
              </a:lnSpc>
              <a:spcBef>
                <a:spcPts val="0"/>
              </a:spcBef>
            </a:pP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1. 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取得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数组中的最大数，并取得位数；</a:t>
            </a:r>
          </a:p>
          <a:p>
            <a:pPr marL="0" indent="0" algn="just">
              <a:lnSpc>
                <a:spcPct val="125000"/>
              </a:lnSpc>
              <a:spcBef>
                <a:spcPts val="0"/>
              </a:spcBef>
            </a:pP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2. </a:t>
            </a:r>
            <a:r>
              <a:rPr lang="en-US" altLang="zh-CN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arr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为原始数组，从最低位开始取</a:t>
            </a:r>
            <a:r>
              <a:rPr lang="zh-CN" altLang="en-US" sz="1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每个位组成</a:t>
            </a:r>
            <a:r>
              <a:rPr lang="en-US" altLang="zh-CN" sz="1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radix</a:t>
            </a:r>
            <a:r>
              <a:rPr lang="zh-CN" altLang="en-US" sz="1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数组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</a:p>
          <a:p>
            <a:pPr marL="0" indent="0" algn="just">
              <a:lnSpc>
                <a:spcPct val="125000"/>
              </a:lnSpc>
              <a:spcBef>
                <a:spcPts val="0"/>
              </a:spcBef>
            </a:pP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3. 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对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radix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进行计数排序（利用计数排序适用于小范围数的特点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endParaRPr lang="en-US" altLang="zh-CN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 algn="just">
              <a:lnSpc>
                <a:spcPct val="125000"/>
              </a:lnSpc>
              <a:spcBef>
                <a:spcPts val="0"/>
              </a:spcBef>
            </a:pP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 algn="just">
              <a:lnSpc>
                <a:spcPct val="125000"/>
              </a:lnSpc>
              <a:spcBef>
                <a:spcPts val="0"/>
              </a:spcBef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对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要排序的数据是有要求的，需要可以分割出独立的“位”来比较，而且位之间有递进的关系，如果 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数据的高位比 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数据大，那剩下的低位就不用比较了。除此之外，</a:t>
            </a:r>
            <a:r>
              <a:rPr lang="zh-CN" altLang="en-US" sz="1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每一位的数据范围不能太</a:t>
            </a:r>
            <a:r>
              <a:rPr lang="zh-CN" altLang="en-US" sz="14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大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，这样时间复杂度才能达到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O(n)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305223" y="1203019"/>
            <a:ext cx="345281" cy="369332"/>
            <a:chOff x="1101969" y="1465385"/>
            <a:chExt cx="679206" cy="567843"/>
          </a:xfrm>
          <a:solidFill>
            <a:schemeClr val="accent1"/>
          </a:solidFill>
        </p:grpSpPr>
        <p:sp>
          <p:nvSpPr>
            <p:cNvPr id="10" name="Rectangle 9"/>
            <p:cNvSpPr/>
            <p:nvPr/>
          </p:nvSpPr>
          <p:spPr>
            <a:xfrm>
              <a:off x="1101969" y="1465385"/>
              <a:ext cx="269631" cy="5678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1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473444" y="1465385"/>
              <a:ext cx="117231" cy="5678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1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663944" y="1465385"/>
              <a:ext cx="117231" cy="5678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1"/>
            </a:p>
          </p:txBody>
        </p:sp>
      </p:grp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857199" y="1203019"/>
            <a:ext cx="1470365" cy="369332"/>
          </a:xfrm>
          <a:prstGeom prst="rect">
            <a:avLst/>
          </a:prstGeom>
        </p:spPr>
        <p:txBody>
          <a:bodyPr wrap="square" lIns="0" tIns="0" rIns="0" bIns="0" anchor="t" anchorCtr="0">
            <a:spAutoFit/>
            <a:scene3d>
              <a:camera prst="orthographicFront"/>
              <a:lightRig rig="threePt" dir="t"/>
            </a:scene3d>
            <a:sp3d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None/>
              <a:defRPr lang="en-US" altLang="ko-KR" sz="2000" dirty="0" smtClean="0">
                <a:latin typeface="Microsoft Sans Serif" pitchFamily="34" charset="0"/>
                <a:ea typeface="+mj-ea"/>
                <a:cs typeface="Microsoft Sans Serif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+mn-lt"/>
                <a:ea typeface="+mn-ea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+mn-lt"/>
                <a:ea typeface="+mn-ea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+mn-lt"/>
                <a:ea typeface="+mn-ea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+mn-lt"/>
                <a:ea typeface="+mn-ea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9pPr>
          </a:lstStyle>
          <a:p>
            <a:pPr marL="0" indent="0" algn="just">
              <a:spcBef>
                <a:spcPts val="0"/>
              </a:spcBef>
            </a:pPr>
            <a:r>
              <a:rPr lang="zh-CN" altLang="en-US" sz="24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rPr>
              <a:t>算法描述</a:t>
            </a:r>
            <a:endParaRPr lang="en-US" altLang="ko-KR" sz="2400" dirty="0">
              <a:solidFill>
                <a:schemeClr val="accent1"/>
              </a:solidFill>
              <a:latin typeface="+mj-lt"/>
              <a:ea typeface="+mn-ea"/>
              <a:cs typeface="+mn-cs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5098125" y="979793"/>
            <a:ext cx="22499" cy="546137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组合 15"/>
          <p:cNvGrpSpPr/>
          <p:nvPr/>
        </p:nvGrpSpPr>
        <p:grpSpPr>
          <a:xfrm>
            <a:off x="7343686" y="1479096"/>
            <a:ext cx="3395962" cy="369332"/>
            <a:chOff x="677935" y="3474557"/>
            <a:chExt cx="3395962" cy="369332"/>
          </a:xfrm>
        </p:grpSpPr>
        <p:sp>
          <p:nvSpPr>
            <p:cNvPr id="11" name="文本框 10"/>
            <p:cNvSpPr txBox="1"/>
            <p:nvPr/>
          </p:nvSpPr>
          <p:spPr>
            <a:xfrm>
              <a:off x="677935" y="3474557"/>
              <a:ext cx="483578" cy="36933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dirty="0" smtClean="0"/>
                <a:t>15</a:t>
              </a:r>
              <a:endParaRPr lang="zh-CN" altLang="en-US" dirty="0"/>
            </a:p>
          </p:txBody>
        </p:sp>
        <p:sp>
          <p:nvSpPr>
            <p:cNvPr id="83" name="文本框 82"/>
            <p:cNvSpPr txBox="1"/>
            <p:nvPr/>
          </p:nvSpPr>
          <p:spPr>
            <a:xfrm>
              <a:off x="1161513" y="3474557"/>
              <a:ext cx="483578" cy="36933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dirty="0" smtClean="0"/>
                <a:t>13</a:t>
              </a:r>
              <a:endParaRPr lang="zh-CN" altLang="en-US" dirty="0"/>
            </a:p>
          </p:txBody>
        </p:sp>
        <p:sp>
          <p:nvSpPr>
            <p:cNvPr id="84" name="文本框 83"/>
            <p:cNvSpPr txBox="1"/>
            <p:nvPr/>
          </p:nvSpPr>
          <p:spPr>
            <a:xfrm>
              <a:off x="1645091" y="3474557"/>
              <a:ext cx="483578" cy="36933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dirty="0" smtClean="0"/>
                <a:t>2</a:t>
              </a:r>
              <a:endParaRPr lang="zh-CN" altLang="en-US" dirty="0"/>
            </a:p>
          </p:txBody>
        </p:sp>
        <p:sp>
          <p:nvSpPr>
            <p:cNvPr id="85" name="文本框 84"/>
            <p:cNvSpPr txBox="1"/>
            <p:nvPr/>
          </p:nvSpPr>
          <p:spPr>
            <a:xfrm>
              <a:off x="2137280" y="3474557"/>
              <a:ext cx="483578" cy="36933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dirty="0" smtClean="0"/>
                <a:t>40</a:t>
              </a:r>
              <a:endParaRPr lang="zh-CN" altLang="en-US" dirty="0"/>
            </a:p>
          </p:txBody>
        </p:sp>
        <p:sp>
          <p:nvSpPr>
            <p:cNvPr id="86" name="文本框 85"/>
            <p:cNvSpPr txBox="1"/>
            <p:nvPr/>
          </p:nvSpPr>
          <p:spPr>
            <a:xfrm>
              <a:off x="2623163" y="3474557"/>
              <a:ext cx="483578" cy="36933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dirty="0" smtClean="0"/>
                <a:t>5</a:t>
              </a:r>
              <a:endParaRPr lang="zh-CN" altLang="en-US" dirty="0"/>
            </a:p>
          </p:txBody>
        </p:sp>
        <p:sp>
          <p:nvSpPr>
            <p:cNvPr id="87" name="文本框 86"/>
            <p:cNvSpPr txBox="1"/>
            <p:nvPr/>
          </p:nvSpPr>
          <p:spPr>
            <a:xfrm>
              <a:off x="3106741" y="3474557"/>
              <a:ext cx="483578" cy="36933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dirty="0" smtClean="0"/>
                <a:t>42</a:t>
              </a:r>
              <a:endParaRPr lang="zh-CN" altLang="en-US" dirty="0"/>
            </a:p>
          </p:txBody>
        </p:sp>
        <p:sp>
          <p:nvSpPr>
            <p:cNvPr id="88" name="文本框 87"/>
            <p:cNvSpPr txBox="1"/>
            <p:nvPr/>
          </p:nvSpPr>
          <p:spPr>
            <a:xfrm>
              <a:off x="3590319" y="3474557"/>
              <a:ext cx="483578" cy="36933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</p:grpSp>
      <p:grpSp>
        <p:nvGrpSpPr>
          <p:cNvPr id="104" name="Group 8"/>
          <p:cNvGrpSpPr/>
          <p:nvPr/>
        </p:nvGrpSpPr>
        <p:grpSpPr>
          <a:xfrm>
            <a:off x="295433" y="4425491"/>
            <a:ext cx="345281" cy="369332"/>
            <a:chOff x="1101969" y="1465385"/>
            <a:chExt cx="679206" cy="567843"/>
          </a:xfrm>
          <a:solidFill>
            <a:schemeClr val="accent1"/>
          </a:solidFill>
        </p:grpSpPr>
        <p:sp>
          <p:nvSpPr>
            <p:cNvPr id="105" name="Rectangle 9"/>
            <p:cNvSpPr/>
            <p:nvPr/>
          </p:nvSpPr>
          <p:spPr>
            <a:xfrm>
              <a:off x="1101969" y="1465385"/>
              <a:ext cx="269631" cy="5678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1"/>
            </a:p>
          </p:txBody>
        </p:sp>
        <p:sp>
          <p:nvSpPr>
            <p:cNvPr id="107" name="Rectangle 11"/>
            <p:cNvSpPr/>
            <p:nvPr/>
          </p:nvSpPr>
          <p:spPr>
            <a:xfrm>
              <a:off x="1473444" y="1465385"/>
              <a:ext cx="117231" cy="5678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1"/>
            </a:p>
          </p:txBody>
        </p:sp>
        <p:sp>
          <p:nvSpPr>
            <p:cNvPr id="108" name="Rectangle 12"/>
            <p:cNvSpPr/>
            <p:nvPr/>
          </p:nvSpPr>
          <p:spPr>
            <a:xfrm>
              <a:off x="1663944" y="1465385"/>
              <a:ext cx="117231" cy="5678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1"/>
            </a:p>
          </p:txBody>
        </p:sp>
      </p:grpSp>
      <p:sp>
        <p:nvSpPr>
          <p:cNvPr id="109" name="Rectangle 3"/>
          <p:cNvSpPr txBox="1">
            <a:spLocks noChangeArrowheads="1"/>
          </p:cNvSpPr>
          <p:nvPr/>
        </p:nvSpPr>
        <p:spPr bwMode="auto">
          <a:xfrm>
            <a:off x="847409" y="4425491"/>
            <a:ext cx="1470365" cy="369332"/>
          </a:xfrm>
          <a:prstGeom prst="rect">
            <a:avLst/>
          </a:prstGeom>
        </p:spPr>
        <p:txBody>
          <a:bodyPr wrap="square" lIns="0" tIns="0" rIns="0" bIns="0" anchor="t" anchorCtr="0">
            <a:spAutoFit/>
            <a:scene3d>
              <a:camera prst="orthographicFront"/>
              <a:lightRig rig="threePt" dir="t"/>
            </a:scene3d>
            <a:sp3d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None/>
              <a:defRPr lang="en-US" altLang="ko-KR" sz="2000" dirty="0" smtClean="0">
                <a:latin typeface="Microsoft Sans Serif" pitchFamily="34" charset="0"/>
                <a:ea typeface="+mj-ea"/>
                <a:cs typeface="Microsoft Sans Serif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+mn-lt"/>
                <a:ea typeface="+mn-ea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+mn-lt"/>
                <a:ea typeface="+mn-ea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+mn-lt"/>
                <a:ea typeface="+mn-ea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+mn-lt"/>
                <a:ea typeface="+mn-ea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9pPr>
          </a:lstStyle>
          <a:p>
            <a:pPr marL="0" indent="0" algn="just">
              <a:spcBef>
                <a:spcPts val="0"/>
              </a:spcBef>
            </a:pPr>
            <a:r>
              <a:rPr lang="zh-CN" altLang="en-US" sz="24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rPr>
              <a:t>算法实现</a:t>
            </a:r>
            <a:endParaRPr lang="en-US" altLang="ko-KR" sz="2400" dirty="0">
              <a:solidFill>
                <a:schemeClr val="accent1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110" name="Rectangle 3"/>
          <p:cNvSpPr txBox="1">
            <a:spLocks noChangeArrowheads="1"/>
          </p:cNvSpPr>
          <p:nvPr/>
        </p:nvSpPr>
        <p:spPr bwMode="auto">
          <a:xfrm>
            <a:off x="267884" y="5011565"/>
            <a:ext cx="551975" cy="269304"/>
          </a:xfrm>
          <a:prstGeom prst="rect">
            <a:avLst/>
          </a:prstGeom>
        </p:spPr>
        <p:txBody>
          <a:bodyPr wrap="square" lIns="0" tIns="0" rIns="0" bIns="0" anchor="t" anchorCtr="0">
            <a:spAutoFit/>
            <a:scene3d>
              <a:camera prst="orthographicFront"/>
              <a:lightRig rig="threePt" dir="t"/>
            </a:scene3d>
            <a:sp3d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None/>
              <a:defRPr lang="en-US" altLang="ko-KR" sz="2000" dirty="0" smtClean="0">
                <a:latin typeface="Microsoft Sans Serif" pitchFamily="34" charset="0"/>
                <a:ea typeface="+mj-ea"/>
                <a:cs typeface="Microsoft Sans Serif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+mn-lt"/>
                <a:ea typeface="+mn-ea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+mn-lt"/>
                <a:ea typeface="+mn-ea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+mn-lt"/>
                <a:ea typeface="+mn-ea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+mn-lt"/>
                <a:ea typeface="+mn-ea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9pPr>
          </a:lstStyle>
          <a:p>
            <a:pPr marL="0" indent="0" algn="just">
              <a:lnSpc>
                <a:spcPct val="125000"/>
              </a:lnSpc>
              <a:spcBef>
                <a:spcPts val="0"/>
              </a:spcBef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见下页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67" name="组合 66"/>
          <p:cNvGrpSpPr/>
          <p:nvPr/>
        </p:nvGrpSpPr>
        <p:grpSpPr>
          <a:xfrm>
            <a:off x="7346839" y="1990626"/>
            <a:ext cx="3395962" cy="369332"/>
            <a:chOff x="677935" y="3474557"/>
            <a:chExt cx="3395962" cy="369332"/>
          </a:xfrm>
        </p:grpSpPr>
        <p:sp>
          <p:nvSpPr>
            <p:cNvPr id="68" name="文本框 67"/>
            <p:cNvSpPr txBox="1"/>
            <p:nvPr/>
          </p:nvSpPr>
          <p:spPr>
            <a:xfrm>
              <a:off x="677935" y="3474557"/>
              <a:ext cx="483578" cy="36933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dirty="0" smtClean="0"/>
                <a:t>1</a:t>
              </a:r>
              <a:r>
                <a:rPr lang="en-US" altLang="zh-CN" dirty="0" smtClean="0">
                  <a:solidFill>
                    <a:srgbClr val="FF0000"/>
                  </a:solidFill>
                </a:rPr>
                <a:t>5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1161513" y="3474557"/>
              <a:ext cx="483578" cy="36933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dirty="0" smtClean="0"/>
                <a:t>1</a:t>
              </a:r>
              <a:r>
                <a:rPr lang="en-US" altLang="zh-CN" dirty="0" smtClean="0">
                  <a:solidFill>
                    <a:srgbClr val="FF0000"/>
                  </a:solidFill>
                </a:rPr>
                <a:t>3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1645091" y="3474557"/>
              <a:ext cx="483578" cy="36933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2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71" name="文本框 70"/>
            <p:cNvSpPr txBox="1"/>
            <p:nvPr/>
          </p:nvSpPr>
          <p:spPr>
            <a:xfrm>
              <a:off x="2137280" y="3474557"/>
              <a:ext cx="483578" cy="36933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dirty="0" smtClean="0"/>
                <a:t>4</a:t>
              </a:r>
              <a:r>
                <a:rPr lang="en-US" altLang="zh-CN" dirty="0" smtClean="0">
                  <a:solidFill>
                    <a:srgbClr val="FF0000"/>
                  </a:solidFill>
                </a:rPr>
                <a:t>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72" name="文本框 71"/>
            <p:cNvSpPr txBox="1"/>
            <p:nvPr/>
          </p:nvSpPr>
          <p:spPr>
            <a:xfrm>
              <a:off x="2623163" y="3474557"/>
              <a:ext cx="483578" cy="36933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5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82" name="文本框 81"/>
            <p:cNvSpPr txBox="1"/>
            <p:nvPr/>
          </p:nvSpPr>
          <p:spPr>
            <a:xfrm>
              <a:off x="3106741" y="3474557"/>
              <a:ext cx="483578" cy="36933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dirty="0" smtClean="0"/>
                <a:t>4</a:t>
              </a:r>
              <a:r>
                <a:rPr lang="en-US" altLang="zh-CN" dirty="0" smtClean="0">
                  <a:solidFill>
                    <a:srgbClr val="FF0000"/>
                  </a:solidFill>
                </a:rPr>
                <a:t>2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89" name="文本框 88"/>
            <p:cNvSpPr txBox="1"/>
            <p:nvPr/>
          </p:nvSpPr>
          <p:spPr>
            <a:xfrm>
              <a:off x="3590319" y="3474557"/>
              <a:ext cx="483578" cy="36933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1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6066165" y="2002983"/>
            <a:ext cx="9759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比较个位</a:t>
            </a:r>
            <a:endParaRPr lang="zh-CN" altLang="en-US" sz="1400" dirty="0"/>
          </a:p>
        </p:txBody>
      </p:sp>
      <p:sp>
        <p:nvSpPr>
          <p:cNvPr id="97" name="文本框 96"/>
          <p:cNvSpPr txBox="1"/>
          <p:nvPr/>
        </p:nvSpPr>
        <p:spPr>
          <a:xfrm>
            <a:off x="8281669" y="2502156"/>
            <a:ext cx="18910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将个位计数排序</a:t>
            </a:r>
            <a:endParaRPr lang="zh-CN" altLang="en-US" sz="1400" dirty="0"/>
          </a:p>
        </p:txBody>
      </p:sp>
      <p:grpSp>
        <p:nvGrpSpPr>
          <p:cNvPr id="102" name="组合 101"/>
          <p:cNvGrpSpPr/>
          <p:nvPr/>
        </p:nvGrpSpPr>
        <p:grpSpPr>
          <a:xfrm>
            <a:off x="7343686" y="2929347"/>
            <a:ext cx="3395962" cy="369332"/>
            <a:chOff x="677935" y="3474557"/>
            <a:chExt cx="3395962" cy="369332"/>
          </a:xfrm>
        </p:grpSpPr>
        <p:sp>
          <p:nvSpPr>
            <p:cNvPr id="103" name="文本框 102"/>
            <p:cNvSpPr txBox="1"/>
            <p:nvPr/>
          </p:nvSpPr>
          <p:spPr>
            <a:xfrm>
              <a:off x="677935" y="3474557"/>
              <a:ext cx="483578" cy="36933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dirty="0" smtClean="0"/>
                <a:t>4</a:t>
              </a:r>
              <a:r>
                <a:rPr lang="en-US" altLang="zh-CN" dirty="0" smtClean="0">
                  <a:solidFill>
                    <a:srgbClr val="FF0000"/>
                  </a:solidFill>
                </a:rPr>
                <a:t>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06" name="文本框 105"/>
            <p:cNvSpPr txBox="1"/>
            <p:nvPr/>
          </p:nvSpPr>
          <p:spPr>
            <a:xfrm>
              <a:off x="1161513" y="3474557"/>
              <a:ext cx="483578" cy="36933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1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11" name="文本框 110"/>
            <p:cNvSpPr txBox="1"/>
            <p:nvPr/>
          </p:nvSpPr>
          <p:spPr>
            <a:xfrm>
              <a:off x="1645091" y="3474557"/>
              <a:ext cx="483578" cy="36933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2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17" name="文本框 116"/>
            <p:cNvSpPr txBox="1"/>
            <p:nvPr/>
          </p:nvSpPr>
          <p:spPr>
            <a:xfrm>
              <a:off x="2137280" y="3474557"/>
              <a:ext cx="483578" cy="36933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dirty="0" smtClean="0"/>
                <a:t>4</a:t>
              </a:r>
              <a:r>
                <a:rPr lang="en-US" altLang="zh-CN" dirty="0" smtClean="0">
                  <a:solidFill>
                    <a:srgbClr val="FF0000"/>
                  </a:solidFill>
                </a:rPr>
                <a:t>2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18" name="文本框 117"/>
            <p:cNvSpPr txBox="1"/>
            <p:nvPr/>
          </p:nvSpPr>
          <p:spPr>
            <a:xfrm>
              <a:off x="2623163" y="3474557"/>
              <a:ext cx="483578" cy="36933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dirty="0" smtClean="0"/>
                <a:t>1</a:t>
              </a:r>
              <a:r>
                <a:rPr lang="en-US" altLang="zh-CN" dirty="0" smtClean="0">
                  <a:solidFill>
                    <a:srgbClr val="FF0000"/>
                  </a:solidFill>
                </a:rPr>
                <a:t>3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19" name="文本框 118"/>
            <p:cNvSpPr txBox="1"/>
            <p:nvPr/>
          </p:nvSpPr>
          <p:spPr>
            <a:xfrm>
              <a:off x="3106741" y="3474557"/>
              <a:ext cx="483578" cy="36933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dirty="0" smtClean="0"/>
                <a:t>1</a:t>
              </a:r>
              <a:r>
                <a:rPr lang="en-US" altLang="zh-CN" dirty="0" smtClean="0">
                  <a:solidFill>
                    <a:srgbClr val="FF0000"/>
                  </a:solidFill>
                </a:rPr>
                <a:t>5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20" name="文本框 119"/>
            <p:cNvSpPr txBox="1"/>
            <p:nvPr/>
          </p:nvSpPr>
          <p:spPr>
            <a:xfrm>
              <a:off x="3590319" y="3474557"/>
              <a:ext cx="483578" cy="36933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5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21" name="文本框 120"/>
          <p:cNvSpPr txBox="1"/>
          <p:nvPr/>
        </p:nvSpPr>
        <p:spPr>
          <a:xfrm>
            <a:off x="6125951" y="3383838"/>
            <a:ext cx="9759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比较十位不够补</a:t>
            </a:r>
            <a:r>
              <a:rPr lang="en-US" altLang="zh-CN" sz="1400" dirty="0" smtClean="0"/>
              <a:t>0</a:t>
            </a:r>
            <a:endParaRPr lang="zh-CN" altLang="en-US" sz="1400" dirty="0"/>
          </a:p>
        </p:txBody>
      </p:sp>
      <p:sp>
        <p:nvSpPr>
          <p:cNvPr id="140" name="文本框 139"/>
          <p:cNvSpPr txBox="1"/>
          <p:nvPr/>
        </p:nvSpPr>
        <p:spPr>
          <a:xfrm>
            <a:off x="8278516" y="3996368"/>
            <a:ext cx="18910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将十位计数排序</a:t>
            </a:r>
            <a:endParaRPr lang="zh-CN" altLang="en-US" sz="1400" dirty="0"/>
          </a:p>
        </p:txBody>
      </p:sp>
      <p:grpSp>
        <p:nvGrpSpPr>
          <p:cNvPr id="165" name="组合 164"/>
          <p:cNvGrpSpPr/>
          <p:nvPr/>
        </p:nvGrpSpPr>
        <p:grpSpPr>
          <a:xfrm>
            <a:off x="7343686" y="3460782"/>
            <a:ext cx="3395962" cy="369332"/>
            <a:chOff x="677935" y="3474557"/>
            <a:chExt cx="3395962" cy="369332"/>
          </a:xfrm>
        </p:grpSpPr>
        <p:sp>
          <p:nvSpPr>
            <p:cNvPr id="166" name="文本框 165"/>
            <p:cNvSpPr txBox="1"/>
            <p:nvPr/>
          </p:nvSpPr>
          <p:spPr>
            <a:xfrm>
              <a:off x="677935" y="3474557"/>
              <a:ext cx="483578" cy="36933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4</a:t>
              </a:r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167" name="文本框 166"/>
            <p:cNvSpPr txBox="1"/>
            <p:nvPr/>
          </p:nvSpPr>
          <p:spPr>
            <a:xfrm>
              <a:off x="1161513" y="3474557"/>
              <a:ext cx="483578" cy="36933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0</a:t>
              </a:r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  <p:sp>
          <p:nvSpPr>
            <p:cNvPr id="168" name="文本框 167"/>
            <p:cNvSpPr txBox="1"/>
            <p:nvPr/>
          </p:nvSpPr>
          <p:spPr>
            <a:xfrm>
              <a:off x="1645091" y="3474557"/>
              <a:ext cx="483578" cy="36933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0</a:t>
              </a:r>
              <a:r>
                <a:rPr lang="en-US" altLang="zh-CN" dirty="0" smtClean="0"/>
                <a:t>2</a:t>
              </a:r>
              <a:endParaRPr lang="zh-CN" altLang="en-US" dirty="0"/>
            </a:p>
          </p:txBody>
        </p:sp>
        <p:sp>
          <p:nvSpPr>
            <p:cNvPr id="169" name="文本框 168"/>
            <p:cNvSpPr txBox="1"/>
            <p:nvPr/>
          </p:nvSpPr>
          <p:spPr>
            <a:xfrm>
              <a:off x="2137280" y="3474557"/>
              <a:ext cx="483578" cy="36933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4</a:t>
              </a:r>
              <a:r>
                <a:rPr lang="en-US" altLang="zh-CN" dirty="0" smtClean="0"/>
                <a:t>2</a:t>
              </a:r>
              <a:endParaRPr lang="zh-CN" altLang="en-US" dirty="0"/>
            </a:p>
          </p:txBody>
        </p:sp>
        <p:sp>
          <p:nvSpPr>
            <p:cNvPr id="170" name="文本框 169"/>
            <p:cNvSpPr txBox="1"/>
            <p:nvPr/>
          </p:nvSpPr>
          <p:spPr>
            <a:xfrm>
              <a:off x="2623163" y="3474557"/>
              <a:ext cx="483578" cy="36933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1</a:t>
              </a:r>
              <a:r>
                <a:rPr lang="en-US" altLang="zh-CN" dirty="0" smtClean="0"/>
                <a:t>3</a:t>
              </a:r>
              <a:endParaRPr lang="zh-CN" altLang="en-US" dirty="0"/>
            </a:p>
          </p:txBody>
        </p:sp>
        <p:sp>
          <p:nvSpPr>
            <p:cNvPr id="171" name="文本框 170"/>
            <p:cNvSpPr txBox="1"/>
            <p:nvPr/>
          </p:nvSpPr>
          <p:spPr>
            <a:xfrm>
              <a:off x="3106741" y="3474557"/>
              <a:ext cx="483578" cy="36933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1</a:t>
              </a:r>
              <a:r>
                <a:rPr lang="en-US" altLang="zh-CN" dirty="0" smtClean="0"/>
                <a:t>5</a:t>
              </a:r>
              <a:endParaRPr lang="zh-CN" altLang="en-US" dirty="0"/>
            </a:p>
          </p:txBody>
        </p:sp>
        <p:sp>
          <p:nvSpPr>
            <p:cNvPr id="172" name="文本框 171"/>
            <p:cNvSpPr txBox="1"/>
            <p:nvPr/>
          </p:nvSpPr>
          <p:spPr>
            <a:xfrm>
              <a:off x="3590319" y="3474557"/>
              <a:ext cx="483578" cy="36933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0</a:t>
              </a:r>
              <a:r>
                <a:rPr lang="en-US" altLang="zh-CN" dirty="0" smtClean="0"/>
                <a:t>5</a:t>
              </a:r>
              <a:endParaRPr lang="zh-CN" altLang="en-US" dirty="0"/>
            </a:p>
          </p:txBody>
        </p:sp>
      </p:grpSp>
      <p:grpSp>
        <p:nvGrpSpPr>
          <p:cNvPr id="173" name="组合 172"/>
          <p:cNvGrpSpPr/>
          <p:nvPr/>
        </p:nvGrpSpPr>
        <p:grpSpPr>
          <a:xfrm>
            <a:off x="7346839" y="4438323"/>
            <a:ext cx="3395962" cy="369332"/>
            <a:chOff x="677935" y="3474557"/>
            <a:chExt cx="3395962" cy="369332"/>
          </a:xfrm>
        </p:grpSpPr>
        <p:sp>
          <p:nvSpPr>
            <p:cNvPr id="174" name="文本框 173"/>
            <p:cNvSpPr txBox="1"/>
            <p:nvPr/>
          </p:nvSpPr>
          <p:spPr>
            <a:xfrm>
              <a:off x="677935" y="3474557"/>
              <a:ext cx="483578" cy="36933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0</a:t>
              </a:r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  <p:sp>
          <p:nvSpPr>
            <p:cNvPr id="175" name="文本框 174"/>
            <p:cNvSpPr txBox="1"/>
            <p:nvPr/>
          </p:nvSpPr>
          <p:spPr>
            <a:xfrm>
              <a:off x="1161513" y="3474557"/>
              <a:ext cx="483578" cy="36933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0</a:t>
              </a:r>
              <a:r>
                <a:rPr lang="en-US" altLang="zh-CN" dirty="0" smtClean="0"/>
                <a:t>2</a:t>
              </a:r>
              <a:endParaRPr lang="zh-CN" altLang="en-US" dirty="0"/>
            </a:p>
          </p:txBody>
        </p:sp>
        <p:sp>
          <p:nvSpPr>
            <p:cNvPr id="176" name="文本框 175"/>
            <p:cNvSpPr txBox="1"/>
            <p:nvPr/>
          </p:nvSpPr>
          <p:spPr>
            <a:xfrm>
              <a:off x="1645091" y="3474557"/>
              <a:ext cx="483578" cy="36933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0</a:t>
              </a:r>
              <a:r>
                <a:rPr lang="en-US" altLang="zh-CN" dirty="0" smtClean="0"/>
                <a:t>5</a:t>
              </a:r>
              <a:endParaRPr lang="zh-CN" altLang="en-US" dirty="0"/>
            </a:p>
          </p:txBody>
        </p:sp>
        <p:sp>
          <p:nvSpPr>
            <p:cNvPr id="177" name="文本框 176"/>
            <p:cNvSpPr txBox="1"/>
            <p:nvPr/>
          </p:nvSpPr>
          <p:spPr>
            <a:xfrm>
              <a:off x="2137280" y="3474557"/>
              <a:ext cx="483578" cy="36933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1</a:t>
              </a:r>
              <a:r>
                <a:rPr lang="en-US" altLang="zh-CN" dirty="0" smtClean="0"/>
                <a:t>3</a:t>
              </a:r>
              <a:endParaRPr lang="zh-CN" altLang="en-US" dirty="0"/>
            </a:p>
          </p:txBody>
        </p:sp>
        <p:sp>
          <p:nvSpPr>
            <p:cNvPr id="178" name="文本框 177"/>
            <p:cNvSpPr txBox="1"/>
            <p:nvPr/>
          </p:nvSpPr>
          <p:spPr>
            <a:xfrm>
              <a:off x="2623163" y="3474557"/>
              <a:ext cx="483578" cy="36933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1</a:t>
              </a:r>
              <a:r>
                <a:rPr lang="en-US" altLang="zh-CN" dirty="0" smtClean="0"/>
                <a:t>5</a:t>
              </a:r>
              <a:endParaRPr lang="zh-CN" altLang="en-US" dirty="0"/>
            </a:p>
          </p:txBody>
        </p:sp>
        <p:sp>
          <p:nvSpPr>
            <p:cNvPr id="179" name="文本框 178"/>
            <p:cNvSpPr txBox="1"/>
            <p:nvPr/>
          </p:nvSpPr>
          <p:spPr>
            <a:xfrm>
              <a:off x="3106741" y="3474557"/>
              <a:ext cx="483578" cy="36933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4</a:t>
              </a:r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195" name="文本框 194"/>
            <p:cNvSpPr txBox="1"/>
            <p:nvPr/>
          </p:nvSpPr>
          <p:spPr>
            <a:xfrm>
              <a:off x="3590319" y="3474557"/>
              <a:ext cx="483578" cy="36933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4</a:t>
              </a:r>
              <a:r>
                <a:rPr lang="en-US" altLang="zh-CN" dirty="0" smtClean="0"/>
                <a:t>2</a:t>
              </a:r>
              <a:endParaRPr lang="zh-CN" altLang="en-US" dirty="0"/>
            </a:p>
          </p:txBody>
        </p:sp>
      </p:grpSp>
      <p:sp>
        <p:nvSpPr>
          <p:cNvPr id="197" name="文本框 196"/>
          <p:cNvSpPr txBox="1"/>
          <p:nvPr/>
        </p:nvSpPr>
        <p:spPr>
          <a:xfrm>
            <a:off x="6111408" y="5115718"/>
            <a:ext cx="9636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排序完成</a:t>
            </a:r>
            <a:endParaRPr lang="zh-CN" altLang="en-US" sz="1400" dirty="0"/>
          </a:p>
        </p:txBody>
      </p:sp>
      <p:grpSp>
        <p:nvGrpSpPr>
          <p:cNvPr id="198" name="组合 197"/>
          <p:cNvGrpSpPr/>
          <p:nvPr/>
        </p:nvGrpSpPr>
        <p:grpSpPr>
          <a:xfrm>
            <a:off x="7346839" y="5084941"/>
            <a:ext cx="3395962" cy="369332"/>
            <a:chOff x="677935" y="3474557"/>
            <a:chExt cx="3395962" cy="369332"/>
          </a:xfrm>
        </p:grpSpPr>
        <p:sp>
          <p:nvSpPr>
            <p:cNvPr id="199" name="文本框 198"/>
            <p:cNvSpPr txBox="1"/>
            <p:nvPr/>
          </p:nvSpPr>
          <p:spPr>
            <a:xfrm>
              <a:off x="677935" y="3474557"/>
              <a:ext cx="483578" cy="36933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  <p:sp>
          <p:nvSpPr>
            <p:cNvPr id="200" name="文本框 199"/>
            <p:cNvSpPr txBox="1"/>
            <p:nvPr/>
          </p:nvSpPr>
          <p:spPr>
            <a:xfrm>
              <a:off x="1161513" y="3474557"/>
              <a:ext cx="483578" cy="36933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dirty="0" smtClean="0"/>
                <a:t>2</a:t>
              </a:r>
              <a:endParaRPr lang="zh-CN" altLang="en-US" dirty="0"/>
            </a:p>
          </p:txBody>
        </p:sp>
        <p:sp>
          <p:nvSpPr>
            <p:cNvPr id="201" name="文本框 200"/>
            <p:cNvSpPr txBox="1"/>
            <p:nvPr/>
          </p:nvSpPr>
          <p:spPr>
            <a:xfrm>
              <a:off x="1645091" y="3474557"/>
              <a:ext cx="483578" cy="36933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dirty="0" smtClean="0"/>
                <a:t>5</a:t>
              </a:r>
              <a:endParaRPr lang="zh-CN" altLang="en-US" dirty="0"/>
            </a:p>
          </p:txBody>
        </p:sp>
        <p:sp>
          <p:nvSpPr>
            <p:cNvPr id="202" name="文本框 201"/>
            <p:cNvSpPr txBox="1"/>
            <p:nvPr/>
          </p:nvSpPr>
          <p:spPr>
            <a:xfrm>
              <a:off x="2137280" y="3474557"/>
              <a:ext cx="483578" cy="36933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dirty="0" smtClean="0"/>
                <a:t>13</a:t>
              </a:r>
              <a:endParaRPr lang="zh-CN" altLang="en-US" dirty="0"/>
            </a:p>
          </p:txBody>
        </p:sp>
        <p:sp>
          <p:nvSpPr>
            <p:cNvPr id="203" name="文本框 202"/>
            <p:cNvSpPr txBox="1"/>
            <p:nvPr/>
          </p:nvSpPr>
          <p:spPr>
            <a:xfrm>
              <a:off x="2623163" y="3474557"/>
              <a:ext cx="483578" cy="36933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dirty="0" smtClean="0"/>
                <a:t>15</a:t>
              </a:r>
              <a:endParaRPr lang="zh-CN" altLang="en-US" dirty="0"/>
            </a:p>
          </p:txBody>
        </p:sp>
        <p:sp>
          <p:nvSpPr>
            <p:cNvPr id="204" name="文本框 203"/>
            <p:cNvSpPr txBox="1"/>
            <p:nvPr/>
          </p:nvSpPr>
          <p:spPr>
            <a:xfrm>
              <a:off x="3106741" y="3474557"/>
              <a:ext cx="483578" cy="36933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dirty="0" smtClean="0"/>
                <a:t>40</a:t>
              </a:r>
              <a:endParaRPr lang="zh-CN" altLang="en-US" dirty="0"/>
            </a:p>
          </p:txBody>
        </p:sp>
        <p:sp>
          <p:nvSpPr>
            <p:cNvPr id="205" name="文本框 204"/>
            <p:cNvSpPr txBox="1"/>
            <p:nvPr/>
          </p:nvSpPr>
          <p:spPr>
            <a:xfrm>
              <a:off x="3590319" y="3474557"/>
              <a:ext cx="483578" cy="36933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dirty="0" smtClean="0"/>
                <a:t>42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60728972"/>
      </p:ext>
    </p:extLst>
  </p:cSld>
  <p:clrMapOvr>
    <a:masterClrMapping/>
  </p:clrMapOvr>
  <p:transition spd="slow" advClick="0" advTm="3000">
    <p:push dir="u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03346" y="89955"/>
            <a:ext cx="11136573" cy="587493"/>
          </a:xfrm>
        </p:spPr>
        <p:txBody>
          <a:bodyPr>
            <a:normAutofit/>
          </a:bodyPr>
          <a:lstStyle/>
          <a:p>
            <a:r>
              <a:rPr lang="zh-CN" altLang="en-US" dirty="0"/>
              <a:t>基</a:t>
            </a:r>
            <a:r>
              <a:rPr lang="zh-CN" altLang="en-US" dirty="0" smtClean="0"/>
              <a:t>数排序</a:t>
            </a:r>
            <a:r>
              <a:rPr lang="zh-CN" altLang="en-US" dirty="0"/>
              <a:t>（代码）</a:t>
            </a:r>
            <a:endParaRPr lang="ko-KR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1935" y="1365689"/>
            <a:ext cx="9285714" cy="50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20853"/>
      </p:ext>
    </p:extLst>
  </p:cSld>
  <p:clrMapOvr>
    <a:masterClrMapping/>
  </p:clrMapOvr>
  <p:transition spd="slow" advClick="0" advTm="3000">
    <p:push dir="u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03346" y="89955"/>
            <a:ext cx="11136573" cy="587493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+mj-lt"/>
              </a:rPr>
              <a:t>七</a:t>
            </a:r>
            <a:r>
              <a:rPr lang="zh-CN" altLang="en-US" dirty="0" smtClean="0">
                <a:latin typeface="+mj-lt"/>
              </a:rPr>
              <a:t>大查找算法</a:t>
            </a:r>
            <a:endParaRPr lang="ko-KR" altLang="en-US" dirty="0">
              <a:latin typeface="+mj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0353" y="1440461"/>
            <a:ext cx="1160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顺序查找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3710345" y="2031500"/>
            <a:ext cx="1160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二分查找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2675790" y="1796601"/>
            <a:ext cx="726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简单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1315914" y="3607363"/>
            <a:ext cx="726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查找</a:t>
            </a:r>
            <a:endParaRPr lang="zh-CN" altLang="en-US" dirty="0"/>
          </a:p>
        </p:txBody>
      </p:sp>
      <p:sp>
        <p:nvSpPr>
          <p:cNvPr id="5" name="左大括号 4"/>
          <p:cNvSpPr/>
          <p:nvPr/>
        </p:nvSpPr>
        <p:spPr>
          <a:xfrm>
            <a:off x="3402624" y="1625127"/>
            <a:ext cx="211014" cy="632660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左大括号 12"/>
          <p:cNvSpPr/>
          <p:nvPr/>
        </p:nvSpPr>
        <p:spPr>
          <a:xfrm>
            <a:off x="2113082" y="2101236"/>
            <a:ext cx="419100" cy="3381586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3659366" y="4851849"/>
            <a:ext cx="1160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插值查找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3710346" y="3094781"/>
            <a:ext cx="1859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哈希查找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3710345" y="3584236"/>
            <a:ext cx="6929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树查找（二叉查找树，</a:t>
            </a:r>
            <a:r>
              <a:rPr lang="en-US" altLang="zh-CN" dirty="0" smtClean="0"/>
              <a:t>2-3</a:t>
            </a:r>
            <a:r>
              <a:rPr lang="zh-CN" altLang="en-US" dirty="0" smtClean="0"/>
              <a:t>查找树，红黑树，</a:t>
            </a:r>
            <a:r>
              <a:rPr lang="en-US" altLang="zh-CN" dirty="0" smtClean="0"/>
              <a:t>B</a:t>
            </a:r>
            <a:r>
              <a:rPr lang="zh-CN" altLang="en-US" dirty="0" smtClean="0"/>
              <a:t>树，</a:t>
            </a:r>
            <a:r>
              <a:rPr lang="en-US" altLang="zh-CN" dirty="0" smtClean="0"/>
              <a:t>B+</a:t>
            </a:r>
            <a:r>
              <a:rPr lang="zh-CN" altLang="en-US" dirty="0" smtClean="0"/>
              <a:t>树，</a:t>
            </a:r>
            <a:r>
              <a:rPr lang="en-US" altLang="zh-CN" dirty="0" smtClean="0"/>
              <a:t>B</a:t>
            </a:r>
            <a:r>
              <a:rPr lang="zh-CN" altLang="en-US" dirty="0" smtClean="0"/>
              <a:t>*树）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2675790" y="3370514"/>
            <a:ext cx="726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进阶</a:t>
            </a:r>
          </a:p>
        </p:txBody>
      </p:sp>
      <p:sp>
        <p:nvSpPr>
          <p:cNvPr id="18" name="左大括号 17"/>
          <p:cNvSpPr/>
          <p:nvPr/>
        </p:nvSpPr>
        <p:spPr>
          <a:xfrm>
            <a:off x="3436327" y="3205943"/>
            <a:ext cx="143608" cy="632660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3659365" y="5741669"/>
            <a:ext cx="1160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分块查找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2675790" y="5313760"/>
            <a:ext cx="726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高级</a:t>
            </a:r>
          </a:p>
        </p:txBody>
      </p:sp>
      <p:sp>
        <p:nvSpPr>
          <p:cNvPr id="23" name="左大括号 22"/>
          <p:cNvSpPr/>
          <p:nvPr/>
        </p:nvSpPr>
        <p:spPr>
          <a:xfrm>
            <a:off x="3402621" y="4964517"/>
            <a:ext cx="143609" cy="1036610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3659366" y="5313760"/>
            <a:ext cx="1600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斐波那契查找</a:t>
            </a:r>
          </a:p>
        </p:txBody>
      </p:sp>
      <p:sp>
        <p:nvSpPr>
          <p:cNvPr id="26" name="五角星 25"/>
          <p:cNvSpPr/>
          <p:nvPr/>
        </p:nvSpPr>
        <p:spPr>
          <a:xfrm>
            <a:off x="4967637" y="2073121"/>
            <a:ext cx="340498" cy="288674"/>
          </a:xfrm>
          <a:prstGeom prst="star5">
            <a:avLst/>
          </a:prstGeom>
          <a:solidFill>
            <a:srgbClr val="FFFF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9214301"/>
      </p:ext>
    </p:extLst>
  </p:cSld>
  <p:clrMapOvr>
    <a:masterClrMapping/>
  </p:clrMapOvr>
  <p:transition spd="slow" advClick="0" advTm="3000">
    <p:push dir="u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03346" y="89955"/>
            <a:ext cx="11136573" cy="587493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二分查找</a:t>
            </a:r>
            <a:endParaRPr lang="ko-KR" alt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05223" y="1721426"/>
            <a:ext cx="5075669" cy="2423740"/>
          </a:xfrm>
          <a:prstGeom prst="rect">
            <a:avLst/>
          </a:prstGeom>
        </p:spPr>
        <p:txBody>
          <a:bodyPr wrap="square" lIns="0" tIns="0" rIns="0" bIns="0" anchor="t" anchorCtr="0">
            <a:spAutoFit/>
            <a:scene3d>
              <a:camera prst="orthographicFront"/>
              <a:lightRig rig="threePt" dir="t"/>
            </a:scene3d>
            <a:sp3d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None/>
              <a:defRPr lang="en-US" altLang="ko-KR" sz="2000" dirty="0" smtClean="0">
                <a:latin typeface="Microsoft Sans Serif" pitchFamily="34" charset="0"/>
                <a:ea typeface="+mj-ea"/>
                <a:cs typeface="Microsoft Sans Serif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+mn-lt"/>
                <a:ea typeface="+mn-ea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+mn-lt"/>
                <a:ea typeface="+mn-ea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+mn-lt"/>
                <a:ea typeface="+mn-ea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+mn-lt"/>
                <a:ea typeface="+mn-ea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9pPr>
          </a:lstStyle>
          <a:p>
            <a:pPr marL="0" indent="0" algn="just">
              <a:lnSpc>
                <a:spcPct val="125000"/>
              </a:lnSpc>
              <a:spcBef>
                <a:spcPts val="0"/>
              </a:spcBef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是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一种在</a:t>
            </a:r>
            <a:r>
              <a:rPr lang="zh-CN" altLang="en-US" sz="1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有序数组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中查找某一特定元素的搜索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算法，又称为折半查找、对数查找。</a:t>
            </a:r>
            <a:endParaRPr lang="en-US" altLang="zh-CN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 algn="just">
              <a:lnSpc>
                <a:spcPct val="125000"/>
              </a:lnSpc>
              <a:spcBef>
                <a:spcPts val="0"/>
              </a:spcBef>
            </a:pPr>
            <a:endParaRPr lang="en-US" altLang="zh-CN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 algn="just">
              <a:lnSpc>
                <a:spcPct val="125000"/>
              </a:lnSpc>
              <a:spcBef>
                <a:spcPts val="0"/>
              </a:spcBef>
            </a:pP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1. 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搜索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过程从数组的中间元素开始，如果中间元素正好是要查找的元素，则搜索过程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结束</a:t>
            </a:r>
            <a:endParaRPr lang="en-US" altLang="zh-CN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 algn="just">
              <a:lnSpc>
                <a:spcPct val="125000"/>
              </a:lnSpc>
              <a:spcBef>
                <a:spcPts val="0"/>
              </a:spcBef>
            </a:pP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2. 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如果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某一特定元素大于或者小于中间元素，则在数组大于或小于中间元素的那一半中查找，而且跟开始一样从中间元素开始比较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 algn="just">
              <a:lnSpc>
                <a:spcPct val="125000"/>
              </a:lnSpc>
              <a:spcBef>
                <a:spcPts val="0"/>
              </a:spcBef>
            </a:pP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3. 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若找不到此元素，返回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-1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305223" y="1203019"/>
            <a:ext cx="345281" cy="369332"/>
            <a:chOff x="1101969" y="1465385"/>
            <a:chExt cx="679206" cy="567843"/>
          </a:xfrm>
          <a:solidFill>
            <a:schemeClr val="accent1"/>
          </a:solidFill>
        </p:grpSpPr>
        <p:sp>
          <p:nvSpPr>
            <p:cNvPr id="10" name="Rectangle 9"/>
            <p:cNvSpPr/>
            <p:nvPr/>
          </p:nvSpPr>
          <p:spPr>
            <a:xfrm>
              <a:off x="1101969" y="1465385"/>
              <a:ext cx="269631" cy="5678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1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473444" y="1465385"/>
              <a:ext cx="117231" cy="5678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1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663944" y="1465385"/>
              <a:ext cx="117231" cy="5678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1"/>
            </a:p>
          </p:txBody>
        </p:sp>
      </p:grp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857199" y="1203019"/>
            <a:ext cx="1470365" cy="369332"/>
          </a:xfrm>
          <a:prstGeom prst="rect">
            <a:avLst/>
          </a:prstGeom>
        </p:spPr>
        <p:txBody>
          <a:bodyPr wrap="square" lIns="0" tIns="0" rIns="0" bIns="0" anchor="t" anchorCtr="0">
            <a:spAutoFit/>
            <a:scene3d>
              <a:camera prst="orthographicFront"/>
              <a:lightRig rig="threePt" dir="t"/>
            </a:scene3d>
            <a:sp3d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None/>
              <a:defRPr lang="en-US" altLang="ko-KR" sz="2000" dirty="0" smtClean="0">
                <a:latin typeface="Microsoft Sans Serif" pitchFamily="34" charset="0"/>
                <a:ea typeface="+mj-ea"/>
                <a:cs typeface="Microsoft Sans Serif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+mn-lt"/>
                <a:ea typeface="+mn-ea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+mn-lt"/>
                <a:ea typeface="+mn-ea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+mn-lt"/>
                <a:ea typeface="+mn-ea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+mn-lt"/>
                <a:ea typeface="+mn-ea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9pPr>
          </a:lstStyle>
          <a:p>
            <a:pPr marL="0" indent="0" algn="just">
              <a:spcBef>
                <a:spcPts val="0"/>
              </a:spcBef>
            </a:pPr>
            <a:r>
              <a:rPr lang="zh-CN" altLang="en-US" sz="24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rPr>
              <a:t>算法描述</a:t>
            </a:r>
            <a:endParaRPr lang="en-US" altLang="ko-KR" sz="2400" dirty="0">
              <a:solidFill>
                <a:schemeClr val="accent1"/>
              </a:solidFill>
              <a:latin typeface="+mj-lt"/>
              <a:ea typeface="+mn-ea"/>
              <a:cs typeface="+mn-cs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5503685" y="1053145"/>
            <a:ext cx="22499" cy="546137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组合 15"/>
          <p:cNvGrpSpPr/>
          <p:nvPr/>
        </p:nvGrpSpPr>
        <p:grpSpPr>
          <a:xfrm>
            <a:off x="7277587" y="1387685"/>
            <a:ext cx="3395962" cy="369332"/>
            <a:chOff x="677935" y="3474557"/>
            <a:chExt cx="3395962" cy="369332"/>
          </a:xfrm>
        </p:grpSpPr>
        <p:sp>
          <p:nvSpPr>
            <p:cNvPr id="11" name="文本框 10"/>
            <p:cNvSpPr txBox="1"/>
            <p:nvPr/>
          </p:nvSpPr>
          <p:spPr>
            <a:xfrm>
              <a:off x="677935" y="3474557"/>
              <a:ext cx="483578" cy="36933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  <p:sp>
          <p:nvSpPr>
            <p:cNvPr id="83" name="文本框 82"/>
            <p:cNvSpPr txBox="1"/>
            <p:nvPr/>
          </p:nvSpPr>
          <p:spPr>
            <a:xfrm>
              <a:off x="1161513" y="3474557"/>
              <a:ext cx="483578" cy="36933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dirty="0" smtClean="0"/>
                <a:t>2</a:t>
              </a:r>
              <a:endParaRPr lang="zh-CN" altLang="en-US" dirty="0"/>
            </a:p>
          </p:txBody>
        </p:sp>
        <p:sp>
          <p:nvSpPr>
            <p:cNvPr id="84" name="文本框 83"/>
            <p:cNvSpPr txBox="1"/>
            <p:nvPr/>
          </p:nvSpPr>
          <p:spPr>
            <a:xfrm>
              <a:off x="1645091" y="3474557"/>
              <a:ext cx="483578" cy="36933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dirty="0" smtClean="0"/>
                <a:t>5</a:t>
              </a:r>
              <a:endParaRPr lang="zh-CN" altLang="en-US" dirty="0"/>
            </a:p>
          </p:txBody>
        </p:sp>
        <p:sp>
          <p:nvSpPr>
            <p:cNvPr id="85" name="文本框 84"/>
            <p:cNvSpPr txBox="1"/>
            <p:nvPr/>
          </p:nvSpPr>
          <p:spPr>
            <a:xfrm>
              <a:off x="2137280" y="3474557"/>
              <a:ext cx="483578" cy="36933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13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86" name="文本框 85"/>
            <p:cNvSpPr txBox="1"/>
            <p:nvPr/>
          </p:nvSpPr>
          <p:spPr>
            <a:xfrm>
              <a:off x="2623163" y="3474557"/>
              <a:ext cx="483578" cy="36933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dirty="0" smtClean="0"/>
                <a:t>15</a:t>
              </a:r>
              <a:endParaRPr lang="zh-CN" altLang="en-US" dirty="0"/>
            </a:p>
          </p:txBody>
        </p:sp>
        <p:sp>
          <p:nvSpPr>
            <p:cNvPr id="87" name="文本框 86"/>
            <p:cNvSpPr txBox="1"/>
            <p:nvPr/>
          </p:nvSpPr>
          <p:spPr>
            <a:xfrm>
              <a:off x="3106741" y="3474557"/>
              <a:ext cx="483578" cy="36933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dirty="0" smtClean="0"/>
                <a:t>40</a:t>
              </a:r>
              <a:endParaRPr lang="zh-CN" altLang="en-US" dirty="0"/>
            </a:p>
          </p:txBody>
        </p:sp>
        <p:sp>
          <p:nvSpPr>
            <p:cNvPr id="88" name="文本框 87"/>
            <p:cNvSpPr txBox="1"/>
            <p:nvPr/>
          </p:nvSpPr>
          <p:spPr>
            <a:xfrm>
              <a:off x="3590319" y="3474557"/>
              <a:ext cx="483578" cy="36933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dirty="0" smtClean="0"/>
                <a:t>42</a:t>
              </a:r>
              <a:endParaRPr lang="zh-CN" altLang="en-US" dirty="0"/>
            </a:p>
          </p:txBody>
        </p:sp>
      </p:grpSp>
      <p:grpSp>
        <p:nvGrpSpPr>
          <p:cNvPr id="179" name="Group 8"/>
          <p:cNvGrpSpPr/>
          <p:nvPr/>
        </p:nvGrpSpPr>
        <p:grpSpPr>
          <a:xfrm>
            <a:off x="305223" y="4468268"/>
            <a:ext cx="345281" cy="369332"/>
            <a:chOff x="1101969" y="1465385"/>
            <a:chExt cx="679206" cy="567843"/>
          </a:xfrm>
          <a:solidFill>
            <a:schemeClr val="accent1"/>
          </a:solidFill>
        </p:grpSpPr>
        <p:sp>
          <p:nvSpPr>
            <p:cNvPr id="180" name="Rectangle 9"/>
            <p:cNvSpPr/>
            <p:nvPr/>
          </p:nvSpPr>
          <p:spPr>
            <a:xfrm>
              <a:off x="1101969" y="1465385"/>
              <a:ext cx="269631" cy="5678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1"/>
            </a:p>
          </p:txBody>
        </p:sp>
        <p:sp>
          <p:nvSpPr>
            <p:cNvPr id="181" name="Rectangle 11"/>
            <p:cNvSpPr/>
            <p:nvPr/>
          </p:nvSpPr>
          <p:spPr>
            <a:xfrm>
              <a:off x="1473444" y="1465385"/>
              <a:ext cx="117231" cy="5678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1"/>
            </a:p>
          </p:txBody>
        </p:sp>
        <p:sp>
          <p:nvSpPr>
            <p:cNvPr id="182" name="Rectangle 12"/>
            <p:cNvSpPr/>
            <p:nvPr/>
          </p:nvSpPr>
          <p:spPr>
            <a:xfrm>
              <a:off x="1663944" y="1465385"/>
              <a:ext cx="117231" cy="5678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1"/>
            </a:p>
          </p:txBody>
        </p:sp>
      </p:grpSp>
      <p:sp>
        <p:nvSpPr>
          <p:cNvPr id="183" name="Rectangle 3"/>
          <p:cNvSpPr txBox="1">
            <a:spLocks noChangeArrowheads="1"/>
          </p:cNvSpPr>
          <p:nvPr/>
        </p:nvSpPr>
        <p:spPr bwMode="auto">
          <a:xfrm>
            <a:off x="857199" y="4468268"/>
            <a:ext cx="1470365" cy="369332"/>
          </a:xfrm>
          <a:prstGeom prst="rect">
            <a:avLst/>
          </a:prstGeom>
        </p:spPr>
        <p:txBody>
          <a:bodyPr wrap="square" lIns="0" tIns="0" rIns="0" bIns="0" anchor="t" anchorCtr="0">
            <a:spAutoFit/>
            <a:scene3d>
              <a:camera prst="orthographicFront"/>
              <a:lightRig rig="threePt" dir="t"/>
            </a:scene3d>
            <a:sp3d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None/>
              <a:defRPr lang="en-US" altLang="ko-KR" sz="2000" dirty="0" smtClean="0">
                <a:latin typeface="Microsoft Sans Serif" pitchFamily="34" charset="0"/>
                <a:ea typeface="+mj-ea"/>
                <a:cs typeface="Microsoft Sans Serif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+mn-lt"/>
                <a:ea typeface="+mn-ea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+mn-lt"/>
                <a:ea typeface="+mn-ea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+mn-lt"/>
                <a:ea typeface="+mn-ea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+mn-lt"/>
                <a:ea typeface="+mn-ea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9pPr>
          </a:lstStyle>
          <a:p>
            <a:pPr marL="0" indent="0" algn="just">
              <a:spcBef>
                <a:spcPts val="0"/>
              </a:spcBef>
            </a:pPr>
            <a:r>
              <a:rPr lang="zh-CN" altLang="en-US" sz="24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rPr>
              <a:t>算法实现</a:t>
            </a:r>
            <a:endParaRPr lang="en-US" altLang="ko-KR" sz="2400" dirty="0">
              <a:solidFill>
                <a:schemeClr val="accent1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104" name="Rectangle 3"/>
          <p:cNvSpPr txBox="1">
            <a:spLocks noChangeArrowheads="1"/>
          </p:cNvSpPr>
          <p:nvPr/>
        </p:nvSpPr>
        <p:spPr bwMode="auto">
          <a:xfrm>
            <a:off x="282434" y="4993503"/>
            <a:ext cx="5075669" cy="232308"/>
          </a:xfrm>
          <a:prstGeom prst="rect">
            <a:avLst/>
          </a:prstGeom>
        </p:spPr>
        <p:txBody>
          <a:bodyPr wrap="square" lIns="0" tIns="0" rIns="0" bIns="0" anchor="t" anchorCtr="0">
            <a:spAutoFit/>
            <a:scene3d>
              <a:camera prst="orthographicFront"/>
              <a:lightRig rig="threePt" dir="t"/>
            </a:scene3d>
            <a:sp3d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None/>
              <a:defRPr lang="en-US" altLang="ko-KR" sz="2000" dirty="0" smtClean="0">
                <a:latin typeface="Microsoft Sans Serif" pitchFamily="34" charset="0"/>
                <a:ea typeface="+mj-ea"/>
                <a:cs typeface="Microsoft Sans Serif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+mn-lt"/>
                <a:ea typeface="+mn-ea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+mn-lt"/>
                <a:ea typeface="+mn-ea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+mn-lt"/>
                <a:ea typeface="+mn-ea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+mn-lt"/>
                <a:ea typeface="+mn-ea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9pPr>
          </a:lstStyle>
          <a:p>
            <a:pPr marL="0" indent="0" algn="just">
              <a:lnSpc>
                <a:spcPct val="125000"/>
              </a:lnSpc>
              <a:spcBef>
                <a:spcPts val="0"/>
              </a:spcBef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见下页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558428" y="1430147"/>
            <a:ext cx="17191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假如要找</a:t>
            </a:r>
            <a:r>
              <a:rPr lang="en-US" altLang="zh-CN" sz="1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15</a:t>
            </a:r>
            <a:r>
              <a:rPr lang="zh-CN" altLang="en-US" sz="1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的位置</a:t>
            </a:r>
            <a:endParaRPr lang="zh-CN" altLang="en-US" sz="1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7" name="文本框 106"/>
          <p:cNvSpPr txBox="1"/>
          <p:nvPr/>
        </p:nvSpPr>
        <p:spPr>
          <a:xfrm>
            <a:off x="5558428" y="2008176"/>
            <a:ext cx="21084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</a:rPr>
              <a:t>15&gt;13</a:t>
            </a: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</a:rPr>
              <a:t>，开始在右边查找</a:t>
            </a:r>
          </a:p>
        </p:txBody>
      </p:sp>
      <p:grpSp>
        <p:nvGrpSpPr>
          <p:cNvPr id="108" name="组合 107"/>
          <p:cNvGrpSpPr/>
          <p:nvPr/>
        </p:nvGrpSpPr>
        <p:grpSpPr>
          <a:xfrm>
            <a:off x="9222815" y="1986611"/>
            <a:ext cx="1450734" cy="369332"/>
            <a:chOff x="2623163" y="3474557"/>
            <a:chExt cx="1450734" cy="369332"/>
          </a:xfrm>
        </p:grpSpPr>
        <p:sp>
          <p:nvSpPr>
            <p:cNvPr id="114" name="文本框 113"/>
            <p:cNvSpPr txBox="1"/>
            <p:nvPr/>
          </p:nvSpPr>
          <p:spPr>
            <a:xfrm>
              <a:off x="2623163" y="3474557"/>
              <a:ext cx="483578" cy="36933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dirty="0" smtClean="0"/>
                <a:t>15</a:t>
              </a:r>
              <a:endParaRPr lang="zh-CN" altLang="en-US" dirty="0"/>
            </a:p>
          </p:txBody>
        </p:sp>
        <p:sp>
          <p:nvSpPr>
            <p:cNvPr id="115" name="文本框 114"/>
            <p:cNvSpPr txBox="1"/>
            <p:nvPr/>
          </p:nvSpPr>
          <p:spPr>
            <a:xfrm>
              <a:off x="3106741" y="3474557"/>
              <a:ext cx="483578" cy="36933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40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16" name="文本框 115"/>
            <p:cNvSpPr txBox="1"/>
            <p:nvPr/>
          </p:nvSpPr>
          <p:spPr>
            <a:xfrm>
              <a:off x="3590319" y="3474557"/>
              <a:ext cx="483578" cy="36933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dirty="0" smtClean="0"/>
                <a:t>42</a:t>
              </a:r>
              <a:endParaRPr lang="zh-CN" altLang="en-US" dirty="0"/>
            </a:p>
          </p:txBody>
        </p:sp>
      </p:grpSp>
      <p:sp>
        <p:nvSpPr>
          <p:cNvPr id="117" name="文本框 116"/>
          <p:cNvSpPr txBox="1"/>
          <p:nvPr/>
        </p:nvSpPr>
        <p:spPr>
          <a:xfrm>
            <a:off x="5558428" y="2509716"/>
            <a:ext cx="21084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15&lt;40</a:t>
            </a:r>
            <a:r>
              <a:rPr lang="zh-CN" altLang="en-US" sz="1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</a:rPr>
              <a:t>开始</a:t>
            </a:r>
            <a:r>
              <a:rPr lang="zh-CN" altLang="en-US" sz="1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在左边</a:t>
            </a: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</a:rPr>
              <a:t>查找</a:t>
            </a:r>
          </a:p>
        </p:txBody>
      </p:sp>
      <p:sp>
        <p:nvSpPr>
          <p:cNvPr id="119" name="文本框 118"/>
          <p:cNvSpPr txBox="1"/>
          <p:nvPr/>
        </p:nvSpPr>
        <p:spPr>
          <a:xfrm>
            <a:off x="9222815" y="2585537"/>
            <a:ext cx="483578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15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22" name="文本框 121"/>
          <p:cNvSpPr txBox="1"/>
          <p:nvPr/>
        </p:nvSpPr>
        <p:spPr>
          <a:xfrm>
            <a:off x="5558428" y="3011256"/>
            <a:ext cx="21084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15=15</a:t>
            </a:r>
            <a:r>
              <a:rPr lang="zh-CN" altLang="en-US" sz="1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，返回此</a:t>
            </a:r>
            <a:r>
              <a:rPr lang="en-US" altLang="zh-CN" sz="1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index</a:t>
            </a:r>
            <a:endParaRPr lang="zh-CN" altLang="en-US" sz="1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123" name="组合 122"/>
          <p:cNvGrpSpPr/>
          <p:nvPr/>
        </p:nvGrpSpPr>
        <p:grpSpPr>
          <a:xfrm>
            <a:off x="7368136" y="4028308"/>
            <a:ext cx="3395962" cy="369332"/>
            <a:chOff x="677935" y="3474557"/>
            <a:chExt cx="3395962" cy="369332"/>
          </a:xfrm>
        </p:grpSpPr>
        <p:sp>
          <p:nvSpPr>
            <p:cNvPr id="124" name="文本框 123"/>
            <p:cNvSpPr txBox="1"/>
            <p:nvPr/>
          </p:nvSpPr>
          <p:spPr>
            <a:xfrm>
              <a:off x="677935" y="3474557"/>
              <a:ext cx="483578" cy="36933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  <p:sp>
          <p:nvSpPr>
            <p:cNvPr id="125" name="文本框 124"/>
            <p:cNvSpPr txBox="1"/>
            <p:nvPr/>
          </p:nvSpPr>
          <p:spPr>
            <a:xfrm>
              <a:off x="1161513" y="3474557"/>
              <a:ext cx="483578" cy="36933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dirty="0" smtClean="0"/>
                <a:t>2</a:t>
              </a:r>
              <a:endParaRPr lang="zh-CN" altLang="en-US" dirty="0"/>
            </a:p>
          </p:txBody>
        </p:sp>
        <p:sp>
          <p:nvSpPr>
            <p:cNvPr id="126" name="文本框 125"/>
            <p:cNvSpPr txBox="1"/>
            <p:nvPr/>
          </p:nvSpPr>
          <p:spPr>
            <a:xfrm>
              <a:off x="1645091" y="3474557"/>
              <a:ext cx="483578" cy="36933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dirty="0" smtClean="0"/>
                <a:t>5</a:t>
              </a:r>
              <a:endParaRPr lang="zh-CN" altLang="en-US" dirty="0"/>
            </a:p>
          </p:txBody>
        </p:sp>
        <p:sp>
          <p:nvSpPr>
            <p:cNvPr id="127" name="文本框 126"/>
            <p:cNvSpPr txBox="1"/>
            <p:nvPr/>
          </p:nvSpPr>
          <p:spPr>
            <a:xfrm>
              <a:off x="2137280" y="3474557"/>
              <a:ext cx="483578" cy="36933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13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28" name="文本框 127"/>
            <p:cNvSpPr txBox="1"/>
            <p:nvPr/>
          </p:nvSpPr>
          <p:spPr>
            <a:xfrm>
              <a:off x="2623163" y="3474557"/>
              <a:ext cx="483578" cy="36933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dirty="0" smtClean="0"/>
                <a:t>15</a:t>
              </a:r>
              <a:endParaRPr lang="zh-CN" altLang="en-US" dirty="0"/>
            </a:p>
          </p:txBody>
        </p:sp>
        <p:sp>
          <p:nvSpPr>
            <p:cNvPr id="129" name="文本框 128"/>
            <p:cNvSpPr txBox="1"/>
            <p:nvPr/>
          </p:nvSpPr>
          <p:spPr>
            <a:xfrm>
              <a:off x="3106741" y="3474557"/>
              <a:ext cx="483578" cy="36933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dirty="0" smtClean="0"/>
                <a:t>40</a:t>
              </a:r>
              <a:endParaRPr lang="zh-CN" altLang="en-US" dirty="0"/>
            </a:p>
          </p:txBody>
        </p:sp>
        <p:sp>
          <p:nvSpPr>
            <p:cNvPr id="130" name="文本框 129"/>
            <p:cNvSpPr txBox="1"/>
            <p:nvPr/>
          </p:nvSpPr>
          <p:spPr>
            <a:xfrm>
              <a:off x="3590319" y="3474557"/>
              <a:ext cx="483578" cy="36933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dirty="0" smtClean="0"/>
                <a:t>42</a:t>
              </a:r>
              <a:endParaRPr lang="zh-CN" altLang="en-US" dirty="0"/>
            </a:p>
          </p:txBody>
        </p:sp>
      </p:grpSp>
      <p:sp>
        <p:nvSpPr>
          <p:cNvPr id="131" name="文本框 130"/>
          <p:cNvSpPr txBox="1"/>
          <p:nvPr/>
        </p:nvSpPr>
        <p:spPr>
          <a:xfrm>
            <a:off x="5648977" y="4070770"/>
            <a:ext cx="17191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假如要找</a:t>
            </a:r>
            <a:r>
              <a:rPr lang="en-US" altLang="zh-CN" sz="1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16</a:t>
            </a:r>
            <a:r>
              <a:rPr lang="zh-CN" altLang="en-US" sz="1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的位置</a:t>
            </a:r>
            <a:endParaRPr lang="zh-CN" altLang="en-US" sz="1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2" name="文本框 131"/>
          <p:cNvSpPr txBox="1"/>
          <p:nvPr/>
        </p:nvSpPr>
        <p:spPr>
          <a:xfrm>
            <a:off x="5648977" y="4648799"/>
            <a:ext cx="21084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16&gt;13</a:t>
            </a: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</a:rPr>
              <a:t>，开始在右边查找</a:t>
            </a:r>
          </a:p>
        </p:txBody>
      </p:sp>
      <p:grpSp>
        <p:nvGrpSpPr>
          <p:cNvPr id="133" name="组合 132"/>
          <p:cNvGrpSpPr/>
          <p:nvPr/>
        </p:nvGrpSpPr>
        <p:grpSpPr>
          <a:xfrm>
            <a:off x="9313364" y="4627234"/>
            <a:ext cx="1450734" cy="369332"/>
            <a:chOff x="2623163" y="3474557"/>
            <a:chExt cx="1450734" cy="369332"/>
          </a:xfrm>
        </p:grpSpPr>
        <p:sp>
          <p:nvSpPr>
            <p:cNvPr id="134" name="文本框 133"/>
            <p:cNvSpPr txBox="1"/>
            <p:nvPr/>
          </p:nvSpPr>
          <p:spPr>
            <a:xfrm>
              <a:off x="2623163" y="3474557"/>
              <a:ext cx="483578" cy="36933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dirty="0" smtClean="0"/>
                <a:t>15</a:t>
              </a:r>
              <a:endParaRPr lang="zh-CN" altLang="en-US" dirty="0"/>
            </a:p>
          </p:txBody>
        </p:sp>
        <p:sp>
          <p:nvSpPr>
            <p:cNvPr id="135" name="文本框 134"/>
            <p:cNvSpPr txBox="1"/>
            <p:nvPr/>
          </p:nvSpPr>
          <p:spPr>
            <a:xfrm>
              <a:off x="3106741" y="3474557"/>
              <a:ext cx="483578" cy="36933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40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36" name="文本框 135"/>
            <p:cNvSpPr txBox="1"/>
            <p:nvPr/>
          </p:nvSpPr>
          <p:spPr>
            <a:xfrm>
              <a:off x="3590319" y="3474557"/>
              <a:ext cx="483578" cy="36933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dirty="0" smtClean="0"/>
                <a:t>42</a:t>
              </a:r>
              <a:endParaRPr lang="zh-CN" altLang="en-US" dirty="0"/>
            </a:p>
          </p:txBody>
        </p:sp>
      </p:grpSp>
      <p:sp>
        <p:nvSpPr>
          <p:cNvPr id="137" name="文本框 136"/>
          <p:cNvSpPr txBox="1"/>
          <p:nvPr/>
        </p:nvSpPr>
        <p:spPr>
          <a:xfrm>
            <a:off x="5648977" y="5150339"/>
            <a:ext cx="21084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16&lt;40</a:t>
            </a:r>
            <a:r>
              <a:rPr lang="zh-CN" altLang="en-US" sz="1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</a:rPr>
              <a:t>开始</a:t>
            </a:r>
            <a:r>
              <a:rPr lang="zh-CN" altLang="en-US" sz="1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在左边</a:t>
            </a: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</a:rPr>
              <a:t>查找</a:t>
            </a:r>
          </a:p>
        </p:txBody>
      </p:sp>
      <p:sp>
        <p:nvSpPr>
          <p:cNvPr id="138" name="文本框 137"/>
          <p:cNvSpPr txBox="1"/>
          <p:nvPr/>
        </p:nvSpPr>
        <p:spPr>
          <a:xfrm>
            <a:off x="9313364" y="5226160"/>
            <a:ext cx="483578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15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39" name="文本框 138"/>
          <p:cNvSpPr txBox="1"/>
          <p:nvPr/>
        </p:nvSpPr>
        <p:spPr>
          <a:xfrm>
            <a:off x="5648977" y="5651879"/>
            <a:ext cx="21084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16&gt;15</a:t>
            </a:r>
            <a:r>
              <a:rPr lang="zh-CN" altLang="en-US" sz="1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</a:rPr>
              <a:t>未</a:t>
            </a:r>
            <a:r>
              <a:rPr lang="zh-CN" altLang="en-US" sz="1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找到，返回</a:t>
            </a:r>
            <a:r>
              <a:rPr lang="en-US" altLang="zh-CN" sz="1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-1</a:t>
            </a:r>
            <a:endParaRPr lang="zh-CN" altLang="en-US" sz="1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64909936"/>
      </p:ext>
    </p:extLst>
  </p:cSld>
  <p:clrMapOvr>
    <a:masterClrMapping/>
  </p:clrMapOvr>
  <p:transition spd="slow" advClick="0" advTm="3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7" grpId="0"/>
      <p:bldP spid="117" grpId="0"/>
      <p:bldP spid="119" grpId="0" animBg="1"/>
      <p:bldP spid="122" grpId="0"/>
      <p:bldP spid="131" grpId="0"/>
      <p:bldP spid="132" grpId="0"/>
      <p:bldP spid="137" grpId="0"/>
      <p:bldP spid="138" grpId="0" animBg="1"/>
      <p:bldP spid="139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03346" y="89955"/>
            <a:ext cx="11136573" cy="587493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二分查找（代码）</a:t>
            </a:r>
            <a:endParaRPr lang="ko-KR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4610" y="2527982"/>
            <a:ext cx="6138821" cy="289938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434" y="2527982"/>
            <a:ext cx="4523809" cy="2857143"/>
          </a:xfrm>
          <a:prstGeom prst="rect">
            <a:avLst/>
          </a:prstGeom>
        </p:spPr>
      </p:pic>
      <p:cxnSp>
        <p:nvCxnSpPr>
          <p:cNvPr id="107" name="直接连接符 106"/>
          <p:cNvCxnSpPr/>
          <p:nvPr/>
        </p:nvCxnSpPr>
        <p:spPr>
          <a:xfrm>
            <a:off x="5230677" y="1053145"/>
            <a:ext cx="22499" cy="546137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文本框 107"/>
          <p:cNvSpPr txBox="1"/>
          <p:nvPr/>
        </p:nvSpPr>
        <p:spPr>
          <a:xfrm>
            <a:off x="1838760" y="1649274"/>
            <a:ext cx="2015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非递归实现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9" name="文本框 108"/>
          <p:cNvSpPr txBox="1"/>
          <p:nvPr/>
        </p:nvSpPr>
        <p:spPr>
          <a:xfrm>
            <a:off x="7943553" y="1649274"/>
            <a:ext cx="2015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递归实现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88255112"/>
      </p:ext>
    </p:extLst>
  </p:cSld>
  <p:clrMapOvr>
    <a:masterClrMapping/>
  </p:clrMapOvr>
  <p:transition spd="slow" advClick="0" advTm="3000">
    <p:push dir="u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75"/>
            <a:ext cx="12192000" cy="6858000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5132184" y="1522613"/>
            <a:ext cx="2000657" cy="2000657"/>
            <a:chOff x="4216274" y="890000"/>
            <a:chExt cx="4417599" cy="4417599"/>
          </a:xfrm>
          <a:effectLst>
            <a:outerShdw blurRad="114300" dist="114300" dir="2700000" algn="tl" rotWithShape="0">
              <a:prstClr val="black">
                <a:alpha val="20000"/>
              </a:prstClr>
            </a:outerShdw>
          </a:effectLst>
        </p:grpSpPr>
        <p:sp>
          <p:nvSpPr>
            <p:cNvPr id="10" name="椭圆 9"/>
            <p:cNvSpPr/>
            <p:nvPr/>
          </p:nvSpPr>
          <p:spPr>
            <a:xfrm>
              <a:off x="4216274" y="890000"/>
              <a:ext cx="4417599" cy="441759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4305988" y="979714"/>
              <a:ext cx="4238172" cy="4238172"/>
            </a:xfrm>
            <a:prstGeom prst="ellipse">
              <a:avLst/>
            </a:prstGeom>
            <a:solidFill>
              <a:srgbClr val="0063BE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5016353" y="2199774"/>
            <a:ext cx="2282371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小结</a:t>
            </a:r>
            <a:endParaRPr lang="zh-CN" altLang="en-US" sz="3600" b="1" dirty="0">
              <a:solidFill>
                <a:schemeClr val="bg1"/>
              </a:solidFill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4804456" y="1194883"/>
            <a:ext cx="2656114" cy="2656114"/>
          </a:xfrm>
          <a:prstGeom prst="ellipse">
            <a:avLst/>
          </a:prstGeom>
          <a:noFill/>
          <a:ln>
            <a:solidFill>
              <a:srgbClr val="0063BE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4546940" y="937368"/>
            <a:ext cx="3171144" cy="3171144"/>
          </a:xfrm>
          <a:prstGeom prst="ellipse">
            <a:avLst/>
          </a:prstGeom>
          <a:noFill/>
          <a:ln>
            <a:solidFill>
              <a:srgbClr val="0063BE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3103289" y="453418"/>
            <a:ext cx="6058445" cy="6058445"/>
          </a:xfrm>
          <a:prstGeom prst="ellipse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4804456" y="4436242"/>
            <a:ext cx="2913630" cy="30655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  <a:alpha val="74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你记住多少？</a:t>
            </a:r>
            <a:endParaRPr lang="en-US" altLang="zh-CN" sz="1200" dirty="0">
              <a:solidFill>
                <a:schemeClr val="tx1">
                  <a:lumMod val="65000"/>
                  <a:lumOff val="35000"/>
                  <a:alpha val="74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3771258" y="1244174"/>
            <a:ext cx="302096" cy="302096"/>
            <a:chOff x="4216274" y="890000"/>
            <a:chExt cx="4417599" cy="4417599"/>
          </a:xfrm>
          <a:effectLst>
            <a:outerShdw blurRad="114300" dist="114300" dir="2700000" algn="tl" rotWithShape="0">
              <a:prstClr val="black">
                <a:alpha val="20000"/>
              </a:prstClr>
            </a:outerShdw>
          </a:effectLst>
        </p:grpSpPr>
        <p:sp>
          <p:nvSpPr>
            <p:cNvPr id="19" name="椭圆 18"/>
            <p:cNvSpPr/>
            <p:nvPr/>
          </p:nvSpPr>
          <p:spPr>
            <a:xfrm>
              <a:off x="4216274" y="890000"/>
              <a:ext cx="4417599" cy="4417599"/>
            </a:xfrm>
            <a:prstGeom prst="ellipse">
              <a:avLst/>
            </a:prstGeom>
            <a:gradFill>
              <a:gsLst>
                <a:gs pos="100000">
                  <a:schemeClr val="bg2"/>
                </a:gs>
                <a:gs pos="13000">
                  <a:schemeClr val="bg1"/>
                </a:gs>
              </a:gsLst>
              <a:lin ang="2700000" scaled="0"/>
            </a:gra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4305988" y="979714"/>
              <a:ext cx="4238172" cy="4238172"/>
            </a:xfrm>
            <a:prstGeom prst="ellipse">
              <a:avLst/>
            </a:prstGeom>
            <a:solidFill>
              <a:srgbClr val="0063BE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8487631" y="1631478"/>
            <a:ext cx="302096" cy="302096"/>
            <a:chOff x="4216274" y="890000"/>
            <a:chExt cx="4417599" cy="4417599"/>
          </a:xfrm>
          <a:effectLst>
            <a:outerShdw blurRad="114300" dist="114300" dir="2700000" algn="tl" rotWithShape="0">
              <a:prstClr val="black">
                <a:alpha val="20000"/>
              </a:prstClr>
            </a:outerShdw>
          </a:effectLst>
        </p:grpSpPr>
        <p:sp>
          <p:nvSpPr>
            <p:cNvPr id="22" name="椭圆 21"/>
            <p:cNvSpPr/>
            <p:nvPr/>
          </p:nvSpPr>
          <p:spPr>
            <a:xfrm>
              <a:off x="4216274" y="890000"/>
              <a:ext cx="4417599" cy="4417599"/>
            </a:xfrm>
            <a:prstGeom prst="ellipse">
              <a:avLst/>
            </a:prstGeom>
            <a:gradFill>
              <a:gsLst>
                <a:gs pos="100000">
                  <a:schemeClr val="bg2"/>
                </a:gs>
                <a:gs pos="13000">
                  <a:schemeClr val="bg1"/>
                </a:gs>
              </a:gsLst>
              <a:lin ang="2700000" scaled="0"/>
            </a:gra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4305988" y="979714"/>
              <a:ext cx="4238172" cy="4238172"/>
            </a:xfrm>
            <a:prstGeom prst="ellipse">
              <a:avLst/>
            </a:prstGeom>
            <a:solidFill>
              <a:srgbClr val="0063BE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8042447" y="5675963"/>
            <a:ext cx="164926" cy="164926"/>
            <a:chOff x="4216274" y="890000"/>
            <a:chExt cx="4417599" cy="4417599"/>
          </a:xfrm>
          <a:effectLst>
            <a:outerShdw blurRad="114300" dist="114300" dir="2700000" algn="tl" rotWithShape="0">
              <a:prstClr val="black">
                <a:alpha val="20000"/>
              </a:prstClr>
            </a:outerShdw>
          </a:effectLst>
        </p:grpSpPr>
        <p:sp>
          <p:nvSpPr>
            <p:cNvPr id="25" name="椭圆 24"/>
            <p:cNvSpPr/>
            <p:nvPr/>
          </p:nvSpPr>
          <p:spPr>
            <a:xfrm>
              <a:off x="4216274" y="890000"/>
              <a:ext cx="4417599" cy="4417599"/>
            </a:xfrm>
            <a:prstGeom prst="ellipse">
              <a:avLst/>
            </a:prstGeom>
            <a:gradFill>
              <a:gsLst>
                <a:gs pos="100000">
                  <a:schemeClr val="bg2"/>
                </a:gs>
                <a:gs pos="13000">
                  <a:schemeClr val="bg1"/>
                </a:gs>
              </a:gsLst>
              <a:lin ang="2700000" scaled="0"/>
            </a:gra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/>
            <p:cNvSpPr/>
            <p:nvPr/>
          </p:nvSpPr>
          <p:spPr>
            <a:xfrm>
              <a:off x="4305988" y="979714"/>
              <a:ext cx="4238172" cy="4238172"/>
            </a:xfrm>
            <a:prstGeom prst="ellipse">
              <a:avLst/>
            </a:prstGeom>
            <a:solidFill>
              <a:srgbClr val="0063BE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3202863" y="4633596"/>
            <a:ext cx="401667" cy="401667"/>
            <a:chOff x="4216274" y="890000"/>
            <a:chExt cx="4417599" cy="4417599"/>
          </a:xfrm>
          <a:effectLst>
            <a:outerShdw blurRad="114300" dist="114300" dir="2700000" algn="tl" rotWithShape="0">
              <a:prstClr val="black">
                <a:alpha val="20000"/>
              </a:prstClr>
            </a:outerShdw>
          </a:effectLst>
        </p:grpSpPr>
        <p:sp>
          <p:nvSpPr>
            <p:cNvPr id="28" name="椭圆 27"/>
            <p:cNvSpPr/>
            <p:nvPr/>
          </p:nvSpPr>
          <p:spPr>
            <a:xfrm>
              <a:off x="4216274" y="890000"/>
              <a:ext cx="4417599" cy="4417599"/>
            </a:xfrm>
            <a:prstGeom prst="ellipse">
              <a:avLst/>
            </a:prstGeom>
            <a:gradFill>
              <a:gsLst>
                <a:gs pos="100000">
                  <a:schemeClr val="bg2"/>
                </a:gs>
                <a:gs pos="13000">
                  <a:schemeClr val="bg1"/>
                </a:gs>
              </a:gsLst>
              <a:lin ang="2700000" scaled="0"/>
            </a:gra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>
              <a:off x="4305988" y="979714"/>
              <a:ext cx="4238172" cy="4238172"/>
            </a:xfrm>
            <a:prstGeom prst="ellipse">
              <a:avLst/>
            </a:prstGeom>
            <a:solidFill>
              <a:srgbClr val="0063BE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7230437"/>
      </p:ext>
    </p:extLst>
  </p:cSld>
  <p:clrMapOvr>
    <a:masterClrMapping/>
  </p:clrMapOvr>
  <p:transition spd="slow" advClick="0" advTm="3000">
    <p:push dir="u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ext Placeholder 1"/>
          <p:cNvSpPr txBox="1">
            <a:spLocks/>
          </p:cNvSpPr>
          <p:nvPr/>
        </p:nvSpPr>
        <p:spPr>
          <a:xfrm>
            <a:off x="1331643" y="1706448"/>
            <a:ext cx="2951748" cy="582916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3600" b="1" dirty="0" smtClean="0">
                <a:solidFill>
                  <a:schemeClr val="accent1"/>
                </a:solidFill>
                <a:latin typeface="+mj-lt"/>
              </a:rPr>
              <a:t>谢谢观看</a:t>
            </a:r>
            <a:endParaRPr lang="ko-KR" altLang="en-US" sz="3600" b="1" dirty="0">
              <a:solidFill>
                <a:schemeClr val="accent1"/>
              </a:solidFill>
              <a:latin typeface="+mj-lt"/>
            </a:endParaRPr>
          </a:p>
        </p:txBody>
      </p:sp>
      <p:grpSp>
        <p:nvGrpSpPr>
          <p:cNvPr id="12" name="Group 4"/>
          <p:cNvGrpSpPr/>
          <p:nvPr/>
        </p:nvGrpSpPr>
        <p:grpSpPr>
          <a:xfrm>
            <a:off x="1432005" y="1082279"/>
            <a:ext cx="469497" cy="453931"/>
            <a:chOff x="1101969" y="1465385"/>
            <a:chExt cx="679206" cy="567843"/>
          </a:xfrm>
          <a:solidFill>
            <a:schemeClr val="accent1"/>
          </a:solidFill>
        </p:grpSpPr>
        <p:sp>
          <p:nvSpPr>
            <p:cNvPr id="13" name="Rectangle 5"/>
            <p:cNvSpPr/>
            <p:nvPr/>
          </p:nvSpPr>
          <p:spPr>
            <a:xfrm>
              <a:off x="1101969" y="1465385"/>
              <a:ext cx="269631" cy="5678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14" name="Rectangle 6"/>
            <p:cNvSpPr/>
            <p:nvPr/>
          </p:nvSpPr>
          <p:spPr>
            <a:xfrm>
              <a:off x="1473444" y="1465385"/>
              <a:ext cx="117231" cy="56784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15" name="Rectangle 7"/>
            <p:cNvSpPr/>
            <p:nvPr/>
          </p:nvSpPr>
          <p:spPr>
            <a:xfrm>
              <a:off x="1663944" y="1465385"/>
              <a:ext cx="117231" cy="56784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38726748"/>
      </p:ext>
    </p:extLst>
  </p:cSld>
  <p:clrMapOvr>
    <a:masterClrMapping/>
  </p:clrMapOvr>
  <p:transition spd="slow" advClick="0" advTm="3000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03346" y="89955"/>
            <a:ext cx="11136573" cy="587493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latin typeface="+mj-lt"/>
              </a:rPr>
              <a:t>什么是算法</a:t>
            </a:r>
            <a:endParaRPr lang="ko-KR" altLang="en-US" dirty="0">
              <a:latin typeface="+mj-lt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05223" y="1868691"/>
            <a:ext cx="4659456" cy="246221"/>
          </a:xfrm>
          <a:prstGeom prst="rect">
            <a:avLst/>
          </a:prstGeom>
        </p:spPr>
        <p:txBody>
          <a:bodyPr wrap="square" lIns="0" tIns="0" rIns="0" bIns="0" anchor="t" anchorCtr="0">
            <a:spAutoFit/>
            <a:scene3d>
              <a:camera prst="orthographicFront"/>
              <a:lightRig rig="threePt" dir="t"/>
            </a:scene3d>
            <a:sp3d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None/>
              <a:defRPr lang="en-US" altLang="ko-KR" sz="2000" dirty="0" smtClean="0">
                <a:latin typeface="Microsoft Sans Serif" pitchFamily="34" charset="0"/>
                <a:ea typeface="+mj-ea"/>
                <a:cs typeface="Microsoft Sans Serif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+mn-lt"/>
                <a:ea typeface="+mn-ea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+mn-lt"/>
                <a:ea typeface="+mn-ea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+mn-lt"/>
                <a:ea typeface="+mn-ea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+mn-lt"/>
                <a:ea typeface="+mn-ea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9pPr>
          </a:lstStyle>
          <a:p>
            <a:pPr marL="0" indent="0" algn="just">
              <a:spcBef>
                <a:spcPts val="0"/>
              </a:spcBef>
            </a:pP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定义：用来解决问题的方法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。</a:t>
            </a:r>
            <a:endParaRPr lang="en-US" altLang="zh-CN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+mn-lt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305223" y="1203019"/>
            <a:ext cx="3871123" cy="369332"/>
            <a:chOff x="305223" y="1203019"/>
            <a:chExt cx="3871123" cy="369332"/>
          </a:xfrm>
        </p:grpSpPr>
        <p:grpSp>
          <p:nvGrpSpPr>
            <p:cNvPr id="9" name="Group 8"/>
            <p:cNvGrpSpPr/>
            <p:nvPr/>
          </p:nvGrpSpPr>
          <p:grpSpPr>
            <a:xfrm>
              <a:off x="305223" y="1203019"/>
              <a:ext cx="345281" cy="369332"/>
              <a:chOff x="1101969" y="1465385"/>
              <a:chExt cx="679206" cy="567843"/>
            </a:xfrm>
            <a:solidFill>
              <a:schemeClr val="accent1"/>
            </a:solidFill>
          </p:grpSpPr>
          <p:sp>
            <p:nvSpPr>
              <p:cNvPr id="10" name="Rectangle 9"/>
              <p:cNvSpPr/>
              <p:nvPr/>
            </p:nvSpPr>
            <p:spPr>
              <a:xfrm>
                <a:off x="1101969" y="1465385"/>
                <a:ext cx="269631" cy="5678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1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1473444" y="1465385"/>
                <a:ext cx="117231" cy="5678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1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1663944" y="1465385"/>
                <a:ext cx="117231" cy="5678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1"/>
              </a:p>
            </p:txBody>
          </p:sp>
        </p:grpSp>
        <p:sp>
          <p:nvSpPr>
            <p:cNvPr id="15" name="Rectangle 3"/>
            <p:cNvSpPr txBox="1">
              <a:spLocks noChangeArrowheads="1"/>
            </p:cNvSpPr>
            <p:nvPr/>
          </p:nvSpPr>
          <p:spPr bwMode="auto">
            <a:xfrm>
              <a:off x="857199" y="1203019"/>
              <a:ext cx="3319147" cy="369332"/>
            </a:xfrm>
            <a:prstGeom prst="rect">
              <a:avLst/>
            </a:prstGeom>
          </p:spPr>
          <p:txBody>
            <a:bodyPr wrap="square" lIns="0" tIns="0" rIns="0" bIns="0" anchor="t" anchorCtr="0">
              <a:spAutoFit/>
              <a:scene3d>
                <a:camera prst="orthographicFront"/>
                <a:lightRig rig="threePt" dir="t"/>
              </a:scene3d>
              <a:sp3d/>
            </a:bodyPr>
            <a:lstStyle>
              <a:lvl1pPr marL="342900" indent="-342900" eaLnBrk="0" hangingPunct="0">
                <a:spcBef>
                  <a:spcPct val="20000"/>
                </a:spcBef>
                <a:buFont typeface="Arial" charset="0"/>
                <a:buNone/>
                <a:defRPr lang="en-US" altLang="ko-KR" sz="2000" dirty="0" smtClean="0">
                  <a:latin typeface="Microsoft Sans Serif" pitchFamily="34" charset="0"/>
                  <a:ea typeface="+mj-ea"/>
                  <a:cs typeface="Microsoft Sans Serif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latin typeface="+mn-lt"/>
                  <a:ea typeface="+mn-ea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latin typeface="+mn-lt"/>
                  <a:ea typeface="+mn-ea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latin typeface="+mn-lt"/>
                  <a:ea typeface="+mn-ea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latin typeface="+mn-lt"/>
                  <a:ea typeface="+mn-ea"/>
                </a:defRPr>
              </a:lvl5pPr>
              <a:lvl6pPr marL="2514600" indent="-2286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  <a:ea typeface="+mn-ea"/>
                </a:defRPr>
              </a:lvl6pPr>
              <a:lvl7pPr marL="2971800" indent="-2286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  <a:ea typeface="+mn-ea"/>
                </a:defRPr>
              </a:lvl7pPr>
              <a:lvl8pPr marL="3429000" indent="-2286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  <a:ea typeface="+mn-ea"/>
                </a:defRPr>
              </a:lvl8pPr>
              <a:lvl9pPr marL="3886200" indent="-2286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  <a:ea typeface="+mn-ea"/>
                </a:defRPr>
              </a:lvl9pPr>
            </a:lstStyle>
            <a:p>
              <a:pPr marL="0" indent="0" algn="just">
                <a:spcBef>
                  <a:spcPts val="0"/>
                </a:spcBef>
              </a:pPr>
              <a:r>
                <a:rPr lang="zh-CN" altLang="en-US" sz="2400" dirty="0" smtClean="0">
                  <a:solidFill>
                    <a:schemeClr val="accent1"/>
                  </a:solidFill>
                  <a:latin typeface="+mj-lt"/>
                  <a:ea typeface="+mn-ea"/>
                  <a:cs typeface="+mn-cs"/>
                </a:rPr>
                <a:t>广义</a:t>
              </a:r>
              <a:endParaRPr lang="en-US" altLang="ko-KR" sz="2400" dirty="0">
                <a:solidFill>
                  <a:schemeClr val="accent1"/>
                </a:solidFill>
                <a:latin typeface="+mj-lt"/>
                <a:ea typeface="+mn-ea"/>
                <a:cs typeface="+mn-cs"/>
              </a:endParaRPr>
            </a:p>
          </p:txBody>
        </p:sp>
      </p:grpSp>
      <p:cxnSp>
        <p:nvCxnSpPr>
          <p:cNvPr id="18" name="直接连接符 17"/>
          <p:cNvCxnSpPr/>
          <p:nvPr/>
        </p:nvCxnSpPr>
        <p:spPr>
          <a:xfrm>
            <a:off x="5771632" y="1063869"/>
            <a:ext cx="0" cy="51435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31898" y="3142758"/>
            <a:ext cx="914286" cy="428571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4">
            <a:clrChange>
              <a:clrFrom>
                <a:srgbClr val="FBFBFB"/>
              </a:clrFrom>
              <a:clrTo>
                <a:srgbClr val="FBFBFB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980330" y="3021317"/>
            <a:ext cx="754441" cy="671452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5">
            <a:clrChange>
              <a:clrFrom>
                <a:srgbClr val="F8F8F8"/>
              </a:clrFrom>
              <a:clrTo>
                <a:srgbClr val="F8F8F8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990473" y="3097229"/>
            <a:ext cx="854817" cy="474100"/>
          </a:xfrm>
          <a:prstGeom prst="rect">
            <a:avLst/>
          </a:prstGeom>
          <a:noFill/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6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307577" y="4087470"/>
            <a:ext cx="1016535" cy="766708"/>
          </a:xfrm>
          <a:prstGeom prst="rect">
            <a:avLst/>
          </a:prstGeom>
        </p:spPr>
      </p:pic>
      <p:sp>
        <p:nvSpPr>
          <p:cNvPr id="25" name="矩形 24"/>
          <p:cNvSpPr/>
          <p:nvPr/>
        </p:nvSpPr>
        <p:spPr>
          <a:xfrm>
            <a:off x="590908" y="2974033"/>
            <a:ext cx="4565451" cy="718736"/>
          </a:xfrm>
          <a:prstGeom prst="rect">
            <a:avLst/>
          </a:prstGeom>
          <a:noFill/>
          <a:ln w="3175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607395" y="4009164"/>
            <a:ext cx="4532476" cy="923320"/>
          </a:xfrm>
          <a:prstGeom prst="rect">
            <a:avLst/>
          </a:prstGeom>
          <a:noFill/>
          <a:ln w="3175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607395" y="5248879"/>
            <a:ext cx="4532477" cy="718736"/>
          </a:xfrm>
          <a:prstGeom prst="rect">
            <a:avLst/>
          </a:prstGeom>
          <a:noFill/>
          <a:ln w="3175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7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437739" y="5360628"/>
            <a:ext cx="904762" cy="495238"/>
          </a:xfrm>
          <a:prstGeom prst="rect">
            <a:avLst/>
          </a:prstGeom>
        </p:spPr>
      </p:pic>
      <p:sp>
        <p:nvSpPr>
          <p:cNvPr id="29" name="文本框 28"/>
          <p:cNvSpPr txBox="1"/>
          <p:nvPr/>
        </p:nvSpPr>
        <p:spPr>
          <a:xfrm>
            <a:off x="2077423" y="6123325"/>
            <a:ext cx="2082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图</a:t>
            </a:r>
            <a:r>
              <a:rPr lang="en-US" altLang="zh-CN" sz="1200" dirty="0" smtClean="0"/>
              <a:t>1-1  </a:t>
            </a:r>
            <a:r>
              <a:rPr lang="zh-CN" altLang="en-US" sz="1200" dirty="0" smtClean="0"/>
              <a:t>做饭（流程图）</a:t>
            </a:r>
            <a:endParaRPr lang="zh-CN" altLang="en-US" sz="1200" dirty="0"/>
          </a:p>
        </p:txBody>
      </p:sp>
      <p:cxnSp>
        <p:nvCxnSpPr>
          <p:cNvPr id="39" name="直接箭头连接符 38"/>
          <p:cNvCxnSpPr>
            <a:stCxn id="26" idx="2"/>
            <a:endCxn id="27" idx="0"/>
          </p:cNvCxnSpPr>
          <p:nvPr/>
        </p:nvCxnSpPr>
        <p:spPr>
          <a:xfrm>
            <a:off x="2873633" y="4932484"/>
            <a:ext cx="1" cy="316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640522" y="3203476"/>
            <a:ext cx="13241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准备哪些食材？</a:t>
            </a:r>
            <a:endParaRPr lang="zh-CN" altLang="en-US" sz="1200" dirty="0"/>
          </a:p>
        </p:txBody>
      </p:sp>
      <p:sp>
        <p:nvSpPr>
          <p:cNvPr id="41" name="文本框 40"/>
          <p:cNvSpPr txBox="1"/>
          <p:nvPr/>
        </p:nvSpPr>
        <p:spPr>
          <a:xfrm>
            <a:off x="772690" y="4316170"/>
            <a:ext cx="9928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如何烹饪？</a:t>
            </a:r>
            <a:endParaRPr lang="zh-CN" altLang="en-US" sz="1200" dirty="0"/>
          </a:p>
        </p:txBody>
      </p:sp>
      <p:sp>
        <p:nvSpPr>
          <p:cNvPr id="42" name="文本框 41"/>
          <p:cNvSpPr txBox="1"/>
          <p:nvPr/>
        </p:nvSpPr>
        <p:spPr>
          <a:xfrm>
            <a:off x="809549" y="5394201"/>
            <a:ext cx="13103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成功做成</a:t>
            </a:r>
            <a:endParaRPr lang="en-US" altLang="zh-CN" sz="1200" dirty="0" smtClean="0"/>
          </a:p>
          <a:p>
            <a:r>
              <a:rPr lang="zh-CN" altLang="en-US" sz="1200" dirty="0" smtClean="0"/>
              <a:t>辣椒</a:t>
            </a:r>
            <a:r>
              <a:rPr lang="zh-CN" altLang="en-US" sz="1200" dirty="0"/>
              <a:t>炒肉</a:t>
            </a:r>
          </a:p>
        </p:txBody>
      </p:sp>
      <p:cxnSp>
        <p:nvCxnSpPr>
          <p:cNvPr id="52" name="直接箭头连接符 51"/>
          <p:cNvCxnSpPr>
            <a:stCxn id="25" idx="2"/>
            <a:endCxn id="26" idx="0"/>
          </p:cNvCxnSpPr>
          <p:nvPr/>
        </p:nvCxnSpPr>
        <p:spPr>
          <a:xfrm flipH="1">
            <a:off x="2873633" y="3692769"/>
            <a:ext cx="1" cy="316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3"/>
          <p:cNvSpPr txBox="1">
            <a:spLocks noChangeArrowheads="1"/>
          </p:cNvSpPr>
          <p:nvPr/>
        </p:nvSpPr>
        <p:spPr bwMode="auto">
          <a:xfrm>
            <a:off x="6089493" y="1868691"/>
            <a:ext cx="5463599" cy="738664"/>
          </a:xfrm>
          <a:prstGeom prst="rect">
            <a:avLst/>
          </a:prstGeom>
        </p:spPr>
        <p:txBody>
          <a:bodyPr wrap="square" lIns="0" tIns="0" rIns="0" bIns="0" anchor="t" anchorCtr="0">
            <a:spAutoFit/>
            <a:scene3d>
              <a:camera prst="orthographicFront"/>
              <a:lightRig rig="threePt" dir="t"/>
            </a:scene3d>
            <a:sp3d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None/>
              <a:defRPr lang="en-US" altLang="ko-KR" sz="2000" dirty="0" smtClean="0">
                <a:latin typeface="Microsoft Sans Serif" pitchFamily="34" charset="0"/>
                <a:ea typeface="+mj-ea"/>
                <a:cs typeface="Microsoft Sans Serif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+mn-lt"/>
                <a:ea typeface="+mn-ea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+mn-lt"/>
                <a:ea typeface="+mn-ea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+mn-lt"/>
                <a:ea typeface="+mn-ea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+mn-lt"/>
                <a:ea typeface="+mn-ea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9pPr>
          </a:lstStyle>
          <a:p>
            <a:pPr marL="0" indent="0" algn="just">
              <a:spcBef>
                <a:spcPts val="0"/>
              </a:spcBef>
            </a:pP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定义：特指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数学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、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计算机科学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中的一个计算过程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——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从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一个初始状态和初始输入（可能为空）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开始，经过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一系列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有限而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清晰定义的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状态，最终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产生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输出并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停止于一个终态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。</a:t>
            </a:r>
            <a:endParaRPr lang="en-US" altLang="zh-CN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+mn-lt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089494" y="1203019"/>
            <a:ext cx="1277425" cy="369332"/>
            <a:chOff x="6089494" y="1203019"/>
            <a:chExt cx="1277425" cy="369332"/>
          </a:xfrm>
        </p:grpSpPr>
        <p:grpSp>
          <p:nvGrpSpPr>
            <p:cNvPr id="57" name="Group 8"/>
            <p:cNvGrpSpPr/>
            <p:nvPr/>
          </p:nvGrpSpPr>
          <p:grpSpPr>
            <a:xfrm>
              <a:off x="6089494" y="1203019"/>
              <a:ext cx="345281" cy="369332"/>
              <a:chOff x="1101969" y="1465385"/>
              <a:chExt cx="679206" cy="567843"/>
            </a:xfrm>
            <a:solidFill>
              <a:schemeClr val="accent1"/>
            </a:solidFill>
          </p:grpSpPr>
          <p:sp>
            <p:nvSpPr>
              <p:cNvPr id="58" name="Rectangle 9"/>
              <p:cNvSpPr/>
              <p:nvPr/>
            </p:nvSpPr>
            <p:spPr>
              <a:xfrm>
                <a:off x="1101969" y="1465385"/>
                <a:ext cx="269631" cy="5678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1"/>
              </a:p>
            </p:txBody>
          </p:sp>
          <p:sp>
            <p:nvSpPr>
              <p:cNvPr id="59" name="Rectangle 11"/>
              <p:cNvSpPr/>
              <p:nvPr/>
            </p:nvSpPr>
            <p:spPr>
              <a:xfrm>
                <a:off x="1473444" y="1465385"/>
                <a:ext cx="117231" cy="5678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1"/>
              </a:p>
            </p:txBody>
          </p:sp>
          <p:sp>
            <p:nvSpPr>
              <p:cNvPr id="60" name="Rectangle 12"/>
              <p:cNvSpPr/>
              <p:nvPr/>
            </p:nvSpPr>
            <p:spPr>
              <a:xfrm>
                <a:off x="1663944" y="1465385"/>
                <a:ext cx="117231" cy="5678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1"/>
              </a:p>
            </p:txBody>
          </p:sp>
        </p:grpSp>
        <p:sp>
          <p:nvSpPr>
            <p:cNvPr id="61" name="Rectangle 3"/>
            <p:cNvSpPr txBox="1">
              <a:spLocks noChangeArrowheads="1"/>
            </p:cNvSpPr>
            <p:nvPr/>
          </p:nvSpPr>
          <p:spPr bwMode="auto">
            <a:xfrm>
              <a:off x="6641470" y="1203019"/>
              <a:ext cx="725449" cy="369332"/>
            </a:xfrm>
            <a:prstGeom prst="rect">
              <a:avLst/>
            </a:prstGeom>
          </p:spPr>
          <p:txBody>
            <a:bodyPr wrap="square" lIns="0" tIns="0" rIns="0" bIns="0" anchor="t" anchorCtr="0">
              <a:spAutoFit/>
              <a:scene3d>
                <a:camera prst="orthographicFront"/>
                <a:lightRig rig="threePt" dir="t"/>
              </a:scene3d>
              <a:sp3d/>
            </a:bodyPr>
            <a:lstStyle>
              <a:lvl1pPr marL="342900" indent="-342900" eaLnBrk="0" hangingPunct="0">
                <a:spcBef>
                  <a:spcPct val="20000"/>
                </a:spcBef>
                <a:buFont typeface="Arial" charset="0"/>
                <a:buNone/>
                <a:defRPr lang="en-US" altLang="ko-KR" sz="2000" dirty="0" smtClean="0">
                  <a:latin typeface="Microsoft Sans Serif" pitchFamily="34" charset="0"/>
                  <a:ea typeface="+mj-ea"/>
                  <a:cs typeface="Microsoft Sans Serif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latin typeface="+mn-lt"/>
                  <a:ea typeface="+mn-ea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latin typeface="+mn-lt"/>
                  <a:ea typeface="+mn-ea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latin typeface="+mn-lt"/>
                  <a:ea typeface="+mn-ea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latin typeface="+mn-lt"/>
                  <a:ea typeface="+mn-ea"/>
                </a:defRPr>
              </a:lvl5pPr>
              <a:lvl6pPr marL="2514600" indent="-2286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  <a:ea typeface="+mn-ea"/>
                </a:defRPr>
              </a:lvl6pPr>
              <a:lvl7pPr marL="2971800" indent="-2286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  <a:ea typeface="+mn-ea"/>
                </a:defRPr>
              </a:lvl7pPr>
              <a:lvl8pPr marL="3429000" indent="-2286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  <a:ea typeface="+mn-ea"/>
                </a:defRPr>
              </a:lvl8pPr>
              <a:lvl9pPr marL="3886200" indent="-2286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  <a:ea typeface="+mn-ea"/>
                </a:defRPr>
              </a:lvl9pPr>
            </a:lstStyle>
            <a:p>
              <a:pPr marL="0" indent="0" algn="just">
                <a:spcBef>
                  <a:spcPts val="0"/>
                </a:spcBef>
              </a:pPr>
              <a:r>
                <a:rPr lang="zh-CN" altLang="en-US" sz="2400" dirty="0" smtClean="0">
                  <a:solidFill>
                    <a:schemeClr val="accent1"/>
                  </a:solidFill>
                  <a:latin typeface="+mj-lt"/>
                  <a:ea typeface="+mn-ea"/>
                  <a:cs typeface="+mn-cs"/>
                </a:rPr>
                <a:t>狭义</a:t>
              </a:r>
              <a:endParaRPr lang="en-US" altLang="ko-KR" sz="2400" dirty="0">
                <a:solidFill>
                  <a:schemeClr val="accent1"/>
                </a:solidFill>
                <a:latin typeface="+mj-lt"/>
                <a:ea typeface="+mn-ea"/>
                <a:cs typeface="+mn-cs"/>
              </a:endParaRPr>
            </a:p>
          </p:txBody>
        </p:sp>
      </p:grpSp>
      <p:sp>
        <p:nvSpPr>
          <p:cNvPr id="76" name="五角星 75"/>
          <p:cNvSpPr/>
          <p:nvPr/>
        </p:nvSpPr>
        <p:spPr>
          <a:xfrm>
            <a:off x="7361564" y="1243348"/>
            <a:ext cx="340498" cy="288674"/>
          </a:xfrm>
          <a:prstGeom prst="star5">
            <a:avLst/>
          </a:prstGeom>
          <a:solidFill>
            <a:srgbClr val="FFFF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7" name="图片 7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82654" y="3142758"/>
            <a:ext cx="2923151" cy="2854100"/>
          </a:xfrm>
          <a:prstGeom prst="rect">
            <a:avLst/>
          </a:prstGeom>
        </p:spPr>
      </p:pic>
      <p:sp>
        <p:nvSpPr>
          <p:cNvPr id="79" name="文本框 78"/>
          <p:cNvSpPr txBox="1"/>
          <p:nvPr/>
        </p:nvSpPr>
        <p:spPr>
          <a:xfrm>
            <a:off x="7669517" y="6123325"/>
            <a:ext cx="23708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图</a:t>
            </a:r>
            <a:r>
              <a:rPr lang="en-US" altLang="zh-CN" sz="1200" dirty="0" smtClean="0"/>
              <a:t>1-2  </a:t>
            </a:r>
            <a:r>
              <a:rPr lang="zh-CN" altLang="en-US" sz="1200" dirty="0" smtClean="0"/>
              <a:t>闰年算法（</a:t>
            </a:r>
            <a:r>
              <a:rPr lang="zh-CN" altLang="en-US" sz="1200" dirty="0" smtClean="0"/>
              <a:t>流程图）</a:t>
            </a:r>
            <a:endParaRPr lang="zh-CN" altLang="en-US" sz="1200" dirty="0"/>
          </a:p>
        </p:txBody>
      </p:sp>
      <p:sp>
        <p:nvSpPr>
          <p:cNvPr id="5" name="文本框 4"/>
          <p:cNvSpPr txBox="1"/>
          <p:nvPr/>
        </p:nvSpPr>
        <p:spPr>
          <a:xfrm>
            <a:off x="5993022" y="2705779"/>
            <a:ext cx="3418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例如：判断年份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y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是否是闰年？</a:t>
            </a:r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13604" y="2233558"/>
            <a:ext cx="31038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例如：购物、出行、做饭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172588965"/>
      </p:ext>
    </p:extLst>
  </p:cSld>
  <p:clrMapOvr>
    <a:masterClrMapping/>
  </p:clrMapOvr>
  <p:transition spd="slow" advClick="0" advTm="3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5" grpId="0" animBg="1"/>
      <p:bldP spid="26" grpId="0" animBg="1"/>
      <p:bldP spid="27" grpId="0" animBg="1"/>
      <p:bldP spid="29" grpId="0"/>
      <p:bldP spid="40" grpId="0"/>
      <p:bldP spid="41" grpId="0"/>
      <p:bldP spid="42" grpId="0"/>
      <p:bldP spid="56" grpId="0"/>
      <p:bldP spid="76" grpId="0" animBg="1"/>
      <p:bldP spid="79" grpId="0"/>
      <p:bldP spid="5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03346" y="89955"/>
            <a:ext cx="11136573" cy="587493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latin typeface="+mj-lt"/>
              </a:rPr>
              <a:t>算法的五大特点</a:t>
            </a:r>
            <a:endParaRPr lang="ko-KR" altLang="en-US" dirty="0">
              <a:latin typeface="+mj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88435" y="1548926"/>
            <a:ext cx="9879628" cy="44319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输入 </a:t>
            </a:r>
            <a:r>
              <a:rPr lang="en-US" altLang="zh-CN" sz="2400" dirty="0" smtClean="0">
                <a:solidFill>
                  <a:schemeClr val="accent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(Input)</a:t>
            </a:r>
          </a:p>
          <a:p>
            <a:r>
              <a:rPr lang="zh-CN" altLang="en-US" dirty="0" smtClean="0"/>
              <a:t>一</a:t>
            </a:r>
            <a:r>
              <a:rPr lang="zh-CN" altLang="en-US" dirty="0"/>
              <a:t>个算法必须有零个或以上输入量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zh-CN" altLang="en-US" sz="2400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输出 </a:t>
            </a:r>
            <a:r>
              <a:rPr lang="en-US" altLang="zh-CN" sz="2400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(Output)</a:t>
            </a:r>
          </a:p>
          <a:p>
            <a:r>
              <a:rPr lang="zh-CN" altLang="en-US" dirty="0" smtClean="0"/>
              <a:t>一</a:t>
            </a:r>
            <a:r>
              <a:rPr lang="zh-CN" altLang="en-US" dirty="0"/>
              <a:t>个算法应有一个或以上输出量，输出量是算法计算的结果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zh-CN" altLang="en-US" sz="2400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明确性 </a:t>
            </a:r>
            <a:r>
              <a:rPr lang="en-US" altLang="zh-CN" sz="2400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(Definiteness)</a:t>
            </a:r>
          </a:p>
          <a:p>
            <a:r>
              <a:rPr lang="zh-CN" altLang="en-US" dirty="0" smtClean="0"/>
              <a:t>算法</a:t>
            </a:r>
            <a:r>
              <a:rPr lang="zh-CN" altLang="en-US" dirty="0"/>
              <a:t>的描述必须无歧义，以保证算法的实际执行</a:t>
            </a:r>
            <a:r>
              <a:rPr lang="zh-CN" altLang="en-US" dirty="0" smtClean="0"/>
              <a:t>结果符合</a:t>
            </a:r>
            <a:r>
              <a:rPr lang="zh-CN" altLang="en-US" dirty="0"/>
              <a:t>要求或</a:t>
            </a:r>
            <a:r>
              <a:rPr lang="zh-CN" altLang="en-US" dirty="0" smtClean="0"/>
              <a:t>期望。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zh-CN" altLang="en-US" sz="2400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有限性 </a:t>
            </a:r>
            <a:r>
              <a:rPr lang="en-US" altLang="zh-CN" sz="2400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(Finiteness)</a:t>
            </a:r>
          </a:p>
          <a:p>
            <a:r>
              <a:rPr lang="zh-CN" altLang="en-US" dirty="0" smtClean="0"/>
              <a:t>算法</a:t>
            </a:r>
            <a:r>
              <a:rPr lang="zh-CN" altLang="en-US" dirty="0"/>
              <a:t>必须在有限个步骤内完成任务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zh-CN" altLang="en-US" sz="2400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可行性 </a:t>
            </a:r>
            <a:r>
              <a:rPr lang="en-US" altLang="zh-CN" sz="2400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(Effectiveness)</a:t>
            </a:r>
          </a:p>
          <a:p>
            <a:r>
              <a:rPr lang="zh-CN" altLang="en-US" dirty="0"/>
              <a:t>任何计算步骤都是可以被分解为基本的可执行的操作步，即每个计算步都可以在有限时间内完成</a:t>
            </a:r>
          </a:p>
        </p:txBody>
      </p:sp>
    </p:spTree>
    <p:extLst>
      <p:ext uri="{BB962C8B-B14F-4D97-AF65-F5344CB8AC3E}">
        <p14:creationId xmlns:p14="http://schemas.microsoft.com/office/powerpoint/2010/main" val="4149955654"/>
      </p:ext>
    </p:extLst>
  </p:cSld>
  <p:clrMapOvr>
    <a:masterClrMapping/>
  </p:clrMapOvr>
  <p:transition spd="slow" advClick="0" advTm="3000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03346" y="89955"/>
            <a:ext cx="11136573" cy="587493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latin typeface="+mj-lt"/>
              </a:rPr>
              <a:t>算法的意义</a:t>
            </a:r>
            <a:endParaRPr lang="ko-KR" altLang="en-US" dirty="0">
              <a:latin typeface="+mj-lt"/>
            </a:endParaRPr>
          </a:p>
        </p:txBody>
      </p:sp>
      <p:grpSp>
        <p:nvGrpSpPr>
          <p:cNvPr id="67" name="Group 25"/>
          <p:cNvGrpSpPr/>
          <p:nvPr/>
        </p:nvGrpSpPr>
        <p:grpSpPr>
          <a:xfrm>
            <a:off x="8472378" y="2112047"/>
            <a:ext cx="1935125" cy="1935125"/>
            <a:chOff x="8472377" y="1998922"/>
            <a:chExt cx="1935125" cy="1935125"/>
          </a:xfrm>
        </p:grpSpPr>
        <p:sp>
          <p:nvSpPr>
            <p:cNvPr id="68" name="Donut 8"/>
            <p:cNvSpPr/>
            <p:nvPr/>
          </p:nvSpPr>
          <p:spPr>
            <a:xfrm>
              <a:off x="8472377" y="1998922"/>
              <a:ext cx="1935125" cy="1935125"/>
            </a:xfrm>
            <a:prstGeom prst="donut">
              <a:avLst>
                <a:gd name="adj" fmla="val 8728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1">
                <a:solidFill>
                  <a:schemeClr val="tx1"/>
                </a:solidFill>
              </a:endParaRPr>
            </a:p>
          </p:txBody>
        </p:sp>
        <p:sp>
          <p:nvSpPr>
            <p:cNvPr id="69" name="Oval 24"/>
            <p:cNvSpPr/>
            <p:nvPr/>
          </p:nvSpPr>
          <p:spPr>
            <a:xfrm>
              <a:off x="8715153" y="2241698"/>
              <a:ext cx="1449572" cy="144957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4000" sy="104000" algn="ct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1"/>
            </a:p>
          </p:txBody>
        </p:sp>
      </p:grpSp>
      <p:grpSp>
        <p:nvGrpSpPr>
          <p:cNvPr id="70" name="Group 26"/>
          <p:cNvGrpSpPr/>
          <p:nvPr/>
        </p:nvGrpSpPr>
        <p:grpSpPr>
          <a:xfrm>
            <a:off x="6243086" y="2112047"/>
            <a:ext cx="1935125" cy="1935125"/>
            <a:chOff x="6243085" y="1998922"/>
            <a:chExt cx="1935125" cy="1935125"/>
          </a:xfrm>
        </p:grpSpPr>
        <p:sp>
          <p:nvSpPr>
            <p:cNvPr id="71" name="Donut 7"/>
            <p:cNvSpPr/>
            <p:nvPr/>
          </p:nvSpPr>
          <p:spPr>
            <a:xfrm>
              <a:off x="6243085" y="1998922"/>
              <a:ext cx="1935125" cy="1935125"/>
            </a:xfrm>
            <a:prstGeom prst="donut">
              <a:avLst>
                <a:gd name="adj" fmla="val 8728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1">
                <a:solidFill>
                  <a:schemeClr val="tx1"/>
                </a:solidFill>
              </a:endParaRPr>
            </a:p>
          </p:txBody>
        </p:sp>
        <p:sp>
          <p:nvSpPr>
            <p:cNvPr id="72" name="Oval 23"/>
            <p:cNvSpPr/>
            <p:nvPr/>
          </p:nvSpPr>
          <p:spPr>
            <a:xfrm>
              <a:off x="6485861" y="2241698"/>
              <a:ext cx="1449572" cy="144957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4000" sy="104000" algn="ct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1"/>
            </a:p>
          </p:txBody>
        </p:sp>
      </p:grpSp>
      <p:grpSp>
        <p:nvGrpSpPr>
          <p:cNvPr id="73" name="Group 27"/>
          <p:cNvGrpSpPr/>
          <p:nvPr/>
        </p:nvGrpSpPr>
        <p:grpSpPr>
          <a:xfrm>
            <a:off x="4013792" y="2112047"/>
            <a:ext cx="1935125" cy="1935125"/>
            <a:chOff x="4013792" y="1998922"/>
            <a:chExt cx="1935125" cy="1935125"/>
          </a:xfrm>
        </p:grpSpPr>
        <p:sp>
          <p:nvSpPr>
            <p:cNvPr id="74" name="Donut 6"/>
            <p:cNvSpPr/>
            <p:nvPr/>
          </p:nvSpPr>
          <p:spPr>
            <a:xfrm>
              <a:off x="4013792" y="1998922"/>
              <a:ext cx="1935125" cy="1935125"/>
            </a:xfrm>
            <a:prstGeom prst="donut">
              <a:avLst>
                <a:gd name="adj" fmla="val 872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1">
                <a:solidFill>
                  <a:schemeClr val="tx1"/>
                </a:solidFill>
              </a:endParaRPr>
            </a:p>
          </p:txBody>
        </p:sp>
        <p:sp>
          <p:nvSpPr>
            <p:cNvPr id="75" name="Oval 22"/>
            <p:cNvSpPr/>
            <p:nvPr/>
          </p:nvSpPr>
          <p:spPr>
            <a:xfrm>
              <a:off x="4256568" y="2241698"/>
              <a:ext cx="1449572" cy="144957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4000" sy="104000" algn="ct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1"/>
            </a:p>
          </p:txBody>
        </p:sp>
      </p:grpSp>
      <p:grpSp>
        <p:nvGrpSpPr>
          <p:cNvPr id="78" name="Group 28"/>
          <p:cNvGrpSpPr/>
          <p:nvPr/>
        </p:nvGrpSpPr>
        <p:grpSpPr>
          <a:xfrm>
            <a:off x="1784500" y="2112047"/>
            <a:ext cx="1935125" cy="1935125"/>
            <a:chOff x="1784499" y="1998922"/>
            <a:chExt cx="1935125" cy="1935125"/>
          </a:xfrm>
        </p:grpSpPr>
        <p:sp>
          <p:nvSpPr>
            <p:cNvPr id="80" name="Donut 3"/>
            <p:cNvSpPr/>
            <p:nvPr/>
          </p:nvSpPr>
          <p:spPr>
            <a:xfrm>
              <a:off x="1784499" y="1998922"/>
              <a:ext cx="1935125" cy="1935125"/>
            </a:xfrm>
            <a:prstGeom prst="donut">
              <a:avLst>
                <a:gd name="adj" fmla="val 872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1">
                <a:solidFill>
                  <a:schemeClr val="tx1"/>
                </a:solidFill>
              </a:endParaRPr>
            </a:p>
          </p:txBody>
        </p:sp>
        <p:sp>
          <p:nvSpPr>
            <p:cNvPr id="81" name="Oval 21"/>
            <p:cNvSpPr/>
            <p:nvPr/>
          </p:nvSpPr>
          <p:spPr>
            <a:xfrm>
              <a:off x="2027275" y="2241698"/>
              <a:ext cx="1449572" cy="144957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4000" sy="104000" algn="ct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1"/>
            </a:p>
          </p:txBody>
        </p:sp>
      </p:grpSp>
      <p:sp>
        <p:nvSpPr>
          <p:cNvPr id="83" name="Rectangle 3"/>
          <p:cNvSpPr txBox="1">
            <a:spLocks noChangeArrowheads="1"/>
          </p:cNvSpPr>
          <p:nvPr/>
        </p:nvSpPr>
        <p:spPr bwMode="auto">
          <a:xfrm>
            <a:off x="1974113" y="2887767"/>
            <a:ext cx="1555896" cy="340735"/>
          </a:xfrm>
          <a:prstGeom prst="rect">
            <a:avLst/>
          </a:prstGeom>
          <a:noFill/>
          <a:extLst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atinLnBrk="0"/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" panose="020F0502020204030204" pitchFamily="34" charset="0"/>
              </a:rPr>
              <a:t>解决实际问题</a:t>
            </a:r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84" name="Rectangle 3"/>
          <p:cNvSpPr txBox="1">
            <a:spLocks noChangeArrowheads="1"/>
          </p:cNvSpPr>
          <p:nvPr/>
        </p:nvSpPr>
        <p:spPr bwMode="auto">
          <a:xfrm>
            <a:off x="4278281" y="2887765"/>
            <a:ext cx="1426533" cy="340735"/>
          </a:xfrm>
          <a:prstGeom prst="rect">
            <a:avLst/>
          </a:prstGeom>
          <a:noFill/>
          <a:extLst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" panose="020F0502020204030204" pitchFamily="34" charset="0"/>
              </a:rPr>
              <a:t>实现复杂运算</a:t>
            </a:r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85" name="Rectangle 3"/>
          <p:cNvSpPr txBox="1">
            <a:spLocks noChangeArrowheads="1"/>
          </p:cNvSpPr>
          <p:nvPr/>
        </p:nvSpPr>
        <p:spPr bwMode="auto">
          <a:xfrm>
            <a:off x="6432699" y="2887767"/>
            <a:ext cx="1555896" cy="340735"/>
          </a:xfrm>
          <a:prstGeom prst="rect">
            <a:avLst/>
          </a:prstGeom>
          <a:noFill/>
          <a:extLst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" panose="020F0502020204030204" pitchFamily="34" charset="0"/>
              </a:rPr>
              <a:t>提升效率</a:t>
            </a:r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86" name="Rectangle 3"/>
          <p:cNvSpPr txBox="1">
            <a:spLocks noChangeArrowheads="1"/>
          </p:cNvSpPr>
          <p:nvPr/>
        </p:nvSpPr>
        <p:spPr bwMode="auto">
          <a:xfrm>
            <a:off x="8661991" y="2887766"/>
            <a:ext cx="1555896" cy="586957"/>
          </a:xfrm>
          <a:prstGeom prst="rect">
            <a:avLst/>
          </a:prstGeom>
          <a:noFill/>
          <a:extLst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" panose="020F0502020204030204" pitchFamily="34" charset="0"/>
              </a:rPr>
              <a:t>给与未来</a:t>
            </a:r>
            <a:endParaRPr lang="en-US" altLang="zh-CN" sz="1600" dirty="0" smtClean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Calibri" panose="020F0502020204030204" pitchFamily="34" charset="0"/>
            </a:endParaRPr>
          </a:p>
          <a:p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" panose="020F0502020204030204" pitchFamily="34" charset="0"/>
              </a:rPr>
              <a:t>无限可能</a:t>
            </a:r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87" name="Isosceles Triangle 9"/>
          <p:cNvSpPr/>
          <p:nvPr/>
        </p:nvSpPr>
        <p:spPr>
          <a:xfrm>
            <a:off x="5425442" y="4784949"/>
            <a:ext cx="1341119" cy="471672"/>
          </a:xfrm>
          <a:prstGeom prst="triangle">
            <a:avLst/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88" name="Oval 17"/>
          <p:cNvSpPr/>
          <p:nvPr/>
        </p:nvSpPr>
        <p:spPr>
          <a:xfrm>
            <a:off x="3727795" y="4366149"/>
            <a:ext cx="210487" cy="210484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89" name="Oval 18"/>
          <p:cNvSpPr/>
          <p:nvPr/>
        </p:nvSpPr>
        <p:spPr>
          <a:xfrm>
            <a:off x="8261891" y="4366149"/>
            <a:ext cx="210487" cy="210484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90" name="Rectangle 19"/>
          <p:cNvSpPr/>
          <p:nvPr/>
        </p:nvSpPr>
        <p:spPr>
          <a:xfrm>
            <a:off x="4866168" y="5306063"/>
            <a:ext cx="2459667" cy="371068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91" name="Rectangle 3"/>
          <p:cNvSpPr txBox="1">
            <a:spLocks noChangeArrowheads="1"/>
          </p:cNvSpPr>
          <p:nvPr/>
        </p:nvSpPr>
        <p:spPr bwMode="auto">
          <a:xfrm>
            <a:off x="4961860" y="5317498"/>
            <a:ext cx="2268280" cy="371513"/>
          </a:xfrm>
          <a:prstGeom prst="rect">
            <a:avLst/>
          </a:prstGeom>
          <a:noFill/>
          <a:extLst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atinLnBrk="0"/>
            <a:r>
              <a:rPr lang="zh-CN" altLang="en-US" sz="1800" dirty="0" smtClean="0">
                <a:effectLst/>
                <a:latin typeface="Calibri" panose="020F0502020204030204" pitchFamily="34" charset="0"/>
              </a:rPr>
              <a:t>算法</a:t>
            </a:r>
            <a:endParaRPr lang="en-US" altLang="ko-KR" sz="1800" dirty="0">
              <a:effectLst/>
              <a:latin typeface="Calibri" panose="020F0502020204030204" pitchFamily="34" charset="0"/>
            </a:endParaRPr>
          </a:p>
        </p:txBody>
      </p:sp>
      <p:sp>
        <p:nvSpPr>
          <p:cNvPr id="92" name="Arc 5"/>
          <p:cNvSpPr/>
          <p:nvPr/>
        </p:nvSpPr>
        <p:spPr>
          <a:xfrm flipV="1">
            <a:off x="2431312" y="-856140"/>
            <a:ext cx="7329376" cy="5943600"/>
          </a:xfrm>
          <a:prstGeom prst="arc">
            <a:avLst>
              <a:gd name="adj1" fmla="val 12677550"/>
              <a:gd name="adj2" fmla="val 19709580"/>
            </a:avLst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</p:spTree>
    <p:extLst>
      <p:ext uri="{BB962C8B-B14F-4D97-AF65-F5344CB8AC3E}">
        <p14:creationId xmlns:p14="http://schemas.microsoft.com/office/powerpoint/2010/main" val="4004306459"/>
      </p:ext>
    </p:extLst>
  </p:cSld>
  <p:clrMapOvr>
    <a:masterClrMapping/>
  </p:clrMapOvr>
  <p:transition spd="slow" advClick="0" advTm="3000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75"/>
            <a:ext cx="12192000" cy="6858000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5132184" y="1522613"/>
            <a:ext cx="2000657" cy="2000657"/>
            <a:chOff x="4216274" y="890000"/>
            <a:chExt cx="4417599" cy="4417599"/>
          </a:xfrm>
          <a:effectLst>
            <a:outerShdw blurRad="114300" dist="114300" dir="2700000" algn="tl" rotWithShape="0">
              <a:prstClr val="black">
                <a:alpha val="20000"/>
              </a:prstClr>
            </a:outerShdw>
          </a:effectLst>
        </p:grpSpPr>
        <p:sp>
          <p:nvSpPr>
            <p:cNvPr id="10" name="椭圆 9"/>
            <p:cNvSpPr/>
            <p:nvPr/>
          </p:nvSpPr>
          <p:spPr>
            <a:xfrm>
              <a:off x="4216274" y="890000"/>
              <a:ext cx="4417599" cy="441759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4305988" y="979714"/>
              <a:ext cx="4238172" cy="4238172"/>
            </a:xfrm>
            <a:prstGeom prst="ellipse">
              <a:avLst/>
            </a:prstGeom>
            <a:solidFill>
              <a:srgbClr val="0063BE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5016353" y="2199774"/>
            <a:ext cx="2282371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基础篇</a:t>
            </a:r>
            <a:endParaRPr lang="zh-CN" altLang="en-US" sz="3600" b="1" dirty="0">
              <a:solidFill>
                <a:schemeClr val="bg1"/>
              </a:solidFill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4804456" y="1194883"/>
            <a:ext cx="2656114" cy="2656114"/>
          </a:xfrm>
          <a:prstGeom prst="ellipse">
            <a:avLst/>
          </a:prstGeom>
          <a:noFill/>
          <a:ln>
            <a:solidFill>
              <a:srgbClr val="0063BE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4546940" y="937368"/>
            <a:ext cx="3171144" cy="3171144"/>
          </a:xfrm>
          <a:prstGeom prst="ellipse">
            <a:avLst/>
          </a:prstGeom>
          <a:noFill/>
          <a:ln>
            <a:solidFill>
              <a:srgbClr val="0063BE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3103289" y="453418"/>
            <a:ext cx="6058445" cy="6058445"/>
          </a:xfrm>
          <a:prstGeom prst="ellipse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4804456" y="4436242"/>
            <a:ext cx="2913630" cy="55399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  <a:alpha val="74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递归思想</a:t>
            </a:r>
            <a:endParaRPr lang="en-US" altLang="zh-CN" sz="1200" dirty="0" smtClean="0">
              <a:solidFill>
                <a:schemeClr val="tx1">
                  <a:lumMod val="65000"/>
                  <a:lumOff val="35000"/>
                  <a:alpha val="74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algn="ctr">
              <a:lnSpc>
                <a:spcPct val="125000"/>
              </a:lnSpc>
            </a:pP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  <a:alpha val="74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欧几里得算法</a:t>
            </a:r>
            <a:endParaRPr lang="en-US" altLang="zh-CN" sz="1200" dirty="0">
              <a:solidFill>
                <a:schemeClr val="tx1">
                  <a:lumMod val="65000"/>
                  <a:lumOff val="35000"/>
                  <a:alpha val="74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3771258" y="1244174"/>
            <a:ext cx="302096" cy="302096"/>
            <a:chOff x="4216274" y="890000"/>
            <a:chExt cx="4417599" cy="4417599"/>
          </a:xfrm>
          <a:effectLst>
            <a:outerShdw blurRad="114300" dist="114300" dir="2700000" algn="tl" rotWithShape="0">
              <a:prstClr val="black">
                <a:alpha val="20000"/>
              </a:prstClr>
            </a:outerShdw>
          </a:effectLst>
        </p:grpSpPr>
        <p:sp>
          <p:nvSpPr>
            <p:cNvPr id="19" name="椭圆 18"/>
            <p:cNvSpPr/>
            <p:nvPr/>
          </p:nvSpPr>
          <p:spPr>
            <a:xfrm>
              <a:off x="4216274" y="890000"/>
              <a:ext cx="4417599" cy="4417599"/>
            </a:xfrm>
            <a:prstGeom prst="ellipse">
              <a:avLst/>
            </a:prstGeom>
            <a:gradFill>
              <a:gsLst>
                <a:gs pos="100000">
                  <a:schemeClr val="bg2"/>
                </a:gs>
                <a:gs pos="13000">
                  <a:schemeClr val="bg1"/>
                </a:gs>
              </a:gsLst>
              <a:lin ang="2700000" scaled="0"/>
            </a:gra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4305988" y="979714"/>
              <a:ext cx="4238172" cy="4238172"/>
            </a:xfrm>
            <a:prstGeom prst="ellipse">
              <a:avLst/>
            </a:prstGeom>
            <a:solidFill>
              <a:srgbClr val="0063BE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8487631" y="1631478"/>
            <a:ext cx="302096" cy="302096"/>
            <a:chOff x="4216274" y="890000"/>
            <a:chExt cx="4417599" cy="4417599"/>
          </a:xfrm>
          <a:effectLst>
            <a:outerShdw blurRad="114300" dist="114300" dir="2700000" algn="tl" rotWithShape="0">
              <a:prstClr val="black">
                <a:alpha val="20000"/>
              </a:prstClr>
            </a:outerShdw>
          </a:effectLst>
        </p:grpSpPr>
        <p:sp>
          <p:nvSpPr>
            <p:cNvPr id="22" name="椭圆 21"/>
            <p:cNvSpPr/>
            <p:nvPr/>
          </p:nvSpPr>
          <p:spPr>
            <a:xfrm>
              <a:off x="4216274" y="890000"/>
              <a:ext cx="4417599" cy="4417599"/>
            </a:xfrm>
            <a:prstGeom prst="ellipse">
              <a:avLst/>
            </a:prstGeom>
            <a:gradFill>
              <a:gsLst>
                <a:gs pos="100000">
                  <a:schemeClr val="bg2"/>
                </a:gs>
                <a:gs pos="13000">
                  <a:schemeClr val="bg1"/>
                </a:gs>
              </a:gsLst>
              <a:lin ang="2700000" scaled="0"/>
            </a:gra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4305988" y="979714"/>
              <a:ext cx="4238172" cy="4238172"/>
            </a:xfrm>
            <a:prstGeom prst="ellipse">
              <a:avLst/>
            </a:prstGeom>
            <a:solidFill>
              <a:srgbClr val="0063BE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8042447" y="5675963"/>
            <a:ext cx="164926" cy="164926"/>
            <a:chOff x="4216274" y="890000"/>
            <a:chExt cx="4417599" cy="4417599"/>
          </a:xfrm>
          <a:effectLst>
            <a:outerShdw blurRad="114300" dist="114300" dir="2700000" algn="tl" rotWithShape="0">
              <a:prstClr val="black">
                <a:alpha val="20000"/>
              </a:prstClr>
            </a:outerShdw>
          </a:effectLst>
        </p:grpSpPr>
        <p:sp>
          <p:nvSpPr>
            <p:cNvPr id="25" name="椭圆 24"/>
            <p:cNvSpPr/>
            <p:nvPr/>
          </p:nvSpPr>
          <p:spPr>
            <a:xfrm>
              <a:off x="4216274" y="890000"/>
              <a:ext cx="4417599" cy="4417599"/>
            </a:xfrm>
            <a:prstGeom prst="ellipse">
              <a:avLst/>
            </a:prstGeom>
            <a:gradFill>
              <a:gsLst>
                <a:gs pos="100000">
                  <a:schemeClr val="bg2"/>
                </a:gs>
                <a:gs pos="13000">
                  <a:schemeClr val="bg1"/>
                </a:gs>
              </a:gsLst>
              <a:lin ang="2700000" scaled="0"/>
            </a:gra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/>
            <p:cNvSpPr/>
            <p:nvPr/>
          </p:nvSpPr>
          <p:spPr>
            <a:xfrm>
              <a:off x="4305988" y="979714"/>
              <a:ext cx="4238172" cy="4238172"/>
            </a:xfrm>
            <a:prstGeom prst="ellipse">
              <a:avLst/>
            </a:prstGeom>
            <a:solidFill>
              <a:srgbClr val="0063BE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3202863" y="4633596"/>
            <a:ext cx="401667" cy="401667"/>
            <a:chOff x="4216274" y="890000"/>
            <a:chExt cx="4417599" cy="4417599"/>
          </a:xfrm>
          <a:effectLst>
            <a:outerShdw blurRad="114300" dist="114300" dir="2700000" algn="tl" rotWithShape="0">
              <a:prstClr val="black">
                <a:alpha val="20000"/>
              </a:prstClr>
            </a:outerShdw>
          </a:effectLst>
        </p:grpSpPr>
        <p:sp>
          <p:nvSpPr>
            <p:cNvPr id="28" name="椭圆 27"/>
            <p:cNvSpPr/>
            <p:nvPr/>
          </p:nvSpPr>
          <p:spPr>
            <a:xfrm>
              <a:off x="4216274" y="890000"/>
              <a:ext cx="4417599" cy="4417599"/>
            </a:xfrm>
            <a:prstGeom prst="ellipse">
              <a:avLst/>
            </a:prstGeom>
            <a:gradFill>
              <a:gsLst>
                <a:gs pos="100000">
                  <a:schemeClr val="bg2"/>
                </a:gs>
                <a:gs pos="13000">
                  <a:schemeClr val="bg1"/>
                </a:gs>
              </a:gsLst>
              <a:lin ang="2700000" scaled="0"/>
            </a:gra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>
              <a:off x="4305988" y="979714"/>
              <a:ext cx="4238172" cy="4238172"/>
            </a:xfrm>
            <a:prstGeom prst="ellipse">
              <a:avLst/>
            </a:prstGeom>
            <a:solidFill>
              <a:srgbClr val="0063BE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39638679"/>
      </p:ext>
    </p:extLst>
  </p:cSld>
  <p:clrMapOvr>
    <a:masterClrMapping/>
  </p:clrMapOvr>
  <p:transition spd="slow" advClick="0" advTm="3000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03346" y="89955"/>
            <a:ext cx="11136573" cy="587493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latin typeface="+mj-lt"/>
              </a:rPr>
              <a:t>递归（编程技巧）</a:t>
            </a:r>
            <a:endParaRPr lang="ko-KR" altLang="en-US" dirty="0">
              <a:latin typeface="+mj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75296" y="1550404"/>
            <a:ext cx="1935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场景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</a:t>
            </a:r>
            <a:r>
              <a:rPr lang="zh-CN" altLang="en-US" dirty="0"/>
              <a:t>两面</a:t>
            </a:r>
            <a:r>
              <a:rPr lang="zh-CN" altLang="en-US" dirty="0" smtClean="0"/>
              <a:t>镜子</a:t>
            </a:r>
            <a:endParaRPr lang="en-US" altLang="zh-CN" dirty="0" smtClean="0"/>
          </a:p>
        </p:txBody>
      </p:sp>
      <p:sp>
        <p:nvSpPr>
          <p:cNvPr id="5" name="文本框 4"/>
          <p:cNvSpPr txBox="1"/>
          <p:nvPr/>
        </p:nvSpPr>
        <p:spPr>
          <a:xfrm>
            <a:off x="6673420" y="1544570"/>
            <a:ext cx="23968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场景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</a:t>
            </a:r>
            <a:r>
              <a:rPr lang="en-US" altLang="zh-CN" dirty="0" smtClean="0"/>
              <a:t>《</a:t>
            </a:r>
            <a:r>
              <a:rPr lang="zh-CN" altLang="en-US" dirty="0" smtClean="0"/>
              <a:t>盗梦空间</a:t>
            </a:r>
            <a:r>
              <a:rPr lang="en-US" altLang="zh-CN" dirty="0" smtClean="0"/>
              <a:t>》</a:t>
            </a:r>
          </a:p>
          <a:p>
            <a:endParaRPr lang="en-US" altLang="zh-CN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clrChange>
              <a:clrFrom>
                <a:srgbClr val="F9F9F9"/>
              </a:clrFrom>
              <a:clrTo>
                <a:srgbClr val="F9F9F9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75296" y="2695809"/>
            <a:ext cx="1434307" cy="129229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399138" y="3418364"/>
            <a:ext cx="409524" cy="100952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clrChange>
              <a:clrFrom>
                <a:srgbClr val="F9F9F9"/>
              </a:clrFrom>
              <a:clrTo>
                <a:srgbClr val="F9F9F9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706281" y="3858146"/>
            <a:ext cx="1434307" cy="1292297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93648" y="2360931"/>
            <a:ext cx="409524" cy="1009524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942467" y="4427888"/>
            <a:ext cx="409524" cy="1009524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46147" y="2089277"/>
            <a:ext cx="409524" cy="1009524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287373" y="4770813"/>
            <a:ext cx="409524" cy="1009524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4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0299" y="1747067"/>
            <a:ext cx="409524" cy="1009524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4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652827" y="5077327"/>
            <a:ext cx="409524" cy="1009524"/>
          </a:xfrm>
          <a:prstGeom prst="rect">
            <a:avLst/>
          </a:prstGeom>
        </p:spPr>
      </p:pic>
      <p:cxnSp>
        <p:nvCxnSpPr>
          <p:cNvPr id="18" name="直接连接符 17"/>
          <p:cNvCxnSpPr/>
          <p:nvPr/>
        </p:nvCxnSpPr>
        <p:spPr>
          <a:xfrm>
            <a:off x="438482" y="1544570"/>
            <a:ext cx="1655392" cy="1225466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0" y="2509558"/>
            <a:ext cx="1679233" cy="1327112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3620035" y="3924977"/>
            <a:ext cx="1655392" cy="1225466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3202197" y="4969356"/>
            <a:ext cx="1655392" cy="1225466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24" name="图片 23"/>
          <p:cNvPicPr>
            <a:picLocks noChangeAspect="1"/>
          </p:cNvPicPr>
          <p:nvPr/>
        </p:nvPicPr>
        <p:blipFill>
          <a:blip r:embed="rId5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160078" y="4850403"/>
            <a:ext cx="2564215" cy="1330102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5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509839" y="3836670"/>
            <a:ext cx="1577981" cy="818526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5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528393" y="3173114"/>
            <a:ext cx="902898" cy="468349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5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163909" y="2679841"/>
            <a:ext cx="523260" cy="271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132557"/>
      </p:ext>
    </p:extLst>
  </p:cSld>
  <p:clrMapOvr>
    <a:masterClrMapping/>
  </p:clrMapOvr>
  <p:transition spd="slow" advClick="0" advTm="3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03346" y="89955"/>
            <a:ext cx="11136573" cy="587493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latin typeface="+mj-lt"/>
              </a:rPr>
              <a:t>递归</a:t>
            </a:r>
            <a:r>
              <a:rPr lang="zh-CN" altLang="en-US" dirty="0"/>
              <a:t>（编程技巧）</a:t>
            </a:r>
            <a:endParaRPr lang="ko-KR" altLang="en-US" dirty="0">
              <a:latin typeface="+mj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75973" y="1200568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场景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：写报告</a:t>
            </a:r>
            <a:endParaRPr lang="en-US" altLang="zh-CN" dirty="0" smtClean="0"/>
          </a:p>
        </p:txBody>
      </p:sp>
      <p:grpSp>
        <p:nvGrpSpPr>
          <p:cNvPr id="14" name="组合 13"/>
          <p:cNvGrpSpPr/>
          <p:nvPr/>
        </p:nvGrpSpPr>
        <p:grpSpPr>
          <a:xfrm>
            <a:off x="6025192" y="1734253"/>
            <a:ext cx="4565451" cy="761905"/>
            <a:chOff x="6025192" y="1734253"/>
            <a:chExt cx="4565451" cy="761905"/>
          </a:xfrm>
        </p:grpSpPr>
        <p:pic>
          <p:nvPicPr>
            <p:cNvPr id="31" name="图片 30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AFAFA"/>
                </a:clrFrom>
                <a:clrTo>
                  <a:srgbClr val="FAFAFA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356482" y="1734253"/>
              <a:ext cx="761905" cy="761905"/>
            </a:xfrm>
            <a:prstGeom prst="rect">
              <a:avLst/>
            </a:prstGeom>
          </p:spPr>
        </p:pic>
        <p:sp>
          <p:nvSpPr>
            <p:cNvPr id="40" name="文本框 39"/>
            <p:cNvSpPr txBox="1"/>
            <p:nvPr/>
          </p:nvSpPr>
          <p:spPr>
            <a:xfrm>
              <a:off x="7298780" y="2145875"/>
              <a:ext cx="283112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dirty="0" smtClean="0"/>
                <a:t>收到</a:t>
              </a:r>
              <a:endParaRPr lang="zh-CN" altLang="en-US" sz="1100" dirty="0"/>
            </a:p>
          </p:txBody>
        </p:sp>
        <p:sp>
          <p:nvSpPr>
            <p:cNvPr id="60" name="矩形 59"/>
            <p:cNvSpPr/>
            <p:nvPr/>
          </p:nvSpPr>
          <p:spPr>
            <a:xfrm>
              <a:off x="6025192" y="1759035"/>
              <a:ext cx="4565451" cy="718736"/>
            </a:xfrm>
            <a:prstGeom prst="rect">
              <a:avLst/>
            </a:prstGeom>
            <a:noFill/>
            <a:ln w="3175">
              <a:solidFill>
                <a:schemeClr val="accent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6028085" y="2520748"/>
            <a:ext cx="4565451" cy="1217775"/>
            <a:chOff x="6028085" y="2520748"/>
            <a:chExt cx="4565451" cy="1217775"/>
          </a:xfrm>
        </p:grpSpPr>
        <p:pic>
          <p:nvPicPr>
            <p:cNvPr id="33" name="图片 32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BFBFB"/>
                </a:clrFrom>
                <a:clrTo>
                  <a:srgbClr val="FBFBFB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532093" y="2850071"/>
              <a:ext cx="466667" cy="870739"/>
            </a:xfrm>
            <a:prstGeom prst="rect">
              <a:avLst/>
            </a:prstGeom>
          </p:spPr>
        </p:pic>
        <p:sp>
          <p:nvSpPr>
            <p:cNvPr id="39" name="文本框 38"/>
            <p:cNvSpPr txBox="1"/>
            <p:nvPr/>
          </p:nvSpPr>
          <p:spPr>
            <a:xfrm>
              <a:off x="7298780" y="3198572"/>
              <a:ext cx="283112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dirty="0" smtClean="0"/>
                <a:t>收到</a:t>
              </a:r>
              <a:endParaRPr lang="zh-CN" altLang="en-US" sz="1100" dirty="0"/>
            </a:p>
          </p:txBody>
        </p:sp>
        <p:cxnSp>
          <p:nvCxnSpPr>
            <p:cNvPr id="52" name="直接箭头连接符 51"/>
            <p:cNvCxnSpPr/>
            <p:nvPr/>
          </p:nvCxnSpPr>
          <p:spPr>
            <a:xfrm flipV="1">
              <a:off x="7531764" y="2520748"/>
              <a:ext cx="0" cy="2627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矩形 60"/>
            <p:cNvSpPr/>
            <p:nvPr/>
          </p:nvSpPr>
          <p:spPr>
            <a:xfrm>
              <a:off x="6028085" y="2831684"/>
              <a:ext cx="4565451" cy="906839"/>
            </a:xfrm>
            <a:prstGeom prst="rect">
              <a:avLst/>
            </a:prstGeom>
            <a:noFill/>
            <a:ln w="3175">
              <a:solidFill>
                <a:schemeClr val="accent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6104322" y="3762093"/>
            <a:ext cx="4565451" cy="1138264"/>
            <a:chOff x="6104322" y="3762093"/>
            <a:chExt cx="4565451" cy="1138264"/>
          </a:xfrm>
        </p:grpSpPr>
        <p:sp>
          <p:nvSpPr>
            <p:cNvPr id="32" name="文本框 31"/>
            <p:cNvSpPr txBox="1"/>
            <p:nvPr/>
          </p:nvSpPr>
          <p:spPr>
            <a:xfrm>
              <a:off x="7298780" y="4251270"/>
              <a:ext cx="283112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dirty="0" smtClean="0"/>
                <a:t>收到</a:t>
              </a:r>
              <a:endParaRPr lang="zh-CN" altLang="en-US" sz="1100" dirty="0"/>
            </a:p>
          </p:txBody>
        </p:sp>
        <p:pic>
          <p:nvPicPr>
            <p:cNvPr id="35" name="图片 34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AFAFA"/>
                </a:clrFrom>
                <a:clrTo>
                  <a:srgbClr val="FAFAFA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294784" y="4107270"/>
              <a:ext cx="703976" cy="793087"/>
            </a:xfrm>
            <a:prstGeom prst="rect">
              <a:avLst/>
            </a:prstGeom>
          </p:spPr>
        </p:pic>
        <p:cxnSp>
          <p:nvCxnSpPr>
            <p:cNvPr id="51" name="直接箭头连接符 50"/>
            <p:cNvCxnSpPr/>
            <p:nvPr/>
          </p:nvCxnSpPr>
          <p:spPr>
            <a:xfrm flipV="1">
              <a:off x="7531764" y="3762093"/>
              <a:ext cx="0" cy="2627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矩形 61"/>
            <p:cNvSpPr/>
            <p:nvPr/>
          </p:nvSpPr>
          <p:spPr>
            <a:xfrm>
              <a:off x="6104322" y="4101941"/>
              <a:ext cx="4565451" cy="798416"/>
            </a:xfrm>
            <a:prstGeom prst="rect">
              <a:avLst/>
            </a:prstGeom>
            <a:noFill/>
            <a:ln w="3175">
              <a:solidFill>
                <a:schemeClr val="accent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5378993" y="4920471"/>
            <a:ext cx="5477778" cy="1223571"/>
            <a:chOff x="5378993" y="4920471"/>
            <a:chExt cx="5477778" cy="1223571"/>
          </a:xfrm>
        </p:grpSpPr>
        <p:pic>
          <p:nvPicPr>
            <p:cNvPr id="37" name="图片 36"/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CFCFC"/>
                </a:clrFrom>
                <a:clrTo>
                  <a:srgbClr val="FCFCFC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532093" y="5184096"/>
              <a:ext cx="600000" cy="933333"/>
            </a:xfrm>
            <a:prstGeom prst="rect">
              <a:avLst/>
            </a:prstGeom>
          </p:spPr>
        </p:pic>
        <p:sp>
          <p:nvSpPr>
            <p:cNvPr id="38" name="文本框 37"/>
            <p:cNvSpPr txBox="1"/>
            <p:nvPr/>
          </p:nvSpPr>
          <p:spPr>
            <a:xfrm>
              <a:off x="7298780" y="5522267"/>
              <a:ext cx="355799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dirty="0" smtClean="0"/>
                <a:t>疯狂写报告中</a:t>
              </a:r>
              <a:r>
                <a:rPr lang="en-US" altLang="zh-CN" sz="1100" dirty="0" smtClean="0"/>
                <a:t>……</a:t>
              </a:r>
              <a:r>
                <a:rPr lang="zh-CN" altLang="en-US" sz="1100" dirty="0" smtClean="0"/>
                <a:t>写完了，上交！</a:t>
              </a:r>
              <a:endParaRPr lang="en-US" altLang="zh-CN" sz="1100" dirty="0" smtClean="0"/>
            </a:p>
          </p:txBody>
        </p:sp>
        <p:cxnSp>
          <p:nvCxnSpPr>
            <p:cNvPr id="46" name="直接箭头连接符 45"/>
            <p:cNvCxnSpPr/>
            <p:nvPr/>
          </p:nvCxnSpPr>
          <p:spPr>
            <a:xfrm flipV="1">
              <a:off x="5378993" y="5653072"/>
              <a:ext cx="450898" cy="85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47"/>
            <p:cNvCxnSpPr/>
            <p:nvPr/>
          </p:nvCxnSpPr>
          <p:spPr>
            <a:xfrm flipV="1">
              <a:off x="7545710" y="4920471"/>
              <a:ext cx="0" cy="2627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矩形 62"/>
            <p:cNvSpPr/>
            <p:nvPr/>
          </p:nvSpPr>
          <p:spPr>
            <a:xfrm>
              <a:off x="6124800" y="5202399"/>
              <a:ext cx="4565451" cy="941643"/>
            </a:xfrm>
            <a:prstGeom prst="rect">
              <a:avLst/>
            </a:prstGeom>
            <a:noFill/>
            <a:ln w="3175">
              <a:solidFill>
                <a:schemeClr val="accent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475981" y="1746549"/>
            <a:ext cx="4651709" cy="761905"/>
            <a:chOff x="475981" y="1746549"/>
            <a:chExt cx="4651709" cy="761905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AFAFA"/>
                </a:clrFrom>
                <a:clrTo>
                  <a:srgbClr val="FAFAFA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718096" y="1746549"/>
              <a:ext cx="761905" cy="761905"/>
            </a:xfrm>
            <a:prstGeom prst="rect">
              <a:avLst/>
            </a:prstGeom>
          </p:spPr>
        </p:pic>
        <p:sp>
          <p:nvSpPr>
            <p:cNvPr id="7" name="文本框 6"/>
            <p:cNvSpPr txBox="1"/>
            <p:nvPr/>
          </p:nvSpPr>
          <p:spPr>
            <a:xfrm>
              <a:off x="1480001" y="1996696"/>
              <a:ext cx="283112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dirty="0" smtClean="0"/>
                <a:t>老王啊，给我来一份工作平台的详细报告</a:t>
              </a:r>
              <a:endParaRPr lang="zh-CN" altLang="en-US" sz="1100" dirty="0"/>
            </a:p>
          </p:txBody>
        </p:sp>
        <p:sp>
          <p:nvSpPr>
            <p:cNvPr id="56" name="矩形 55"/>
            <p:cNvSpPr/>
            <p:nvPr/>
          </p:nvSpPr>
          <p:spPr>
            <a:xfrm>
              <a:off x="475982" y="1755838"/>
              <a:ext cx="4651708" cy="718736"/>
            </a:xfrm>
            <a:prstGeom prst="rect">
              <a:avLst/>
            </a:prstGeom>
            <a:noFill/>
            <a:ln w="3175">
              <a:solidFill>
                <a:schemeClr val="accent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文本框 63"/>
            <p:cNvSpPr txBox="1"/>
            <p:nvPr/>
          </p:nvSpPr>
          <p:spPr>
            <a:xfrm>
              <a:off x="475981" y="2020696"/>
              <a:ext cx="4842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 smtClean="0"/>
                <a:t>Lv4</a:t>
              </a: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475974" y="2520203"/>
            <a:ext cx="4651714" cy="1223717"/>
            <a:chOff x="475974" y="2520203"/>
            <a:chExt cx="4651714" cy="1223717"/>
          </a:xfrm>
        </p:grpSpPr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BFBFB"/>
                </a:clrFrom>
                <a:clrTo>
                  <a:srgbClr val="FBFBFB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65714" y="2843663"/>
              <a:ext cx="466667" cy="894862"/>
            </a:xfrm>
            <a:prstGeom prst="rect">
              <a:avLst/>
            </a:prstGeom>
          </p:spPr>
        </p:pic>
        <p:sp>
          <p:nvSpPr>
            <p:cNvPr id="28" name="文本框 27"/>
            <p:cNvSpPr txBox="1"/>
            <p:nvPr/>
          </p:nvSpPr>
          <p:spPr>
            <a:xfrm>
              <a:off x="1422072" y="2974479"/>
              <a:ext cx="3557991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dirty="0" smtClean="0"/>
                <a:t>好的。</a:t>
              </a:r>
              <a:endParaRPr lang="en-US" altLang="zh-CN" sz="1100" dirty="0" smtClean="0"/>
            </a:p>
            <a:p>
              <a:endParaRPr lang="en-US" altLang="zh-CN" sz="1100" dirty="0" smtClean="0"/>
            </a:p>
            <a:p>
              <a:r>
                <a:rPr lang="zh-CN" altLang="en-US" sz="1100" dirty="0" smtClean="0"/>
                <a:t>黄老师啊，</a:t>
              </a:r>
              <a:r>
                <a:rPr lang="zh-CN" altLang="en-US" sz="1100" dirty="0"/>
                <a:t>给我来一份工作平台的详细报告</a:t>
              </a:r>
            </a:p>
            <a:p>
              <a:endParaRPr lang="zh-CN" altLang="en-US" sz="1100" dirty="0"/>
            </a:p>
          </p:txBody>
        </p:sp>
        <p:cxnSp>
          <p:nvCxnSpPr>
            <p:cNvPr id="42" name="直接箭头连接符 41"/>
            <p:cNvCxnSpPr/>
            <p:nvPr/>
          </p:nvCxnSpPr>
          <p:spPr>
            <a:xfrm flipH="1">
              <a:off x="2422414" y="2520203"/>
              <a:ext cx="2" cy="2787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矩形 58"/>
            <p:cNvSpPr/>
            <p:nvPr/>
          </p:nvSpPr>
          <p:spPr>
            <a:xfrm>
              <a:off x="475982" y="2834227"/>
              <a:ext cx="4651706" cy="904297"/>
            </a:xfrm>
            <a:prstGeom prst="rect">
              <a:avLst/>
            </a:prstGeom>
            <a:noFill/>
            <a:ln w="3175">
              <a:solidFill>
                <a:schemeClr val="accent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475974" y="3185757"/>
              <a:ext cx="4842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 smtClean="0"/>
                <a:t>Lv3</a:t>
              </a: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475973" y="3838105"/>
            <a:ext cx="4651715" cy="1085587"/>
            <a:chOff x="475973" y="3838105"/>
            <a:chExt cx="4651715" cy="1085587"/>
          </a:xfrm>
        </p:grpSpPr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AFAFA"/>
                </a:clrFrom>
                <a:clrTo>
                  <a:srgbClr val="FAFAFA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718096" y="4130605"/>
              <a:ext cx="703976" cy="793087"/>
            </a:xfrm>
            <a:prstGeom prst="rect">
              <a:avLst/>
            </a:prstGeom>
          </p:spPr>
        </p:pic>
        <p:sp>
          <p:nvSpPr>
            <p:cNvPr id="29" name="文本框 28"/>
            <p:cNvSpPr txBox="1"/>
            <p:nvPr/>
          </p:nvSpPr>
          <p:spPr>
            <a:xfrm>
              <a:off x="1480000" y="4154251"/>
              <a:ext cx="3557991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dirty="0" smtClean="0"/>
                <a:t>好的。</a:t>
              </a:r>
              <a:endParaRPr lang="en-US" altLang="zh-CN" sz="1100" dirty="0" smtClean="0"/>
            </a:p>
            <a:p>
              <a:endParaRPr lang="en-US" altLang="zh-CN" sz="1100" dirty="0" smtClean="0"/>
            </a:p>
            <a:p>
              <a:r>
                <a:rPr lang="zh-CN" altLang="en-US" sz="1100" dirty="0" smtClean="0"/>
                <a:t>大雄啊，</a:t>
              </a:r>
              <a:r>
                <a:rPr lang="zh-CN" altLang="en-US" sz="1100" dirty="0"/>
                <a:t>给我来一份工作平台的详细报告</a:t>
              </a:r>
            </a:p>
            <a:p>
              <a:endParaRPr lang="zh-CN" altLang="en-US" sz="1100" dirty="0"/>
            </a:p>
          </p:txBody>
        </p:sp>
        <p:cxnSp>
          <p:nvCxnSpPr>
            <p:cNvPr id="43" name="直接箭头连接符 42"/>
            <p:cNvCxnSpPr/>
            <p:nvPr/>
          </p:nvCxnSpPr>
          <p:spPr>
            <a:xfrm flipH="1">
              <a:off x="2312384" y="3838105"/>
              <a:ext cx="2" cy="2787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矩形 57"/>
            <p:cNvSpPr/>
            <p:nvPr/>
          </p:nvSpPr>
          <p:spPr>
            <a:xfrm>
              <a:off x="475981" y="4107270"/>
              <a:ext cx="4651707" cy="816422"/>
            </a:xfrm>
            <a:prstGeom prst="rect">
              <a:avLst/>
            </a:prstGeom>
            <a:noFill/>
            <a:ln w="3175">
              <a:solidFill>
                <a:schemeClr val="accent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文本框 65"/>
            <p:cNvSpPr txBox="1"/>
            <p:nvPr/>
          </p:nvSpPr>
          <p:spPr>
            <a:xfrm>
              <a:off x="475973" y="4449707"/>
              <a:ext cx="4842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 smtClean="0"/>
                <a:t>Lv2</a:t>
              </a: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475981" y="4923692"/>
            <a:ext cx="4651707" cy="1220351"/>
            <a:chOff x="475981" y="4923692"/>
            <a:chExt cx="4651707" cy="1220351"/>
          </a:xfrm>
        </p:grpSpPr>
        <p:pic>
          <p:nvPicPr>
            <p:cNvPr id="21" name="图片 20"/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CFCFC"/>
                </a:clrFrom>
                <a:clrTo>
                  <a:srgbClr val="FCFCFC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22072" y="5186406"/>
              <a:ext cx="600000" cy="933333"/>
            </a:xfrm>
            <a:prstGeom prst="rect">
              <a:avLst/>
            </a:prstGeom>
          </p:spPr>
        </p:pic>
        <p:sp>
          <p:nvSpPr>
            <p:cNvPr id="30" name="文本框 29"/>
            <p:cNvSpPr txBox="1"/>
            <p:nvPr/>
          </p:nvSpPr>
          <p:spPr>
            <a:xfrm>
              <a:off x="1480000" y="5513688"/>
              <a:ext cx="355799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dirty="0" smtClean="0"/>
                <a:t>好的。</a:t>
              </a:r>
              <a:endParaRPr lang="en-US" altLang="zh-CN" sz="1100" dirty="0" smtClean="0"/>
            </a:p>
          </p:txBody>
        </p:sp>
        <p:cxnSp>
          <p:nvCxnSpPr>
            <p:cNvPr id="44" name="直接箭头连接符 43"/>
            <p:cNvCxnSpPr/>
            <p:nvPr/>
          </p:nvCxnSpPr>
          <p:spPr>
            <a:xfrm flipH="1">
              <a:off x="2312382" y="4923692"/>
              <a:ext cx="2" cy="2787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矩形 56"/>
            <p:cNvSpPr/>
            <p:nvPr/>
          </p:nvSpPr>
          <p:spPr>
            <a:xfrm>
              <a:off x="475981" y="5202400"/>
              <a:ext cx="4651707" cy="941643"/>
            </a:xfrm>
            <a:prstGeom prst="rect">
              <a:avLst/>
            </a:prstGeom>
            <a:noFill/>
            <a:ln w="3175">
              <a:solidFill>
                <a:schemeClr val="accent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文本框 66"/>
            <p:cNvSpPr txBox="1"/>
            <p:nvPr/>
          </p:nvSpPr>
          <p:spPr>
            <a:xfrm>
              <a:off x="496614" y="5614768"/>
              <a:ext cx="4842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 smtClean="0"/>
                <a:t>Lv1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78203970"/>
      </p:ext>
    </p:extLst>
  </p:cSld>
  <p:clrMapOvr>
    <a:masterClrMapping/>
  </p:clrMapOvr>
  <p:transition spd="slow" advClick="0" advTm="3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2AAE6093-890C-4482-8711-02170D2B9794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RESENTATION_TITLE" val="PPT0101 商务模板 PPT模板 17P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wQUAAIACABqkgNLFQ6tKGQEAAAHEQAAHQAAAHVuaXZlcnNhbC9jb21tb25fbWVzc2FnZXMubG5nrVhtb9s2EP5eoP+BEFBgA7a0HdCiGBIHtMTYRGTJleg42QsERmJsIpSY6cVt9mm/Zj9sv2RHyk7ivkBSEsA2TMr33PHunrujD48/5wptRFlJXRw5bw/eOEgUqc5ksTpyFuzk5w8OqmpeZFzpQhw5hXbQ8ejli0PFi1XDVwK+v3yB0GEuqgqW1cis7tdIZkfOfJy44WyOg4vEDydhMqYTZ+Tq/IYXt8jXK/1H+cMv7z98fvvu/Y+Hr7eSfYDiGfb9fShkkd696QEUsCj0E0AjfhKQc+aMzOcwuXDBfBoQZ7T9Mkx6HpEzZ2Q+O+UWUUQClsQ+9UhC4yQImfWFTxjxnNGFbtCabwSqNdpI8QnVawGRrGUpUKVkZh+kGjaKRnQp88IZpkESkZhF1GU0DJxRrMvy9icLy5t6rUtQV6FMVvxSiczqhJyxz29KUYFqXkNOIXjVawm/1DmXxUGn6ggvaTBJWBj6cUICb7fjjEiRIa/kRs1AlAjHJAKAkleifIRsYrPMiiOs1DCEKZ1MfXgzY8JUrtYK3vVQO+YEYjAXRZcU5AiJILvieBlGnnEaqEIc3fCq+qTLbC8/HgaqC5gGbggp6LIH4Mxg7IAhxhIqR1mKtO4Cm5E4xhOSjMNzSGTgXThEIjwFup0OkbggMVCExF0yAT6jE2wS3lBsl/87fqXcpLO6RTxNQc64byN1U8GOcSmwwDKtOhimJiYfFxA2iv3v0LhFBe/a1UpuBNhRZqLsVASVxSWeyaKPC/pbcoKpT7wE0soLlwmzJc9ozPktKnSNeLbhRSrQpUh5A7l+C88ymdlnJs5W/1+N/BvxeltVXm0LUuCR81dD7dmrYd8wq6nAproW+U3dpdo4bGv+Y6wwOf1dE/oc/XH6Y5cEOKLh80Smknmj2qr75PjcWTY0Rp1GPNFT/aP13JbEbW0dUyhYY6n7SxDopqZ/QANU/aVocAKK5m2JhhpOi6sBOoNwCxBo9FiMM3DVngln4MIB8ksyjimD2WgpLitZd44dlo1tgL4d2hTmPCVqcU/GS3GlYcJRgm/a6QO6kI10Z0AfDDd7rYJR5oPJAQCu2uQBSCVzsD/rgbmYkZ0H2gK/d5KlblRmyavktS3y4NsmF1+PTVelzu2u4tUuedsmc/wUK9rDRa3S+YD2f8e/3vF5QL/HRykmOHKniYsDl5hB33BV9RQCChhX+CxOfDw24sCFnNfpGprplW6KrCdQO6t75AQD2PbMseBluv7vn397YnxhSbuLtru/DgIBYpsqSO7Afg90Lao/u0AYHu/L2UUfqe3dZifX86rDKGThs9wheNtacp3D1kG3XkjybdAwY9idzoAHsU173ZQwug1BmOHoFGqZncKd0YyX11AImdZqEIp1tUnAepj2++tlUytZiCGyT2sl5sCMzhPsefauDeRTMr1ue2YGN4p0e+lWcOnuC+ZOcQB19gs8kcl6IKBtTbsqBERv1/c033zdqe5Wlf3L4vD1g38w/gdQSwMEFAACAAgAapIDS7ckL6lqBAAAzxAAAC4AAAB1bml2ZXJzYWwvY3VzdG9tX3ByZXNldHMvMC9jb21tb25fbWVzc2FnZXMubG5nrVj/bts2EP4/T0EIKLABW9oOaFEMiQJZYmwisuRKdJxsGARGYmwilJjqh1vvrz3NHmxPsiNlJ3bTQlJSIDZM2t93p7vv7sicnH3JJVrzshKqOLXeHr+xEC9SlYlieWrN6fmvHyxU1azImFQFP7UKZaEz++hEsmLZsCW3j44QOsl5VcGismHxuEQiO7Vmo8QNpzMnuE78cBwmIzK2bFfl96zYIF8t1U+/vf/w5e279z+fvN7ierDEU8f3D3mQIXr3ppsnoFHoJ0CG/STAV9Sy9fsgWDinPgmwZW8/DALPInxp2fq9CzaPIhzQJPaJhxMSJ0FITRx8TLFn2deqQSu25qhWaC34Z1SvOKSvFiVHlRSZ+SJVsFE0vMOWF04dEiQRjmlEXErCwLJjVZabXwwra+qVKsFahTJRsRvJM2MSdGK+vy95BZZZDTpC8FevBPxS5UwUx12WI2dBgnFCw9CPExx4ux3LxkWGvJJpK8NIIifGEeBLVvFyODQx6jJo5Eg5iGBCxhMfXlQ7MBHLlYRXPdCLGYbwz3jRAQJx4AhUFceLMPJ0vMAQYuieVdVnVWYHwthPUQcvCdwQpOfSPW6qKXa8kFwBbaIseVp3cE1xHDtjnIzCK9Av1Fo4ABBeQIldDABc4xjqAscdkMC5JGNHq1yX1U70u5pKmdaw3CCWpoDTkVsL1VSwo6MJ0jfVVQ0yEuOPc8gXcfxvFG7LBzE1mVqKNQcPyqxTNdBEXOxp3Xyckz+Sc4f42EtASF64SKjpbdoWg4ZQqBoxKZV2H8yybM2KlKMbnrIGZL6Bn2UiMz/TaTaOfGrE34jV22byatuHAg9fvToe5tlB53rqYN5U4F1d8/y+7rK85/0znNCC/q4HfR78WeZjFwdORMLvZihnmzZDfdJSibyRbat9aXIeHBuaoE4fXhan/qn6wY7EbU8dEWhVI6F6AzCMTz0zYOLJ3iASnIOZWduYoXOT4ra/xSDc4gOFnklxCVE6cOASotcfvsCjmFA4BS34TSXqriOGqcE2M9/OaQrHOclr/liCN/xWQe+SnK3bkwYMHpPirkzunWMO5gMl1AeHA+BbtqIBRily8D7rppxP8e7x275+8BwL1cjMVKwUd6a3Q1ybnD89IN2WKje7klU7zbaT5ewFTrSPFrU2Z/2n/UPR9c7NXs09O0MxdiJ3krhO4GJ9lNf1KfthQPk6Dj6NE98ZaTSUQM7qdAUz9FY1RdaPpz2Oe/jcAa7tA8eclenqv3/+7UfxlR/tLtru/j6EA4pZdz38wPVnoGpe/dXBQZ3RIcwseoC2N5cdrN9FhhIQ3w+5I7B2jOQqh63jTrMg7W26HEoddzIF9cdG7Kop086j2D7B1IkuoHmZg7ZlT1l5B42PKiWHkJgoa93Vg2w/3hubWoqCD4C+aGroh6VkljieZy7QUG9SpHftaMzgxpBub9ISbtI9udyJE0BX/YqOZ6IexmeG0K7rQGm368fCXj+ZSQ+Lyj46Onn9+L+I/wFQSwMEFAACAAgAapIDS+KQXzP1BAAA3hAAAC4AAAB1bml2ZXJzYWwvY3VzdG9tX3ByZXNldHMvMS9jb21tb25fbWVzc2FnZXMubG5nvVhdTxpZGL73VxCSJrsXa9tN2vRCMQMccdJhxs4MavcjE7MaY2IxKbubXoKKoqiQdesndYG1iAj40YiI6P6Y5cyZuepf2HcYQMS6M9Nu9oKLgz7P+/2c99DT9+bVlO3X8deByWl/r/1x9yO7bdz/0/TYpH+i1+4T+795ZrcFfh71j41OTfvHe+3+abutz9HVMzXqn/hldGLc0dVls/W8Gg8E4BBwwOHmaJsc67UPOiUX5x2k2JcSw3k4yUl77A4czuNYWc5uKbll2w+vv/r26bM3j588/brnYQNqgkjwUgzTQVUnevLImIcVeY6RgAwxEotGRLujVo7WykE1GbKE5XwiQ7MI3NjbJ6UTS9hBHg1pdpfM2fXxPGJFSWBoN5JoQWI5sZ4QBonIbXfIM1n8V1hNRpT9IElEcTirzmblpbf46oQsLsiLK8rsFbmoksqygSE356VoVuKRIPK0S6Q5FqI7XqmVV5Sz84/VZXKcwskTfFkhh1ElGMbnp6S0RjIhuZDWTTf+IbyPixd/B2eMzPHUMM16JJHjGEFCrLv5jd1BzuLyuz/IRQ4n1q2x8JSAeMjJQYpsF+W1jHW01GguLYs4klO39ixxDNCeAQY+ouaGspvG4UVSmLdEMYgg8cYg6AnEQ0cJwjDHQx8o1TIOv8dH8yRd1asu59JKZl2vipz7XU5FDChp1sVBs7nENlqdEJpALvxJ0hUDBi8SBMqDJCc3An0K6HjGAoJ7DoGnK7i4bQH0EglQ8M0jAwhLDdEeSutqbYaaTd4coFgO8oULmzi2XruI4sUVrbsTUTW0SrbnWsNkyYSAXvigRjTFtM1o7fodCe+ryXlciZFgTMlcmSUH0XAht9YlL3z0d1I/RTPILUHbuLlhSawrGVjRhjV9iMMhJXsCUajBUxhcvJMkMxX4q5zIqcFtCAonbhTC9qChLKwbjTzoBlnSQi7n1YMNay7d0qU7nunx43AEb24oB5n7PbC1e2BBvj7hjdbF97pyNxPm3NDTatoZwYVYiqe5+ypG5lLyh7ft1B0Vw8VlORIHP0k+fztTuHrW8l33FuRaOTix7pvV0pl2BV8v/xe5Myym5pzlPH2mc4KuvE4a9E1ZyOGZD6YxCG5YkAN15xIX4ursWe2yZBpLs/1gUFdzuH6VDwtKdsk0muWaBHOpz+UYgpS2u2BWtxrwYeQUaBFWJlI6JYdbBrj6EOtVvKfk9Xq3z6e6k1bXo3Jhr73gBmbatp1bt4pIi4y23R2vgkbDZQCqqm7FcaRkzOfzombU+mXQ6b+SCeHrXehEOZ+6e8nUrlbIVRECwftROZTG1weNvWpjte8LjOvxtBMakLWG71+L0Jq7+kR11KEVk/E2KCCKdw1ILop1IW3/iq3LpYg5DLS2FjgjChJDOTW0fPqbnFgkO2WSz6jJMNkpmmPS13M36qeArRlqPIGPo93d3eYoOj2po7V9djfxsbpthQPmVdM91OL6Hs9sKdnLHw1IRMp5G6fDTKAab5oWzszLRqSh4f6vJ0O9iRtVokSRcg14oc9h/QMhkytxC2gvxT8HSaov3FClrJYhfP4eh88tkNSzbDa/bThrb8d25JfdBlq0Ij0oUW53/SUNF9Hlrry2BPcgXkpqj4e2J7VJLtcAxYJkdtCR86xSPbJAV79amhoDA62fb43zJ+S8dQg4urp6Ht78NPEPUEsDBBQAAgAIAGqSA0smcroK/QQAAOQQAAAuAAAAdW5pdmVyc2FsL2N1c3RvbV9wcmVzZXRzLzIvY29tbW9uX21lc3NhZ2VzLmxuZ71YXU/bVhi+51dEkSptF6PtpFa9gCAnOYBVx6a2A3QfstBACIkGqWxTLxPAEAgf0Vj5TFmS0RBCEj4qIITAfsxyfOyr/oW9tpMQQpntdtpFLk7ged7v57wnHV1vXo27fh15PTk2Eep0P25/5HaNhH6aGB4LjXa6g2L3N8/crsmfh0LDQ+MToZFOd2jC7erytHWMD4VGfxkaHfG0tblcHa9GJifhMOmBw83RNTbc6e7zSj4u0EexLyWG6+EkL93j9mA5j1dKSnZTzS26fnj91bdPn715/OTp1x0Pa1AbREKAYpgWKoPoySNrHlbkOUYCMsRILBoU3Z5qKVYthbVkxBGWC4oMzSJwY3ePnB07wvbxqF+3u2DPbpDnEStKAkP7kUQLEsuJRkIYJCK/26NMZfFfspaMqnthkohhOatNZ5WFt/jqmMzPKfNL6vQVuaiQ8qKFIT8XoGhW4pEg8rRPpDkWojtaqpaW1NPzj5VFcpTCyWN8WSYHMTUs4/MTcrZKMhGlkDZN1/5B3sPFi7/DU1bmeGqAZnskkeMYQUKsv/6N20NO48q7P8hFDifWnLHwlIB4yMl+imwVldWMc7RUay49izia0zZ3HXH00j29DHxE3Q11J43leVKYdUTRhyDx1iDoCcRDRwnCAMdDH6iVEpbf48NZkq6YVVdyaTWzZlZFyf2upKIWlDTr46DZfGITrUkITaAU/iTpsgVDAAkC1YMkLzcIfQroeMYBgnsOgafLuLjlAPQSCVDwjUMLCEv10z2U3tX6DNWbvD5AKznIFy5s4JW16kUMzy/p3Z2IaZFlsjXTGCZHJgT0Igg1oimmaUar1++IvKclZ3F5hYRX1MyVXXIQDR/y613yIkh/J3VTNIP8ErSNnxuQREPJwIo+rOkDLEfU7DFEoYVPYHDxdpJMleGvSiKnhbcgKJy4UQjXg5qysH40+KAdZEkPuZTX9teduXRLl+54ZsaP5SjeWFf3M/d74Gr2wIF8fcIbvYvvdeVuJuy5YabVtjOCD7EUT3P3VYzMpJQPb5upWyqGi4tKNA5+knz+dqZw5bThu+ktyLW6f+zcN6els+0Kvl78L3JnWUzdOcd5+kznBFN5vTTomzqXw1MfbGMQ3LAgB9r2JS7EtenT6uWZbSzNdoNBU83h+lU/zKnZBdtolqsTzKQ+l6MfUtrsgl3dqsEHkFegRViZyNkJOdi0wBlDbFbxnpIb9W6eT207ra3FlMJuc8EtzDRtO7duFZEWGX27O1oGjYbLAFRV24zj6Jk1XzCA6lGbl0Gr/2omgq93oBOVfOruJVO9WiJXRQgE78WUSBpf79f2qvXlri8wbsbTTGhB1hi+fy1CY+6MiWqpQyMm621QQBTv65V8FOtD+v61sqacRe1hoLX1wBlRkBjKq6OVk9+UxDzZLpF8RkvKZLtoj8lcz/2omwK2eqjxBD6Ktbe326No9cRA6/vsTuJjZcsJB8yrrnuowfU9ntpUs5c/WpCIlPc2zoTZQNXeNA1cdF1NZdXDjDItW6FpaLv/6+FgtHKtVpQoUr7eAHQ7LIEgZ0o57gAdoPjnIEzG2g21yup5wufvsXzugMTItd0sN+GcvSCbkV92J+jRinSfRPn9xnsarqPLHWV1AW5DvJDUnxBND2ubXL5eigXhbKEj51m1cuiAzrhg6koDY22ebw31J0S9cZj0tLV1PLz5geIfUEsDBBQAAgAIAGqSA0t8I46M/wQAAOoQAAAuAAAAdW5pdmVyc2FsL2N1c3RvbV9wcmVzZXRzLzMvY29tbW9uX21lc3NhZ2VzLmxuZ71YXU/bVhi+51dEkSptF6PtpFa9gCAnOQSrjk1t89F9yEIDISQapGabepkAhkCARGPlM2VJRkMIhK8KCCGwH7McH/uqf2Gv7SSEUGa7nXaRixN4nvf7Oe9JR9ebV+OuX0deh8cmQp3ux+2P3K6R0E8Tw2Oh0U53n9j9zTO3K/zzUGh4aHwiNNLpDk24XV2eto7xodDoL0OjI562Nper49VIOAyHsAcON0fX2HCnu9cr+bhgL8W+lBguwEleOuD2YHkfJ0pKfl0tLLh+eP3Vt0+fvXn85OnXHQ9rUBtEQpBimBYqg+jJI2seVuQ5RgIyxEgsGhTdnmopXi1FtHTUEZbrExmaReBGbFXN5NXDnDIlO2Lo5VG/bn3envU+nkesKAkM7UcSLUgsJxppYZCI/G6PMpnHf8laOqbuREgqjuW8NpVX5t/iq2MyN6vMLapTV+SiQsoLFob8XJCiWYlHgsjTPpHmWIjxaLFaWlRPzz9WFshRBqeP8WWZ7MXViIzPT8jZMslFlWLWNF37B3kHH1z8HZm0MsdTAzQbkESOYwQJsf76N24POU0q7/4gFwWcWnHGwlMC4iEnuxmycaAs55yjpVqL6VnEsYK2vu2Io4cO9DDwEXU31K0sludIccYRRS+CxFuDoCcQDx0lCAMcD32gVkpYfo8PZ0i2YlZdKWTV3IpZFaXwu5KJWVDSrI+DZvOJTbQmITSBUvyTZMsWDEEkCFQASV5uEPoU0MmcAwT3HALPlvHBhgPQSyRAwdcOLSAs1U8HKL2r9RmqN3l9gBIFyBcuruHESvUijucW9e5OxbXoEtmYbgyTIxMCetEHNaIppmlGq9fviLyjpWdwOUEiCTV3ZZccRMOH/HqXvOijv5O6KZpBfgnaxs8NSKKhZ2BFH9bsHpajav4YotAiJzC4eDNNJsvwVyVV0CIbEBRO3SiE60FNWVg/GnzQDrKkh1za13ZXnbl0S5fueGbGj+UYXltVd3P3e+Bq9sCBfH3CG72L73XlbibsuWGm1bYzgg+xFE9z91WMTGeUD2+bqVsqhg8WlFgS/CT7+7czhSunDd9Nb0Gu1d1j5745LZ1tV/D1wn+RO8ti6s45ztNnOieYyuulQd/U2QKe/GAbg+CGBTnQNi9xMalNnVYvz2xjabYbDJpqDtev+mFWzc/bRrNcnWA687kc/ZDSZhfs6lYNPoC8Ai3C4kTOTsjeugXOGGKziveU3Kh383xqm1ltJa4Ut5sLbmGmadu5dauItMjoO97REmg0XAagqtp6EsfOrPn6gqgetXkZtPqv5qL4egs6UdnP3L1kqleL5OoAAsE7cSWaxde7tb1qdanrC4yb8TQTWpA1hu9fi9CYO2OiWurQiMl6GxQQxft6JB/F+pC+fyVWlLOYPQy0th44IwoSQ3l1tHLym5KaI5slsp/T0jLZPLDHZK7nftRNAVs91GQKH8Xb29vtUbR6YqD1fXYr9bGy4YQD5lXXPdTg+h5Prqv5yx8tSETKextnwmygai+bBs7++0akoe3+r4eD0cq1WlGiSPl6gtDtsASCnCnlpAN0kOKfgzAZazfUKq/nCZ+/x/K5AxIj13az3IS7eUdu75CzYwfIL7sT9GhFulei/H7jVQ3X0eWWsjwPtyGeT+tPiKbntU0uXw/FgnC20JHzvFo5dEBnXDB1pYGxNs+3hvoTot44hD1tbR0Pb36m+AdQSwMEFAACAAgAapIDS3wjjoz/BAAA6hAAAC4AAAB1bml2ZXJzYWwvY3VzdG9tX3ByZXNldHMvNC9jb21tb25fbWVzc2FnZXMubG5nvVhdT9tWGL7nV0SRKm0Xo+2kVr2AICc5BKuOTW3z0X3IQgMhJBqkZpt6mQCGQIBEY+UzZUlGQwiErwoIIbAfsxwf+6p/Ya/tJIRQZruddpGLE3ie9/s570lH15tX465fR16HxyZCne7H7Y/crpHQTxPDY6HRTnef2P3NM7cr/PNQaHhofCI00ukOTbhdXZ62jvGh0OgvQ6MjnrY2l6vj1Ug4DIewBw43R9fYcKe71yv5uGAvxb6UGC7ASV464PZgeR8nSkp+XS0suH54/dW3T5+9efzk6dcdD2tQG0RCkGKYFiqD6Mkjax5W5DlGAjLESCwaFN2eaileLUW0dNQRlusTGZpF4EZsVc3k1cOcMiU7YujlUb9ufd6e9T6eR6woCQztRxItSCwnGmlhkIj8bo8ymcd/yVo6pu5ESCqO5bw2lVfm3+KrYzI3q8wtqlNX5KJCygsWhvxckKJZiUeCyNM+keZYiPFosVpaVE/PP1YWyFEGp4/xZZnsxdWIjM9PyNkyyUWVYtY0XfsHeQcfXPwdmbQyx1MDNBuQRI5jBAmx/vo3bg85TSrv/iAXBZxaccbCUwLiISe7GbJxoCznnKOlWovpWcSxgra+7Yijhw70MPARdTfUrSyW50hxxhFFL4LEW4OgJxAPHSUIAxwPfaBWSlh+jw9nSLZiVl0pZNXcilkVpfC7kolZUNKsj4Nm84lNtCYhNIFS/JNkyxYMQSQIVABJXm4Q+hTQyZwDBPccAs+W8cGGA9BLJEDB1w4tICzVTwcovav1Gao3eX2AEgXIFy6u4cRK9SKO5xb17k7FtegS2ZhuDJMjEwJ60Qc1oimmaUar1++IvKOlZ3A5QSIJNXdllxxEw4f8epe86KO/k7opmkF+CdrGzw1IoqFnYEUf1uwelqNq/hii0CInMLh4M00my/BXJVXQIhsQFE7dKITrQU1ZWD8afNAOsqSHXNrXdleduXRLl+54ZsaP5RheW1V3c/d74Gr2wIF8fcIbvYvvdeVuJuy5YabVtjOCD7EUT3P3VYxMZ5QPb5upWyqGDxaUWBL8JPv7tzOFK6cN301vQa7V3WPnvjktnW1X8PXCf5E7y2LqzjnO02c6J5jK66VB39TZAp78YBuD4IYFOdA2L3ExqU2dVi/PbGNpthsMmmoO16/6YVbNz9tGs1ydYDrzuRz9kNJmF+zqVg0+gLwCLcLiRM5OyN66Bc4YYrOK95TcqHfzfGqbWW0lrhS3mwtuYaZp27l1q4i0yOg73tESaDRcBqCq2noSx86s+fqCqB61eRm0+q/movh6CzpR2c/cvWSqV4vk6gACwTtxJZrF17u1vWp1qesLjJvxNBNakDWG71+L0Jg7Y6Ja6tCIyXobFBDF+3okH8X6kL5/JVaUs5g9DLS2HjgjChJDeXW0cvKbkpojmyWyn9PSMtk8sMdkrud+1E0BWz3UZAofxdvb2+1RtHpioPV9div1sbLhhAPmVdc91OD6Hk+uq/nLHy1IRMp7G2fCbKBqL5sGzv77RqSh7f6vh4PRyrVaUaJI+XqC0O2wBIKcKeWkA3SQ4p+DMBlrN9Qqr+cJn7/H8rkDEiPXdrPchLt5R27vkLNjB8gvuxP0aEW6V6L8fuNVDdfR5ZayPA+3IZ5P60+Ipue1TS5fD8WCcLbQkfO8Wjl0QGdcMHWlgbE2z7eG+hOi3jiEPW1tHQ9vfqb4B1BLAwQUAAIACABqkgNL/egE/PsEAADwEAAALgAAAHVuaXZlcnNhbC9jdXN0b21fcHJlc2V0cy81L2NvbW1vbl9tZXNzYWdlcy5sbme9WF1PGlkYvvdXEJImuxdr203a9EIxAxxx0mHGzgxq9yMTsxpjYjEpu5tegjqKokLWrZ/UBbZFRMGPRkVE98csZ87MVf/CvsMAItadGbvZCy4O+jzv93PeQ1fPm1cTjl9HX4fGJ4Pdzsedj5yO0eBPkyPjwbFuZ0Ds/eaZ0xH6eTg4MjwxGRztdgYnnY4eV0fXxHBw7JfhsVFXR4fD0fVqNBSCQ8gFh+ujY3yk29nvljycv59iX0oM5+MkN+1zurC8j+MlJbeh5hcdP7z+6tunz948fvL0666HdagFIsFPMUwbVY3oySNzHlbkOUYCMsRILBoSna5qKVYthbVUxBaWC4gMzSJwI7qmpnPqQVaZlm0x9PNoQLe+YM16gOcRK0oCQ3uRRAsSy4m1tDBIRF6nS5nK4b9kLRVVd8IkGcNyTpvOKQtv8eURmZ9T5pfU6UtyXiHlRRNDXs5P0azEI0HkaY9IcyzEeLhULS2pJ2efKovkMI1TR/iiTPZialjGZ8fkdIVkI0ohY5iu/4O8g4vnf4enzMzx1CDN+iSR4xhBQqy38Y3TRU4Syrs/yHkeJ1ftsfCUgHjIyW6abBaVlax9tFRvMT2LOJrXNt7b4uijfX0MfETdDXU7g+V5Upi1RdGPIPHmIOgJxENHCcIgx0MfqJUSlj/gg1mSqRhVV/IZNbtqVEXJ/66koyaUNOvhoNk8YgutQQhNoBT+JJmyCYMfCQLlQ5KbG4I+BXQiawPBPYfAM2Vc3LQBeokEKPj6gQmEpQZoH6V3tT5DjSZvDFA8D/nChXUcX62ex/D8kt7dyZgWWSabM81hsmVCQC8CUCOaYlpmtHr1jsg7WmoWl+MkHFezl1bJQTQ8yKt3yYsA/Z3US9EM8krQNl5uUBJregZW9GHN7GE5ouaOIAotfAyDi7dSZKoMf1WSeS28CUHh5LVCOB7UlYX1oqEHnSBLesilfW13zZ5LN3TplmdG/FiO4vU1dTd7tweOVg9syNdnvNG7+E5XbmfCmhtGWi07I3gQS/E0d1fFyExa+fi2lbqtYri4qEQT4CfZ37+ZKVw5afpueAtyre4e2ffNbuksu4KvFv+L3JkWU3fOdp7u6ZxgKK+bBn1T5/J46qNlDIIbFuRA27rAhYQ2fVK9OLWMpdleMGioOVy/6sc5NbdgGc1yDYKZ9H05BiClrS5Y1a06fBC5BVqExYmcHpO9DRNcbYiNKt5R8lq9W+dT28poqzGl8L614CZmWradG7eKSIuMvuMdLoNGw2UAqqptJHD01Jwv4EeNqI3LoN1/NRvBV9vQicp++vYlU71cIpdFCATvxJRIBl/t1veqteWeLzBuxNNKaELWHL5/LUJz7moT1VaHZkzm26CAKN7TJ3ko1oP0/Su+qpxGrWGgtfXAGVGQGMqto5Xj35TkPNkqkf2slpLJVtEak7Gee1EvBWyNUBNJfBjr7Oy0RtHuSQ2t77PbyU+VTTscMK+67qEm1/d4akPNXfxoQiJS7ps4A2YBVX/ZNHHW3zciDW33fz0caq1crxUlipSnzw/dDksgyJlSTthA+yn+OQhTbe2GWuX0POGzD1g+s0FSy7XVLLfg7vOObMV/2c2gxyzS/RLl9dbe1nApXWwrKwtwJ+KFlP6QaHlkW+Ty9FEsyGcbHTnLqZUDG3S1a6ahNzDcxvnGaH9G2puHkKujo+vh9Y8V/wBQSwMEFAACAAgAapIDS7tQuDcrAwAAhgwAACcAAAB1bml2ZXJzYWwvZmxhc2hfcHVibGlzaGluZ19zZXR0aW5ncy54bWzVV9tSGjEYvucpMul4KasWqzILTiswZVRghLZ65YRNYDPmsN1kQbzq0/TB+iT9swGE0dr1wEx7wUD+w/ef/4Tw+FYKNGGp4VrV8G55ByOmIk25Gtfwl0Fr+xAjY4miRGjFalhpjI7rpTDJhoKbuM+sBVGDAEaZamJrOLY2qQbBdDotc5OkjqtFZgHflCMtgyRlhinL0iARZAZfdpYwg+cIBQDgI7Waq9VLJYRCj3SuaSYY4hQ8V9wFRURLEBPjwIsNSXQzTnWm6IkWOkXpeFjD71oHraPWp4WMh2pwyZTLiakD0ZFtlVDKnRdE9PkdQzHj4xjcPahgNOXUxjW8V3EoIB08RMmxfejEoZxoyIGyc3jJLKHEEn/09iy7tWZB8CQ6U0TyaAAc5OKv4cbg+vNVr3lx1u6cXg+63bNBu+edyHWCdZwwWDcUgkM6SyO2tBMSa0kUg9+gMyLCsDBYJS3ERlqtOefOaKgF5D7XgjaSQ0Y7RLKVavRvuGqB5C5GIwhEzGr4Y8qJwIhbIni0VDbZ0Fhu86q3ViURYEF7MnTex/fmfXaimKSGrbq14BiX86j+TWeCopnOkOA3DFmNIP5Mwq+YodXioFGqZU6F9rHICA4WJ5xNGT3OczoH/JOhKzAhM9CEXk0Es97C94zfoSEb6RRwGZlAZwOdG49ffhZwQoy5ByULH7f6Z+1G87rdaTQvt1yAhE6Iip4JDgVnMrEbwSczpLRd6EE6IpIZlheFcprzisRWfnkZDJeZ8GV+62KsQG+wJJux8pzC/NWDwmZjMskH0Q1XDg0jyKEkHhMYEawLrjJWFDAiCmklZohEsNaMG+sJ15kBih9gD21e7qHXR1zlpzGsNrCYUpYWgtzZ3Xtf2f9wcHhULQe/fvzcflJpvvB7gjhzfuOfPLnyl2v/4TYMA7elH1/aNs3+zZ3du2h+LZLXTvNyUKikzX4huG4Rqe5pEakLf8n0Vi6YQi7AUhr7IYO1JLjkltG3bLEXtMmr7nbfY5tpkw3G/JrR+G9C9qflM3HtXRgGjz5cHUdyxSUkwq3E5Wu3vl/ZgZfmo6xSCdDW/zvUS78BUEsDBBQAAgAIAGqSA0sw84vEuQIAAFEKAAAhAAAAdW5pdmVyc2FsL2ZsYXNoX3NraW5fc2V0dGluZ3MueG1slVbbTuMwEH3fr6i676TsjUUylaC0EhK7IEC8O8k0serYkT0p279fO7GJ3TY0dIRUz5xjj8dnphC9YWL+ZTIhmeRSPQMiE4W2Hu+bsPxqmjaIUpxlUiAIPBNSVZRP519X7YckLfIUS25BjeWsaQb9MbPZYnZ5Pobizvh5YW2IkMmqpmJ3Lwt5ltJsUyjZiPxkauWuBsWZ2NiMLi8Wy8EDONN4h1BFOS1/WxtHqRVoDTalX0trJ1mcpsD9SbP2M5LTH/Xx7fdoW6YZtrTrc2tDtJoWsFfki9Xl6mYYL8zunyYg/EMD/f7N2iCU0x2oePPlytogQ9ZN/RmN1EoWtqAx5+NHfOdwSXPTfoZwO7N2kmAvZA86+QquPD9urQUg9zXse2LbVUn+aOu6NxDso6cc5qgaIIlfdTFdyreHBk1/wHxNuTaA0NWDHk3Sj7TRfpvY1+Oe4I2JPAA5R494lbypYNHlGwBjf49fLG7aURHm9+4LElSwdc4gw97ZI/+ash4gA2ePfOYshwfBd4cZ7Ic6kn/jG+pe8+PymygIapa+YH7lo/ake9u5OkjVOTymkjnMtU3nhVVgn40kra9LKTnIiQi6ZQVFJsUfi0t37WU0SfYCTmrHhUWQIYdjemtzNFM6LFe7juXoorEeu1+F/nLdeoJmiF9NKSLNysr8KunpxPFMl5jCTJPjDDsmDRzUnVjLkZyKqg2oFyn52FOERAix7c2GwLJrrSE4SYISkOR4kYnb5Fj1RVOloJbm0Rh41cS+DleyouTmD18ZvEEeEwaCHRNLs52g7F2UgcMpAKjKSi/ZbtFFqoYj47AF3/mBo73w0M2INhIdUts13sMaQ705zyhBukHRCyXExYEjhFeTl4xHThgYoXmkqW5vFrW9H8H9ztFQ9rPMSi8cY+3aKSna2MQPK2ic9l/J/1BLAwQUAAIACABqkgNLNQk1bAEDAACXCwAAJgAAAHVuaXZlcnNhbC9odG1sX3B1Ymxpc2hpbmdfc2V0dGluZ3MueG1szZbdUhoxFIDveYpMOl7KqrVVmV2cVmBk/IER2uqVEzaBzZhNtkkWxKs+TR+sT9KTDSCMlq6OdHrBLDnJ+c5fcpLw+D4VaMy04UpGeLe6gxGTsaJcjiL8pd/aPsTIWCIpEUqyCEuF0XG9Emb5QHCT9Ji1sNQgwEhTy2yEE2uzWhBMJpMqN5l2s0rkFvimGqs0yDQzTFqmg0yQKXzsNGMGzwglAPBLlZyp1SsVhEJPulA0FwxxCp5L7oIi4tSmAgd+1YDEdyOtcklPlFAa6dEgwu9aB62j1uf5Gk9q8JRJlxJTB6ET2xqhlDsniOjxB4YSxkcJeHuwj9GEU5tEeG/fUWB18JRSsH3kxFFOFKRA2hk+ZZZQYokfenuW3VszF3gRnUqS8rgPM8iFH+FG//b0ptu8Om9fnt32O53zfrvrnSh0glVOGKwaCsEhleuYLeyExFoSJ+A36AyJMCwMlkXzZUMlV5xzYzRQAlJfaGE0BE/FNMKfNCcCI26J4PFi1hI9YrbFBcTgdHerQ2nxI9DHGydEG7ZsaD5jXBbj+jeVC4qmKkeC3zFkFYKI8hT+JQwtpxsNtUoLqSDGIiM4ZWjM2YTR4yJLM+CfDN2AiTQHTdh8mWDWW/ie8wc0YEOlgcvIGLYqyLnx/OqLwBkx5hFK5j5u9c7bjeZt+7LRvN5yARI6JjJ+IRxKyNLMboRPpkgqO9eDdMQkN6woCuW0mCsTW/X1ZTA8zYUv81sXYwm9wZJsxspLCvNXD0qbTci4OIjucBVoOIIcSuKZMBHDcecyZ2WBMZFISTFFJIZGZdyxHnOVG5D4A+zR5vUeen3EZTEawc0BFjVluhRyZ3fv/f6HjweHR7Vq8OvHz+21SrMW3hXEmfM9/GRtE1808qfdMAxc73y+DVud/6su3L1qfi2Tqcvmdb9UkZq9UrhOmVWdszKrrvy10V26Mkq5AG1m5I8NNBrBU24ZfctN84rCr79//bZ4o8JvMIq12/f/DcKPFs+tlfdVGDz7AKyAfPUxXa/8BlBLAwQUAAIACABqkgNLY6mVaaMBAAAuBgAAHwAAAHVuaXZlcnNhbC9odG1sX3NraW5fc2V0dGluZ3MuanONlE1vwjAMhu/8CpRdJ1T2xdhtgyIhcZg0btMOoZhSkcZREjoY4r+vLgOaNh3El+btk9e1q3jXaueLRaz90t4Vz8X+3d0XGpBm9RpuXV006CnpzIhkDtMkBZFIYBUkOx49yfsz4TNmsjCdbT/I1pT8GNKbBRemjCuPhfZoxqNlHu3bo218iX9OYqtU1qGkUp9na2tRdiKUFqTtSNQpLxh2MypWucIKjBnoC+iCR+CYBsEg6HebyLPjY4+izEWYKi63E4yxM+PRKta4lvOm/MutAp3/8dVf2n5vEDp2IjF2bCGtJg6fKZpJpcEY+Mv7FFJ4YcFnIEq+QbH+QR3jekEVOktMYo/0a5eiTCseQ71LvVF/9OZiMve6lrOwsQfi/o7CIQTfgq5ZhSMKB0S1Vlf8QKUxpo7U0HrPT6hAPk9kfOCGAYWXo48l26bunQt9GFIw5wph5QotPVcybZocV1x768ykY1ZTyTrxXXrhE3150aMp3+HMP0ZsdYzQ/rPNuLU8Wqb5dMhHI3UcTP4MeiwXSELK9Qr0FFHk9Xxd+vJq8tb+F1BLAwQUAAIACABqkgNL1hLLuSwBAAAABQAAGgAAAHVuaXZlcnNhbC9pMThuX3ByZXNldHMueG1svZTPa4MwFMfv/hUhp+0wU/cDikR7GAx226E9i4upzYgvkhfn9t8vEls62LCWdQfB5H2/3/fJC8pXH40m79KiMpDRJF5QIkGYSkGd0c366WZJCboSqlIbkBkFQ8kqj7hKlvBiJUqHxEcAZnTnXJsy1vd9rLC1PgGN7pwPxliYhvmnMcAGJ2uDlQZvqs5yj3s0jyJC+GuntHuG3L/7VZAQtCKjg6cQECvYGsp+E1RyQiCnEiROCLZ2QvDWTghsdyTg7HDmYSU6dKb57oSy8Ze2AaeclhUNRV9WaZhdiA7OYj/WxTjYopGIZe2PpaE+MI3T/6nP2paVGq6s1ORxp8CXyJUw7ef1iZ2Tv+88D+D2YgDzOO4uzTEP5/6fcOZRPZxKxdn+24g4O/pz5dEXUEsDBBQAAgAIAGqSA0uUE7MiaQAAAG4AAAAcAAAAdW5pdmVyc2FsL2xvY2FsX3NldHRpbmdzLnhtbA3MMQ6DMAxA0Z1TWN4p7daBwMZWltIDWMRFkRwbkYDg9mT7w9Nv+zMKHLylYOrw9XgisM7mgy4Of9NQvxFSJvUkpuxQDaHvqlZsJvlyzgUmWIUu3iaOJTKPFIscdhGo4VNe/8Aem666AVBLAwQUAAIACABElFdHI7RO+/sCAACwCAAAFAAAAHVuaXZlcnNhbC9wbGF5ZXIueG1srVXfT9swEH4u0v6HyO/YLR0DqgTEkNAexoTUse2tMombeE3izHYI5a/f2c7vpWxIe2iVnO/77nz33cW/es5S74lJxUUeoAWeI4/loYh4Hgfo4evt8Tm6unx35Bcp3TPp8ShAZc4NgKbIi5gKJS80gO+pTgLUM2BgRl4huZBc74H7FLjbSCdL9O5oBi65ClCidbEipKoqzBUg8liJtDQkCociI4VkiuWaSeLSQF6DXem/o+GXiZzofcFUD1notweuSVqOZ8UHJNUSCxmTk/l8QX7cfV6HCcvoMc+VpnnIkAeVnNlSPtJwdyeiMmXK2Ga+S3LNtDZJWNvM1yu+OM89JcMAOYdNxpSiMVM4zWNEHJZMgP1tSlVS86gBreFVO17zWr+Ned80brZzpHMuyseUqwSO+pDOOgn0yTCqn9nrWgU9NAq6NUzIk+xXySWL7Ou3VozzBXIBW8XZPLGqQjiAp1saaiH3NwADFdUdxG3TsGsatqCWA7fR1x0Fam67ZVSXkjWlmvlPPGLiC5WSGllcalkyn4yMNZYMwT5xV66b1DXET3SWnv5Db4zfqDU/1WudsYD/0ZhPQNTWhOcRe77l4KNZBjXVDIptbFgXKTYxu5xU+Zj1dD0wuRzrpsBFPE1lzGAMI6op6ezkEJRJqsAlLOUI2zs4CE54nKTw05MM49ODNBmVu0mG3sFBcCrC3QS0NbdlJOM6jsTUKsgnE+vED0ulRcZfrDwHe0avrA5fG7nm6Lrg7cHZ/I9RHMRoBnOLJlaXeertq+bw3sypVp3PpnCWgVphHpguC+fVzEJZjHwitqVlqm/6OTX7sAcd5Tw1HdNc30HvolrzF+ZVPDJfusXS1CRhRjMB+nC+7DFAP2G7DMJb06GIW5E3dcCY2Df3byvabPm6da7rhzrsQw2fOKscxs3UR1BHLEWZR6Me4qL7iKgUdtq1ZNRL2RZutDgBkYoiQO/hob7zxelFd+WzxUWDtXndu8Aulzes9DrhTkGk1nV7Eb/eDfD4G1BLAwQUAAIACABqkgNLmCmjfGgJAACkKwAAKQAAAHVuaXZlcnNhbC9za2luX2N1c3RvbWl6YXRpb25fc2V0dGluZ3MueG1s7VrrbuO6Ef7fpyAcHOAUKNa25GvhVaELlQjryD6Wkuy2KAzFZmIhsuRKtHdz4B99mj5Yn6RDSoolWVakPT0FCqy1CVYkv5nhcOYbks4kenF9dR/RYOv+6lA38C1Cqes/R9IfEJqsAi8I5yGJCOUN+SbkO1vysXXnU5d6ZN1CEXX8tROuP7aeHC8irRiSgpALHY97SgP/wyrwKfHpBz8It47XQgfH24MonX9a7feBwYGEDWBPzooUlYniWMGdd1E5TYI+EhS5FLMKtjvHf50Gz8GHR2f18hwGe39dx8bN646Enuu/nNQM5NGFwZ4bUYOSbYlxmo41XaiB2sHyReRkmyD09GGvGug5j8TL6+tp7KkDKyqscEYBeXAjl2aQw8GoO+6WInfOM2noeVgw0PE9GEq+0ZMjhH63Py4f7TmvJCxToQ1UTbmgItjtd6VmyfpI75djwuCZebkMNuwM5L5eDfMCZw15/4bBgj7U1WoMmxxT9wZSdU3F5YryDstFzqSdIZV3aQb9vAp2r3/8wTY/2OYH2/xgm9+JbTQnfEGL/1u2UURREIVmbKOJoiIqvzvbVJhWwTa6ruma+B1s09fZ05htBJk9/1u2qdB5iW16o57WF5qxjdhhT122qeKmi2wzEkeD0bgh21QoqmCbvsCeZmxTR9UZ21SkR85h+VU8Y5tcQ+aU9eD66+Cr4T8FCTAlHJX1RlIHxVaj0VAeaSN46yk9AQ17WMAjpOG+Cn1jURuLKvRpQledtAsiYrkhWQHJlEudtHO95wDDj0hIDX9NvklifnS2Kz+D6xDcD+MiadBjzzHVeuTE3EO9bn/Yx0dBFkVxgNS+1tU6x+FwPJS7CHd6/Y54VEZAGiLq9vvd8eDYHQp9Ed708QCk9PB4gHrDXk/QjgIWAI1kWdEE9TgUx92uDNrwaKwedV0Zdjqo2+2KPe3YH4i60kEwWgQZsjhiDhQ1WOTBUVbk7khEuqoreu+INTxQ+2gk4EGnc+wpitjpnJx7ml3WXafW2tNJ3fmOwNIlKO09RVs+uCarfRjCYJtsIcopQY9ORAyIY/1uOo0DF4awO4F0xNvhP9f6lgmsZEo8on3KLxGSqjlp855cwmTvF2pWUOkqDpdkMnWQnMsb4LI1VLoa8k9dWKILQhieKtCFKlrHzFMZla4646GKKxWV1FHpCo/YUx+W1jXpaoDZUwuZqaRgKP80wJ1Uvu+RC7VUupK77KmCFoupdDWS2VONKVRTsHHInvdBvDpIV2zXIwqVw8/qqXQVM2QlqlhQ63ivrKLWWeizkgoWdthTC/RWU+usUuK2ePNeGJi8FrlksgUtsLhZckmauMi5slRnt3PZ/LKczq5nS8W4bklqnJWIpeXPwmD0rdsfAHMluJqSrFsZqDMnC3Fh/U49Waa9mE2XIBBPlyb+bLck9rsxdHZnTw0Tt6TkP40FzBf4viWx33Wgd4sFNu2lNTU0vDSspTmzuV+m2MZaS/oS7NHGORBEA3RwyVdENwQBPbshQZHnrnkHo2zX35Ma+rTZrWyYywW27IWh2sbMbElWEIavf+KSnT3dQPBsnAit3ch5ZJdFTC2ECO/fZSsU/KMbF0YGW8f1P9TRvpAfDPN6ac9mU2uJTS1taUnYXyMtdJim5oIWsoUXICOEKhx+H3zJo49LQLLnNRZyY1zfTOHHZobcuM8bD37od1gzx7Akc+LXAELg4AVEnWU9zBYa8yEoRA7aOVH0NQjXuaDJLl0N2YapziA0VTsj32ZiUtmw8K6/gtAhK1pD3i22LPkaL5XZZ4hxyM1ZQ9DsE6Tkp4agL9iCHMJWDZgp3xvXMssIloZpgqQ5uHJYvHuvyFmtAMe8eXCDfQQtzMOQJjwbo8aKLPzLHayjIU9Lkj2WCX7mK/jsHghYEa5rRRUQkIo1Fle/3Bl/XeqyMcXaEgJNmz0sbc6PTJ8DROIHFDmeF7BpgGpnfXD8FexpycrZQzq8wrC1u+bD2PJzY/6xd39FDk1I6KeEv0wNf/7pQ3Prcqx3buQWNs2gDPYqO/qe9swMvtMQFvAXrajjgOYmWHEqKwZkhuIGjUAYGJ1RF5Cw1whomDqoSw4dQBzscNNIgDlLZJgB+g1i7sFzOUPuwaPNRDxgxTJsKNoP5JHtYmuA+XLHq1a+0uys4RE4272t9iN5CiBdPOIc4oIIHMiXv84qZ0pujqJsw56C4SbIfI7rKkj13C3bi9cTe3eLU1fEtJKbz0Ow99Y8hz33hVML+Hm/Jef1/CkMtrzVc6I0rmNy+8tvNCSe4iLWO29WiCwsL9SbpSqbKmb7Q5ZVXn0cxCizbGpby6msMAkQrFuHrjZArE9s115fVry/07Aug7zEvRZxwtXm3//8V30xBXviVpS0/rmpHEhBxlr4Td7fzICS6O815Niykofyl5rAZHucQuvvlm0DwuS/sgF14mKwDbbswqKWagjEZBll25bVm1uIVYuHZrAPV7Xqd1bIrbz4BPTDd24t6dYJX4C+7CDwmgrinmexSRvbcDqw7Knn+qQh/DfXAzZ525gvZU3jJznIUc9dvcRFcA3b0eTSBnlwpGsgT72RTeDIgkiydmlzmbzEpHQElBC/nwjhUFpx3hpOx2M4fgd7mjtt+zQMvDm7pzi/mIMB7FoFwliiITugpW/ZEdEm+JqsncS/GZu0s03FoXOwYc42ZonIfFtx9ILlzjorN2kpDrwPPGBnNZ5ORnS+vYhSVYXf42UVvLWdWQ6b5qQrY/qpsTjeJN/o2fhMY3G8xUrWDHbp5zYVu7LQ9HJFccJse521gzHE5yyVjEnf8mOYBVN2yRZlJpI05EdugzWReOm13S1J0pm1ZQ1uX7B44r9tIm4Z5vHVSg4lhY5T+Lar43fC/2DkcnDzeUAKZl3N38syIBlTlgLxZXDRGXEroq878rEF239ntWFMH7VQIuNji7nz9IVSGW6X8hmjswwy/g66ErrlfM7pvJFKn7F4M1VBnOzVoEn7zE+TdtUKTRKxlxfQ328fSYghBlxguWSF8o3Z4Zv0YuOe7wsLuAu9WQF0A7J9OKmkmZBpyAUW31al2RK/ZPu3e4+6HjmQlKoyDRnnVM9/EkF2VAe3TKfkiWbDO2lpnAUJ151iMc+BmfaLKH4uyiop9DRMOuo8Rnz2JWyVFp+TjSXlKKVpFu5Zhg5oYdXbJapg7CXvT9rZMgscdfadWbENoCDv4h/i/gdQSwMEFAACAAgAapIDS+3/qebuDgAAEyQAABcAAAB1bml2ZXJzYWwvdW5pdmVyc2FsLnBuZ+2aa1iS2drHMbOayUNNO3XUtHJ2846RVmaeIUs77NRyNEVNsXEnkwlqiocQmGqXTSrWHNTwQNmkqSkaKYqo2UEyVDJBMkSdSEkQCBlAQGQ/ONd+3/nwfnuv95sfuJ7nXtf6rfVf9/2se63FtX48GXrE4nO7z0EgkMWxo4HfgkCrwSCQafS6NUDJ8xhyCvAwyfj2yEFQ05DDLGCsRgSEBIBALcXrF8+YAfZnaUejM0Agy2fGnwkj9cE/QSDnB8cCAyJy4iV8ODklO44hV5jnrVkw3/27I51h63b0q20h5pd2XiqxP77KZdXdu18FEgx2r6uLyg7UHxRZ4M2vb//bbrNzdtu2stmw8Ks135j9A+OgQS209lCGspck2JkK1u3cxg+/drEetiYNxmCSSJouxODc8YZzF5c0wiiWn2JANFtLgig+/HxiFSDQ4flHK872+mMDI+t73+dDF8907gVKnxSdRH4XjOh9P4YgIW1WAyXtt+rDKswKdkY1PV4PmKBxc46LK0cXSLtttDwPtd44fsJfGeG7CbCmkh5EpteVmwCvae6fWQOPAw69xs6uO8OMtdNXG5vYSkgw1ni+EfAo6Aevy0Z3bTjSbKzwft0KtAKtQCvQCrQCrUAr0Aq0Aq1AK9AKtAKtQCvQCrQCrUAr0P8PdFo7TGE1Gl9/+j90WpFhVsAgaXpFyMmlp6JpK37PxX4b6GPaH1alAraknhdFpaBSqU7GP1NhipxH9ky+i0hV6okTUDBF3ufHYhAPJ+PUjdUowzbGOGZtQaqfsovjtjjiLykKOUWlorKpUCNqa4UzyN/adLlV91W0pvIhrOTbsUi/rgLtbekjg+6dL2xc9fLrd/ZlTUbARumJ17W48+n3qXqV7GG34iP+dIYGipf3cpz0clKFpkC3NE/UOAxxnXAfriYa+k/o9acUM6TjuzxZ5RxWClj93IAz1OcK5uPwTWKpMzfRnleCYfGzU8dZBcTjWuXCCREdEXZ/3BL0Q3i423Z4sRBeh1PCnb5XYyKZmWLHK9qxeNkmM5WlNTXZop7Hl7CC2E9kZ90wY2Nbm8t7/qBxu5aITJcs9rSHlys5b5pcgY1zZZxht5BPhjEWCZ49mqvfh4UlLIJfkXu0nPOJ4Y1R8PP8GNRAgy4o6AeiZzeJK8lU3xK3FIUwOd2jSi62Y4YljnPLh7g3NGFK4YRvqKagKTZ7va+bfj6fJzzJ+I2njqYO7akjyZV5G1NlCcP8B7FBVKjwlCndzmuUawfKYg4kN/Msdog3K3NvwritTGV6Onpc2IuvjDt5q7obbinaGcph1XeTX+7DJTnnFE6LlnYPtdeBdpMs5Dei6NVFjs9oupe51DDd7u7Jx6clinaokwts/Lo7Jcu7wGU6CwSqIPrYt2KkmSk0LAktdijXRmfrcI6XX3gXhQuzLcw9pirXVoq9nr3vqyP1zyOiTHVamvkxpd5Ld7f66bo1Hp+cmL+k4x/YNvvFVi91zSI6pZALE0i2Gg3lt42vs1Gc5fK2sZJtk+35bYjl4f/CRthnssoJYVQDBVWZGM7KJ3OF0eusbfatKebTo7su+/c85dcFzOdsJj0T47KcYeC1MqX+wmt43/yz9iGUBhmQwMd+qOa9RXcgqbLtNIZgWyavClB+kIoE4h6RauU1w2qEiQi9D2OFtpzYQzT9ZGlCekDip7eD5bvWFlLsfhvNa3nfJ8JlebrDMrnw1QV89F8ayBxw2js2u0zDOCSUhNALWV2w3u4KAzVxslZDjq35LgibdUA9ZuYQ2dWYSAhUIGDsaQHS6eySeUH0LujEt2F9wuPsswLatRDSmZZZyIVh5BxtfNDSukf1abIRooJOxmNV/YzIHnkqKbl0rIanAnraQEOaApGwgqjSdKdny9CMM6ONGQMQ7YInT9DcUG4NLhlpUrhW80gF7/4OiyiEqYXbz2/wg8ylwSy/8i70GfJIc4ICkSv8r7CAOzjXzb8cjrAzuddNuKSnh8axHFa5fDEgBt/rTeFhP/jxHuimIdTpJLMCuPYVvLFb+8cmKP6xIeWiLtsppZS/rAdRjqber5HOv0HaAwFz0JIp90WEF4DOMg52ajs+6ERz+x27xaJLUz7MEXm+PPLmfSSXoQxn0CYuhB2+Y6tw+aIwFx35rD1v6fXgRve+CwoW6vlVGr0bdcNEmSFzdRPyD8cJr2/tHC8JGf5QTWMk1sETJvXD4VD8b+ShbtlQc7sgluRbHlWaqi0mLwuqfBfKLyHSNGJXN36bCSi0P2jpX+e6Eh5HIAQETc/CC6s4D3LVzqX5KIN27mozkhsu8p5uJ0gHJmhNxCh4qaJt1qgfUU7b1VqsOCvYP4pj95yHiiYriXAGuZtUnFgnbmSKO2T0oTe5hBdpt1iUDeAfrogdi8+uvkQU2ZyhBtdRbwyMkKBLLz0M235F8SjT82K224evSTo5i5olkdVqztfy9oOe1D1guX6scpYk8/etkShPI/kRLHtq3An/tY0agWZi3qwlXSW7bqL7SGAY5ewZHL5T5csqHWQ1lIYPkoVDHhxIsb4xJ2zEy7G8JoTFyU6f+G8ppy4xIkyqY5Ngnrvw6Vm8qkGmK5JYwhyE+y67pPdrUs5jLO5xMbFvKy3iQZmbfe93OFdY+pmKDt+Dh0IUSjAn4zVxhmKTzCe6xAwwpfW+O4AZiOyL0Hm6xtqA+xaHYLWqzuoX6/Yzd7sTZDWJ2Y7oyY+E/h2XzdLS+IL0Co+wnpzSU5j9r2RlIpvz+keSG9lUydgFzVjNuQFZd9byN3xZLI8KSI6xLGFEWymxNuBXMqjq9dh04gb4SE2A2kucQNjkTMhM3TwWlB2cxPfhDYy8FSpWF+wlCGC4XHPm3ctBfE9a4qMfE0wcTqtzHML1jDeDToc1jiM17/hIzGijewqxb1H6p6+/+VhlL2mouTgUZSrcezCwK+2UQmiCtmhnXrid7s/fZ/WGEf2lQNKXeKBn1qw1hJa4Vzw6VlPzjktDtuKVT/m0hJaKkuEzgUTijPv+pPzPre/77ihfZ22fJ57soWinSEtj9ZDCtMhSDh21ZSoGcEBwHKeSsyjfFpAoKtkJ5DO+z7O/jlzaMdw9GiIwdWb8cPH5NWLyVjji0xDidwLz/JR/OavK9i4wI6lXUjCd8zv4e26jxSnh4Xxpy2QrSXz5BZ10VvN+ajHyJhHKsl9dQIoJ7RzqvI7C+2x2dgkexzG2NHRO6iY408xS8ry0Uxqjn7GfSGsrTDPhoYsZe3bhf2xyX3KvqyuH05AsGvpayEjZJFaSyVsD8jJzOzfR1kkGxgjuu5NnayqSP+Xa0t1IUaOPka/98bbTOb4v593Ozd3782tIttPtGYI04bn7CIMLano8AhebFaIQZpsLFuJlCWHqImlZynYYOE/WXxvZgxZWIsLed+ukseIJjMw/tqakEU0Tr8LVYPwI8HpxaFCsXa2Qw0XhZtv8xaNf7g9hTs+QK1E8EKh2qqt46bhu8XsnD6Qd2O1K0JeszaX4v/+zNECdV9PXxArhzhL6jTOE2IcbQBxlPz7RbOt0Ec4cuptE35LkFdH8QHc4O3j/RrC1q6HXqWlCO0ptu1Udzhz14aNNoCP+jsKeL/YaECO3oTmUhieHqJJoaigiQrtnUNHXw+CGLmd6+Xy+NJXkLKmvCbky7QorpGaw962Re6BTP4uOV3tRqmviWEtxtb6Oy24hpioWx3O+BM9gHVyOsuV1iWF9vKQ+nBt8g18gICYw269tI3gHHL9wi0K9mHnmu595qE6kUl6Mz1O2krFFsQN69WQPTa/ijU3pZT0LIDrGr6QjiVxgrVyfG/FBS5s1vbkcutE6ODuxk7+ILi1d9tN7OQKXJrVqBHucnPibZTIongk2/HTE4ol4Xk5/1A1HxJPXfBLM7ymDkqU5AzR0Wx2v1c9ROXqTllexJUzBgIA5e9HBIt10AV5wcYbaWyjADOe4s7F3pZv48reHm8vY+edGEZHgK89rofpZjhBq0LgDq+1S54SyieM7ISdkHQjuRt0c4tAYTMhyor7m/Dk7Ak3F3bYU+GclvlPhngLJEFUZIioFMoJ0hsOOi1+eDj+dgMi/1/nNvkUzvgMWs7nlxSyxpQBYzFDXUPik1LyR8kinhSdrm25stPL79MTDdJyWEj9ThZFGd814kDuSvFEWfFBlA7q4FJtZzLjrosph/U6rq+7z4iN/Xu7y0Mc2C1Ba8oRK4vaY9SshOtsBSCiMubYjkGHH/LjPrH8GtnPKqKvX31ikMS90RHWJTkkufBCv+Xi6EUOfu4fxGxIFX/PxR+IKjoYoZT6bgUVDsRwCy7vLyeXibCl0HAL3ieTvKQN2Bw3ahq1C7M6XW2HBqwtG2BavO2LUOWNH1Dl+//qLmhvdcrba9Y9caypRagvEg8C5Momn+6/RbQDv4MceFLnvLDEdnxbCco6/bGy0v5PRKpU/KraXkyKQ93gq8PJ+7Cet+RVp7sgekQoP+K0QsvD2mWRJdhwIFelrCSRT4U7SDKy/wtPivHsgmZQl+qzfupnR4f/o6cpuxATHn+ikQ13/3N3Zy/3AAVSZca+V4U+ykm0BozgjuVm5HEWvG/4sWrcl+/Smr9pyJefhndqXRyBvLK/1q+67Yeu23FFU+8roFCx9TvC6dtUomrsf8M63qLVG12gOqamsu4QgbNIh6iQlpiZWDWOz2nkyhXHLX382hftK0Zlq6OJ0ymgNFpsqY9pGZ5vW54R15Us2GI5x0FLFUvsvPBMgeAS9Apz1ZYaj4vaO/Bw5SpaQvnOiX+WdZtDADVhVtLUsT+jLO7BnHCPrQjDZj1pDs+OAcwf9QfyUd9/3LeIyBexeiGRkWzyd5wv75VDXwdx1wlwOZVUgtupFZWouUzQ/zeQ+v6HukmERqVvqzj7/HDgu8fn/EPTHzfnO+Cn1k4yOyy/qFuaES+nKqk4ZRJdRS6E9nEGLjUcpm6//lyNXxx+CmYPGU1f5/ZgX90l+6rz/uXYy++pXw3nEqv/cUGnE+XgzjdbRk0XVNZSEsJEMFvzcnzdaNtaHFM5eBYoUUU0Pq/Q/UnYZ27SvjQn0+NGmliMymDxMnva2PVXLMEo4FhQa2HQw4fK/AVBLAwQUAAIACABqkgNLHJjzBksAAABrAAAAGwAAAHVuaXZlcnNhbC91bml2ZXJzYWwucG5nLnhtbLOxr8jNUShLLSrOzM+zVTLUM1Cyt+PlsikoSi3LTC1XqACKAQUhQEmhEsg1QnDLM1NKMoBCBiYmCMGM1Mz0jBJbJXMLY7igPtBMAFBLAQIAABQAAgAIAEOUV0cNwDEewAEAANoDAAAPAAAAAAAAAAEAAAAAAAAAAABub25lL3BsYXllci54bWxQSwECAAAUAAIACABqkgNLFQ6tKGQEAAAHEQAAHQAAAAAAAAABAAAAAADtAQAAdW5pdmVyc2FsL2NvbW1vbl9tZXNzYWdlcy5sbmdQSwECAAAUAAIACABqkgNLtyQvqWoEAADPEAAALgAAAAAAAAABAAAAAACMBgAAdW5pdmVyc2FsL2N1c3RvbV9wcmVzZXRzLzAvY29tbW9uX21lc3NhZ2VzLmxuZ1BLAQIAABQAAgAIAGqSA0vikF8z9QQAAN4QAAAuAAAAAAAAAAEAAAAAAEILAAB1bml2ZXJzYWwvY3VzdG9tX3ByZXNldHMvMS9jb21tb25fbWVzc2FnZXMubG5nUEsBAgAAFAACAAgAapIDSyZyugr9BAAA5BAAAC4AAAAAAAAAAQAAAAAAgxAAAHVuaXZlcnNhbC9jdXN0b21fcHJlc2V0cy8yL2NvbW1vbl9tZXNzYWdlcy5sbmdQSwECAAAUAAIACABqkgNLfCOOjP8EAADqEAAALgAAAAAAAAABAAAAAADMFQAAdW5pdmVyc2FsL2N1c3RvbV9wcmVzZXRzLzMvY29tbW9uX21lc3NhZ2VzLmxuZ1BLAQIAABQAAgAIAGqSA0t8I46M/wQAAOoQAAAuAAAAAAAAAAEAAAAAABcbAAB1bml2ZXJzYWwvY3VzdG9tX3ByZXNldHMvNC9jb21tb25fbWVzc2FnZXMubG5nUEsBAgAAFAACAAgAapIDS/3oBPz7BAAA8BAAAC4AAAAAAAAAAQAAAAAAYiAAAHVuaXZlcnNhbC9jdXN0b21fcHJlc2V0cy81L2NvbW1vbl9tZXNzYWdlcy5sbmdQSwECAAAUAAIACABqkgNLu1C4NysDAACGDAAAJwAAAAAAAAABAAAAAACpJQAAdW5pdmVyc2FsL2ZsYXNoX3B1Ymxpc2hpbmdfc2V0dGluZ3MueG1sUEsBAgAAFAACAAgAapIDSzDzi8S5AgAAUQoAACEAAAAAAAAAAQAAAAAAGSkAAHVuaXZlcnNhbC9mbGFzaF9za2luX3NldHRpbmdzLnhtbFBLAQIAABQAAgAIAGqSA0s1CTVsAQMAAJcLAAAmAAAAAAAAAAEAAAAAABEsAAB1bml2ZXJzYWwvaHRtbF9wdWJsaXNoaW5nX3NldHRpbmdzLnhtbFBLAQIAABQAAgAIAGqSA0tjqZVpowEAAC4GAAAfAAAAAAAAAAEAAAAAAFYvAAB1bml2ZXJzYWwvaHRtbF9za2luX3NldHRpbmdzLmpzUEsBAgAAFAACAAgAapIDS9YSy7ksAQAAAAUAABoAAAAAAAAAAQAAAAAANjEAAHVuaXZlcnNhbC9pMThuX3ByZXNldHMueG1sUEsBAgAAFAACAAgAapIDS5QTsyJpAAAAbgAAABwAAAAAAAAAAQAAAAAAmjIAAHVuaXZlcnNhbC9sb2NhbF9zZXR0aW5ncy54bWxQSwECAAAUAAIACABElFdHI7RO+/sCAACwCAAAFAAAAAAAAAABAAAAAAA9MwAAdW5pdmVyc2FsL3BsYXllci54bWxQSwECAAAUAAIACABqkgNLmCmjfGgJAACkKwAAKQAAAAAAAAABAAAAAABqNgAAdW5pdmVyc2FsL3NraW5fY3VzdG9taXphdGlvbl9zZXR0aW5ncy54bWxQSwECAAAUAAIACABqkgNL7f+p5u4OAAATJAAAFwAAAAAAAAAAAAAAAAAZQAAAdW5pdmVyc2FsL3VuaXZlcnNhbC5wbmdQSwECAAAUAAIACABqkgNLHJjzBksAAABrAAAAGwAAAAAAAAABAAAAAAA8TwAAdW5pdmVyc2FsL3VuaXZlcnNhbC5wbmcueG1sUEsFBgAAAAASABIArgUAAMBPAAAAAA==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</p:tagLst>
</file>

<file path=ppt/theme/theme1.xml><?xml version="1.0" encoding="utf-8"?>
<a:theme xmlns:a="http://schemas.openxmlformats.org/drawingml/2006/main" name="Office 主题">
  <a:themeElements>
    <a:clrScheme name="046">
      <a:dk1>
        <a:srgbClr val="000000"/>
      </a:dk1>
      <a:lt1>
        <a:srgbClr val="FFFFFF"/>
      </a:lt1>
      <a:dk2>
        <a:srgbClr val="5E5E5E"/>
      </a:dk2>
      <a:lt2>
        <a:srgbClr val="DDDDDD"/>
      </a:lt2>
      <a:accent1>
        <a:srgbClr val="0063BE"/>
      </a:accent1>
      <a:accent2>
        <a:srgbClr val="0178D9"/>
      </a:accent2>
      <a:accent3>
        <a:srgbClr val="3688F7"/>
      </a:accent3>
      <a:accent4>
        <a:srgbClr val="47A1FE"/>
      </a:accent4>
      <a:accent5>
        <a:srgbClr val="6EB8FF"/>
      </a:accent5>
      <a:accent6>
        <a:srgbClr val="9FD2FF"/>
      </a:accent6>
      <a:hlink>
        <a:srgbClr val="F59E00"/>
      </a:hlink>
      <a:folHlink>
        <a:srgbClr val="B2B2B2"/>
      </a:folHlink>
    </a:clrScheme>
    <a:fontScheme name="微软雅黑">
      <a:majorFont>
        <a:latin typeface="微软雅黑"/>
        <a:ea typeface="Microsoft YaHei UI"/>
        <a:cs typeface=""/>
      </a:majorFont>
      <a:minorFont>
        <a:latin typeface="微软雅黑"/>
        <a:ea typeface="Microsoft YaHei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5432</TotalTime>
  <Words>3168</Words>
  <Application>Microsoft Office PowerPoint</Application>
  <PresentationFormat>宽屏</PresentationFormat>
  <Paragraphs>974</Paragraphs>
  <Slides>39</Slides>
  <Notes>39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54" baseType="lpstr">
      <vt:lpstr>맑은 고딕</vt:lpstr>
      <vt:lpstr>Microsoft YaHei UI</vt:lpstr>
      <vt:lpstr>等线</vt:lpstr>
      <vt:lpstr>仿宋</vt:lpstr>
      <vt:lpstr>华文新魏</vt:lpstr>
      <vt:lpstr>楷体</vt:lpstr>
      <vt:lpstr>宋体</vt:lpstr>
      <vt:lpstr>微软雅黑</vt:lpstr>
      <vt:lpstr>Arial</vt:lpstr>
      <vt:lpstr>Calibri</vt:lpstr>
      <vt:lpstr>Impact</vt:lpstr>
      <vt:lpstr>Microsoft Sans Serif</vt:lpstr>
      <vt:lpstr>Tahoma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PPT0101 商务模板 PPT模板 17P</dc:title>
  <dc:creator>Administrator</dc:creator>
  <cp:lastModifiedBy>Windows 用户</cp:lastModifiedBy>
  <cp:revision>587</cp:revision>
  <dcterms:created xsi:type="dcterms:W3CDTF">2015-12-24T07:33:27Z</dcterms:created>
  <dcterms:modified xsi:type="dcterms:W3CDTF">2019-12-02T03:28:32Z</dcterms:modified>
</cp:coreProperties>
</file>