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05D308-A01F-9BD8-8CF1-21C7EAE76D58}"/>
              </a:ext>
            </a:extLst>
          </p:cNvPr>
          <p:cNvSpPr>
            <a:spLocks noGrp="1"/>
          </p:cNvSpPr>
          <p:nvPr>
            <p:ph type="ctrTitle"/>
          </p:nvPr>
        </p:nvSpPr>
        <p:spPr>
          <a:xfrm>
            <a:off x="1915385" y="2033658"/>
            <a:ext cx="8361229" cy="2098226"/>
          </a:xfrm>
        </p:spPr>
        <p:txBody>
          <a:bodyPr/>
          <a:lstStyle/>
          <a:p>
            <a:r>
              <a:rPr lang="it-IT" dirty="0"/>
              <a:t>LE ROCCE</a:t>
            </a:r>
          </a:p>
        </p:txBody>
      </p:sp>
    </p:spTree>
    <p:extLst>
      <p:ext uri="{BB962C8B-B14F-4D97-AF65-F5344CB8AC3E}">
        <p14:creationId xmlns:p14="http://schemas.microsoft.com/office/powerpoint/2010/main" val="8529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D7435-CCF8-DFB7-37CE-3B916F85CAC6}"/>
              </a:ext>
            </a:extLst>
          </p:cNvPr>
          <p:cNvSpPr>
            <a:spLocks noGrp="1"/>
          </p:cNvSpPr>
          <p:nvPr>
            <p:ph type="title"/>
          </p:nvPr>
        </p:nvSpPr>
        <p:spPr/>
        <p:txBody>
          <a:bodyPr>
            <a:noAutofit/>
          </a:bodyPr>
          <a:lstStyle/>
          <a:p>
            <a:r>
              <a:rPr lang="it-IT" sz="3600" dirty="0"/>
              <a:t>Le </a:t>
            </a:r>
            <a:r>
              <a:rPr lang="it-IT" sz="3600" b="1" dirty="0"/>
              <a:t>rocce</a:t>
            </a:r>
            <a:r>
              <a:rPr lang="it-IT" sz="3600" dirty="0"/>
              <a:t> sono corpi solidi naturali formati da aggregati minerali diversi o anche da uno stesso tipo di minerale</a:t>
            </a:r>
          </a:p>
        </p:txBody>
      </p:sp>
      <p:sp>
        <p:nvSpPr>
          <p:cNvPr id="3" name="Segnaposto contenuto 2">
            <a:extLst>
              <a:ext uri="{FF2B5EF4-FFF2-40B4-BE49-F238E27FC236}">
                <a16:creationId xmlns:a16="http://schemas.microsoft.com/office/drawing/2014/main" id="{2B92732B-05E5-55FF-2824-A3642D040A4A}"/>
              </a:ext>
            </a:extLst>
          </p:cNvPr>
          <p:cNvSpPr>
            <a:spLocks noGrp="1"/>
          </p:cNvSpPr>
          <p:nvPr>
            <p:ph idx="1"/>
          </p:nvPr>
        </p:nvSpPr>
        <p:spPr>
          <a:xfrm>
            <a:off x="1371600" y="2455682"/>
            <a:ext cx="9601200" cy="3581400"/>
          </a:xfrm>
        </p:spPr>
        <p:txBody>
          <a:bodyPr>
            <a:normAutofit/>
          </a:bodyPr>
          <a:lstStyle/>
          <a:p>
            <a:pPr marL="0" indent="0">
              <a:buNone/>
            </a:pPr>
            <a:r>
              <a:rPr lang="it-IT" sz="2400" dirty="0"/>
              <a:t>La scienza che studia le rocce si chiama </a:t>
            </a:r>
            <a:r>
              <a:rPr lang="it-IT" sz="2400" b="1" dirty="0"/>
              <a:t>petrografia.</a:t>
            </a:r>
          </a:p>
          <a:p>
            <a:pPr marL="0" indent="0">
              <a:buNone/>
            </a:pPr>
            <a:r>
              <a:rPr lang="it-IT" sz="2400" dirty="0"/>
              <a:t>Esiste una grande varietà di rocce, ad esempio per quel che riguarda il loro colore. Quelle formate da aggregati di minerali diversi presentano solitamente varie colorazioni, mentre quelle di colore più uniforme sono in genere formate da un solo minerale.</a:t>
            </a:r>
          </a:p>
        </p:txBody>
      </p:sp>
    </p:spTree>
    <p:extLst>
      <p:ext uri="{BB962C8B-B14F-4D97-AF65-F5344CB8AC3E}">
        <p14:creationId xmlns:p14="http://schemas.microsoft.com/office/powerpoint/2010/main" val="21126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6A5FF-C7D5-0947-578A-C65C92E11C27}"/>
              </a:ext>
            </a:extLst>
          </p:cNvPr>
          <p:cNvSpPr>
            <a:spLocks noGrp="1"/>
          </p:cNvSpPr>
          <p:nvPr>
            <p:ph type="title"/>
          </p:nvPr>
        </p:nvSpPr>
        <p:spPr/>
        <p:txBody>
          <a:bodyPr>
            <a:normAutofit fontScale="90000"/>
          </a:bodyPr>
          <a:lstStyle/>
          <a:p>
            <a:r>
              <a:rPr lang="it-IT" sz="3600" dirty="0"/>
              <a:t>Il principale criterio per classificare le rocce è quello che prende in considerazione il loro processo di formazione, possiamo considerare tre diversi processi:</a:t>
            </a:r>
          </a:p>
        </p:txBody>
      </p:sp>
      <p:sp>
        <p:nvSpPr>
          <p:cNvPr id="3" name="Segnaposto contenuto 2">
            <a:extLst>
              <a:ext uri="{FF2B5EF4-FFF2-40B4-BE49-F238E27FC236}">
                <a16:creationId xmlns:a16="http://schemas.microsoft.com/office/drawing/2014/main" id="{AA351E8E-5A65-52B6-DCF6-B31429789C84}"/>
              </a:ext>
            </a:extLst>
          </p:cNvPr>
          <p:cNvSpPr>
            <a:spLocks noGrp="1"/>
          </p:cNvSpPr>
          <p:nvPr>
            <p:ph idx="1"/>
          </p:nvPr>
        </p:nvSpPr>
        <p:spPr/>
        <p:txBody>
          <a:bodyPr>
            <a:normAutofit/>
          </a:bodyPr>
          <a:lstStyle/>
          <a:p>
            <a:r>
              <a:rPr lang="it-IT" sz="2400" dirty="0"/>
              <a:t>Il </a:t>
            </a:r>
            <a:r>
              <a:rPr lang="it-IT" sz="2400" b="1" dirty="0"/>
              <a:t>processo magmatico: </a:t>
            </a:r>
            <a:r>
              <a:rPr lang="it-IT" sz="2400" dirty="0"/>
              <a:t>consiste nel raffreddamento e nella solidificazione del </a:t>
            </a:r>
            <a:r>
              <a:rPr lang="it-IT" sz="2400" b="1" dirty="0"/>
              <a:t>magma</a:t>
            </a:r>
          </a:p>
          <a:p>
            <a:r>
              <a:rPr lang="it-IT" sz="2400" dirty="0"/>
              <a:t>Il </a:t>
            </a:r>
            <a:r>
              <a:rPr lang="it-IT" sz="2400" b="1" dirty="0"/>
              <a:t>processo sedimentario: </a:t>
            </a:r>
            <a:r>
              <a:rPr lang="it-IT" sz="2400" dirty="0"/>
              <a:t>ha luogo attraverso il deposito e la compattazione di </a:t>
            </a:r>
            <a:r>
              <a:rPr lang="it-IT" sz="2400" b="1" dirty="0"/>
              <a:t>sedimenti</a:t>
            </a:r>
            <a:r>
              <a:rPr lang="it-IT" sz="2400" dirty="0"/>
              <a:t> sulla superficie terrestre</a:t>
            </a:r>
          </a:p>
          <a:p>
            <a:r>
              <a:rPr lang="it-IT" sz="2400" dirty="0"/>
              <a:t>Il </a:t>
            </a:r>
            <a:r>
              <a:rPr lang="it-IT" sz="2400" b="1" dirty="0"/>
              <a:t>processo metamorfico: </a:t>
            </a:r>
            <a:r>
              <a:rPr lang="it-IT" sz="2400" dirty="0"/>
              <a:t>produce trasformazioni chimiche e fisiche in rocce preesistenti</a:t>
            </a:r>
          </a:p>
        </p:txBody>
      </p:sp>
    </p:spTree>
    <p:extLst>
      <p:ext uri="{BB962C8B-B14F-4D97-AF65-F5344CB8AC3E}">
        <p14:creationId xmlns:p14="http://schemas.microsoft.com/office/powerpoint/2010/main" val="82166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D05B9-0B9E-0205-124F-E9ED08A92CFD}"/>
              </a:ext>
            </a:extLst>
          </p:cNvPr>
          <p:cNvSpPr>
            <a:spLocks noGrp="1"/>
          </p:cNvSpPr>
          <p:nvPr>
            <p:ph type="title"/>
          </p:nvPr>
        </p:nvSpPr>
        <p:spPr/>
        <p:txBody>
          <a:bodyPr>
            <a:normAutofit fontScale="90000"/>
          </a:bodyPr>
          <a:lstStyle/>
          <a:p>
            <a:r>
              <a:rPr lang="it-IT" sz="3600" dirty="0"/>
              <a:t>Le rocce che si originano per raffreddamento e progressiva solidificazione di un magma sono chiamate </a:t>
            </a:r>
            <a:r>
              <a:rPr lang="it-IT" sz="3600" b="1" dirty="0"/>
              <a:t>ignee </a:t>
            </a:r>
            <a:r>
              <a:rPr lang="it-IT" sz="3600" dirty="0"/>
              <a:t>o </a:t>
            </a:r>
            <a:r>
              <a:rPr lang="it-IT" sz="3600" b="1" dirty="0"/>
              <a:t>magmatiche</a:t>
            </a:r>
            <a:endParaRPr lang="it-IT" sz="3600" dirty="0"/>
          </a:p>
        </p:txBody>
      </p:sp>
      <p:sp>
        <p:nvSpPr>
          <p:cNvPr id="3" name="Segnaposto contenuto 2">
            <a:extLst>
              <a:ext uri="{FF2B5EF4-FFF2-40B4-BE49-F238E27FC236}">
                <a16:creationId xmlns:a16="http://schemas.microsoft.com/office/drawing/2014/main" id="{F8C39F6B-318D-9C27-7179-4FE8E7328D62}"/>
              </a:ext>
            </a:extLst>
          </p:cNvPr>
          <p:cNvSpPr>
            <a:spLocks noGrp="1"/>
          </p:cNvSpPr>
          <p:nvPr>
            <p:ph idx="1"/>
          </p:nvPr>
        </p:nvSpPr>
        <p:spPr/>
        <p:txBody>
          <a:bodyPr>
            <a:normAutofit/>
          </a:bodyPr>
          <a:lstStyle/>
          <a:p>
            <a:pPr marL="0" indent="0">
              <a:buNone/>
            </a:pPr>
            <a:r>
              <a:rPr lang="it-IT" sz="2400" dirty="0"/>
              <a:t>Le rocce ignee si distinguono in due categorie:</a:t>
            </a:r>
          </a:p>
          <a:p>
            <a:r>
              <a:rPr lang="it-IT" sz="2400" dirty="0"/>
              <a:t>Le rocce</a:t>
            </a:r>
            <a:r>
              <a:rPr lang="it-IT" sz="2400" b="1" dirty="0"/>
              <a:t> intrusive</a:t>
            </a:r>
            <a:r>
              <a:rPr lang="it-IT" sz="2400" dirty="0"/>
              <a:t> che si formano all’interno della crosta terrestre per lento raffreddamento del magma</a:t>
            </a:r>
          </a:p>
          <a:p>
            <a:r>
              <a:rPr lang="it-IT" sz="2400" dirty="0"/>
              <a:t>Le rocce </a:t>
            </a:r>
            <a:r>
              <a:rPr lang="it-IT" sz="2400" b="1" dirty="0"/>
              <a:t>effusive</a:t>
            </a:r>
            <a:r>
              <a:rPr lang="it-IT" sz="2400" dirty="0"/>
              <a:t> che si formano per raffreddamento in superficie delle lave eruttate dai vulcani</a:t>
            </a:r>
          </a:p>
        </p:txBody>
      </p:sp>
    </p:spTree>
    <p:extLst>
      <p:ext uri="{BB962C8B-B14F-4D97-AF65-F5344CB8AC3E}">
        <p14:creationId xmlns:p14="http://schemas.microsoft.com/office/powerpoint/2010/main" val="200512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54EC67-0A4F-3D2C-10ED-FEFA3E29E67D}"/>
              </a:ext>
            </a:extLst>
          </p:cNvPr>
          <p:cNvSpPr>
            <a:spLocks noGrp="1"/>
          </p:cNvSpPr>
          <p:nvPr>
            <p:ph type="title"/>
          </p:nvPr>
        </p:nvSpPr>
        <p:spPr/>
        <p:txBody>
          <a:bodyPr>
            <a:normAutofit fontScale="90000"/>
          </a:bodyPr>
          <a:lstStyle/>
          <a:p>
            <a:r>
              <a:rPr lang="it-IT" sz="3600" dirty="0"/>
              <a:t>Le </a:t>
            </a:r>
            <a:r>
              <a:rPr lang="it-IT" sz="3600" b="1" dirty="0"/>
              <a:t>rocce sedimentarie</a:t>
            </a:r>
            <a:r>
              <a:rPr lang="it-IT" sz="3600" dirty="0"/>
              <a:t> si formano per compattazione e cementazione dei sedimenti derivati dalla disgregazione di rocce preesistenti.</a:t>
            </a:r>
          </a:p>
        </p:txBody>
      </p:sp>
      <p:sp>
        <p:nvSpPr>
          <p:cNvPr id="3" name="Segnaposto contenuto 2">
            <a:extLst>
              <a:ext uri="{FF2B5EF4-FFF2-40B4-BE49-F238E27FC236}">
                <a16:creationId xmlns:a16="http://schemas.microsoft.com/office/drawing/2014/main" id="{053FFF8A-8A1E-9B47-FD2A-5D26EACFEE81}"/>
              </a:ext>
            </a:extLst>
          </p:cNvPr>
          <p:cNvSpPr>
            <a:spLocks noGrp="1"/>
          </p:cNvSpPr>
          <p:nvPr>
            <p:ph idx="1"/>
          </p:nvPr>
        </p:nvSpPr>
        <p:spPr/>
        <p:txBody>
          <a:bodyPr>
            <a:normAutofit/>
          </a:bodyPr>
          <a:lstStyle/>
          <a:p>
            <a:pPr marL="0" indent="0">
              <a:buNone/>
            </a:pPr>
            <a:r>
              <a:rPr lang="it-IT" sz="2400" dirty="0"/>
              <a:t>Nel corso della sedimentazione, inizialmente si formano depositi di sedimenti incoerenti, cioè staccati uni dagli altri, e solo in seguito questi depositi si trasformano in rocce dure e compatte </a:t>
            </a:r>
            <a:r>
              <a:rPr lang="it-IT" sz="2400" b="1" dirty="0"/>
              <a:t>grazie a un lungo processo, che può durare millenni,</a:t>
            </a:r>
            <a:r>
              <a:rPr lang="it-IT" sz="2400" dirty="0"/>
              <a:t> chiamato </a:t>
            </a:r>
            <a:r>
              <a:rPr lang="it-IT" sz="2400" b="1" dirty="0"/>
              <a:t>diagenesi. </a:t>
            </a:r>
            <a:r>
              <a:rPr lang="it-IT" sz="2400" dirty="0"/>
              <a:t>Durante la diagenesi, i sedimenti subiscono una </a:t>
            </a:r>
            <a:r>
              <a:rPr lang="it-IT" sz="2400" b="1" dirty="0"/>
              <a:t>compattazione, </a:t>
            </a:r>
            <a:r>
              <a:rPr lang="it-IT" sz="2400" dirty="0"/>
              <a:t>perché l’aumento della pressione causato dal peso dei vari strati favorisce l’eliminazione dell’acqua e dei gas intrappolati nei fori e provoca un avvicinamento dei frammenti rocciosi.</a:t>
            </a:r>
            <a:endParaRPr lang="it-IT" sz="2400" b="1" dirty="0"/>
          </a:p>
        </p:txBody>
      </p:sp>
    </p:spTree>
    <p:extLst>
      <p:ext uri="{BB962C8B-B14F-4D97-AF65-F5344CB8AC3E}">
        <p14:creationId xmlns:p14="http://schemas.microsoft.com/office/powerpoint/2010/main" val="51629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968987-50EB-BDB6-41A8-3BA325646F8F}"/>
              </a:ext>
            </a:extLst>
          </p:cNvPr>
          <p:cNvSpPr>
            <a:spLocks noGrp="1"/>
          </p:cNvSpPr>
          <p:nvPr>
            <p:ph type="title"/>
          </p:nvPr>
        </p:nvSpPr>
        <p:spPr/>
        <p:txBody>
          <a:bodyPr>
            <a:normAutofit fontScale="90000"/>
          </a:bodyPr>
          <a:lstStyle/>
          <a:p>
            <a:r>
              <a:rPr lang="it-IT" dirty="0"/>
              <a:t>Le rocce sedimentarie sono classificate in base al tipo di sedimentazione subita:</a:t>
            </a:r>
          </a:p>
        </p:txBody>
      </p:sp>
      <p:sp>
        <p:nvSpPr>
          <p:cNvPr id="3" name="Segnaposto contenuto 2">
            <a:extLst>
              <a:ext uri="{FF2B5EF4-FFF2-40B4-BE49-F238E27FC236}">
                <a16:creationId xmlns:a16="http://schemas.microsoft.com/office/drawing/2014/main" id="{C1916EBD-D97A-47D1-0460-E18A8E41F2B3}"/>
              </a:ext>
            </a:extLst>
          </p:cNvPr>
          <p:cNvSpPr>
            <a:spLocks noGrp="1"/>
          </p:cNvSpPr>
          <p:nvPr>
            <p:ph idx="1"/>
          </p:nvPr>
        </p:nvSpPr>
        <p:spPr/>
        <p:txBody>
          <a:bodyPr>
            <a:normAutofit/>
          </a:bodyPr>
          <a:lstStyle/>
          <a:p>
            <a:r>
              <a:rPr lang="it-IT" sz="2400" dirty="0"/>
              <a:t>Le </a:t>
            </a:r>
            <a:r>
              <a:rPr lang="it-IT" sz="2400" b="1" dirty="0"/>
              <a:t>rocce clastiche </a:t>
            </a:r>
            <a:r>
              <a:rPr lang="it-IT" sz="2400" dirty="0"/>
              <a:t>si formano in seguito alla sedimentazione di frammenti rocciosi prodotti dall’erosione e degradazione di rocce preesistenti</a:t>
            </a:r>
          </a:p>
          <a:p>
            <a:r>
              <a:rPr lang="it-IT" sz="2400" dirty="0"/>
              <a:t>Le </a:t>
            </a:r>
            <a:r>
              <a:rPr lang="it-IT" sz="2400" b="1" dirty="0"/>
              <a:t>rocce chimiche </a:t>
            </a:r>
            <a:r>
              <a:rPr lang="it-IT" sz="2400" dirty="0"/>
              <a:t>derivano dalla precipitazione dei Sali disciolti nelle acque</a:t>
            </a:r>
          </a:p>
          <a:p>
            <a:r>
              <a:rPr lang="it-IT" sz="2400" dirty="0"/>
              <a:t>Le </a:t>
            </a:r>
            <a:r>
              <a:rPr lang="it-IT" sz="2400" b="1" dirty="0"/>
              <a:t>rocce organogene</a:t>
            </a:r>
            <a:r>
              <a:rPr lang="it-IT" sz="2400" dirty="0"/>
              <a:t> hanno origine da materiali prodotti dagli esseri umani</a:t>
            </a:r>
          </a:p>
        </p:txBody>
      </p:sp>
    </p:spTree>
    <p:extLst>
      <p:ext uri="{BB962C8B-B14F-4D97-AF65-F5344CB8AC3E}">
        <p14:creationId xmlns:p14="http://schemas.microsoft.com/office/powerpoint/2010/main" val="357314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EEE971-19CD-61F2-A4E2-173E7965A2D3}"/>
              </a:ext>
            </a:extLst>
          </p:cNvPr>
          <p:cNvSpPr txBox="1"/>
          <p:nvPr/>
        </p:nvSpPr>
        <p:spPr>
          <a:xfrm>
            <a:off x="1489386" y="2659559"/>
            <a:ext cx="9213228" cy="769441"/>
          </a:xfrm>
          <a:prstGeom prst="rect">
            <a:avLst/>
          </a:prstGeom>
          <a:noFill/>
        </p:spPr>
        <p:txBody>
          <a:bodyPr wrap="none" rtlCol="0">
            <a:spAutoFit/>
          </a:bodyPr>
          <a:lstStyle/>
          <a:p>
            <a:r>
              <a:rPr lang="it-IT" sz="4400" dirty="0"/>
              <a:t>Grazie per aver visto il mio PowerPoint</a:t>
            </a:r>
          </a:p>
        </p:txBody>
      </p:sp>
    </p:spTree>
    <p:extLst>
      <p:ext uri="{BB962C8B-B14F-4D97-AF65-F5344CB8AC3E}">
        <p14:creationId xmlns:p14="http://schemas.microsoft.com/office/powerpoint/2010/main" val="2547344405"/>
      </p:ext>
    </p:extLst>
  </p:cSld>
  <p:clrMapOvr>
    <a:masterClrMapping/>
  </p:clrMapOvr>
</p:sld>
</file>

<file path=ppt/theme/theme1.xml><?xml version="1.0" encoding="utf-8"?>
<a:theme xmlns:a="http://schemas.openxmlformats.org/drawingml/2006/main" name="Ritaglio">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TM10001105[[fn=Ritaglio]]</Template>
  <TotalTime>69</TotalTime>
  <Words>360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7</vt:i4>
      </vt:variant>
    </vt:vector>
  </HeadingPairs>
  <TitlesOfParts>
    <vt:vector size="9" baseType="lpstr">
      <vt:lpstr>Franklin Gothic Book</vt:lpstr>
      <vt:lpstr>Ritaglio</vt:lpstr>
      <vt:lpstr>LE ROCCE</vt:lpstr>
      <vt:lpstr>Le rocce sono corpi solidi naturali formati da aggregati minerali diversi o anche da uno stesso tipo di minerale</vt:lpstr>
      <vt:lpstr>Il principale criterio per classificare le rocce è quello che prende in considerazione il loro processo di formazione, possiamo considerare tre diversi processi:</vt:lpstr>
      <vt:lpstr>Le rocce che si originano per raffreddamento e progressiva solidificazione di un magma sono chiamate ignee o magmatiche</vt:lpstr>
      <vt:lpstr>Le rocce sedimentarie si formano per compattazione e cementazione dei sedimenti derivati dalla disgregazione di rocce preesistenti.</vt:lpstr>
      <vt:lpstr>Le rocce sedimentarie sono classificate in base al tipo di sedimentazione subita: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ROCCE</dc:title>
  <dc:creator>Sincerer Flame</dc:creator>
  <cp:lastModifiedBy>Sincerer Flame</cp:lastModifiedBy>
  <cp:revision>1</cp:revision>
  <dcterms:created xsi:type="dcterms:W3CDTF">2023-01-22T14:49:15Z</dcterms:created>
  <dcterms:modified xsi:type="dcterms:W3CDTF">2023-01-22T15:59:06Z</dcterms:modified>
</cp:coreProperties>
</file>