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9" r:id="rId3"/>
    <p:sldId id="273" r:id="rId4"/>
    <p:sldId id="263" r:id="rId5"/>
    <p:sldId id="258" r:id="rId6"/>
    <p:sldId id="27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4305-A429-48D4-B256-76EE9963BC6C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C8BA-26E5-4CDA-BB0A-EBEB777DB5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947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4305-A429-48D4-B256-76EE9963BC6C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C8BA-26E5-4CDA-BB0A-EBEB777DB5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726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4305-A429-48D4-B256-76EE9963BC6C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C8BA-26E5-4CDA-BB0A-EBEB777DB5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1919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0668000" y="6477000"/>
            <a:ext cx="13208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6C63C2-13EC-4A11-B70A-B484B6D35A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8577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4305-A429-48D4-B256-76EE9963BC6C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C8BA-26E5-4CDA-BB0A-EBEB777DB5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160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4305-A429-48D4-B256-76EE9963BC6C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C8BA-26E5-4CDA-BB0A-EBEB777DB5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136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4305-A429-48D4-B256-76EE9963BC6C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C8BA-26E5-4CDA-BB0A-EBEB777DB5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05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4305-A429-48D4-B256-76EE9963BC6C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C8BA-26E5-4CDA-BB0A-EBEB777DB5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397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4305-A429-48D4-B256-76EE9963BC6C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C8BA-26E5-4CDA-BB0A-EBEB777DB5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351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4305-A429-48D4-B256-76EE9963BC6C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C8BA-26E5-4CDA-BB0A-EBEB777DB5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9616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4305-A429-48D4-B256-76EE9963BC6C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C8BA-26E5-4CDA-BB0A-EBEB777DB5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78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4305-A429-48D4-B256-76EE9963BC6C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C8BA-26E5-4CDA-BB0A-EBEB777DB5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303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B4305-A429-48D4-B256-76EE9963BC6C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EC8BA-26E5-4CDA-BB0A-EBEB777DB5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059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573044-B0A1-2920-11DB-7BD1B7D7C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53" y="126435"/>
            <a:ext cx="897535" cy="502620"/>
          </a:xfrm>
          <a:prstGeom prst="rect">
            <a:avLst/>
          </a:prstGeom>
        </p:spPr>
      </p:pic>
      <p:sp>
        <p:nvSpPr>
          <p:cNvPr id="3" name="Text Box 1">
            <a:extLst>
              <a:ext uri="{FF2B5EF4-FFF2-40B4-BE49-F238E27FC236}">
                <a16:creationId xmlns:a16="http://schemas.microsoft.com/office/drawing/2014/main" id="{10F48073-B9FE-B3C7-439D-C6EBD7F339FE}"/>
              </a:ext>
            </a:extLst>
          </p:cNvPr>
          <p:cNvSpPr txBox="1"/>
          <p:nvPr/>
        </p:nvSpPr>
        <p:spPr>
          <a:xfrm>
            <a:off x="1703825" y="42545"/>
            <a:ext cx="878435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ctr">
              <a:defRPr sz="5400" b="1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>
                <a:sym typeface="+mn-ea"/>
              </a:rPr>
              <a:t>EXPERIMENT</a:t>
            </a:r>
            <a:endParaRPr lang="en-US" dirty="0">
              <a:sym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3D243D-F51B-0305-BBC0-6F6E28BF2363}"/>
              </a:ext>
            </a:extLst>
          </p:cNvPr>
          <p:cNvSpPr txBox="1"/>
          <p:nvPr/>
        </p:nvSpPr>
        <p:spPr>
          <a:xfrm>
            <a:off x="342900" y="1001185"/>
            <a:ext cx="115671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1000"/>
              </a:spcAft>
            </a:pPr>
            <a:r>
              <a:rPr lang="en-IN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Aim of Experiment: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blink the LED using Arduino Microcontroller</a:t>
            </a:r>
          </a:p>
        </p:txBody>
      </p:sp>
    </p:spTree>
    <p:extLst>
      <p:ext uri="{BB962C8B-B14F-4D97-AF65-F5344CB8AC3E}">
        <p14:creationId xmlns:p14="http://schemas.microsoft.com/office/powerpoint/2010/main" val="3484235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12976" y="664170"/>
            <a:ext cx="11566048" cy="4546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fontAlgn="base">
              <a:lnSpc>
                <a:spcPct val="110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IN" sz="2200" b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What is a LED?</a:t>
            </a:r>
          </a:p>
          <a:p>
            <a:pPr marL="712788" indent="-531813" algn="just" fontAlgn="base">
              <a:lnSpc>
                <a:spcPct val="110000"/>
              </a:lnSpc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-US" sz="2200" b="1" kern="0" dirty="0">
                <a:latin typeface="Times New Roman" pitchFamily="18" charset="0"/>
                <a:cs typeface="Times New Roman" pitchFamily="18" charset="0"/>
              </a:rPr>
              <a:t>A Light Emitting Diode (LED) is a semiconductor device that emits light when an electric current passes through it. LEDs are a type of solid-state lighting (SSL) technology, which means they use semiconductors to produce light, rather than heating a filament like traditional incandescent bulbs.</a:t>
            </a:r>
            <a:endParaRPr lang="en-IN" sz="2200" b="1" kern="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 fontAlgn="base">
              <a:lnSpc>
                <a:spcPct val="110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2200" b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How Does an LED Work?</a:t>
            </a:r>
            <a:endParaRPr lang="en-IN" sz="2200" b="1" kern="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712788" indent="-531813" algn="just" fontAlgn="base">
              <a:lnSpc>
                <a:spcPct val="110000"/>
              </a:lnSpc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-US" sz="2200" b="1" kern="0" dirty="0">
                <a:latin typeface="Times New Roman" pitchFamily="18" charset="0"/>
                <a:cs typeface="Times New Roman" pitchFamily="18" charset="0"/>
              </a:rPr>
              <a:t>An LED consists of two types of materials, p-type (positive) and n-type (negative), which are combined to form a p-n junction. When an electric current is applied to the LED, the p-n junction is forward-biased, allowing electrons to flow from the n-type material to the p-type material. As the electrons cross the junction, they release energy in the form of photons, which is the light we see.</a:t>
            </a:r>
            <a:endParaRPr lang="en-IN" sz="2200" b="1" kern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05300" y="6631973"/>
            <a:ext cx="3581400" cy="365760"/>
          </a:xfrm>
        </p:spPr>
        <p:txBody>
          <a:bodyPr/>
          <a:lstStyle/>
          <a:p>
            <a:pPr algn="ctr"/>
            <a:r>
              <a:rPr lang="en-IN" sz="1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SLIDE NO. - 1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9999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12976" y="664170"/>
            <a:ext cx="11566048" cy="3056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fontAlgn="base">
              <a:lnSpc>
                <a:spcPct val="110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2200" b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How to determine the polarity of the LED</a:t>
            </a:r>
            <a:r>
              <a:rPr lang="en-IN" sz="2200" b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marL="712788" indent="-531813" algn="just" fontAlgn="base">
              <a:lnSpc>
                <a:spcPct val="110000"/>
              </a:lnSpc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-US" sz="2200" b="1" kern="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Leg length: </a:t>
            </a:r>
            <a:r>
              <a:rPr lang="en-US" sz="2200" kern="0" dirty="0">
                <a:latin typeface="Times New Roman" pitchFamily="18" charset="0"/>
                <a:cs typeface="Times New Roman" pitchFamily="18" charset="0"/>
              </a:rPr>
              <a:t>the legs of the LED usually have different lengths. The longer leg is the anode (positive), while the shorter one is the cathode (negative).</a:t>
            </a:r>
          </a:p>
          <a:p>
            <a:pPr marL="712788" indent="-531813" algn="just" fontAlgn="base">
              <a:lnSpc>
                <a:spcPct val="110000"/>
              </a:lnSpc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-US" sz="2200" b="1" kern="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Flat edge or notch: </a:t>
            </a:r>
            <a:r>
              <a:rPr lang="en-US" sz="2200" kern="0" dirty="0">
                <a:latin typeface="Times New Roman" pitchFamily="18" charset="0"/>
                <a:cs typeface="Times New Roman" pitchFamily="18" charset="0"/>
              </a:rPr>
              <a:t>when observing the body of the LED, it is possible to notice a flat edge or a notch at the bottom. This indicator usually points to the location of the cathode.</a:t>
            </a:r>
          </a:p>
          <a:p>
            <a:pPr marL="712788" indent="-531813" algn="just" fontAlgn="base">
              <a:lnSpc>
                <a:spcPct val="110000"/>
              </a:lnSpc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-US" sz="2200" b="1" kern="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Color identification: </a:t>
            </a:r>
            <a:r>
              <a:rPr lang="en-US" sz="2200" kern="0" dirty="0">
                <a:latin typeface="Times New Roman" pitchFamily="18" charset="0"/>
                <a:cs typeface="Times New Roman" pitchFamily="18" charset="0"/>
              </a:rPr>
              <a:t>some LEDs have color markings on their bodies to indicate polarity. The positive leg may have a lighter color or an additional mark.</a:t>
            </a:r>
            <a:endParaRPr lang="en-IN" sz="2200" kern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05300" y="6631973"/>
            <a:ext cx="3581400" cy="365760"/>
          </a:xfrm>
        </p:spPr>
        <p:txBody>
          <a:bodyPr/>
          <a:lstStyle/>
          <a:p>
            <a:pPr algn="ctr"/>
            <a:r>
              <a:rPr lang="en-IN" sz="1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SLIDE NO. - 2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9985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 txBox="1">
            <a:spLocks/>
          </p:cNvSpPr>
          <p:nvPr/>
        </p:nvSpPr>
        <p:spPr>
          <a:xfrm>
            <a:off x="4305300" y="6519624"/>
            <a:ext cx="3581400" cy="36576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SLIDE NO. - 3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051678-4342-3EAF-D430-2E738163F6C3}"/>
              </a:ext>
            </a:extLst>
          </p:cNvPr>
          <p:cNvSpPr txBox="1"/>
          <p:nvPr/>
        </p:nvSpPr>
        <p:spPr>
          <a:xfrm>
            <a:off x="312976" y="664170"/>
            <a:ext cx="11566048" cy="4558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fontAlgn="base">
              <a:lnSpc>
                <a:spcPct val="110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IN" sz="2200" b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Applications of LEDs: -</a:t>
            </a:r>
          </a:p>
          <a:p>
            <a:pPr marL="355600" algn="just" fontAlgn="base">
              <a:lnSpc>
                <a:spcPct val="110000"/>
              </a:lnSpc>
              <a:spcAft>
                <a:spcPts val="1000"/>
              </a:spcAft>
            </a:pPr>
            <a:r>
              <a:rPr lang="en-US" sz="2200" b="1" kern="0" dirty="0">
                <a:latin typeface="Times New Roman" pitchFamily="18" charset="0"/>
                <a:cs typeface="Times New Roman" pitchFamily="18" charset="0"/>
              </a:rPr>
              <a:t>LEDs have a wide range of applications, including:</a:t>
            </a:r>
          </a:p>
          <a:p>
            <a:pPr marL="1076325" indent="-538163" algn="just" fontAlgn="base">
              <a:lnSpc>
                <a:spcPct val="110000"/>
              </a:lnSpc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-US" sz="2200" b="1" kern="0" dirty="0">
                <a:latin typeface="Times New Roman" pitchFamily="18" charset="0"/>
                <a:cs typeface="Times New Roman" pitchFamily="18" charset="0"/>
              </a:rPr>
              <a:t>General Lighting: </a:t>
            </a:r>
            <a:r>
              <a:rPr lang="en-US" sz="2200" kern="0" dirty="0">
                <a:latin typeface="Times New Roman" pitchFamily="18" charset="0"/>
                <a:cs typeface="Times New Roman" pitchFamily="18" charset="0"/>
              </a:rPr>
              <a:t>LEDs are used in residential, commercial, and industrial lighting applications, such as bulbs, lamps, and ceiling lights.</a:t>
            </a:r>
          </a:p>
          <a:p>
            <a:pPr marL="1076325" indent="-538163" algn="just" fontAlgn="base">
              <a:lnSpc>
                <a:spcPct val="110000"/>
              </a:lnSpc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-US" sz="2200" b="1" kern="0" dirty="0">
                <a:latin typeface="Times New Roman" pitchFamily="18" charset="0"/>
                <a:cs typeface="Times New Roman" pitchFamily="18" charset="0"/>
              </a:rPr>
              <a:t>Display Lighting: </a:t>
            </a:r>
            <a:r>
              <a:rPr lang="en-US" sz="2200" kern="0" dirty="0">
                <a:latin typeface="Times New Roman" pitchFamily="18" charset="0"/>
                <a:cs typeface="Times New Roman" pitchFamily="18" charset="0"/>
              </a:rPr>
              <a:t>LEDs are used in display screens, signs, and billboards.</a:t>
            </a:r>
          </a:p>
          <a:p>
            <a:pPr marL="1076325" indent="-538163" algn="just" fontAlgn="base">
              <a:lnSpc>
                <a:spcPct val="110000"/>
              </a:lnSpc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-US" sz="2200" b="1" kern="0" dirty="0">
                <a:latin typeface="Times New Roman" pitchFamily="18" charset="0"/>
                <a:cs typeface="Times New Roman" pitchFamily="18" charset="0"/>
              </a:rPr>
              <a:t>Automotive Lighting: </a:t>
            </a:r>
            <a:r>
              <a:rPr lang="en-US" sz="2200" kern="0" dirty="0">
                <a:latin typeface="Times New Roman" pitchFamily="18" charset="0"/>
                <a:cs typeface="Times New Roman" pitchFamily="18" charset="0"/>
              </a:rPr>
              <a:t>LEDs are used in car headlights, taillights, and interior lighting.</a:t>
            </a:r>
          </a:p>
          <a:p>
            <a:pPr marL="1076325" indent="-538163" algn="just" fontAlgn="base">
              <a:lnSpc>
                <a:spcPct val="110000"/>
              </a:lnSpc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-US" sz="2200" b="1" kern="0" dirty="0">
                <a:latin typeface="Times New Roman" pitchFamily="18" charset="0"/>
                <a:cs typeface="Times New Roman" pitchFamily="18" charset="0"/>
              </a:rPr>
              <a:t>Medical Lighting: </a:t>
            </a:r>
            <a:r>
              <a:rPr lang="en-US" sz="2200" kern="0" dirty="0">
                <a:latin typeface="Times New Roman" pitchFamily="18" charset="0"/>
                <a:cs typeface="Times New Roman" pitchFamily="18" charset="0"/>
              </a:rPr>
              <a:t>LEDs are used in medical devices, such as surgical lights and diagnostic equipment.</a:t>
            </a:r>
          </a:p>
          <a:p>
            <a:pPr marL="1076325" indent="-538163" algn="just" fontAlgn="base">
              <a:lnSpc>
                <a:spcPct val="110000"/>
              </a:lnSpc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-US" sz="2200" b="1" kern="0" dirty="0">
                <a:latin typeface="Times New Roman" pitchFamily="18" charset="0"/>
                <a:cs typeface="Times New Roman" pitchFamily="18" charset="0"/>
              </a:rPr>
              <a:t>Aviation Lighting: </a:t>
            </a:r>
            <a:r>
              <a:rPr lang="en-US" sz="2200" kern="0" dirty="0">
                <a:latin typeface="Times New Roman" pitchFamily="18" charset="0"/>
                <a:cs typeface="Times New Roman" pitchFamily="18" charset="0"/>
              </a:rPr>
              <a:t>LEDs are used in aircraft lighting, such as landing lights and cabin lighting.</a:t>
            </a:r>
            <a:endParaRPr lang="en-IN" sz="2200" kern="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509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 txBox="1">
            <a:spLocks/>
          </p:cNvSpPr>
          <p:nvPr/>
        </p:nvSpPr>
        <p:spPr>
          <a:xfrm>
            <a:off x="4305300" y="6519624"/>
            <a:ext cx="3581400" cy="36576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SLIDE NO. - 4</a:t>
            </a:r>
          </a:p>
          <a:p>
            <a:endParaRPr lang="en-IN" dirty="0"/>
          </a:p>
        </p:txBody>
      </p:sp>
      <p:pic>
        <p:nvPicPr>
          <p:cNvPr id="1026" name="Picture 2" descr="Blinking LED">
            <a:extLst>
              <a:ext uri="{FF2B5EF4-FFF2-40B4-BE49-F238E27FC236}">
                <a16:creationId xmlns:a16="http://schemas.microsoft.com/office/drawing/2014/main" id="{4BB20734-14D1-5767-5CCC-54CF35A854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72"/>
          <a:stretch/>
        </p:blipFill>
        <p:spPr bwMode="auto">
          <a:xfrm>
            <a:off x="411480" y="335280"/>
            <a:ext cx="6167120" cy="589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ED Technology | What You Need to Know">
            <a:extLst>
              <a:ext uri="{FF2B5EF4-FFF2-40B4-BE49-F238E27FC236}">
                <a16:creationId xmlns:a16="http://schemas.microsoft.com/office/drawing/2014/main" id="{964D5D2F-AC2C-1025-A8BE-3D8D4395C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8840" y="200025"/>
            <a:ext cx="4590876" cy="3081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dentify led positive and negative terminals - electronics #3">
            <a:extLst>
              <a:ext uri="{FF2B5EF4-FFF2-40B4-BE49-F238E27FC236}">
                <a16:creationId xmlns:a16="http://schemas.microsoft.com/office/drawing/2014/main" id="{C6080B98-C8CC-C69A-9415-3FE964B1D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8840" y="3708479"/>
            <a:ext cx="4551680" cy="256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251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 txBox="1">
            <a:spLocks/>
          </p:cNvSpPr>
          <p:nvPr/>
        </p:nvSpPr>
        <p:spPr>
          <a:xfrm>
            <a:off x="4305300" y="6519624"/>
            <a:ext cx="3581400" cy="36576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SLIDE NO. - 5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E239F8-55D5-C9C1-A9B8-C52587E15366}"/>
              </a:ext>
            </a:extLst>
          </p:cNvPr>
          <p:cNvSpPr txBox="1"/>
          <p:nvPr/>
        </p:nvSpPr>
        <p:spPr>
          <a:xfrm>
            <a:off x="3048000" y="95746"/>
            <a:ext cx="609600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/*</a:t>
            </a:r>
          </a:p>
          <a:p>
            <a:r>
              <a:rPr lang="en-IN" dirty="0"/>
              <a:t>   Blink</a:t>
            </a:r>
          </a:p>
          <a:p>
            <a:r>
              <a:rPr lang="en-IN" dirty="0"/>
              <a:t>   Turns on an LED on for one second, then off for one second, repeatedly.</a:t>
            </a:r>
          </a:p>
          <a:p>
            <a:r>
              <a:rPr lang="en-IN" dirty="0"/>
              <a:t>*/</a:t>
            </a:r>
          </a:p>
          <a:p>
            <a:endParaRPr lang="en-IN" dirty="0"/>
          </a:p>
          <a:p>
            <a:r>
              <a:rPr lang="en-IN" dirty="0"/>
              <a:t>// the setup function runs once when you press reset or power the board</a:t>
            </a:r>
          </a:p>
          <a:p>
            <a:endParaRPr lang="en-IN" dirty="0"/>
          </a:p>
          <a:p>
            <a:r>
              <a:rPr lang="en-IN" dirty="0"/>
              <a:t>void setup() {  // initialize digital pin 13 as an output.</a:t>
            </a:r>
          </a:p>
          <a:p>
            <a:r>
              <a:rPr lang="en-IN" dirty="0"/>
              <a:t>   </a:t>
            </a:r>
            <a:r>
              <a:rPr lang="en-IN" dirty="0" err="1"/>
              <a:t>pinMode</a:t>
            </a:r>
            <a:r>
              <a:rPr lang="en-IN" dirty="0"/>
              <a:t>(2, OUTPUT);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// the loop function runs over and over again forever</a:t>
            </a:r>
          </a:p>
          <a:p>
            <a:endParaRPr lang="en-IN" dirty="0"/>
          </a:p>
          <a:p>
            <a:r>
              <a:rPr lang="en-IN" dirty="0"/>
              <a:t>void loop() {</a:t>
            </a:r>
          </a:p>
          <a:p>
            <a:r>
              <a:rPr lang="en-IN" dirty="0"/>
              <a:t>   </a:t>
            </a:r>
            <a:r>
              <a:rPr lang="en-IN" dirty="0" err="1"/>
              <a:t>digitalWrite</a:t>
            </a:r>
            <a:r>
              <a:rPr lang="en-IN" dirty="0"/>
              <a:t>(2, HIGH); // turn the LED on (HIGH is the voltage level)</a:t>
            </a:r>
          </a:p>
          <a:p>
            <a:r>
              <a:rPr lang="en-IN" dirty="0"/>
              <a:t>   delay(1000); // wait for a second</a:t>
            </a:r>
          </a:p>
          <a:p>
            <a:r>
              <a:rPr lang="en-IN" dirty="0"/>
              <a:t>   </a:t>
            </a:r>
            <a:r>
              <a:rPr lang="en-IN" dirty="0" err="1"/>
              <a:t>digitalWrite</a:t>
            </a:r>
            <a:r>
              <a:rPr lang="en-IN" dirty="0"/>
              <a:t>(2, LOW); // turn the LED off by making the voltage LOW</a:t>
            </a:r>
          </a:p>
          <a:p>
            <a:r>
              <a:rPr lang="en-IN" dirty="0"/>
              <a:t>   delay(1000); // wait for a second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8816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524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ANISH PANDEY</dc:creator>
  <cp:lastModifiedBy>Dr. ANISH PANDEY</cp:lastModifiedBy>
  <cp:revision>69</cp:revision>
  <dcterms:created xsi:type="dcterms:W3CDTF">2023-08-17T04:08:05Z</dcterms:created>
  <dcterms:modified xsi:type="dcterms:W3CDTF">2025-01-06T05:07:37Z</dcterms:modified>
</cp:coreProperties>
</file>