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17" r:id="rId2"/>
    <p:sldId id="256" r:id="rId3"/>
    <p:sldId id="270" r:id="rId4"/>
    <p:sldId id="259" r:id="rId5"/>
    <p:sldId id="264" r:id="rId6"/>
    <p:sldId id="271" r:id="rId7"/>
    <p:sldId id="416" r:id="rId8"/>
    <p:sldId id="419" r:id="rId9"/>
    <p:sldId id="418" r:id="rId10"/>
    <p:sldId id="268" r:id="rId11"/>
    <p:sldId id="257" r:id="rId12"/>
    <p:sldId id="269" r:id="rId13"/>
    <p:sldId id="262" r:id="rId14"/>
    <p:sldId id="41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CCC2E-9762-41B5-8392-C7200A08BA36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B821D-E73E-472E-829F-B0D115418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7281-7D59-4814-89C0-3A99BCE57B5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0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7AF534-8E21-4045-8A14-46F9EC393E96}" type="datetime1">
              <a:rPr lang="en-US" smtClean="0"/>
              <a:pPr/>
              <a:t>12/15/2024</a:t>
            </a:fld>
            <a:endParaRPr lang="pl-PL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l-PL"/>
              <a:t>NPAMRVE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00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ED9DB1F-3C1B-462B-B271-55CAA6B903B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AAD5476B-2658-4BDD-A5D6-1F6E1AEBC2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62" y="135396"/>
            <a:ext cx="11658077" cy="156541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DEVELOPMENT OF AUTONOMOUS WHEELED ROBOTS (ME28017)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2430" y="1623400"/>
            <a:ext cx="11407140" cy="5042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2000" b="1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200" b="1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900" b="1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9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US" sz="29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Dr. ANISH PANDEY</a:t>
            </a:r>
          </a:p>
          <a:p>
            <a:pPr marL="0" indent="0" algn="ctr">
              <a:buNone/>
            </a:pPr>
            <a:endParaRPr lang="en-US" sz="2600" b="1" kern="0" dirty="0">
              <a:solidFill>
                <a:srgbClr val="FFCD2D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b="1" kern="0" dirty="0">
              <a:solidFill>
                <a:srgbClr val="34164A"/>
              </a:solidFill>
              <a:latin typeface="Arial Unicode MS"/>
            </a:endParaRPr>
          </a:p>
          <a:p>
            <a:pPr marL="0" indent="0" algn="ctr">
              <a:buNone/>
            </a:pPr>
            <a:endParaRPr lang="en-US" sz="2400" b="1" kern="0" dirty="0">
              <a:solidFill>
                <a:srgbClr val="34164A"/>
              </a:solidFill>
              <a:latin typeface="Arial Unicode MS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900" b="1" kern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900" b="1" kern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School of Mechanical Engineering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IN" sz="2900" b="1" kern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Kalinga Institute of Industrial Technology (KIIT) Deemed to be University, Bhubaneswar</a:t>
            </a:r>
            <a:endParaRPr lang="en-US" sz="29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C:\Users\Dr. ANISH PANDEY\Desktop\imag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2384"/>
            <a:ext cx="2196620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Dr. ANISH PANDEY\Desktop\imag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380" y="2652384"/>
            <a:ext cx="2196620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39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814003" y="24130"/>
            <a:ext cx="65639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ym typeface="+mn-ea"/>
              </a:rPr>
              <a:t>Key Features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8768" y="1013460"/>
            <a:ext cx="11854465" cy="5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Welcom letters to parents.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letter to students with a brief introduction to the course.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lesson plan, course outcome to students.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Google Classroom.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the list of experiments and continuous evaluation timeline for a smooth and uniform. teaching-learning process in the introductory lab class.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lesson plan and CO Mapping.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Academic calendar through prescheduled activities.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of attendance and update in SAP.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 and action to be taken for absent or poor attendance cases.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BE2AF-2C3E-D50B-31A2-1472BE28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40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 Calendar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80203"/>
              </p:ext>
            </p:extLst>
          </p:nvPr>
        </p:nvGraphicFramePr>
        <p:xfrm>
          <a:off x="115068" y="877278"/>
          <a:ext cx="11902172" cy="463992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8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4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22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IN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Type</a:t>
                      </a:r>
                      <a:br>
                        <a:rPr lang="en-IN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 Mapping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 Date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Publication Date</a:t>
                      </a:r>
                    </a:p>
                  </a:txBody>
                  <a:tcPr marL="7696" marR="7696" marT="777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6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Daily performance, submission of experimental file on time, attendance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6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Notified by concerned faculty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Notified by concerned faculty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Examination/viva voce/quiz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6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Notified by concerned faculty</a:t>
                      </a:r>
                    </a:p>
                    <a:p>
                      <a:pPr algn="ctr" fontAlgn="ctr"/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Notified by concerned faculty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on allocated group-based projects presentation</a:t>
                      </a:r>
                      <a:endParaRPr lang="en-US" alt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6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Notified by concerned faculty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Notified by concerned faculty</a:t>
                      </a:r>
                    </a:p>
                  </a:txBody>
                  <a:tcPr marL="7696" marR="7696" marT="777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283" y="5584285"/>
            <a:ext cx="1183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activities will be informed to the students before at least one or two week(s) before via Google Classroom, emails, or WhatsApp groups.</a:t>
            </a:r>
          </a:p>
          <a:p>
            <a:pPr marL="723900" indent="-723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responses and lab records will be collected through Google forms and Classroom.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96DE9-6007-2D72-C4B1-2E8C2948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40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Assessment Components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55F351-CD17-38EE-6638-F5691F398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00033"/>
              </p:ext>
            </p:extLst>
          </p:nvPr>
        </p:nvGraphicFramePr>
        <p:xfrm>
          <a:off x="331470" y="1021269"/>
          <a:ext cx="11529060" cy="529297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8612974"/>
                    </a:ext>
                  </a:extLst>
                </a:gridCol>
                <a:gridCol w="4330700">
                  <a:extLst>
                    <a:ext uri="{9D8B030D-6E8A-4147-A177-3AD203B41FA5}">
                      <a16:colId xmlns:a16="http://schemas.microsoft.com/office/drawing/2014/main" val="3483800273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31095245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418195618"/>
                    </a:ext>
                  </a:extLst>
                </a:gridCol>
              </a:tblGrid>
              <a:tr h="902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Weightage / Marks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extLst>
                  <a:ext uri="{0D108BD9-81ED-4DB2-BD59-A6C34878D82A}">
                    <a16:rowId xmlns:a16="http://schemas.microsoft.com/office/drawing/2014/main" val="1623165004"/>
                  </a:ext>
                </a:extLst>
              </a:tr>
              <a:tr h="1431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 Evaluation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(Daily performance, submission of experimental file on time, class participation, attendance, etc.)</a:t>
                      </a: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en-A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marks </a:t>
                      </a:r>
                      <a:r>
                        <a:rPr lang="en-A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 before mid-semester and </a:t>
                      </a: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marks </a:t>
                      </a:r>
                      <a:r>
                        <a:rPr lang="en-A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 after mid-semester exam)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Hours/ Class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extLst>
                  <a:ext uri="{0D108BD9-81ED-4DB2-BD59-A6C34878D82A}">
                    <a16:rowId xmlns:a16="http://schemas.microsoft.com/office/drawing/2014/main" val="1444716806"/>
                  </a:ext>
                </a:extLst>
              </a:tr>
              <a:tr h="711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Test/viva voce/quiz</a:t>
                      </a: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A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marks </a:t>
                      </a:r>
                      <a:r>
                        <a:rPr lang="en-A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 before mid-semester and </a:t>
                      </a: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marks </a:t>
                      </a:r>
                      <a:r>
                        <a:rPr lang="en-A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 after mid-semester exam)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Hour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extLst>
                  <a:ext uri="{0D108BD9-81ED-4DB2-BD59-A6C34878D82A}">
                    <a16:rowId xmlns:a16="http://schemas.microsoft.com/office/drawing/2014/main" val="828258760"/>
                  </a:ext>
                </a:extLst>
              </a:tr>
              <a:tr h="1219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Group-based projects submission and presentation </a:t>
                      </a: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AU" sz="24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(Evaluation after mid-semester exam)</a:t>
                      </a:r>
                      <a:endParaRPr lang="en-IN" sz="2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To be informed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6" marR="57196" marT="8018" marB="0" anchor="ctr"/>
                </a:tc>
                <a:extLst>
                  <a:ext uri="{0D108BD9-81ED-4DB2-BD59-A6C34878D82A}">
                    <a16:rowId xmlns:a16="http://schemas.microsoft.com/office/drawing/2014/main" val="143307401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AE3E668-B013-525D-B316-BC573B83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935" y="25400"/>
            <a:ext cx="101841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Guidance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738" y="1263650"/>
            <a:ext cx="11566525" cy="3515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Motivate the students and help them to understand the crux of this robotics lab.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study materials supply during the lab.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 clearance related to lab.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question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 prepare and share.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project, some recent advanced topics would be discussed in the form of group-based project presentation.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related to case studies of various companies will be provided to students for there references.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50181-191F-CD42-06DE-833B0873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1788970" y="1940142"/>
            <a:ext cx="8614061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5000" b="1" dirty="0">
                <a:solidFill>
                  <a:srgbClr val="584300"/>
                </a:solidFill>
                <a:latin typeface="Edwardian Script ITC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13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645" y="997244"/>
            <a:ext cx="11776710" cy="5528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Course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Development of Autonomous Wheeled Robots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ME28017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0-0-2-1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Coordinator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Prof. Anish Pandey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Members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Prof. Pushkar Jha</a:t>
            </a:r>
          </a:p>
          <a:p>
            <a:pPr lvl="7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Dr. Rasmi Ranjan Behera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	  		Prof. Prakash Ghose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	  		Prof. Sudhansu Sekhar Patro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Basic Electronics EC10001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9346" y="22860"/>
            <a:ext cx="1088548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Autonomous Wheeled Robots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07"/>
            <a:ext cx="12192000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440" y="847089"/>
            <a:ext cx="11755120" cy="5809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just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3900" indent="-5461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About Locomotion for Wheeled Robot: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issues for locomotion, wheeled mobile robot’s locomotion, Legged wheeled robots.</a:t>
            </a:r>
          </a:p>
          <a:p>
            <a:pPr marL="723900" indent="-5461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Wheeled Robots Kinematics: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Kinematic models and constraints, Representing robot position, Forward kinematic models, Wheel kinematic constraints, Degree of freedom.</a:t>
            </a:r>
          </a:p>
          <a:p>
            <a:pPr marL="723900" indent="-5461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Sensors for Autonomous Wheeled Robots: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Various sensors for wheeled robots, Sensor classification, Ultrasonic sensor, Infrared sensor, Vision sensor, Inertial measurement unit (IMU).</a:t>
            </a:r>
          </a:p>
          <a:p>
            <a:pPr marL="723900" indent="-5461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Actuators for Autonomous Wheeled Robots: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Various actuators for wheeled robots, DC motor, Servo motor, Stepper motor, Motor controller.</a:t>
            </a:r>
          </a:p>
          <a:p>
            <a:pPr marL="723900" indent="-5461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Wheeled Robots Programming: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Robot programming language features, Computer control and robot software (monitor mode, run mode and editor mode), Arduino microcontroller programming, Raspberry Pi programming, Complete design of an autonomous wheeled robot.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D873E-9079-6B32-D94B-F56A3585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07"/>
            <a:ext cx="12192000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665" y="968467"/>
            <a:ext cx="11872671" cy="5774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pc="1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Nowadays, robotics is playing a vital role in industry 4.0, and autonomous wheeled robots are being applied to minimize human efforts and to improve the production rate.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pc="1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course gives fundamental knowledge about wheeled robotics and its different hardware and software components.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pc="1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Moreover, the subject discusses kinematics equations, which will be implemented to control the motion of wheeled robots through the actuators.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pc="1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Further, the present course also describes the integration of various sensors and their programming, which will be used to make an autonomous control system for a robot.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 Books: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R. Siegwart, I.R.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Nourbakhsh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D.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Scaramuzza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Introduction to Autonomous Mobile Robots, MIT Press, 2011.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S.G.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Tzafestas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Introduction to Mobile Robot Control, Elsevier Science, 2013.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G. Dudek, M. Jenkin, Computational Principles of Mobile Robotics, Cambridge University Press, 2010.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CFB21-1D15-95C9-BF3B-2F0545D0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79767"/>
              </p:ext>
            </p:extLst>
          </p:nvPr>
        </p:nvGraphicFramePr>
        <p:xfrm>
          <a:off x="128905" y="1219200"/>
          <a:ext cx="11963400" cy="53276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the fundamentals of wheeled robotics and its different components.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1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locomotion constraint features to travel the wheeled robots in different surface conditions.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various sensors integration on wheeled robots for autonomous navigation.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the kinematics of wheeled robots.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robot programming to make an autonomous sensor-actuator control system.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of automation solutions using wheeled robots.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964498" y="42545"/>
            <a:ext cx="62630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ym typeface="+mn-ea"/>
              </a:rPr>
              <a:t>Course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73044-B0A1-2920-11DB-7BD1B7D7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73044-B0A1-2920-11DB-7BD1B7D7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10F48073-B9FE-B3C7-439D-C6EBD7F339FE}"/>
              </a:ext>
            </a:extLst>
          </p:cNvPr>
          <p:cNvSpPr txBox="1"/>
          <p:nvPr/>
        </p:nvSpPr>
        <p:spPr>
          <a:xfrm>
            <a:off x="1703825" y="42545"/>
            <a:ext cx="87843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ym typeface="+mn-ea"/>
              </a:rPr>
              <a:t>LIST OF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243D-F51B-0305-BBC0-6F6E28BF2363}"/>
              </a:ext>
            </a:extLst>
          </p:cNvPr>
          <p:cNvSpPr txBox="1"/>
          <p:nvPr/>
        </p:nvSpPr>
        <p:spPr>
          <a:xfrm>
            <a:off x="342900" y="963085"/>
            <a:ext cx="11567160" cy="5504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1 </a:t>
            </a:r>
            <a:r>
              <a:rPr lang="en-IN" sz="2000" b="1" dirty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  <a:endParaRPr lang="en-IN" sz="2000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measure the object/obstacle distance through Ultrasonic Sensor using Arduino Microcontroller</a:t>
            </a: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2 </a:t>
            </a:r>
            <a:r>
              <a:rPr lang="en-IN" sz="20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measure the object/obstacle distance through IR Sensors using Arduino Microcontroller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3 </a:t>
            </a:r>
            <a:r>
              <a:rPr lang="en-IN" sz="20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measure the object/obstacle distance through Sharp Infrared Sensors using Arduino Microcontroller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4 </a:t>
            </a:r>
            <a:r>
              <a:rPr lang="en-IN" sz="20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control the motion and direction of DC Servo motor through Arduino Microcontroller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5 </a:t>
            </a:r>
            <a:r>
              <a:rPr lang="en-IN" sz="20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control the motion and direction of DC Servo motor with ultrasonic sensors through Arduino Microcontroller</a:t>
            </a: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6 </a:t>
            </a:r>
            <a:r>
              <a:rPr lang="en-IN" sz="20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control the motion and direction of DC Servo motor with IR sensors through Arduino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48423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73044-B0A1-2920-11DB-7BD1B7D7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10F48073-B9FE-B3C7-439D-C6EBD7F339FE}"/>
              </a:ext>
            </a:extLst>
          </p:cNvPr>
          <p:cNvSpPr txBox="1"/>
          <p:nvPr/>
        </p:nvSpPr>
        <p:spPr>
          <a:xfrm>
            <a:off x="1703825" y="42545"/>
            <a:ext cx="87843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ym typeface="+mn-ea"/>
              </a:rPr>
              <a:t>LIST OF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243D-F51B-0305-BBC0-6F6E28BF2363}"/>
              </a:ext>
            </a:extLst>
          </p:cNvPr>
          <p:cNvSpPr txBox="1"/>
          <p:nvPr/>
        </p:nvSpPr>
        <p:spPr>
          <a:xfrm>
            <a:off x="342900" y="1058335"/>
            <a:ext cx="11567160" cy="5504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7 </a:t>
            </a:r>
            <a:r>
              <a:rPr lang="en-IN" sz="20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control the direction and speed of 2 DC motors through L298N motor driver module using Arduino Microcontroller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8 </a:t>
            </a:r>
            <a:r>
              <a:rPr lang="en-IN" sz="20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 an autonomous wheeled robot system with ultrasonic/IR sensors using Arduino Microcontroller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measure the object/obstacle distance through Sharp Infrared Sensors using Raspberry Pi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10 </a:t>
            </a:r>
            <a:r>
              <a:rPr lang="en-IN" sz="2000" b="1" dirty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measure the object/obstacle distance through IR Sensors using Raspberry Pi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measure the object/obstacle distance through Ultrasonic Sensor using Raspberry Pi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12 </a:t>
            </a:r>
            <a:r>
              <a:rPr lang="en-IN" sz="2000" b="1" dirty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control the motion and direction of DC Servo motor through Raspberry Pi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125F-B612-C7BE-929A-63CDD2F5DA3D}"/>
              </a:ext>
            </a:extLst>
          </p:cNvPr>
          <p:cNvSpPr txBox="1"/>
          <p:nvPr/>
        </p:nvSpPr>
        <p:spPr>
          <a:xfrm>
            <a:off x="11095153" y="21764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Cont...</a:t>
            </a:r>
          </a:p>
        </p:txBody>
      </p:sp>
    </p:spTree>
    <p:extLst>
      <p:ext uri="{BB962C8B-B14F-4D97-AF65-F5344CB8AC3E}">
        <p14:creationId xmlns:p14="http://schemas.microsoft.com/office/powerpoint/2010/main" val="156163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73044-B0A1-2920-11DB-7BD1B7D7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10F48073-B9FE-B3C7-439D-C6EBD7F339FE}"/>
              </a:ext>
            </a:extLst>
          </p:cNvPr>
          <p:cNvSpPr txBox="1"/>
          <p:nvPr/>
        </p:nvSpPr>
        <p:spPr>
          <a:xfrm>
            <a:off x="1703825" y="42545"/>
            <a:ext cx="87843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ym typeface="+mn-ea"/>
              </a:rPr>
              <a:t>LIST OF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243D-F51B-0305-BBC0-6F6E28BF2363}"/>
              </a:ext>
            </a:extLst>
          </p:cNvPr>
          <p:cNvSpPr txBox="1"/>
          <p:nvPr/>
        </p:nvSpPr>
        <p:spPr>
          <a:xfrm>
            <a:off x="342900" y="1058335"/>
            <a:ext cx="1156716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1</a:t>
            </a: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control the direction and speed of 2 DC motors through L298N motor driver module using Raspberry Pi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14 </a:t>
            </a:r>
            <a:r>
              <a:rPr lang="en-IN" sz="2000" b="1" dirty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 an autonomous wheeled robot system with ultrasonic/IR sensors using Raspberry Pi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125F-B612-C7BE-929A-63CDD2F5DA3D}"/>
              </a:ext>
            </a:extLst>
          </p:cNvPr>
          <p:cNvSpPr txBox="1"/>
          <p:nvPr/>
        </p:nvSpPr>
        <p:spPr>
          <a:xfrm>
            <a:off x="11095153" y="21764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Cont...</a:t>
            </a:r>
          </a:p>
        </p:txBody>
      </p:sp>
    </p:spTree>
    <p:extLst>
      <p:ext uri="{BB962C8B-B14F-4D97-AF65-F5344CB8AC3E}">
        <p14:creationId xmlns:p14="http://schemas.microsoft.com/office/powerpoint/2010/main" val="339027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73044-B0A1-2920-11DB-7BD1B7D7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10F48073-B9FE-B3C7-439D-C6EBD7F339FE}"/>
              </a:ext>
            </a:extLst>
          </p:cNvPr>
          <p:cNvSpPr txBox="1"/>
          <p:nvPr/>
        </p:nvSpPr>
        <p:spPr>
          <a:xfrm>
            <a:off x="693017" y="-83185"/>
            <a:ext cx="114917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ym typeface="+mn-ea"/>
              </a:rPr>
              <a:t>ABOUT EXPERIMENT WRITING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C1AE4-9C83-50AA-2F47-AF41EF86AA25}"/>
              </a:ext>
            </a:extLst>
          </p:cNvPr>
          <p:cNvSpPr txBox="1"/>
          <p:nvPr/>
        </p:nvSpPr>
        <p:spPr>
          <a:xfrm>
            <a:off x="342900" y="1058335"/>
            <a:ext cx="11567160" cy="543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000"/>
              </a:spcAft>
              <a:buAutoNum type="arabicPeriod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of Experiment</a:t>
            </a:r>
          </a:p>
          <a:p>
            <a:pPr marL="457200" indent="-457200" algn="just">
              <a:spcAft>
                <a:spcPts val="1000"/>
              </a:spcAft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</a:p>
          <a:p>
            <a:pPr marL="457200" indent="-457200" algn="just">
              <a:spcAft>
                <a:spcPts val="1000"/>
              </a:spcAft>
              <a:buAutoNum type="arabicPeriod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Required</a:t>
            </a:r>
          </a:p>
          <a:p>
            <a:pPr marL="457200" indent="-457200" algn="just">
              <a:spcAft>
                <a:spcPts val="1000"/>
              </a:spcAft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 </a:t>
            </a:r>
          </a:p>
          <a:p>
            <a:pPr marL="1074738" indent="-354013" algn="just">
              <a:spcAft>
                <a:spcPts val="1000"/>
              </a:spcAft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Arduino Mega/UNO</a:t>
            </a:r>
          </a:p>
          <a:p>
            <a:pPr marL="1074738" indent="-354013" algn="just">
              <a:spcAft>
                <a:spcPts val="1000"/>
              </a:spcAft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Sensor/Motor</a:t>
            </a:r>
          </a:p>
          <a:p>
            <a:pPr marL="1074738" indent="-354013" algn="just">
              <a:spcAft>
                <a:spcPts val="1000"/>
              </a:spcAft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 (if they use)</a:t>
            </a:r>
          </a:p>
          <a:p>
            <a:pPr marL="457200" indent="-457200" algn="just">
              <a:spcAft>
                <a:spcPts val="1000"/>
              </a:spcAft>
              <a:buFont typeface="+mj-lt"/>
              <a:buAutoNum type="arabicPeriod" startAt="5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Testing</a:t>
            </a:r>
          </a:p>
          <a:p>
            <a:pPr marL="457200" indent="-457200" algn="just">
              <a:spcAft>
                <a:spcPts val="1000"/>
              </a:spcAft>
              <a:buFont typeface="+mj-lt"/>
              <a:buAutoNum type="arabicPeriod" startAt="5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Code</a:t>
            </a:r>
          </a:p>
          <a:p>
            <a:pPr marL="457200" indent="-457200" algn="just">
              <a:spcAft>
                <a:spcPts val="1000"/>
              </a:spcAft>
              <a:buFont typeface="+mj-lt"/>
              <a:buAutoNum type="arabicPeriod" startAt="5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Connection of Motor/Sensor</a:t>
            </a:r>
          </a:p>
          <a:p>
            <a:pPr marL="457200" indent="-457200" algn="just">
              <a:spcAft>
                <a:spcPts val="1000"/>
              </a:spcAft>
              <a:buFont typeface="+mj-lt"/>
              <a:buAutoNum type="arabicPeriod" startAt="5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3136513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</TotalTime>
  <Words>1226</Words>
  <Application>Microsoft Office PowerPoint</Application>
  <PresentationFormat>Widescreen</PresentationFormat>
  <Paragraphs>169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Calibri</vt:lpstr>
      <vt:lpstr>Edwardian Script ITC</vt:lpstr>
      <vt:lpstr>Times New Roman</vt:lpstr>
      <vt:lpstr>Wingdings</vt:lpstr>
      <vt:lpstr>1_Default Design</vt:lpstr>
      <vt:lpstr>DEVELOPMENT OF AUTONOMOUS WHEELED ROBOTS (ME28017)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Roy</dc:creator>
  <cp:lastModifiedBy>Dr. ANISH PANDEY</cp:lastModifiedBy>
  <cp:revision>141</cp:revision>
  <dcterms:created xsi:type="dcterms:W3CDTF">2021-06-09T08:12:00Z</dcterms:created>
  <dcterms:modified xsi:type="dcterms:W3CDTF">2024-12-15T07:46:15Z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71763BB4A3FD450AB6FB88DEAB56188C_13</vt:lpwstr>
  </property>
  <property fmtid="{D5CDD505-2E9C-101B-9397-08002B2CF9AE}" pid="3" name="KSOProductBuildVer">
    <vt:lpwstr>1033-12.2.0.13359</vt:lpwstr>
  </property>
</Properties>
</file>