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D12"/>
    <a:srgbClr val="4AD3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DarkPheonix456/Gopichand.git" TargetMode="External"/><Relationship Id="rId1" Type="http://schemas.openxmlformats.org/officeDocument/2006/relationships/slideLayout" Target="../slideLayouts/slideLayout5.xml"/><Relationship Id="rId4" Type="http://schemas.openxmlformats.org/officeDocument/2006/relationships/image" Target="../media/image18.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5">
            <a:extLst>
              <a:ext uri="{FF2B5EF4-FFF2-40B4-BE49-F238E27FC236}">
                <a16:creationId xmlns:a16="http://schemas.microsoft.com/office/drawing/2014/main" id="{846F20EE-FD16-44F1-FC1B-3027DF346CA3}"/>
              </a:ext>
            </a:extLst>
          </p:cNvPr>
          <p:cNvSpPr/>
          <p:nvPr/>
        </p:nvSpPr>
        <p:spPr>
          <a:xfrm>
            <a:off x="5034394" y="1172850"/>
            <a:ext cx="2615995" cy="2160042"/>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chemeClr val="accent1">
              <a:lumMod val="40000"/>
              <a:lumOff val="60000"/>
            </a:schemeClr>
          </a:solidFill>
        </p:spPr>
        <p:txBody>
          <a:bodyPr wrap="square" lIns="0" tIns="0" rIns="0" bIns="0" rtlCol="0"/>
          <a:lstStyle/>
          <a:p>
            <a:endParaRPr/>
          </a:p>
        </p:txBody>
      </p:sp>
      <p:grpSp>
        <p:nvGrpSpPr>
          <p:cNvPr id="2" name="object 2"/>
          <p:cNvGrpSpPr/>
          <p:nvPr/>
        </p:nvGrpSpPr>
        <p:grpSpPr>
          <a:xfrm>
            <a:off x="741782" y="3262742"/>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562600" y="3233120"/>
            <a:ext cx="2895691" cy="505267"/>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2D936B"/>
                </a:solidFill>
                <a:latin typeface="Times New Roman" panose="02020603050405020304" pitchFamily="18" charset="0"/>
                <a:cs typeface="Times New Roman" panose="02020603050405020304" pitchFamily="18" charset="0"/>
              </a:rPr>
              <a:t>Final</a:t>
            </a:r>
            <a:r>
              <a:rPr sz="3200" b="1" spc="-165" dirty="0">
                <a:solidFill>
                  <a:srgbClr val="2D936B"/>
                </a:solidFill>
                <a:latin typeface="Times New Roman" panose="02020603050405020304" pitchFamily="18" charset="0"/>
                <a:cs typeface="Times New Roman" panose="02020603050405020304" pitchFamily="18" charset="0"/>
              </a:rPr>
              <a:t> </a:t>
            </a:r>
            <a:r>
              <a:rPr sz="3200" b="1" spc="-5" dirty="0">
                <a:solidFill>
                  <a:srgbClr val="2D936B"/>
                </a:solidFill>
                <a:latin typeface="Times New Roman" panose="02020603050405020304" pitchFamily="18" charset="0"/>
                <a:cs typeface="Times New Roman" panose="02020603050405020304" pitchFamily="18" charset="0"/>
              </a:rPr>
              <a:t>Project</a:t>
            </a:r>
            <a:endParaRPr sz="32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object 5">
            <a:extLst>
              <a:ext uri="{FF2B5EF4-FFF2-40B4-BE49-F238E27FC236}">
                <a16:creationId xmlns:a16="http://schemas.microsoft.com/office/drawing/2014/main" id="{B4631BDB-710C-61EC-B307-6016B93AA6E3}"/>
              </a:ext>
            </a:extLst>
          </p:cNvPr>
          <p:cNvSpPr/>
          <p:nvPr/>
        </p:nvSpPr>
        <p:spPr>
          <a:xfrm>
            <a:off x="3416402" y="476972"/>
            <a:ext cx="1828800" cy="152400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chemeClr val="tx2">
              <a:lumMod val="40000"/>
              <a:lumOff val="60000"/>
            </a:schemeClr>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7" name="object 7"/>
          <p:cNvSpPr txBox="1">
            <a:spLocks noGrp="1"/>
          </p:cNvSpPr>
          <p:nvPr>
            <p:ph type="ctrTitle"/>
          </p:nvPr>
        </p:nvSpPr>
        <p:spPr>
          <a:xfrm>
            <a:off x="1289593" y="2477910"/>
            <a:ext cx="9228188" cy="755335"/>
          </a:xfrm>
          <a:prstGeom prst="rect">
            <a:avLst/>
          </a:prstGeom>
        </p:spPr>
        <p:txBody>
          <a:bodyPr vert="horz" wrap="square" lIns="0" tIns="16510" rIns="0" bIns="0" rtlCol="0">
            <a:spAutoFit/>
          </a:bodyPr>
          <a:lstStyle/>
          <a:p>
            <a:pPr marL="3213735">
              <a:lnSpc>
                <a:spcPct val="100000"/>
              </a:lnSpc>
              <a:spcBef>
                <a:spcPts val="130"/>
              </a:spcBef>
            </a:pPr>
            <a:r>
              <a:rPr lang="en-US" sz="4800" b="1" spc="1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Gopichand Sujanmulk</a:t>
            </a:r>
            <a:endParaRPr sz="4800" b="1" spc="1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 name="object 6">
            <a:extLst>
              <a:ext uri="{FF2B5EF4-FFF2-40B4-BE49-F238E27FC236}">
                <a16:creationId xmlns:a16="http://schemas.microsoft.com/office/drawing/2014/main" id="{9A08A20A-D254-ADAC-EC93-7519981E0B20}"/>
              </a:ext>
            </a:extLst>
          </p:cNvPr>
          <p:cNvSpPr/>
          <p:nvPr/>
        </p:nvSpPr>
        <p:spPr>
          <a:xfrm>
            <a:off x="2743200" y="1447800"/>
            <a:ext cx="800100" cy="706033"/>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tx2">
              <a:lumMod val="20000"/>
              <a:lumOff val="80000"/>
            </a:schemeClr>
          </a:solidFill>
        </p:spPr>
        <p:txBody>
          <a:bodyPr wrap="square" lIns="0" tIns="0" rIns="0" bIns="0" rtlCol="0"/>
          <a:lstStyle/>
          <a:p>
            <a:endParaRPr dirty="0"/>
          </a:p>
        </p:txBody>
      </p:sp>
      <p:sp>
        <p:nvSpPr>
          <p:cNvPr id="14" name="object 6">
            <a:extLst>
              <a:ext uri="{FF2B5EF4-FFF2-40B4-BE49-F238E27FC236}">
                <a16:creationId xmlns:a16="http://schemas.microsoft.com/office/drawing/2014/main" id="{8DE53212-4BCB-181B-2635-97FE33875360}"/>
              </a:ext>
            </a:extLst>
          </p:cNvPr>
          <p:cNvSpPr/>
          <p:nvPr/>
        </p:nvSpPr>
        <p:spPr>
          <a:xfrm>
            <a:off x="632244" y="71308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AD3D6"/>
          </a:solidFill>
        </p:spPr>
        <p:txBody>
          <a:bodyPr wrap="square" lIns="0" tIns="0" rIns="0" bIns="0" rtlCol="0"/>
          <a:lstStyle/>
          <a:p>
            <a:endParaRPr/>
          </a:p>
        </p:txBody>
      </p:sp>
      <p:sp>
        <p:nvSpPr>
          <p:cNvPr id="15" name="object 6">
            <a:extLst>
              <a:ext uri="{FF2B5EF4-FFF2-40B4-BE49-F238E27FC236}">
                <a16:creationId xmlns:a16="http://schemas.microsoft.com/office/drawing/2014/main" id="{C6E1F4A9-2305-B0E8-3D57-10B89AB168D2}"/>
              </a:ext>
            </a:extLst>
          </p:cNvPr>
          <p:cNvSpPr/>
          <p:nvPr/>
        </p:nvSpPr>
        <p:spPr>
          <a:xfrm>
            <a:off x="1289592" y="1172850"/>
            <a:ext cx="312789" cy="27495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tx2">
              <a:lumMod val="60000"/>
              <a:lumOff val="40000"/>
            </a:schemeClr>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shot 2024-06-12 233652">
            <a:extLst>
              <a:ext uri="{FF2B5EF4-FFF2-40B4-BE49-F238E27FC236}">
                <a16:creationId xmlns:a16="http://schemas.microsoft.com/office/drawing/2014/main" id="{46138AE7-A62A-0C85-EF7A-1A625B993F09}"/>
              </a:ext>
            </a:extLst>
          </p:cNvPr>
          <p:cNvPicPr>
            <a:picLocks noChangeAspect="1"/>
          </p:cNvPicPr>
          <p:nvPr/>
        </p:nvPicPr>
        <p:blipFill>
          <a:blip r:embed="rId2"/>
          <a:stretch>
            <a:fillRect/>
          </a:stretch>
        </p:blipFill>
        <p:spPr>
          <a:xfrm>
            <a:off x="457200" y="1353164"/>
            <a:ext cx="1883229" cy="2126226"/>
          </a:xfrm>
          <a:prstGeom prst="rect">
            <a:avLst/>
          </a:prstGeom>
        </p:spPr>
      </p:pic>
      <p:pic>
        <p:nvPicPr>
          <p:cNvPr id="2" name="Picture 1" descr="Screenshot 2024-06-12 233739">
            <a:extLst>
              <a:ext uri="{FF2B5EF4-FFF2-40B4-BE49-F238E27FC236}">
                <a16:creationId xmlns:a16="http://schemas.microsoft.com/office/drawing/2014/main" id="{6DA61709-3D2E-A0A6-0C21-475614A474C2}"/>
              </a:ext>
            </a:extLst>
          </p:cNvPr>
          <p:cNvPicPr>
            <a:picLocks noChangeAspect="1"/>
          </p:cNvPicPr>
          <p:nvPr/>
        </p:nvPicPr>
        <p:blipFill>
          <a:blip r:embed="rId3"/>
          <a:stretch>
            <a:fillRect/>
          </a:stretch>
        </p:blipFill>
        <p:spPr>
          <a:xfrm>
            <a:off x="527957" y="3810000"/>
            <a:ext cx="1741714" cy="2126226"/>
          </a:xfrm>
          <a:prstGeom prst="rect">
            <a:avLst/>
          </a:prstGeom>
        </p:spPr>
      </p:pic>
      <p:pic>
        <p:nvPicPr>
          <p:cNvPr id="3" name="Picture 2" descr="Screenshot 2024-06-12 233915">
            <a:extLst>
              <a:ext uri="{FF2B5EF4-FFF2-40B4-BE49-F238E27FC236}">
                <a16:creationId xmlns:a16="http://schemas.microsoft.com/office/drawing/2014/main" id="{6D6E0ECB-A1CD-869E-2A52-3F28528DD86C}"/>
              </a:ext>
            </a:extLst>
          </p:cNvPr>
          <p:cNvPicPr>
            <a:picLocks noChangeAspect="1"/>
          </p:cNvPicPr>
          <p:nvPr/>
        </p:nvPicPr>
        <p:blipFill>
          <a:blip r:embed="rId4"/>
          <a:stretch>
            <a:fillRect/>
          </a:stretch>
        </p:blipFill>
        <p:spPr>
          <a:xfrm>
            <a:off x="2819400" y="1353164"/>
            <a:ext cx="1883229" cy="2126226"/>
          </a:xfrm>
          <a:prstGeom prst="rect">
            <a:avLst/>
          </a:prstGeom>
        </p:spPr>
      </p:pic>
      <p:sp>
        <p:nvSpPr>
          <p:cNvPr id="6" name="TextBox 5">
            <a:extLst>
              <a:ext uri="{FF2B5EF4-FFF2-40B4-BE49-F238E27FC236}">
                <a16:creationId xmlns:a16="http://schemas.microsoft.com/office/drawing/2014/main" id="{2EC68267-C64C-87B6-2AFF-E3CE4A118B25}"/>
              </a:ext>
            </a:extLst>
          </p:cNvPr>
          <p:cNvSpPr txBox="1"/>
          <p:nvPr/>
        </p:nvSpPr>
        <p:spPr>
          <a:xfrm>
            <a:off x="381000" y="491076"/>
            <a:ext cx="6099858" cy="646331"/>
          </a:xfrm>
          <a:prstGeom prst="rect">
            <a:avLst/>
          </a:prstGeom>
          <a:noFill/>
        </p:spPr>
        <p:txBody>
          <a:bodyPr wrap="square">
            <a:spAutoFit/>
          </a:bodyPr>
          <a:lstStyle/>
          <a:p>
            <a:pPr marL="12700">
              <a:lnSpc>
                <a:spcPct val="100000"/>
              </a:lnSpc>
              <a:spcBef>
                <a:spcPts val="105"/>
              </a:spcBef>
            </a:pPr>
            <a:r>
              <a:rPr lang="en-US" sz="3600" b="1" spc="1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 IMAGES</a:t>
            </a:r>
            <a:endParaRPr lang="en-US" sz="360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AF465FC-E366-3087-53F1-F048E1E70B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200" y="1504888"/>
            <a:ext cx="5721977" cy="1543934"/>
          </a:xfrm>
          <a:prstGeom prst="rect">
            <a:avLst/>
          </a:prstGeom>
        </p:spPr>
      </p:pic>
      <p:pic>
        <p:nvPicPr>
          <p:cNvPr id="8" name="Picture 7">
            <a:extLst>
              <a:ext uri="{FF2B5EF4-FFF2-40B4-BE49-F238E27FC236}">
                <a16:creationId xmlns:a16="http://schemas.microsoft.com/office/drawing/2014/main" id="{0BFC5C08-D9E8-3E94-CDB5-959CAE3845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37861" y="3846871"/>
            <a:ext cx="9118808" cy="1657965"/>
          </a:xfrm>
          <a:prstGeom prst="rect">
            <a:avLst/>
          </a:prstGeom>
        </p:spPr>
      </p:pic>
    </p:spTree>
    <p:extLst>
      <p:ext uri="{BB962C8B-B14F-4D97-AF65-F5344CB8AC3E}">
        <p14:creationId xmlns:p14="http://schemas.microsoft.com/office/powerpoint/2010/main" val="2194918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38200" y="544318"/>
            <a:ext cx="3054668" cy="752129"/>
          </a:xfrm>
          <a:prstGeom prst="rect">
            <a:avLst/>
          </a:prstGeom>
        </p:spPr>
        <p:txBody>
          <a:bodyPr vert="horz" wrap="square" lIns="0" tIns="13335" rIns="0" bIns="0" rtlCol="0">
            <a:spAutoFit/>
          </a:bodyPr>
          <a:lstStyle/>
          <a:p>
            <a:pPr marL="12700">
              <a:lnSpc>
                <a:spcPct val="100000"/>
              </a:lnSpc>
              <a:spcBef>
                <a:spcPts val="105"/>
              </a:spcBef>
            </a:pPr>
            <a:r>
              <a:rPr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spc="-4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spc="1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spc="-3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a:t>
            </a:r>
            <a:r>
              <a:rPr spc="-40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t>
            </a:r>
            <a:r>
              <a:rPr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ACC314A7-A779-3C52-ACD2-3A23A2058BD7}"/>
              </a:ext>
            </a:extLst>
          </p:cNvPr>
          <p:cNvSpPr txBox="1"/>
          <p:nvPr/>
        </p:nvSpPr>
        <p:spPr>
          <a:xfrm>
            <a:off x="752475" y="1524000"/>
            <a:ext cx="8458200" cy="410881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advanced detection and removal tools successfully identified and eliminated keyloggers from user devices, reducing the incidence of data breaches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Educational programs increased user awareness and knowledge about keylogger threats, empowering individuals to adopt safer online practices.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Finally, The project significantly improved cybersecurity, protected user data, and encouraged a more security-conscious community</a:t>
            </a:r>
            <a:r>
              <a:rPr lang="en-US" dirty="0">
                <a:cs typeface="Times New Roman" panose="02020603050405020304" pitchFamily="18" charset="0"/>
              </a:rPr>
              <a:t>.</a:t>
            </a:r>
            <a:endParaRPr lang="en-IN" dirty="0">
              <a:cs typeface="Times New Roman" panose="02020603050405020304" pitchFamily="18"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D06EB3-C56D-BBBA-1C58-6B0A6798BEAC}"/>
              </a:ext>
            </a:extLst>
          </p:cNvPr>
          <p:cNvSpPr txBox="1"/>
          <p:nvPr/>
        </p:nvSpPr>
        <p:spPr>
          <a:xfrm>
            <a:off x="457200" y="609600"/>
            <a:ext cx="6098796" cy="646331"/>
          </a:xfrm>
          <a:prstGeom prst="rect">
            <a:avLst/>
          </a:prstGeom>
          <a:noFill/>
        </p:spPr>
        <p:txBody>
          <a:bodyPr wrap="square">
            <a:spAutoFit/>
          </a:bodyPr>
          <a:lstStyle/>
          <a:p>
            <a:r>
              <a:rPr lang="en-US" sz="36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US" sz="3600" b="1" dirty="0"/>
          </a:p>
        </p:txBody>
      </p:sp>
      <p:sp>
        <p:nvSpPr>
          <p:cNvPr id="4" name="TextBox 3">
            <a:extLst>
              <a:ext uri="{FF2B5EF4-FFF2-40B4-BE49-F238E27FC236}">
                <a16:creationId xmlns:a16="http://schemas.microsoft.com/office/drawing/2014/main" id="{F66C71B2-ABDE-AF8A-2947-EA2A7490D710}"/>
              </a:ext>
            </a:extLst>
          </p:cNvPr>
          <p:cNvSpPr txBox="1"/>
          <p:nvPr/>
        </p:nvSpPr>
        <p:spPr>
          <a:xfrm>
            <a:off x="990600" y="1447800"/>
            <a:ext cx="7543800"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Keyloggers are a potent threat to both individuals and enterprises, with the potential to cause significant harm if left undetected. </a:t>
            </a:r>
          </a:p>
          <a:p>
            <a:r>
              <a:rPr lang="en-US" sz="2400" dirty="0">
                <a:latin typeface="Times New Roman" panose="02020603050405020304" pitchFamily="18" charset="0"/>
                <a:cs typeface="Times New Roman" panose="02020603050405020304" pitchFamily="18" charset="0"/>
              </a:rPr>
              <a:t>Understanding the nature of keyloggers, their methods of infiltration, and the dangers they pose is crucial for maintaining a secure digital environment.</a:t>
            </a:r>
          </a:p>
          <a:p>
            <a:r>
              <a:rPr lang="en-US" sz="2400" dirty="0">
                <a:latin typeface="Times New Roman" panose="02020603050405020304" pitchFamily="18" charset="0"/>
                <a:cs typeface="Times New Roman" panose="02020603050405020304" pitchFamily="18" charset="0"/>
              </a:rPr>
              <a:t>Have successfully created a python keylogger, recording keystrokes in a text file i.e., “keylogger.txt”.</a:t>
            </a:r>
          </a:p>
          <a:p>
            <a:r>
              <a:rPr lang="en-US" sz="2400" dirty="0">
                <a:latin typeface="Times New Roman" panose="02020603050405020304" pitchFamily="18" charset="0"/>
                <a:cs typeface="Times New Roman" panose="02020603050405020304" pitchFamily="18" charset="0"/>
              </a:rPr>
              <a:t>So, we can this algorithm to track your keystrokes</a:t>
            </a:r>
          </a:p>
        </p:txBody>
      </p:sp>
    </p:spTree>
    <p:extLst>
      <p:ext uri="{BB962C8B-B14F-4D97-AF65-F5344CB8AC3E}">
        <p14:creationId xmlns:p14="http://schemas.microsoft.com/office/powerpoint/2010/main" val="1484717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A95F0A-7328-9B5F-2E2D-0245992A4206}"/>
              </a:ext>
            </a:extLst>
          </p:cNvPr>
          <p:cNvSpPr txBox="1"/>
          <p:nvPr/>
        </p:nvSpPr>
        <p:spPr>
          <a:xfrm>
            <a:off x="304800" y="533400"/>
            <a:ext cx="6098796" cy="769441"/>
          </a:xfrm>
          <a:prstGeom prst="rect">
            <a:avLst/>
          </a:prstGeom>
          <a:noFill/>
        </p:spPr>
        <p:txBody>
          <a:bodyPr wrap="square">
            <a:spAutoFit/>
          </a:bodyPr>
          <a:lstStyle/>
          <a:p>
            <a:r>
              <a:rPr lang="en-US" sz="44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 PROJECT LINK</a:t>
            </a:r>
            <a:endParaRPr lang="en-US" sz="4400" b="1" dirty="0"/>
          </a:p>
        </p:txBody>
      </p:sp>
      <p:sp>
        <p:nvSpPr>
          <p:cNvPr id="4" name="TextBox 3">
            <a:extLst>
              <a:ext uri="{FF2B5EF4-FFF2-40B4-BE49-F238E27FC236}">
                <a16:creationId xmlns:a16="http://schemas.microsoft.com/office/drawing/2014/main" id="{8F371AE5-C114-A727-57E7-C8516BC808C0}"/>
              </a:ext>
            </a:extLst>
          </p:cNvPr>
          <p:cNvSpPr txBox="1"/>
          <p:nvPr/>
        </p:nvSpPr>
        <p:spPr>
          <a:xfrm>
            <a:off x="2743200" y="3059668"/>
            <a:ext cx="6100916"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hlinkClick r:id="rId2"/>
              </a:rPr>
              <a:t>https://github.com/DarkPheonix456/Gopichand.git</a:t>
            </a:r>
            <a:endParaRPr lang="en-US" dirty="0">
              <a:latin typeface="Times New Roman" panose="02020603050405020304" pitchFamily="18" charset="0"/>
              <a:cs typeface="Times New Roman" panose="02020603050405020304" pitchFamily="18" charset="0"/>
            </a:endParaRPr>
          </a:p>
        </p:txBody>
      </p:sp>
      <p:pic>
        <p:nvPicPr>
          <p:cNvPr id="5" name="Graphic 4" descr="Connections with solid fill">
            <a:extLst>
              <a:ext uri="{FF2B5EF4-FFF2-40B4-BE49-F238E27FC236}">
                <a16:creationId xmlns:a16="http://schemas.microsoft.com/office/drawing/2014/main" id="{BE71C15A-C26A-50D7-D841-C75B9054B4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1752600"/>
            <a:ext cx="2209800" cy="2209800"/>
          </a:xfrm>
          <a:prstGeom prst="rect">
            <a:avLst/>
          </a:prstGeom>
        </p:spPr>
      </p:pic>
    </p:spTree>
    <p:extLst>
      <p:ext uri="{BB962C8B-B14F-4D97-AF65-F5344CB8AC3E}">
        <p14:creationId xmlns:p14="http://schemas.microsoft.com/office/powerpoint/2010/main" val="394531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16">
            <a:extLst>
              <a:ext uri="{FF2B5EF4-FFF2-40B4-BE49-F238E27FC236}">
                <a16:creationId xmlns:a16="http://schemas.microsoft.com/office/drawing/2014/main" id="{3D52BF2E-B26D-622E-DE65-23C054D5984E}"/>
              </a:ext>
            </a:extLst>
          </p:cNvPr>
          <p:cNvSpPr/>
          <p:nvPr/>
        </p:nvSpPr>
        <p:spPr>
          <a:xfrm>
            <a:off x="1524000" y="2057400"/>
            <a:ext cx="3429000" cy="34290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1">
              <a:lumMod val="60000"/>
              <a:lumOff val="40000"/>
            </a:schemeClr>
          </a:solidFill>
        </p:spPr>
        <p:txBody>
          <a:bodyPr wrap="square" lIns="0" tIns="0" rIns="0" bIns="0" rtlCol="0"/>
          <a:lstStyle/>
          <a:p>
            <a:endParaRPr/>
          </a:p>
        </p:txBody>
      </p:sp>
      <p:sp>
        <p:nvSpPr>
          <p:cNvPr id="7" name="object 16">
            <a:extLst>
              <a:ext uri="{FF2B5EF4-FFF2-40B4-BE49-F238E27FC236}">
                <a16:creationId xmlns:a16="http://schemas.microsoft.com/office/drawing/2014/main" id="{7A30F806-B8FD-123A-C064-7BE499238570}"/>
              </a:ext>
            </a:extLst>
          </p:cNvPr>
          <p:cNvSpPr/>
          <p:nvPr/>
        </p:nvSpPr>
        <p:spPr>
          <a:xfrm>
            <a:off x="152400" y="315218"/>
            <a:ext cx="3810000" cy="3875782"/>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sp>
        <p:nvSpPr>
          <p:cNvPr id="3" name="TextBox 2">
            <a:extLst>
              <a:ext uri="{FF2B5EF4-FFF2-40B4-BE49-F238E27FC236}">
                <a16:creationId xmlns:a16="http://schemas.microsoft.com/office/drawing/2014/main" id="{11A5EC6C-BF95-E51E-F3AE-ACBC377FCB48}"/>
              </a:ext>
            </a:extLst>
          </p:cNvPr>
          <p:cNvSpPr txBox="1"/>
          <p:nvPr/>
        </p:nvSpPr>
        <p:spPr>
          <a:xfrm>
            <a:off x="6705600" y="3886200"/>
            <a:ext cx="3962400" cy="584775"/>
          </a:xfrm>
          <a:prstGeom prst="rect">
            <a:avLst/>
          </a:prstGeom>
          <a:noFill/>
        </p:spPr>
        <p:txBody>
          <a:bodyPr wrap="square">
            <a:spAutoFit/>
          </a:bodyPr>
          <a:lstStyle/>
          <a:p>
            <a:r>
              <a:rPr lang="en-US" sz="3200" i="1" dirty="0">
                <a:solidFill>
                  <a:schemeClr val="tx2">
                    <a:lumMod val="50000"/>
                  </a:schemeClr>
                </a:solidFill>
                <a:latin typeface="Vladimir Script" panose="03050402040407070305" pitchFamily="66" charset="0"/>
              </a:rPr>
              <a:t>-Gopichand Sujanmulk</a:t>
            </a:r>
          </a:p>
        </p:txBody>
      </p:sp>
      <p:sp>
        <p:nvSpPr>
          <p:cNvPr id="5" name="TextBox 4">
            <a:extLst>
              <a:ext uri="{FF2B5EF4-FFF2-40B4-BE49-F238E27FC236}">
                <a16:creationId xmlns:a16="http://schemas.microsoft.com/office/drawing/2014/main" id="{7D3780DF-E4B8-3F11-C29A-FC2BC3F70703}"/>
              </a:ext>
            </a:extLst>
          </p:cNvPr>
          <p:cNvSpPr txBox="1"/>
          <p:nvPr/>
        </p:nvSpPr>
        <p:spPr>
          <a:xfrm>
            <a:off x="914400" y="2438400"/>
            <a:ext cx="7962072" cy="1569660"/>
          </a:xfrm>
          <a:prstGeom prst="rect">
            <a:avLst/>
          </a:prstGeom>
          <a:noFill/>
        </p:spPr>
        <p:txBody>
          <a:bodyPr wrap="square" rtlCol="0">
            <a:spAutoFit/>
          </a:bodyPr>
          <a:lstStyle/>
          <a:p>
            <a:r>
              <a:rPr lang="en-US" sz="9600" dirty="0">
                <a:solidFill>
                  <a:schemeClr val="tx2">
                    <a:lumMod val="75000"/>
                  </a:schemeClr>
                </a:solidFill>
                <a:latin typeface="Viner Hand ITC" panose="03070502030502020203" pitchFamily="66" charset="0"/>
              </a:rPr>
              <a:t>THANK YOU</a:t>
            </a:r>
          </a:p>
        </p:txBody>
      </p:sp>
      <p:sp>
        <p:nvSpPr>
          <p:cNvPr id="8" name="object 16">
            <a:extLst>
              <a:ext uri="{FF2B5EF4-FFF2-40B4-BE49-F238E27FC236}">
                <a16:creationId xmlns:a16="http://schemas.microsoft.com/office/drawing/2014/main" id="{308B5635-EF8B-E1C1-A3C8-03604D4AB300}"/>
              </a:ext>
            </a:extLst>
          </p:cNvPr>
          <p:cNvSpPr/>
          <p:nvPr/>
        </p:nvSpPr>
        <p:spPr>
          <a:xfrm>
            <a:off x="3124200" y="4008060"/>
            <a:ext cx="457200" cy="46291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sp>
        <p:nvSpPr>
          <p:cNvPr id="9" name="object 16">
            <a:extLst>
              <a:ext uri="{FF2B5EF4-FFF2-40B4-BE49-F238E27FC236}">
                <a16:creationId xmlns:a16="http://schemas.microsoft.com/office/drawing/2014/main" id="{15DB7361-36BB-059F-4ADD-FDFF42A295E8}"/>
              </a:ext>
            </a:extLst>
          </p:cNvPr>
          <p:cNvSpPr/>
          <p:nvPr/>
        </p:nvSpPr>
        <p:spPr>
          <a:xfrm>
            <a:off x="7010400" y="1112761"/>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sp>
        <p:nvSpPr>
          <p:cNvPr id="10" name="object 16">
            <a:extLst>
              <a:ext uri="{FF2B5EF4-FFF2-40B4-BE49-F238E27FC236}">
                <a16:creationId xmlns:a16="http://schemas.microsoft.com/office/drawing/2014/main" id="{976C0F34-B85B-1184-DB45-218E6C95B6D0}"/>
              </a:ext>
            </a:extLst>
          </p:cNvPr>
          <p:cNvSpPr/>
          <p:nvPr/>
        </p:nvSpPr>
        <p:spPr>
          <a:xfrm>
            <a:off x="6743350" y="521970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sp>
        <p:nvSpPr>
          <p:cNvPr id="11" name="object 16">
            <a:extLst>
              <a:ext uri="{FF2B5EF4-FFF2-40B4-BE49-F238E27FC236}">
                <a16:creationId xmlns:a16="http://schemas.microsoft.com/office/drawing/2014/main" id="{F8801FF8-F468-D598-0E5F-1F761BD6D1CA}"/>
              </a:ext>
            </a:extLst>
          </p:cNvPr>
          <p:cNvSpPr/>
          <p:nvPr/>
        </p:nvSpPr>
        <p:spPr>
          <a:xfrm>
            <a:off x="2819400" y="1737284"/>
            <a:ext cx="153228" cy="153186"/>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00B050"/>
          </a:solidFill>
        </p:spPr>
        <p:txBody>
          <a:bodyPr wrap="square" lIns="0" tIns="0" rIns="0" bIns="0" rtlCol="0"/>
          <a:lstStyle/>
          <a:p>
            <a:endParaRPr/>
          </a:p>
        </p:txBody>
      </p:sp>
      <p:sp>
        <p:nvSpPr>
          <p:cNvPr id="15" name="object 16">
            <a:extLst>
              <a:ext uri="{FF2B5EF4-FFF2-40B4-BE49-F238E27FC236}">
                <a16:creationId xmlns:a16="http://schemas.microsoft.com/office/drawing/2014/main" id="{2BF99573-DD46-95E1-BBC1-935899E5D2D0}"/>
              </a:ext>
            </a:extLst>
          </p:cNvPr>
          <p:cNvSpPr/>
          <p:nvPr/>
        </p:nvSpPr>
        <p:spPr>
          <a:xfrm>
            <a:off x="8762172" y="2285214"/>
            <a:ext cx="153228" cy="153186"/>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00B050"/>
          </a:solidFill>
        </p:spPr>
        <p:txBody>
          <a:bodyPr wrap="square" lIns="0" tIns="0" rIns="0" bIns="0" rtlCol="0"/>
          <a:lstStyle/>
          <a:p>
            <a:endParaRPr/>
          </a:p>
        </p:txBody>
      </p:sp>
      <p:sp>
        <p:nvSpPr>
          <p:cNvPr id="16" name="object 16">
            <a:extLst>
              <a:ext uri="{FF2B5EF4-FFF2-40B4-BE49-F238E27FC236}">
                <a16:creationId xmlns:a16="http://schemas.microsoft.com/office/drawing/2014/main" id="{3C258211-84E4-3C3E-93B0-909EF482FDCB}"/>
              </a:ext>
            </a:extLst>
          </p:cNvPr>
          <p:cNvSpPr/>
          <p:nvPr/>
        </p:nvSpPr>
        <p:spPr>
          <a:xfrm>
            <a:off x="3944224" y="6314182"/>
            <a:ext cx="153228" cy="153186"/>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00B050"/>
          </a:solidFill>
        </p:spPr>
        <p:txBody>
          <a:bodyPr wrap="square" lIns="0" tIns="0" rIns="0" bIns="0" rtlCol="0"/>
          <a:lstStyle/>
          <a:p>
            <a:endParaRPr/>
          </a:p>
        </p:txBody>
      </p:sp>
      <p:sp>
        <p:nvSpPr>
          <p:cNvPr id="17" name="object 16">
            <a:extLst>
              <a:ext uri="{FF2B5EF4-FFF2-40B4-BE49-F238E27FC236}">
                <a16:creationId xmlns:a16="http://schemas.microsoft.com/office/drawing/2014/main" id="{849B28A8-D5FD-7676-2329-1B865CE04ABE}"/>
              </a:ext>
            </a:extLst>
          </p:cNvPr>
          <p:cNvSpPr/>
          <p:nvPr/>
        </p:nvSpPr>
        <p:spPr>
          <a:xfrm>
            <a:off x="1447800" y="5103920"/>
            <a:ext cx="153228" cy="153186"/>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00B050"/>
          </a:solidFill>
        </p:spPr>
        <p:txBody>
          <a:bodyPr wrap="square" lIns="0" tIns="0" rIns="0" bIns="0" rtlCol="0"/>
          <a:lstStyle/>
          <a:p>
            <a:endParaRPr/>
          </a:p>
        </p:txBody>
      </p:sp>
      <p:sp>
        <p:nvSpPr>
          <p:cNvPr id="18" name="object 16">
            <a:extLst>
              <a:ext uri="{FF2B5EF4-FFF2-40B4-BE49-F238E27FC236}">
                <a16:creationId xmlns:a16="http://schemas.microsoft.com/office/drawing/2014/main" id="{81768DED-024F-D562-618B-12F7B39E9CF7}"/>
              </a:ext>
            </a:extLst>
          </p:cNvPr>
          <p:cNvSpPr/>
          <p:nvPr/>
        </p:nvSpPr>
        <p:spPr>
          <a:xfrm>
            <a:off x="5714586" y="4162924"/>
            <a:ext cx="153228" cy="153186"/>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00B050"/>
          </a:solidFill>
        </p:spPr>
        <p:txBody>
          <a:bodyPr wrap="square" lIns="0" tIns="0" rIns="0" bIns="0" rtlCol="0"/>
          <a:lstStyle/>
          <a:p>
            <a:endParaRPr/>
          </a:p>
        </p:txBody>
      </p:sp>
      <p:sp>
        <p:nvSpPr>
          <p:cNvPr id="19" name="object 16">
            <a:extLst>
              <a:ext uri="{FF2B5EF4-FFF2-40B4-BE49-F238E27FC236}">
                <a16:creationId xmlns:a16="http://schemas.microsoft.com/office/drawing/2014/main" id="{707E95B9-FD58-70BA-C36D-A6E3440D0347}"/>
              </a:ext>
            </a:extLst>
          </p:cNvPr>
          <p:cNvSpPr/>
          <p:nvPr/>
        </p:nvSpPr>
        <p:spPr>
          <a:xfrm>
            <a:off x="5106954" y="1036168"/>
            <a:ext cx="153228" cy="153186"/>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00B050"/>
          </a:solidFill>
        </p:spPr>
        <p:txBody>
          <a:bodyPr wrap="square" lIns="0" tIns="0" rIns="0" bIns="0" rtlCol="0"/>
          <a:lstStyle/>
          <a:p>
            <a:endParaRPr/>
          </a:p>
        </p:txBody>
      </p:sp>
      <p:sp>
        <p:nvSpPr>
          <p:cNvPr id="20" name="object 16">
            <a:extLst>
              <a:ext uri="{FF2B5EF4-FFF2-40B4-BE49-F238E27FC236}">
                <a16:creationId xmlns:a16="http://schemas.microsoft.com/office/drawing/2014/main" id="{4938EE8C-7D8D-E5F3-CCF4-67063063052B}"/>
              </a:ext>
            </a:extLst>
          </p:cNvPr>
          <p:cNvSpPr/>
          <p:nvPr/>
        </p:nvSpPr>
        <p:spPr>
          <a:xfrm>
            <a:off x="7848600" y="4997874"/>
            <a:ext cx="153228" cy="153186"/>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00B050"/>
          </a:solidFill>
        </p:spPr>
        <p:txBody>
          <a:bodyPr wrap="square" lIns="0" tIns="0" rIns="0" bIns="0" rtlCol="0"/>
          <a:lstStyle/>
          <a:p>
            <a:endParaRPr/>
          </a:p>
        </p:txBody>
      </p:sp>
    </p:spTree>
    <p:extLst>
      <p:ext uri="{BB962C8B-B14F-4D97-AF65-F5344CB8AC3E}">
        <p14:creationId xmlns:p14="http://schemas.microsoft.com/office/powerpoint/2010/main" val="161807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3617403" y="369489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tx2">
              <a:lumMod val="50000"/>
            </a:schemeClr>
          </a:solidFill>
        </p:spPr>
        <p:txBody>
          <a:bodyPr wrap="square" lIns="0" tIns="0" rIns="0" bIns="0" rtlCol="0"/>
          <a:lstStyle/>
          <a:p>
            <a:endParaRPr/>
          </a:p>
        </p:txBody>
      </p:sp>
      <p:sp>
        <p:nvSpPr>
          <p:cNvPr id="15" name="object 15"/>
          <p:cNvSpPr/>
          <p:nvPr/>
        </p:nvSpPr>
        <p:spPr>
          <a:xfrm>
            <a:off x="914400" y="1219200"/>
            <a:ext cx="2590799" cy="261419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00B0F0"/>
          </a:solidFill>
        </p:spPr>
        <p:txBody>
          <a:bodyPr wrap="square" lIns="0" tIns="0" rIns="0" bIns="0" rtlCol="0"/>
          <a:lstStyle/>
          <a:p>
            <a:endParaRPr/>
          </a:p>
        </p:txBody>
      </p:sp>
      <p:sp>
        <p:nvSpPr>
          <p:cNvPr id="16" name="object 16"/>
          <p:cNvSpPr/>
          <p:nvPr/>
        </p:nvSpPr>
        <p:spPr>
          <a:xfrm>
            <a:off x="3305428" y="406160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60000"/>
              <a:lumOff val="40000"/>
            </a:schemeClr>
          </a:solidFill>
        </p:spPr>
        <p:txBody>
          <a:bodyPr wrap="square" lIns="0" tIns="0" rIns="0" bIns="0" rtlCol="0"/>
          <a:lstStyle/>
          <a:p>
            <a:endParaRPr/>
          </a:p>
        </p:txBody>
      </p:sp>
      <p:sp>
        <p:nvSpPr>
          <p:cNvPr id="17" name="object 17"/>
          <p:cNvSpPr txBox="1">
            <a:spLocks noGrp="1"/>
          </p:cNvSpPr>
          <p:nvPr>
            <p:ph type="title"/>
          </p:nvPr>
        </p:nvSpPr>
        <p:spPr>
          <a:xfrm>
            <a:off x="1445074" y="2700752"/>
            <a:ext cx="8194675" cy="670696"/>
          </a:xfrm>
          <a:prstGeom prst="rect">
            <a:avLst/>
          </a:prstGeom>
        </p:spPr>
        <p:txBody>
          <a:bodyPr vert="horz" wrap="square" lIns="0" tIns="16510" rIns="0" bIns="0" rtlCol="0">
            <a:spAutoFit/>
          </a:bodyPr>
          <a:lstStyle/>
          <a:p>
            <a:pPr marL="12700" algn="ctr">
              <a:lnSpc>
                <a:spcPct val="100000"/>
              </a:lnSpc>
              <a:spcBef>
                <a:spcPts val="130"/>
              </a:spcBef>
            </a:pPr>
            <a:r>
              <a:rPr lang="en-US" sz="4250" spc="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LOGGER &amp; SECURITY</a:t>
            </a:r>
            <a:endParaRPr sz="425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object 14">
            <a:extLst>
              <a:ext uri="{FF2B5EF4-FFF2-40B4-BE49-F238E27FC236}">
                <a16:creationId xmlns:a16="http://schemas.microsoft.com/office/drawing/2014/main" id="{0685AF63-0087-A28E-B7E7-F57BC7B5BEB4}"/>
              </a:ext>
            </a:extLst>
          </p:cNvPr>
          <p:cNvSpPr/>
          <p:nvPr/>
        </p:nvSpPr>
        <p:spPr>
          <a:xfrm>
            <a:off x="6629400" y="1316387"/>
            <a:ext cx="304800" cy="283813"/>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tx2">
              <a:lumMod val="40000"/>
              <a:lumOff val="60000"/>
            </a:schemeClr>
          </a:solidFill>
        </p:spPr>
        <p:txBody>
          <a:bodyPr wrap="square" lIns="0" tIns="0" rIns="0" bIns="0" rtlCol="0"/>
          <a:lstStyle/>
          <a:p>
            <a:endParaRPr/>
          </a:p>
        </p:txBody>
      </p:sp>
      <p:sp>
        <p:nvSpPr>
          <p:cNvPr id="25" name="object 14">
            <a:extLst>
              <a:ext uri="{FF2B5EF4-FFF2-40B4-BE49-F238E27FC236}">
                <a16:creationId xmlns:a16="http://schemas.microsoft.com/office/drawing/2014/main" id="{03CFCEFE-A94D-2F1D-3CC9-74596D479C5B}"/>
              </a:ext>
            </a:extLst>
          </p:cNvPr>
          <p:cNvSpPr/>
          <p:nvPr/>
        </p:nvSpPr>
        <p:spPr>
          <a:xfrm>
            <a:off x="3986229" y="57245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tx2">
              <a:lumMod val="60000"/>
              <a:lumOff val="40000"/>
            </a:schemeClr>
          </a:solidFill>
        </p:spPr>
        <p:txBody>
          <a:bodyPr wrap="square" lIns="0" tIns="0" rIns="0" bIns="0" rtlCol="0"/>
          <a:lstStyle/>
          <a:p>
            <a:endParaRPr/>
          </a:p>
        </p:txBody>
      </p:sp>
      <p:sp>
        <p:nvSpPr>
          <p:cNvPr id="26" name="object 14">
            <a:extLst>
              <a:ext uri="{FF2B5EF4-FFF2-40B4-BE49-F238E27FC236}">
                <a16:creationId xmlns:a16="http://schemas.microsoft.com/office/drawing/2014/main" id="{78EA1CC9-0603-3C63-42D5-F794A15E2400}"/>
              </a:ext>
            </a:extLst>
          </p:cNvPr>
          <p:cNvSpPr/>
          <p:nvPr/>
        </p:nvSpPr>
        <p:spPr>
          <a:xfrm>
            <a:off x="375611" y="423863"/>
            <a:ext cx="364164" cy="3810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60000"/>
              <a:lumOff val="40000"/>
            </a:schemeClr>
          </a:solidFill>
        </p:spPr>
        <p:txBody>
          <a:bodyPr wrap="square" lIns="0" tIns="0" rIns="0" bIns="0" rtlCol="0"/>
          <a:lstStyle/>
          <a:p>
            <a:endParaRPr/>
          </a:p>
        </p:txBody>
      </p:sp>
      <p:sp>
        <p:nvSpPr>
          <p:cNvPr id="27" name="object 14">
            <a:extLst>
              <a:ext uri="{FF2B5EF4-FFF2-40B4-BE49-F238E27FC236}">
                <a16:creationId xmlns:a16="http://schemas.microsoft.com/office/drawing/2014/main" id="{21B6B4F5-1899-D072-9143-A2193B944FDF}"/>
              </a:ext>
            </a:extLst>
          </p:cNvPr>
          <p:cNvSpPr/>
          <p:nvPr/>
        </p:nvSpPr>
        <p:spPr>
          <a:xfrm>
            <a:off x="2310130" y="4995862"/>
            <a:ext cx="128270" cy="109538"/>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tx2">
              <a:lumMod val="50000"/>
            </a:schemeClr>
          </a:solidFill>
        </p:spPr>
        <p:txBody>
          <a:bodyPr wrap="square" lIns="0" tIns="0" rIns="0" bIns="0" rtlCol="0"/>
          <a:lstStyle/>
          <a:p>
            <a:endParaRPr/>
          </a:p>
        </p:txBody>
      </p:sp>
      <p:sp>
        <p:nvSpPr>
          <p:cNvPr id="28" name="object 14">
            <a:extLst>
              <a:ext uri="{FF2B5EF4-FFF2-40B4-BE49-F238E27FC236}">
                <a16:creationId xmlns:a16="http://schemas.microsoft.com/office/drawing/2014/main" id="{4E326DCF-D4D2-A4CF-D24D-EA7B7C973284}"/>
              </a:ext>
            </a:extLst>
          </p:cNvPr>
          <p:cNvSpPr/>
          <p:nvPr/>
        </p:nvSpPr>
        <p:spPr>
          <a:xfrm>
            <a:off x="6867587" y="4433686"/>
            <a:ext cx="142813" cy="17561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tx2">
              <a:lumMod val="60000"/>
              <a:lumOff val="40000"/>
            </a:schemeClr>
          </a:solidFill>
        </p:spPr>
        <p:txBody>
          <a:bodyPr wrap="square" lIns="0" tIns="0" rIns="0" bIns="0" rtlCol="0"/>
          <a:lstStyle/>
          <a:p>
            <a:endParaRPr/>
          </a:p>
        </p:txBody>
      </p:sp>
      <p:sp>
        <p:nvSpPr>
          <p:cNvPr id="29" name="object 14">
            <a:extLst>
              <a:ext uri="{FF2B5EF4-FFF2-40B4-BE49-F238E27FC236}">
                <a16:creationId xmlns:a16="http://schemas.microsoft.com/office/drawing/2014/main" id="{4873F909-0AB2-A984-0EC7-9F09E7426F61}"/>
              </a:ext>
            </a:extLst>
          </p:cNvPr>
          <p:cNvSpPr/>
          <p:nvPr/>
        </p:nvSpPr>
        <p:spPr>
          <a:xfrm>
            <a:off x="8724645" y="304800"/>
            <a:ext cx="156846" cy="1524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tx2">
              <a:lumMod val="50000"/>
            </a:schemeClr>
          </a:solidFill>
        </p:spPr>
        <p:txBody>
          <a:bodyPr wrap="square" lIns="0" tIns="0" rIns="0" bIns="0" rtlCol="0"/>
          <a:lstStyle/>
          <a:p>
            <a:endParaRPr/>
          </a:p>
        </p:txBody>
      </p:sp>
      <p:sp>
        <p:nvSpPr>
          <p:cNvPr id="30" name="object 14">
            <a:extLst>
              <a:ext uri="{FF2B5EF4-FFF2-40B4-BE49-F238E27FC236}">
                <a16:creationId xmlns:a16="http://schemas.microsoft.com/office/drawing/2014/main" id="{739BF7CF-651B-5EAF-B803-5F7678A6AFF0}"/>
              </a:ext>
            </a:extLst>
          </p:cNvPr>
          <p:cNvSpPr/>
          <p:nvPr/>
        </p:nvSpPr>
        <p:spPr>
          <a:xfrm>
            <a:off x="8408553" y="61817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tx2">
              <a:lumMod val="50000"/>
            </a:schemeClr>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26580" y="1642905"/>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765425" cy="752129"/>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spc="-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spc="-3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spc="1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348A587E-3C41-1D21-921F-8E04B5FF3C70}"/>
              </a:ext>
            </a:extLst>
          </p:cNvPr>
          <p:cNvSpPr txBox="1"/>
          <p:nvPr/>
        </p:nvSpPr>
        <p:spPr>
          <a:xfrm>
            <a:off x="2329994" y="1252384"/>
            <a:ext cx="7413815" cy="5109091"/>
          </a:xfrm>
          <a:prstGeom prst="rect">
            <a:avLst/>
          </a:prstGeom>
          <a:noFill/>
        </p:spPr>
        <p:txBody>
          <a:bodyPr wrap="square" rtlCol="0">
            <a:spAutoFit/>
          </a:bodyPr>
          <a:lstStyle/>
          <a:p>
            <a:pPr marL="342900" indent="-342900">
              <a:buFont typeface="Wingdings" panose="05000000000000000000" pitchFamily="2" charset="2"/>
              <a:buChar char="Ø"/>
            </a:pPr>
            <a:r>
              <a:rPr lang="en-US" sz="2800" b="1" dirty="0">
                <a:solidFill>
                  <a:schemeClr val="tx2">
                    <a:lumMod val="75000"/>
                  </a:schemeClr>
                </a:solidFill>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Ø"/>
            </a:pPr>
            <a:r>
              <a:rPr lang="en-US" sz="2800" b="1" dirty="0">
                <a:solidFill>
                  <a:schemeClr val="tx2">
                    <a:lumMod val="75000"/>
                  </a:schemeClr>
                </a:solidFill>
                <a:latin typeface="Times New Roman" panose="02020603050405020304" pitchFamily="18" charset="0"/>
                <a:cs typeface="Times New Roman" panose="02020603050405020304" pitchFamily="18" charset="0"/>
              </a:rPr>
              <a:t>About keylogger and  Security</a:t>
            </a:r>
          </a:p>
          <a:p>
            <a:pPr marL="342900" indent="-342900">
              <a:buFont typeface="Wingdings" panose="05000000000000000000" pitchFamily="2" charset="2"/>
              <a:buChar char="Ø"/>
            </a:pPr>
            <a:r>
              <a:rPr lang="en-US" sz="2800" b="1" dirty="0">
                <a:solidFill>
                  <a:schemeClr val="tx2">
                    <a:lumMod val="75000"/>
                  </a:schemeClr>
                </a:solidFill>
                <a:latin typeface="Times New Roman" panose="02020603050405020304" pitchFamily="18" charset="0"/>
                <a:cs typeface="Times New Roman" panose="02020603050405020304" pitchFamily="18" charset="0"/>
              </a:rPr>
              <a:t>Problem Statement</a:t>
            </a:r>
          </a:p>
          <a:p>
            <a:pPr marL="342900" indent="-342900">
              <a:buFont typeface="Wingdings" panose="05000000000000000000" pitchFamily="2" charset="2"/>
              <a:buChar char="Ø"/>
            </a:pPr>
            <a:r>
              <a:rPr lang="en-US" sz="2800" b="1" dirty="0">
                <a:solidFill>
                  <a:schemeClr val="tx2">
                    <a:lumMod val="75000"/>
                  </a:schemeClr>
                </a:solidFill>
                <a:latin typeface="Times New Roman" panose="02020603050405020304" pitchFamily="18" charset="0"/>
                <a:cs typeface="Times New Roman" panose="02020603050405020304" pitchFamily="18" charset="0"/>
              </a:rPr>
              <a:t>Project Overview</a:t>
            </a:r>
          </a:p>
          <a:p>
            <a:pPr marL="342900" indent="-342900">
              <a:buFont typeface="Wingdings" panose="05000000000000000000" pitchFamily="2" charset="2"/>
              <a:buChar char="Ø"/>
            </a:pPr>
            <a:r>
              <a:rPr lang="en-US" sz="2800" b="1" dirty="0">
                <a:solidFill>
                  <a:schemeClr val="tx2">
                    <a:lumMod val="75000"/>
                  </a:schemeClr>
                </a:solidFill>
                <a:latin typeface="Times New Roman" panose="02020603050405020304" pitchFamily="18" charset="0"/>
                <a:cs typeface="Times New Roman" panose="02020603050405020304" pitchFamily="18" charset="0"/>
              </a:rPr>
              <a:t> </a:t>
            </a:r>
            <a:r>
              <a:rPr lang="en-US" sz="2800" b="1" spc="25" dirty="0">
                <a:solidFill>
                  <a:schemeClr val="tx2">
                    <a:lumMod val="75000"/>
                  </a:schemeClr>
                </a:solidFill>
                <a:latin typeface="Times New Roman" panose="02020603050405020304" pitchFamily="18" charset="0"/>
                <a:cs typeface="Times New Roman" panose="02020603050405020304" pitchFamily="18" charset="0"/>
              </a:rPr>
              <a:t>Who are the end users?</a:t>
            </a:r>
          </a:p>
          <a:p>
            <a:pPr marL="342900" indent="-342900">
              <a:buFont typeface="Wingdings" panose="05000000000000000000" pitchFamily="2" charset="2"/>
              <a:buChar char="Ø"/>
            </a:pPr>
            <a:r>
              <a:rPr lang="en-US" sz="2800" b="1" spc="25" dirty="0">
                <a:solidFill>
                  <a:schemeClr val="tx2">
                    <a:lumMod val="75000"/>
                  </a:schemeClr>
                </a:solidFill>
                <a:latin typeface="Times New Roman" panose="02020603050405020304" pitchFamily="18" charset="0"/>
                <a:cs typeface="Times New Roman" panose="02020603050405020304" pitchFamily="18" charset="0"/>
              </a:rPr>
              <a:t>Your Solution and its Proposition</a:t>
            </a:r>
          </a:p>
          <a:p>
            <a:pPr marL="342900" indent="-342900">
              <a:buFont typeface="Wingdings" panose="05000000000000000000" pitchFamily="2" charset="2"/>
              <a:buChar char="Ø"/>
            </a:pPr>
            <a:r>
              <a:rPr lang="en-US" sz="2800" b="1" spc="25" dirty="0">
                <a:solidFill>
                  <a:schemeClr val="tx2">
                    <a:lumMod val="75000"/>
                  </a:schemeClr>
                </a:solidFill>
                <a:latin typeface="Times New Roman" panose="02020603050405020304" pitchFamily="18" charset="0"/>
                <a:cs typeface="Times New Roman" panose="02020603050405020304" pitchFamily="18" charset="0"/>
              </a:rPr>
              <a:t>The Wow in Solution</a:t>
            </a:r>
          </a:p>
          <a:p>
            <a:pPr marL="342900" indent="-342900">
              <a:buFont typeface="Wingdings" panose="05000000000000000000" pitchFamily="2" charset="2"/>
              <a:buChar char="Ø"/>
            </a:pPr>
            <a:r>
              <a:rPr lang="en-US" sz="2800" b="1" spc="25" dirty="0">
                <a:solidFill>
                  <a:schemeClr val="tx2">
                    <a:lumMod val="75000"/>
                  </a:schemeClr>
                </a:solidFill>
                <a:latin typeface="Times New Roman" panose="02020603050405020304" pitchFamily="18" charset="0"/>
                <a:cs typeface="Times New Roman" panose="02020603050405020304" pitchFamily="18" charset="0"/>
              </a:rPr>
              <a:t>Modelling</a:t>
            </a:r>
            <a:endParaRPr lang="en-US" sz="2800" b="1" dirty="0">
              <a:solidFill>
                <a:schemeClr val="tx2">
                  <a:lumMod val="75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b="1" spc="25" dirty="0">
                <a:solidFill>
                  <a:schemeClr val="tx2">
                    <a:lumMod val="75000"/>
                  </a:schemeClr>
                </a:solidFill>
                <a:latin typeface="Times New Roman" panose="02020603050405020304" pitchFamily="18" charset="0"/>
                <a:cs typeface="Times New Roman" panose="02020603050405020304" pitchFamily="18" charset="0"/>
              </a:rPr>
              <a:t> Result</a:t>
            </a:r>
          </a:p>
          <a:p>
            <a:pPr marL="342900" indent="-342900">
              <a:buFont typeface="Wingdings" panose="05000000000000000000" pitchFamily="2" charset="2"/>
              <a:buChar char="Ø"/>
            </a:pPr>
            <a:r>
              <a:rPr lang="en-US" sz="2800" b="1" spc="25" dirty="0">
                <a:solidFill>
                  <a:schemeClr val="tx2">
                    <a:lumMod val="75000"/>
                  </a:schemeClr>
                </a:solidFill>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Ø"/>
            </a:pPr>
            <a:r>
              <a:rPr lang="en-US" sz="2800" b="1" spc="25" dirty="0">
                <a:solidFill>
                  <a:schemeClr val="tx2">
                    <a:lumMod val="75000"/>
                  </a:schemeClr>
                </a:solidFill>
                <a:latin typeface="Times New Roman" panose="02020603050405020304" pitchFamily="18" charset="0"/>
                <a:cs typeface="Times New Roman" panose="02020603050405020304" pitchFamily="18" charset="0"/>
              </a:rPr>
              <a:t>My Project Link</a:t>
            </a:r>
          </a:p>
          <a:p>
            <a:pPr marL="285750" indent="-285750">
              <a:buFont typeface="Wingdings" panose="05000000000000000000" pitchFamily="2" charset="2"/>
              <a:buChar char="Ø"/>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898135">
            <a:off x="7533345" y="2339213"/>
            <a:ext cx="3525726" cy="401012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sz="4250" spc="1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ROB</a:t>
            </a:r>
            <a:r>
              <a:rPr sz="4250" spc="5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t>
            </a:r>
            <a:r>
              <a:rPr sz="4250" spc="-2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sz="4250" spc="2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sz="4250" spc="2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4250" spc="1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sz="4250" spc="-37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sz="4250" spc="-37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sz="4250" spc="1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sz="4250" spc="-1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sz="4250" spc="-2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t>
            </a:r>
            <a:r>
              <a:rPr sz="4250" spc="1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NT</a:t>
            </a:r>
            <a:endParaRPr sz="425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FD92756-BC37-C335-B666-19F56014EB8F}"/>
              </a:ext>
            </a:extLst>
          </p:cNvPr>
          <p:cNvSpPr txBox="1"/>
          <p:nvPr/>
        </p:nvSpPr>
        <p:spPr>
          <a:xfrm>
            <a:off x="676275" y="1447800"/>
            <a:ext cx="6943725" cy="4893647"/>
          </a:xfrm>
          <a:prstGeom prst="rect">
            <a:avLst/>
          </a:prstGeom>
          <a:noFill/>
        </p:spPr>
        <p:txBody>
          <a:bodyPr wrap="square" rtlCol="0">
            <a:spAutoFit/>
          </a:bodyPr>
          <a:lstStyle/>
          <a:p>
            <a:r>
              <a:rPr kumimoji="0" lang="en-US" altLang="en-US" sz="235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is a requirement for an easy-to-use application that can record keyboard activities accurately in real-time, addressing the complexity and cost issues associated with traditional keylogging software.</a:t>
            </a:r>
          </a:p>
          <a:p>
            <a:r>
              <a:rPr kumimoji="0" lang="en-US" altLang="en-US" sz="235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application must include a straightforward graphical user interface (GUI) to allow users to start and stop the keylogging process effortlessly, making it accessible even for those with limited technical expertise.</a:t>
            </a:r>
          </a:p>
          <a:p>
            <a:r>
              <a:rPr kumimoji="0" lang="en-US" altLang="en-US" sz="235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keylogger should serve as an educational tool demonstrating event handling and GUI integration in Python, with an emphasis on promoting ethical use and compliance with legal standards.</a:t>
            </a:r>
            <a:endParaRPr lang="en-US" sz="23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077200" y="2757487"/>
            <a:ext cx="3533775" cy="3810000"/>
          </a:xfrm>
          <a:prstGeom prst="rect">
            <a:avLst/>
          </a:prstGeom>
        </p:spPr>
      </p:pic>
      <p:sp>
        <p:nvSpPr>
          <p:cNvPr id="7" name="object 7"/>
          <p:cNvSpPr txBox="1">
            <a:spLocks noGrp="1"/>
          </p:cNvSpPr>
          <p:nvPr>
            <p:ph type="title"/>
          </p:nvPr>
        </p:nvSpPr>
        <p:spPr>
          <a:xfrm>
            <a:off x="739775" y="544522"/>
            <a:ext cx="58134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a:t>
            </a:r>
            <a:r>
              <a:rPr sz="4250" spc="-2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sz="425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8E48AAC3-9497-7496-8C86-53C55CB609EC}"/>
              </a:ext>
            </a:extLst>
          </p:cNvPr>
          <p:cNvSpPr txBox="1"/>
          <p:nvPr/>
        </p:nvSpPr>
        <p:spPr>
          <a:xfrm>
            <a:off x="676275" y="1524000"/>
            <a:ext cx="7981950" cy="332398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project aims to develop a basic keylogger application with a graphical user interface (GUI) using Python. The keylogger will capture and log keyboard activities, providing real-time keystroke logging and saving the captured data in both text and JSON formats. The application is designed with a focus on simplicity, ease of use, and educational value, demonstrating how to integrate event handling, file operations, and GUI development in Python.</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23900" y="733325"/>
            <a:ext cx="5625148" cy="509114"/>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t>
            </a:r>
            <a:r>
              <a:rPr sz="3200" spc="-2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sz="3200" spc="2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sz="3200" spc="-23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3200" spc="-1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a:t>
            </a:r>
            <a:r>
              <a:rPr sz="3200" spc="1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sz="3200" spc="-3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3200" spc="-1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sz="3200" spc="-1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sz="3200" spc="1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sz="3200" spc="-3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3200" spc="-2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sz="3200" spc="3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sz="3200" spc="1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sz="3200" spc="-4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320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a:t>
            </a:r>
            <a:r>
              <a:rPr sz="3200" spc="1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sz="3200" spc="-2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sz="3200" spc="-1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sz="3200" spc="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endParaRPr sz="320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6AE0E4C-3AC5-0249-1A7D-8A6421E5A46B}"/>
              </a:ext>
            </a:extLst>
          </p:cNvPr>
          <p:cNvSpPr txBox="1"/>
          <p:nvPr/>
        </p:nvSpPr>
        <p:spPr>
          <a:xfrm>
            <a:off x="723900" y="1550950"/>
            <a:ext cx="8519754" cy="455509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Programming Students</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Instructors</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Security Analysts</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Parents or Guardians</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Researchers</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Administrators</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Cyber criminals</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Keyloggers are used in IT organizations to troubleshoot technical problems with computers and business networks</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Families and business people uses keyloggers legally to monitor network usage without their users' direct knowledge</a:t>
            </a:r>
          </a:p>
        </p:txBody>
      </p:sp>
      <p:pic>
        <p:nvPicPr>
          <p:cNvPr id="11" name="Picture 10">
            <a:extLst>
              <a:ext uri="{FF2B5EF4-FFF2-40B4-BE49-F238E27FC236}">
                <a16:creationId xmlns:a16="http://schemas.microsoft.com/office/drawing/2014/main" id="{2231BD4B-4C83-9417-D226-E69531572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1600200"/>
            <a:ext cx="4514850" cy="2762250"/>
          </a:xfrm>
          <a:prstGeom prst="rect">
            <a:avLst/>
          </a:prstGeom>
          <a:ln w="228600" cap="sq" cmpd="thickThin">
            <a:solidFill>
              <a:schemeClr val="tx2">
                <a:lumMod val="50000"/>
              </a:schemeClr>
            </a:solidFill>
            <a:prstDash val="solid"/>
            <a:miter lim="800000"/>
          </a:ln>
          <a:effectLst>
            <a:innerShdw blurRad="76200">
              <a:srgbClr val="000000"/>
            </a:inn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D52FA02-4A6D-4705-6E52-C20CA9D4F1D0}"/>
              </a:ext>
            </a:extLst>
          </p:cNvPr>
          <p:cNvSpPr/>
          <p:nvPr/>
        </p:nvSpPr>
        <p:spPr>
          <a:xfrm>
            <a:off x="2962275" y="1371600"/>
            <a:ext cx="6334125" cy="4876800"/>
          </a:xfrm>
          <a:prstGeom prst="rect">
            <a:avLst/>
          </a:prstGeom>
          <a:solidFill>
            <a:schemeClr val="bg2">
              <a:lumMod val="75000"/>
              <a:alpha val="231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object 2"/>
          <p:cNvPicPr/>
          <p:nvPr/>
        </p:nvPicPr>
        <p:blipFill>
          <a:blip r:embed="rId2" cstate="print"/>
          <a:stretch>
            <a:fillRect/>
          </a:stretch>
        </p:blipFill>
        <p:spPr>
          <a:xfrm>
            <a:off x="508636" y="1104485"/>
            <a:ext cx="2453639" cy="5262978"/>
          </a:xfrm>
          <a:prstGeom prst="rect">
            <a:avLst/>
          </a:prstGeom>
        </p:spPr>
      </p:pic>
      <p:sp>
        <p:nvSpPr>
          <p:cNvPr id="6" name="object 6"/>
          <p:cNvSpPr txBox="1">
            <a:spLocks noGrp="1"/>
          </p:cNvSpPr>
          <p:nvPr>
            <p:ph type="title"/>
          </p:nvPr>
        </p:nvSpPr>
        <p:spPr>
          <a:xfrm>
            <a:off x="533400" y="522446"/>
            <a:ext cx="9763125" cy="505908"/>
          </a:xfrm>
          <a:prstGeom prst="rect">
            <a:avLst/>
          </a:prstGeom>
        </p:spPr>
        <p:txBody>
          <a:bodyPr vert="horz" wrap="square" lIns="0" tIns="13335" rIns="0" bIns="0" rtlCol="0">
            <a:spAutoFit/>
          </a:bodyPr>
          <a:lstStyle/>
          <a:p>
            <a:pPr marL="12700">
              <a:lnSpc>
                <a:spcPct val="100000"/>
              </a:lnSpc>
              <a:spcBef>
                <a:spcPts val="105"/>
              </a:spcBef>
            </a:pPr>
            <a:r>
              <a:rPr sz="3200" spc="-4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a:t>
            </a:r>
            <a:r>
              <a:rPr sz="3200" spc="1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sz="3200" spc="2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a:t>
            </a:r>
            <a:r>
              <a:rPr sz="320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sz="3200" spc="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3200" spc="2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sz="3200" spc="1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sz="3200" spc="2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a:t>
            </a:r>
            <a:r>
              <a:rPr sz="3200" spc="-3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sz="3200" spc="-3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sz="3200" spc="1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sz="320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sz="3200" spc="-34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3200" spc="-3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sz="3200" spc="-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sz="320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sz="3200" spc="3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3200" spc="-3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sz="3200" spc="-3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sz="320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sz="3200" spc="6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3200" spc="-29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t>
            </a:r>
            <a:r>
              <a:rPr sz="3200" spc="-3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sz="3200" spc="2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a:t>
            </a:r>
            <a:r>
              <a:rPr sz="320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sz="3200" spc="-6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3200" spc="-1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sz="3200" spc="-3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sz="3200" spc="1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sz="3200" spc="-1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sz="3200" spc="1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sz="3200" spc="2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sz="3200" spc="-3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sz="3200" spc="-3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sz="3200" spc="-3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sz="3200" spc="1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sz="320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CB5A67D-9403-B44E-06DA-67A1153DA369}"/>
              </a:ext>
            </a:extLst>
          </p:cNvPr>
          <p:cNvSpPr txBox="1"/>
          <p:nvPr/>
        </p:nvSpPr>
        <p:spPr>
          <a:xfrm>
            <a:off x="2438400" y="1304508"/>
            <a:ext cx="7010400" cy="5262979"/>
          </a:xfrm>
          <a:prstGeom prst="rect">
            <a:avLst/>
          </a:prstGeom>
          <a:noFill/>
        </p:spPr>
        <p:txBody>
          <a:bodyPr wrap="square">
            <a:spAutoFit/>
          </a:bodyPr>
          <a:lstStyle/>
          <a:p>
            <a:r>
              <a:rPr lang="en-US" b="1" dirty="0">
                <a:solidFill>
                  <a:schemeClr val="accent4">
                    <a:lumMod val="75000"/>
                  </a:schemeClr>
                </a:solidFill>
                <a:latin typeface="Times New Roman" panose="02020603050405020304" pitchFamily="18" charset="0"/>
                <a:cs typeface="Times New Roman" panose="02020603050405020304" pitchFamily="18" charset="0"/>
              </a:rPr>
              <a:t>Solution:</a:t>
            </a:r>
          </a:p>
          <a:p>
            <a:r>
              <a:rPr lang="en-US" dirty="0">
                <a:latin typeface="Times New Roman" panose="02020603050405020304" pitchFamily="18" charset="0"/>
                <a:cs typeface="Times New Roman" panose="02020603050405020304" pitchFamily="18" charset="0"/>
              </a:rPr>
              <a:t>The keylogger project provides a user-friendly application that captures and logs keystrokes in real-time, storing data in both text and JSON formats. It features a simple graphical user interface (GUI) for easy operation, making it accessible to users with varying technical expertise. The project serves as an educational tool for learning Python, demonstrating the integration of event handling, file operations, and GUI development. Emphasizing ethical use, it offers valuable applications for productivity monitoring, IT compliance, and controlled parental monitoring.</a:t>
            </a:r>
          </a:p>
          <a:p>
            <a:r>
              <a:rPr lang="en-US" b="1" dirty="0">
                <a:solidFill>
                  <a:schemeClr val="accent4">
                    <a:lumMod val="75000"/>
                  </a:schemeClr>
                </a:solidFill>
                <a:latin typeface="Times New Roman" panose="02020603050405020304" pitchFamily="18" charset="0"/>
                <a:cs typeface="Times New Roman" panose="02020603050405020304" pitchFamily="18" charset="0"/>
              </a:rPr>
              <a:t>Value Proportion:</a:t>
            </a:r>
          </a:p>
          <a:p>
            <a:r>
              <a:rPr lang="en-US" dirty="0">
                <a:latin typeface="Times New Roman" panose="02020603050405020304" pitchFamily="18" charset="0"/>
                <a:cs typeface="Times New Roman" panose="02020603050405020304" pitchFamily="18" charset="0"/>
              </a:rPr>
              <a:t>The keylogger project offers significant value by providing an easy-to-use interface for real-time keystroke logging, making it accessible even to non-technical users. It serves as a valuable educational tool, demonstrating practical Python applications and promoting ethical use. The project supports productivity tracking, IT compliance, and parental monitoring, addressing various user needs. Its open-source nature allows for customization and extension, catering to developers and contributors.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457200" y="1719262"/>
            <a:ext cx="2466975" cy="3419475"/>
          </a:xfrm>
          <a:prstGeom prst="rect">
            <a:avLst/>
          </a:prstGeom>
        </p:spPr>
      </p:pic>
      <p:sp>
        <p:nvSpPr>
          <p:cNvPr id="7" name="object 7"/>
          <p:cNvSpPr txBox="1">
            <a:spLocks noGrp="1"/>
          </p:cNvSpPr>
          <p:nvPr>
            <p:ph type="title"/>
          </p:nvPr>
        </p:nvSpPr>
        <p:spPr>
          <a:xfrm>
            <a:off x="739775" y="654938"/>
            <a:ext cx="907097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a:t>
            </a:r>
            <a:r>
              <a:rPr sz="4250" spc="2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4250" spc="1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WOW</a:t>
            </a:r>
            <a:r>
              <a:rPr sz="4250" spc="8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4250" spc="1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a:t>
            </a:r>
            <a:r>
              <a:rPr sz="4250" spc="-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4250" spc="2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endParaRPr sz="425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3CBCE24E-594E-8EA7-A4C4-B66F2CB5B952}"/>
              </a:ext>
            </a:extLst>
          </p:cNvPr>
          <p:cNvSpPr txBox="1"/>
          <p:nvPr/>
        </p:nvSpPr>
        <p:spPr>
          <a:xfrm>
            <a:off x="3124200" y="1719262"/>
            <a:ext cx="6553200" cy="3693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t>
            </a:r>
            <a:r>
              <a:rPr lang="en-US" dirty="0">
                <a:solidFill>
                  <a:schemeClr val="accent4">
                    <a:lumMod val="75000"/>
                  </a:schemeClr>
                </a:solidFill>
                <a:latin typeface="Times New Roman" panose="02020603050405020304" pitchFamily="18" charset="0"/>
                <a:cs typeface="Times New Roman" panose="02020603050405020304" pitchFamily="18" charset="0"/>
              </a:rPr>
              <a:t>wow</a:t>
            </a:r>
            <a:r>
              <a:rPr lang="en-US" dirty="0">
                <a:latin typeface="Times New Roman" panose="02020603050405020304" pitchFamily="18" charset="0"/>
                <a:cs typeface="Times New Roman" panose="02020603050405020304" pitchFamily="18" charset="0"/>
              </a:rPr>
              <a:t>" factor in the keylogger solution is that its combination of simplicity, educational value, and ethical focus. It provides an intuitive GUI that makes sophisticated keystroke logging accessible to all users, from beginners to advanced developers, without requiring deep technical knowledge. As an educational tool, it offers a practical example of integrating multiple Python libraries, demonstrating real-world applications of event handling, file operations, and GUI development. Moreover, by emphasizing ethical use, it sets a responsible standard for keylogging applications, ensuring that users are aware of legal considerations while benefiting from the tool’s practical applications in productivity tracking, IT compliance, and parental monitoring.</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52475" y="616798"/>
            <a:ext cx="4137025" cy="690574"/>
          </a:xfrm>
          <a:prstGeom prst="rect">
            <a:avLst/>
          </a:prstGeom>
        </p:spPr>
        <p:txBody>
          <a:bodyPr vert="horz" wrap="square" lIns="0" tIns="13335" rIns="0" bIns="0" rtlCol="0">
            <a:spAutoFit/>
          </a:bodyPr>
          <a:lstStyle/>
          <a:p>
            <a:pPr marL="12700">
              <a:lnSpc>
                <a:spcPct val="100000"/>
              </a:lnSpc>
              <a:spcBef>
                <a:spcPts val="105"/>
              </a:spcBef>
            </a:pPr>
            <a:r>
              <a:rPr sz="4400" b="1" spc="1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sz="44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sz="4400" b="1" spc="-1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sz="4400" b="1" spc="-3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sz="4400" b="1" spc="-3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LL</a:t>
            </a:r>
            <a:r>
              <a:rPr sz="4400" b="1" spc="-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sz="4400" b="1" spc="3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sz="4400" b="1" spc="5"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endParaRPr sz="4400"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0AB8F3A-766F-37FF-3718-8BA727FA650B}"/>
              </a:ext>
            </a:extLst>
          </p:cNvPr>
          <p:cNvSpPr txBox="1"/>
          <p:nvPr/>
        </p:nvSpPr>
        <p:spPr>
          <a:xfrm>
            <a:off x="752475" y="1371600"/>
            <a:ext cx="7858125" cy="4524315"/>
          </a:xfrm>
          <a:prstGeom prst="rect">
            <a:avLst/>
          </a:prstGeom>
          <a:noFill/>
        </p:spPr>
        <p:txBody>
          <a:bodyPr wrap="square" rtlCol="0">
            <a:spAutoFit/>
          </a:bodyPr>
          <a:lstStyle/>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solidFill>
                  <a:schemeClr val="tx2">
                    <a:lumMod val="75000"/>
                  </a:schemeClr>
                </a:solidFill>
                <a:latin typeface="Times New Roman" panose="02020603050405020304" pitchFamily="18" charset="0"/>
                <a:cs typeface="Times New Roman" panose="02020603050405020304" pitchFamily="18" charset="0"/>
              </a:rPr>
              <a:t>Architecture: </a:t>
            </a:r>
            <a:r>
              <a:rPr lang="en-US" dirty="0">
                <a:latin typeface="Times New Roman" panose="02020603050405020304" pitchFamily="18" charset="0"/>
                <a:cs typeface="Times New Roman" panose="02020603050405020304" pitchFamily="18" charset="0"/>
              </a:rPr>
              <a:t>Modular approach integrating event handling, file operations, and GUI.</a:t>
            </a:r>
          </a:p>
          <a:p>
            <a:pPr marL="285750" indent="-285750" algn="just">
              <a:buFont typeface="Wingdings" panose="05000000000000000000" pitchFamily="2" charset="2"/>
              <a:buChar char="Ø"/>
            </a:pPr>
            <a:r>
              <a:rPr lang="en-US" b="1" dirty="0">
                <a:solidFill>
                  <a:schemeClr val="tx2">
                    <a:lumMod val="75000"/>
                  </a:schemeClr>
                </a:solidFill>
                <a:latin typeface="Times New Roman" panose="02020603050405020304" pitchFamily="18" charset="0"/>
                <a:cs typeface="Times New Roman" panose="02020603050405020304" pitchFamily="18" charset="0"/>
              </a:rPr>
              <a:t>Event Handling: </a:t>
            </a:r>
            <a:r>
              <a:rPr lang="en-US" dirty="0">
                <a:latin typeface="Times New Roman" panose="02020603050405020304" pitchFamily="18" charset="0"/>
                <a:cs typeface="Times New Roman" panose="02020603050405020304" pitchFamily="18" charset="0"/>
              </a:rPr>
              <a:t>Uses Pynput to capture and log key presses and releases in real-time.</a:t>
            </a:r>
          </a:p>
          <a:p>
            <a:pPr marL="285750" indent="-285750" algn="just">
              <a:buFont typeface="Wingdings" panose="05000000000000000000" pitchFamily="2" charset="2"/>
              <a:buChar char="Ø"/>
            </a:pPr>
            <a:r>
              <a:rPr lang="en-US" b="1" dirty="0">
                <a:solidFill>
                  <a:schemeClr val="tx2">
                    <a:lumMod val="75000"/>
                  </a:schemeClr>
                </a:solidFill>
                <a:latin typeface="Times New Roman" panose="02020603050405020304" pitchFamily="18" charset="0"/>
                <a:cs typeface="Times New Roman" panose="02020603050405020304" pitchFamily="18" charset="0"/>
              </a:rPr>
              <a:t>File Operations: </a:t>
            </a:r>
            <a:r>
              <a:rPr lang="en-US" dirty="0">
                <a:latin typeface="Times New Roman" panose="02020603050405020304" pitchFamily="18" charset="0"/>
                <a:cs typeface="Times New Roman" panose="02020603050405020304" pitchFamily="18" charset="0"/>
              </a:rPr>
              <a:t>Includes functions to log keystrokes to `key_log.txt` (text format) and ‘key_log.json’ (JSON format).</a:t>
            </a:r>
          </a:p>
          <a:p>
            <a:pPr marL="285750" indent="-285750" algn="just">
              <a:buFont typeface="Wingdings" panose="05000000000000000000" pitchFamily="2" charset="2"/>
              <a:buChar char="Ø"/>
            </a:pPr>
            <a:r>
              <a:rPr lang="en-US" b="1" dirty="0">
                <a:solidFill>
                  <a:schemeClr val="tx2">
                    <a:lumMod val="75000"/>
                  </a:schemeClr>
                </a:solidFill>
                <a:latin typeface="Times New Roman" panose="02020603050405020304" pitchFamily="18" charset="0"/>
                <a:cs typeface="Times New Roman" panose="02020603050405020304" pitchFamily="18" charset="0"/>
              </a:rPr>
              <a:t>Graphical User Interface (GUI): </a:t>
            </a:r>
            <a:r>
              <a:rPr lang="en-US" dirty="0">
                <a:latin typeface="Times New Roman" panose="02020603050405020304" pitchFamily="18" charset="0"/>
                <a:cs typeface="Times New Roman" panose="02020603050405020304" pitchFamily="18" charset="0"/>
              </a:rPr>
              <a:t>Developed with Tkinter, featuring a status label and Start/Stop buttons.</a:t>
            </a:r>
          </a:p>
          <a:p>
            <a:pPr marL="285750" indent="-285750" algn="just">
              <a:buFont typeface="Wingdings" panose="05000000000000000000" pitchFamily="2" charset="2"/>
              <a:buChar char="Ø"/>
            </a:pPr>
            <a:r>
              <a:rPr lang="en-US" b="1" dirty="0">
                <a:solidFill>
                  <a:schemeClr val="tx2">
                    <a:lumMod val="75000"/>
                  </a:schemeClr>
                </a:solidFill>
                <a:latin typeface="Times New Roman" panose="02020603050405020304" pitchFamily="18" charset="0"/>
                <a:cs typeface="Times New Roman" panose="02020603050405020304" pitchFamily="18" charset="0"/>
              </a:rPr>
              <a:t>Workflow:</a:t>
            </a:r>
            <a:r>
              <a:rPr lang="en-US" dirty="0">
                <a:solidFill>
                  <a:schemeClr val="tx2">
                    <a:lumMod val="75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Initialization sets up GUI; starting keylogger activates Pynput listener; stopping keylogger halts logging and updates status.</a:t>
            </a:r>
          </a:p>
          <a:p>
            <a:pPr marL="285750" indent="-285750" algn="just">
              <a:buFont typeface="Wingdings" panose="05000000000000000000" pitchFamily="2" charset="2"/>
              <a:buChar char="Ø"/>
            </a:pPr>
            <a:r>
              <a:rPr lang="en-US" b="1" dirty="0">
                <a:solidFill>
                  <a:schemeClr val="tx2">
                    <a:lumMod val="75000"/>
                  </a:schemeClr>
                </a:solidFill>
                <a:latin typeface="Times New Roman" panose="02020603050405020304" pitchFamily="18" charset="0"/>
                <a:cs typeface="Times New Roman" panose="02020603050405020304" pitchFamily="18" charset="0"/>
              </a:rPr>
              <a:t>Data Flow: </a:t>
            </a:r>
            <a:r>
              <a:rPr lang="en-US" dirty="0">
                <a:latin typeface="Times New Roman" panose="02020603050405020304" pitchFamily="18" charset="0"/>
                <a:cs typeface="Times New Roman" panose="02020603050405020304" pitchFamily="18" charset="0"/>
              </a:rPr>
              <a:t>User interacts via GUI → Start/Stop buttons trigger Pynput listener → Captured keystrokes logged to text and JSON files.</a:t>
            </a:r>
          </a:p>
          <a:p>
            <a:pPr marL="285750" indent="-285750" algn="just">
              <a:buFont typeface="Wingdings" panose="05000000000000000000" pitchFamily="2" charset="2"/>
              <a:buChar char="Ø"/>
            </a:pPr>
            <a:r>
              <a:rPr lang="en-US" b="1" dirty="0">
                <a:solidFill>
                  <a:schemeClr val="tx2">
                    <a:lumMod val="75000"/>
                  </a:schemeClr>
                </a:solidFill>
                <a:latin typeface="Times New Roman" panose="02020603050405020304" pitchFamily="18" charset="0"/>
                <a:cs typeface="Times New Roman" panose="02020603050405020304" pitchFamily="18" charset="0"/>
              </a:rPr>
              <a:t>Classes and Methods: </a:t>
            </a:r>
            <a:r>
              <a:rPr lang="en-US" dirty="0">
                <a:latin typeface="Times New Roman" panose="02020603050405020304" pitchFamily="18" charset="0"/>
                <a:cs typeface="Times New Roman" panose="02020603050405020304" pitchFamily="18" charset="0"/>
              </a:rPr>
              <a:t>GUI class manages interface elements; Keylogger class handles event capture, file logging, and lifecycle management.</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TotalTime>
  <Words>951</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Times New Roman</vt:lpstr>
      <vt:lpstr>Trebuchet MS</vt:lpstr>
      <vt:lpstr>Viner Hand ITC</vt:lpstr>
      <vt:lpstr>Vladimir Script</vt:lpstr>
      <vt:lpstr>Wingdings</vt:lpstr>
      <vt:lpstr>Office Theme</vt:lpstr>
      <vt:lpstr>Gopichand Sujanmulk</vt:lpstr>
      <vt:lpstr>KEY LOGGER &amp; SECURITY</vt:lpstr>
      <vt:lpstr>AGENDA</vt:lpstr>
      <vt:lpstr>PROBLEM  STATEMENT</vt:lpstr>
      <vt:lpstr>PROJECT OVERVIEW</vt:lpstr>
      <vt:lpstr>WHO ARE THE END USERS?</vt:lpstr>
      <vt:lpstr>YOUR SOLUTION AND ITS VALUE PROPOSITION</vt:lpstr>
      <vt:lpstr>THE WOW IN SOLUTION</vt:lpstr>
      <vt:lpstr>PowerPoint Presentation</vt:lpstr>
      <vt:lpstr>PowerPoint Presentation</vt:lpstr>
      <vt:lpstr>RESULTS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Gopichand Sujanmulk</dc:title>
  <dc:creator>Gopi Chand</dc:creator>
  <cp:lastModifiedBy>Gopi Chand</cp:lastModifiedBy>
  <cp:revision>3</cp:revision>
  <dcterms:created xsi:type="dcterms:W3CDTF">2024-06-03T05:48:59Z</dcterms:created>
  <dcterms:modified xsi:type="dcterms:W3CDTF">2024-06-21T05:41:35Z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