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7"/>
  </p:notesMasterIdLst>
  <p:sldIdLst>
    <p:sldId id="263" r:id="rId2"/>
    <p:sldId id="315" r:id="rId3"/>
    <p:sldId id="299" r:id="rId4"/>
    <p:sldId id="310" r:id="rId5"/>
    <p:sldId id="302" r:id="rId6"/>
    <p:sldId id="301" r:id="rId7"/>
    <p:sldId id="304" r:id="rId8"/>
    <p:sldId id="305" r:id="rId9"/>
    <p:sldId id="320" r:id="rId10"/>
    <p:sldId id="313" r:id="rId11"/>
    <p:sldId id="312" r:id="rId12"/>
    <p:sldId id="309" r:id="rId13"/>
    <p:sldId id="318" r:id="rId14"/>
    <p:sldId id="31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54C"/>
    <a:srgbClr val="FF2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4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6B49-01B2-49FE-ADEC-FE828EBB4831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F0FB6-C01D-4CA8-9B91-9758C55DA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ru-RU"/>
              <a:t>Dear colleges, I’d like to present my talk on discrete breathers in 2D Morse crystals.</a:t>
            </a:r>
          </a:p>
          <a:p>
            <a:pPr>
              <a:spcBef>
                <a:spcPct val="0"/>
              </a:spcBef>
            </a:pPr>
            <a:r>
              <a:rPr lang="en-US" altLang="ru-RU"/>
              <a:t>I belong to the Institute for Metals Superplasticity Problems of Russian Academy of Sciences located in Ufa, Russia.</a:t>
            </a:r>
          </a:p>
          <a:p>
            <a:pPr>
              <a:spcBef>
                <a:spcPct val="0"/>
              </a:spcBef>
            </a:pPr>
            <a:r>
              <a:rPr lang="en-US" altLang="ru-RU"/>
              <a:t>This work was done in close collaboration with my colleges listed here.</a:t>
            </a: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5ECF5FA-53BD-4BD8-8602-583E9833C84B}" type="slidenum">
              <a:rPr lang="en-US" altLang="ru-RU">
                <a:latin typeface="Arial" panose="020B0604020202020204" pitchFamily="34" charset="0"/>
              </a:rPr>
              <a:pPr/>
              <a:t>1</a:t>
            </a:fld>
            <a:endParaRPr lang="en-US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0CBA-6883-5B40-BC9F-63A879E41123}" type="datetime1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6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6372-5572-9C4E-992C-EC597D4A7531}" type="datetime1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FE8-91C4-3344-8DB6-9B3EE9E4677A}" type="datetime1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29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51C7-118E-5148-9BD9-71523E1E8998}" type="datetime1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2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B477-069A-6A4F-A10D-E4B4A62B13AA}" type="datetime1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71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496B-460B-2A41-9E17-B59913923A31}" type="datetime1">
              <a:rPr lang="ru-RU" smtClean="0"/>
              <a:t>01.09.2022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77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57D3-1D74-8044-A8CB-1D3185EAA34C}" type="datetime1">
              <a:rPr lang="ru-RU" smtClean="0"/>
              <a:t>01.09.2022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98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0FEF-10F8-8B4B-ABEB-EAD28D9C1FBE}" type="datetime1">
              <a:rPr lang="ru-RU" smtClean="0"/>
              <a:t>01.09.2022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1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994A-243E-B14E-ADD1-96E5C6F74465}" type="datetime1">
              <a:rPr lang="ru-RU" smtClean="0"/>
              <a:t>01.09.2022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4DB2-169D-3740-8E2C-243E1CDEAE9F}" type="datetime1">
              <a:rPr lang="ru-RU" smtClean="0"/>
              <a:t>01.09.2022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50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BE1B-93C5-434A-82FE-A03AA9262822}" type="datetime1">
              <a:rPr lang="ru-RU" smtClean="0"/>
              <a:t>01.09.2022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C589-C60B-F944-9C7A-8F0CB27AA1E6}" type="datetime1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0652-18C5-479C-808B-567724664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igor_sar@li.r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AutoShape 4" descr="Spetses, Greece"/>
          <p:cNvSpPr>
            <a:spLocks noChangeAspect="1" noChangeArrowheads="1"/>
          </p:cNvSpPr>
          <p:nvPr/>
        </p:nvSpPr>
        <p:spPr bwMode="auto">
          <a:xfrm>
            <a:off x="1190625" y="754857"/>
            <a:ext cx="6072188" cy="197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ru-RU" altLang="ru-RU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D4DBB-69EC-FAE8-DB7C-662BDDD25858}"/>
              </a:ext>
            </a:extLst>
          </p:cNvPr>
          <p:cNvSpPr txBox="1"/>
          <p:nvPr/>
        </p:nvSpPr>
        <p:spPr>
          <a:xfrm>
            <a:off x="2739607" y="1880968"/>
            <a:ext cx="3664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600" dirty="0">
                <a:solidFill>
                  <a:srgbClr val="FF2223"/>
                </a:solidFill>
                <a:latin typeface="Helvetica" pitchFamily="2" charset="0"/>
              </a:rPr>
              <a:t>Laboratory</a:t>
            </a:r>
            <a:r>
              <a:rPr lang="ru-RU" sz="4600" dirty="0">
                <a:solidFill>
                  <a:srgbClr val="FF2223"/>
                </a:solidFill>
                <a:latin typeface="Helvetica" pitchFamily="2" charset="0"/>
              </a:rPr>
              <a:t> </a:t>
            </a:r>
            <a:r>
              <a:rPr lang="en-US" sz="4600" dirty="0">
                <a:solidFill>
                  <a:srgbClr val="FF2223"/>
                </a:solidFill>
                <a:latin typeface="Helvetica" pitchFamily="2" charset="0"/>
              </a:rPr>
              <a:t>of</a:t>
            </a:r>
            <a:br>
              <a:rPr lang="ru-RU" sz="4000" b="1" dirty="0">
                <a:solidFill>
                  <a:srgbClr val="02A54C"/>
                </a:solidFill>
                <a:latin typeface="Helvetica" pitchFamily="2" charset="0"/>
              </a:rPr>
            </a:br>
            <a:r>
              <a:rPr lang="en-US" sz="4000" b="1" dirty="0">
                <a:solidFill>
                  <a:srgbClr val="02A54C"/>
                </a:solidFill>
                <a:latin typeface="Helvetica" pitchFamily="2" charset="0"/>
              </a:rPr>
              <a:t>mathematical </a:t>
            </a:r>
            <a:br>
              <a:rPr lang="en-US" sz="4000" b="1" dirty="0">
                <a:solidFill>
                  <a:srgbClr val="02A54C"/>
                </a:solidFill>
                <a:latin typeface="Helvetica" pitchFamily="2" charset="0"/>
              </a:rPr>
            </a:br>
            <a:r>
              <a:rPr lang="en-US" sz="4000" b="1" dirty="0" err="1">
                <a:solidFill>
                  <a:srgbClr val="02A54C"/>
                </a:solidFill>
                <a:latin typeface="Helvetica" pitchFamily="2" charset="0"/>
              </a:rPr>
              <a:t>biomodeling</a:t>
            </a:r>
            <a:endParaRPr lang="ru-RU" sz="4000" b="1" dirty="0">
              <a:solidFill>
                <a:srgbClr val="02A54C"/>
              </a:solidFill>
              <a:latin typeface="Helvetica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7A14C8C-66DC-1DD2-ABD2-ECC035B3C83D}"/>
              </a:ext>
            </a:extLst>
          </p:cNvPr>
          <p:cNvSpPr/>
          <p:nvPr/>
        </p:nvSpPr>
        <p:spPr>
          <a:xfrm>
            <a:off x="0" y="6446520"/>
            <a:ext cx="3442447" cy="411480"/>
          </a:xfrm>
          <a:prstGeom prst="rect">
            <a:avLst/>
          </a:prstGeom>
          <a:solidFill>
            <a:srgbClr val="FF2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755B547-AE37-69EE-4987-21A022C437DC}"/>
              </a:ext>
            </a:extLst>
          </p:cNvPr>
          <p:cNvSpPr/>
          <p:nvPr/>
        </p:nvSpPr>
        <p:spPr>
          <a:xfrm>
            <a:off x="3442447" y="6446520"/>
            <a:ext cx="5701553" cy="411480"/>
          </a:xfrm>
          <a:prstGeom prst="rect">
            <a:avLst/>
          </a:prstGeom>
          <a:solidFill>
            <a:srgbClr val="02A5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D2FF6-FE58-79DF-F820-8BE720ACA516}"/>
              </a:ext>
            </a:extLst>
          </p:cNvPr>
          <p:cNvSpPr txBox="1"/>
          <p:nvPr/>
        </p:nvSpPr>
        <p:spPr>
          <a:xfrm>
            <a:off x="2778289" y="4863935"/>
            <a:ext cx="34660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500" dirty="0">
                <a:latin typeface="Helvetica" pitchFamily="2" charset="0"/>
              </a:rPr>
              <a:t>Шепелев Игорь</a:t>
            </a:r>
            <a:br>
              <a:rPr lang="ru-RU" sz="3500" dirty="0">
                <a:latin typeface="Helvetica" pitchFamily="2" charset="0"/>
              </a:rPr>
            </a:br>
            <a:r>
              <a:rPr lang="ru-RU" sz="2500" i="1" dirty="0">
                <a:latin typeface="Helvetica" pitchFamily="2" charset="0"/>
              </a:rPr>
              <a:t>доцент СГУ, к.ф.-м.н.</a:t>
            </a:r>
            <a:br>
              <a:rPr lang="ru-RU" sz="3500" dirty="0">
                <a:latin typeface="Helvetica" pitchFamily="2" charset="0"/>
              </a:rPr>
            </a:br>
            <a:r>
              <a:rPr lang="en-US" sz="2000" i="1" dirty="0" err="1">
                <a:latin typeface="Helvetica" pitchFamily="2" charset="0"/>
              </a:rPr>
              <a:t>igor_sar@li.ru</a:t>
            </a:r>
            <a:endParaRPr lang="ru-RU" sz="2000" b="1" i="1" dirty="0">
              <a:latin typeface="Helvetica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2DB802-56CD-F516-4B88-163B64BD9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7218"/>
            <a:ext cx="7734300" cy="10556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087367-75F9-C6D5-C6F2-8A68CF1C1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2" y="24873"/>
            <a:ext cx="1148570" cy="100743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8EC245-0B42-FD15-62E7-55C38253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0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A547536-1ACA-C598-B414-636C3BEA9893}"/>
              </a:ext>
            </a:extLst>
          </p:cNvPr>
          <p:cNvSpPr txBox="1"/>
          <p:nvPr/>
        </p:nvSpPr>
        <p:spPr>
          <a:xfrm>
            <a:off x="2707574" y="3992656"/>
            <a:ext cx="3727866" cy="1015663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sz="2000" dirty="0"/>
              <a:t>Поиск моделей, наиболее качественно повторяющих экспериментальные результаты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C279C-7D55-D993-88EF-E88B3C48A4FB}"/>
              </a:ext>
            </a:extLst>
          </p:cNvPr>
          <p:cNvSpPr txBox="1"/>
          <p:nvPr/>
        </p:nvSpPr>
        <p:spPr>
          <a:xfrm>
            <a:off x="2708067" y="2680314"/>
            <a:ext cx="4085113" cy="1015663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sz="2000" dirty="0"/>
              <a:t>Получение экспериментальных данных по динамике бактерий в лабораторных условиях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5B97DE-F821-C6BC-F3B2-64D4767BD45E}"/>
              </a:ext>
            </a:extLst>
          </p:cNvPr>
          <p:cNvSpPr txBox="1"/>
          <p:nvPr/>
        </p:nvSpPr>
        <p:spPr>
          <a:xfrm>
            <a:off x="2709547" y="1582706"/>
            <a:ext cx="4085112" cy="969496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sz="1900" dirty="0"/>
              <a:t>Верификация и модификация моделей с использованием классических  и </a:t>
            </a:r>
            <a:r>
              <a:rPr lang="en-US" sz="1900" dirty="0"/>
              <a:t>ML </a:t>
            </a:r>
            <a:r>
              <a:rPr lang="ru-RU" sz="1900" dirty="0"/>
              <a:t>методов</a:t>
            </a:r>
          </a:p>
        </p:txBody>
      </p:sp>
      <p:sp>
        <p:nvSpPr>
          <p:cNvPr id="5" name="Выгнутая вправо стрелка 4">
            <a:extLst>
              <a:ext uri="{FF2B5EF4-FFF2-40B4-BE49-F238E27FC236}">
                <a16:creationId xmlns:a16="http://schemas.microsoft.com/office/drawing/2014/main" id="{3246E726-C1B1-B494-A236-0F47F9CA9AB0}"/>
              </a:ext>
            </a:extLst>
          </p:cNvPr>
          <p:cNvSpPr/>
          <p:nvPr/>
        </p:nvSpPr>
        <p:spPr>
          <a:xfrm rot="13651908">
            <a:off x="345384" y="4454488"/>
            <a:ext cx="712719" cy="1790172"/>
          </a:xfrm>
          <a:prstGeom prst="curvedLeftArrow">
            <a:avLst>
              <a:gd name="adj1" fmla="val 18214"/>
              <a:gd name="adj2" fmla="val 35735"/>
              <a:gd name="adj3" fmla="val 55098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1E80C-A0BE-E1D6-19F3-21CB3459A927}"/>
              </a:ext>
            </a:extLst>
          </p:cNvPr>
          <p:cNvSpPr txBox="1"/>
          <p:nvPr/>
        </p:nvSpPr>
        <p:spPr>
          <a:xfrm>
            <a:off x="345370" y="5998686"/>
            <a:ext cx="2924583" cy="769441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Анализ существующих моделей</a:t>
            </a:r>
          </a:p>
        </p:txBody>
      </p:sp>
      <p:sp>
        <p:nvSpPr>
          <p:cNvPr id="25" name="Выгнутая вправо стрелка 24">
            <a:extLst>
              <a:ext uri="{FF2B5EF4-FFF2-40B4-BE49-F238E27FC236}">
                <a16:creationId xmlns:a16="http://schemas.microsoft.com/office/drawing/2014/main" id="{404E5353-9028-5A7F-6392-D6BD3CD4844E}"/>
              </a:ext>
            </a:extLst>
          </p:cNvPr>
          <p:cNvSpPr>
            <a:spLocks/>
          </p:cNvSpPr>
          <p:nvPr/>
        </p:nvSpPr>
        <p:spPr>
          <a:xfrm rot="10800000">
            <a:off x="1723547" y="3215157"/>
            <a:ext cx="984116" cy="1369715"/>
          </a:xfrm>
          <a:prstGeom prst="curvedLeftArrow">
            <a:avLst>
              <a:gd name="adj1" fmla="val 18214"/>
              <a:gd name="adj2" fmla="val 35735"/>
              <a:gd name="adj3" fmla="val 47110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Выгнутая вправо стрелка 25">
            <a:extLst>
              <a:ext uri="{FF2B5EF4-FFF2-40B4-BE49-F238E27FC236}">
                <a16:creationId xmlns:a16="http://schemas.microsoft.com/office/drawing/2014/main" id="{0D1186AB-63D7-3922-0058-2D2C4625CA15}"/>
              </a:ext>
            </a:extLst>
          </p:cNvPr>
          <p:cNvSpPr>
            <a:spLocks/>
          </p:cNvSpPr>
          <p:nvPr/>
        </p:nvSpPr>
        <p:spPr>
          <a:xfrm rot="10800000" flipH="1">
            <a:off x="6435439" y="4477381"/>
            <a:ext cx="1513582" cy="1120068"/>
          </a:xfrm>
          <a:prstGeom prst="curvedLeftArrow">
            <a:avLst>
              <a:gd name="adj1" fmla="val 18214"/>
              <a:gd name="adj2" fmla="val 35735"/>
              <a:gd name="adj3" fmla="val 47110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трелка вправо 6">
            <a:extLst>
              <a:ext uri="{FF2B5EF4-FFF2-40B4-BE49-F238E27FC236}">
                <a16:creationId xmlns:a16="http://schemas.microsoft.com/office/drawing/2014/main" id="{0A876D4C-8B82-BF73-307E-B49B1CF54BB6}"/>
              </a:ext>
            </a:extLst>
          </p:cNvPr>
          <p:cNvSpPr/>
          <p:nvPr/>
        </p:nvSpPr>
        <p:spPr>
          <a:xfrm>
            <a:off x="6435438" y="4203862"/>
            <a:ext cx="1866375" cy="381010"/>
          </a:xfrm>
          <a:prstGeom prst="rightArrow">
            <a:avLst/>
          </a:prstGeom>
          <a:solidFill>
            <a:srgbClr val="FF2223">
              <a:alpha val="63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прогноз</a:t>
            </a:r>
          </a:p>
        </p:txBody>
      </p:sp>
      <p:sp>
        <p:nvSpPr>
          <p:cNvPr id="27" name="Выгнутая вправо стрелка 26">
            <a:extLst>
              <a:ext uri="{FF2B5EF4-FFF2-40B4-BE49-F238E27FC236}">
                <a16:creationId xmlns:a16="http://schemas.microsoft.com/office/drawing/2014/main" id="{A4C2EB49-776C-46FC-52AC-5418E40F4841}"/>
              </a:ext>
            </a:extLst>
          </p:cNvPr>
          <p:cNvSpPr>
            <a:spLocks/>
          </p:cNvSpPr>
          <p:nvPr/>
        </p:nvSpPr>
        <p:spPr>
          <a:xfrm rot="10800000" flipH="1">
            <a:off x="6793179" y="1904821"/>
            <a:ext cx="976126" cy="1408395"/>
          </a:xfrm>
          <a:prstGeom prst="curvedLeftArrow">
            <a:avLst>
              <a:gd name="adj1" fmla="val 18214"/>
              <a:gd name="adj2" fmla="val 35735"/>
              <a:gd name="adj3" fmla="val 47110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Выгнутая вправо стрелка 28">
            <a:extLst>
              <a:ext uri="{FF2B5EF4-FFF2-40B4-BE49-F238E27FC236}">
                <a16:creationId xmlns:a16="http://schemas.microsoft.com/office/drawing/2014/main" id="{67E38388-E9DA-EDF2-99ED-AF28DFC68076}"/>
              </a:ext>
            </a:extLst>
          </p:cNvPr>
          <p:cNvSpPr>
            <a:spLocks/>
          </p:cNvSpPr>
          <p:nvPr/>
        </p:nvSpPr>
        <p:spPr>
          <a:xfrm rot="10800000" flipV="1">
            <a:off x="1723547" y="1959429"/>
            <a:ext cx="976125" cy="1243335"/>
          </a:xfrm>
          <a:prstGeom prst="curvedLeftArrow">
            <a:avLst>
              <a:gd name="adj1" fmla="val 18214"/>
              <a:gd name="adj2" fmla="val 35735"/>
              <a:gd name="adj3" fmla="val 47110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вправо 29">
            <a:extLst>
              <a:ext uri="{FF2B5EF4-FFF2-40B4-BE49-F238E27FC236}">
                <a16:creationId xmlns:a16="http://schemas.microsoft.com/office/drawing/2014/main" id="{801E9B3E-1A0F-DBC3-538E-447172619123}"/>
              </a:ext>
            </a:extLst>
          </p:cNvPr>
          <p:cNvSpPr/>
          <p:nvPr/>
        </p:nvSpPr>
        <p:spPr>
          <a:xfrm>
            <a:off x="6804534" y="1600624"/>
            <a:ext cx="1497279" cy="358805"/>
          </a:xfrm>
          <a:prstGeom prst="rightArrow">
            <a:avLst/>
          </a:prstGeom>
          <a:solidFill>
            <a:srgbClr val="FF2223">
              <a:alpha val="63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прогноз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3937A-218C-CD99-7D2E-E892D4E7F683}"/>
              </a:ext>
            </a:extLst>
          </p:cNvPr>
          <p:cNvSpPr txBox="1"/>
          <p:nvPr/>
        </p:nvSpPr>
        <p:spPr>
          <a:xfrm>
            <a:off x="168812" y="224183"/>
            <a:ext cx="6184979" cy="1200329"/>
          </a:xfrm>
          <a:prstGeom prst="rect">
            <a:avLst/>
          </a:prstGeom>
          <a:solidFill>
            <a:srgbClr val="FFFFFF"/>
          </a:solidFill>
          <a:ln w="25400">
            <a:solidFill>
              <a:srgbClr val="FF2223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sz="1800" dirty="0"/>
              <a:t>Синтез многофакторных математических моделей, точно предсказывающих поведение бактерий в изменяющихся условиях окружающей среды, написание 1-3 публикаций в научных журналах из </a:t>
            </a:r>
            <a:r>
              <a:rPr lang="en-US" sz="1800" dirty="0"/>
              <a:t>Q1</a:t>
            </a:r>
            <a:r>
              <a:rPr lang="ru-RU" sz="1800" dirty="0"/>
              <a:t>.</a:t>
            </a:r>
          </a:p>
        </p:txBody>
      </p:sp>
      <p:sp>
        <p:nvSpPr>
          <p:cNvPr id="31" name="Стрелка вправо 30">
            <a:extLst>
              <a:ext uri="{FF2B5EF4-FFF2-40B4-BE49-F238E27FC236}">
                <a16:creationId xmlns:a16="http://schemas.microsoft.com/office/drawing/2014/main" id="{86F469FE-10C3-5486-04B5-E91750ADC30F}"/>
              </a:ext>
            </a:extLst>
          </p:cNvPr>
          <p:cNvSpPr/>
          <p:nvPr/>
        </p:nvSpPr>
        <p:spPr>
          <a:xfrm rot="16200000">
            <a:off x="2437717" y="1505851"/>
            <a:ext cx="431063" cy="260768"/>
          </a:xfrm>
          <a:prstGeom prst="rightArrow">
            <a:avLst/>
          </a:prstGeom>
          <a:solidFill>
            <a:srgbClr val="FF2223">
              <a:alpha val="92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вправо 32">
            <a:extLst>
              <a:ext uri="{FF2B5EF4-FFF2-40B4-BE49-F238E27FC236}">
                <a16:creationId xmlns:a16="http://schemas.microsoft.com/office/drawing/2014/main" id="{1811E99B-60A7-B529-7848-FED18D87479A}"/>
              </a:ext>
            </a:extLst>
          </p:cNvPr>
          <p:cNvSpPr/>
          <p:nvPr/>
        </p:nvSpPr>
        <p:spPr>
          <a:xfrm rot="16200000">
            <a:off x="6276908" y="1357238"/>
            <a:ext cx="177809" cy="273126"/>
          </a:xfrm>
          <a:prstGeom prst="rightArrow">
            <a:avLst/>
          </a:prstGeom>
          <a:solidFill>
            <a:srgbClr val="FF2223">
              <a:alpha val="92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Стрелка вправо 33">
            <a:extLst>
              <a:ext uri="{FF2B5EF4-FFF2-40B4-BE49-F238E27FC236}">
                <a16:creationId xmlns:a16="http://schemas.microsoft.com/office/drawing/2014/main" id="{3F0D3BD8-F4CF-5389-9A54-F33C875698CC}"/>
              </a:ext>
            </a:extLst>
          </p:cNvPr>
          <p:cNvSpPr/>
          <p:nvPr/>
        </p:nvSpPr>
        <p:spPr>
          <a:xfrm rot="16200000">
            <a:off x="5086420" y="3209310"/>
            <a:ext cx="6692127" cy="425504"/>
          </a:xfrm>
          <a:prstGeom prst="rightArrow">
            <a:avLst>
              <a:gd name="adj1" fmla="val 50000"/>
              <a:gd name="adj2" fmla="val 93084"/>
            </a:avLst>
          </a:prstGeom>
          <a:noFill/>
          <a:ln w="38100"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</a:t>
            </a:r>
          </a:p>
        </p:txBody>
      </p:sp>
      <p:sp>
        <p:nvSpPr>
          <p:cNvPr id="35" name="Стрелка вправо 34">
            <a:extLst>
              <a:ext uri="{FF2B5EF4-FFF2-40B4-BE49-F238E27FC236}">
                <a16:creationId xmlns:a16="http://schemas.microsoft.com/office/drawing/2014/main" id="{98B0A299-22F8-E49A-5D10-2D3430629255}"/>
              </a:ext>
            </a:extLst>
          </p:cNvPr>
          <p:cNvSpPr/>
          <p:nvPr/>
        </p:nvSpPr>
        <p:spPr>
          <a:xfrm>
            <a:off x="6341396" y="543720"/>
            <a:ext cx="1960417" cy="353292"/>
          </a:xfrm>
          <a:prstGeom prst="rightArrow">
            <a:avLst/>
          </a:prstGeom>
          <a:solidFill>
            <a:srgbClr val="FF2223">
              <a:alpha val="92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Надежный прогноз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4EC45-5F31-D352-30FD-D336F03B29F1}"/>
              </a:ext>
            </a:extLst>
          </p:cNvPr>
          <p:cNvSpPr txBox="1"/>
          <p:nvPr/>
        </p:nvSpPr>
        <p:spPr>
          <a:xfrm rot="16200000">
            <a:off x="7465383" y="565015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2-4</a:t>
            </a:r>
            <a:r>
              <a:rPr lang="en-US" dirty="0"/>
              <a:t> </a:t>
            </a:r>
            <a:r>
              <a:rPr lang="ru-RU" dirty="0"/>
              <a:t>месяца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0538E7-DD32-DD68-638B-7CA3C2770F0F}"/>
              </a:ext>
            </a:extLst>
          </p:cNvPr>
          <p:cNvSpPr txBox="1"/>
          <p:nvPr/>
        </p:nvSpPr>
        <p:spPr>
          <a:xfrm>
            <a:off x="6637217" y="3914725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3-6</a:t>
            </a:r>
            <a:r>
              <a:rPr lang="en-US" dirty="0"/>
              <a:t> </a:t>
            </a:r>
            <a:r>
              <a:rPr lang="ru-RU" dirty="0"/>
              <a:t>месяцев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E8194A-070D-1506-645A-9FD0A7FE504B}"/>
              </a:ext>
            </a:extLst>
          </p:cNvPr>
          <p:cNvSpPr txBox="1"/>
          <p:nvPr/>
        </p:nvSpPr>
        <p:spPr>
          <a:xfrm>
            <a:off x="7059669" y="239313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.5 года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A49DA8-4834-0A32-19CB-4E5013EF1075}"/>
              </a:ext>
            </a:extLst>
          </p:cNvPr>
          <p:cNvSpPr txBox="1"/>
          <p:nvPr/>
        </p:nvSpPr>
        <p:spPr>
          <a:xfrm>
            <a:off x="6850958" y="1364734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4-</a:t>
            </a:r>
            <a:r>
              <a:rPr lang="en-US" dirty="0"/>
              <a:t>9 </a:t>
            </a:r>
            <a:r>
              <a:rPr lang="ru-RU" dirty="0"/>
              <a:t>месяцев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38E4B-FF9B-08F5-C3E5-CB201BF64B85}"/>
              </a:ext>
            </a:extLst>
          </p:cNvPr>
          <p:cNvSpPr txBox="1"/>
          <p:nvPr/>
        </p:nvSpPr>
        <p:spPr>
          <a:xfrm>
            <a:off x="3281303" y="5998685"/>
            <a:ext cx="4260083" cy="769441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Разработка программного пакета для проведения моделирования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B1B7D-7E1A-CD4A-8C08-7BC5AF5A63DC}"/>
              </a:ext>
            </a:extLst>
          </p:cNvPr>
          <p:cNvSpPr txBox="1"/>
          <p:nvPr/>
        </p:nvSpPr>
        <p:spPr>
          <a:xfrm>
            <a:off x="683858" y="5109363"/>
            <a:ext cx="6839521" cy="769441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dirty="0"/>
              <a:t>Получение экспериментальных лабораторных данных по динамике развития бактериальных колоний</a:t>
            </a:r>
          </a:p>
        </p:txBody>
      </p:sp>
      <p:sp>
        <p:nvSpPr>
          <p:cNvPr id="4" name="Стрелка вправо 3">
            <a:extLst>
              <a:ext uri="{FF2B5EF4-FFF2-40B4-BE49-F238E27FC236}">
                <a16:creationId xmlns:a16="http://schemas.microsoft.com/office/drawing/2014/main" id="{7E1819DC-C39E-466B-2DF2-E0AD30BE9212}"/>
              </a:ext>
            </a:extLst>
          </p:cNvPr>
          <p:cNvSpPr/>
          <p:nvPr/>
        </p:nvSpPr>
        <p:spPr>
          <a:xfrm rot="16200000">
            <a:off x="6195558" y="61045"/>
            <a:ext cx="431063" cy="260768"/>
          </a:xfrm>
          <a:prstGeom prst="rightArrow">
            <a:avLst/>
          </a:prstGeom>
          <a:solidFill>
            <a:srgbClr val="FF2223">
              <a:alpha val="92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C588A-AA08-60E8-6F62-68646D595BB3}"/>
              </a:ext>
            </a:extLst>
          </p:cNvPr>
          <p:cNvSpPr txBox="1"/>
          <p:nvPr/>
        </p:nvSpPr>
        <p:spPr>
          <a:xfrm rot="16200000">
            <a:off x="7976626" y="602422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A1A0A-90A6-DC22-1C86-2DD11B33CF93}"/>
              </a:ext>
            </a:extLst>
          </p:cNvPr>
          <p:cNvSpPr txBox="1"/>
          <p:nvPr/>
        </p:nvSpPr>
        <p:spPr>
          <a:xfrm rot="16200000">
            <a:off x="7945047" y="636696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.5 года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908496-AD15-F2E9-EB1D-1F3E2D1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23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45C279C-7D55-D993-88EF-E88B3C48A4FB}"/>
              </a:ext>
            </a:extLst>
          </p:cNvPr>
          <p:cNvSpPr txBox="1"/>
          <p:nvPr/>
        </p:nvSpPr>
        <p:spPr>
          <a:xfrm>
            <a:off x="2708067" y="2680314"/>
            <a:ext cx="4085113" cy="1200329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sz="1800" dirty="0"/>
              <a:t>Получение экспериментальных данных о динамике бактериальной популяции на реальных производственных объектах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5B97DE-F821-C6BC-F3B2-64D4767BD45E}"/>
              </a:ext>
            </a:extLst>
          </p:cNvPr>
          <p:cNvSpPr txBox="1"/>
          <p:nvPr/>
        </p:nvSpPr>
        <p:spPr>
          <a:xfrm>
            <a:off x="2709547" y="1582706"/>
            <a:ext cx="4085112" cy="769441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dirty="0"/>
              <a:t>Верификация и модификация математической модели</a:t>
            </a:r>
          </a:p>
        </p:txBody>
      </p:sp>
      <p:sp>
        <p:nvSpPr>
          <p:cNvPr id="5" name="Выгнутая вправо стрелка 4">
            <a:extLst>
              <a:ext uri="{FF2B5EF4-FFF2-40B4-BE49-F238E27FC236}">
                <a16:creationId xmlns:a16="http://schemas.microsoft.com/office/drawing/2014/main" id="{3246E726-C1B1-B494-A236-0F47F9CA9AB0}"/>
              </a:ext>
            </a:extLst>
          </p:cNvPr>
          <p:cNvSpPr/>
          <p:nvPr/>
        </p:nvSpPr>
        <p:spPr>
          <a:xfrm rot="13651908">
            <a:off x="415724" y="4454488"/>
            <a:ext cx="712719" cy="1790172"/>
          </a:xfrm>
          <a:prstGeom prst="curvedLeftArrow">
            <a:avLst>
              <a:gd name="adj1" fmla="val 18214"/>
              <a:gd name="adj2" fmla="val 35735"/>
              <a:gd name="adj3" fmla="val 55098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1E80C-A0BE-E1D6-19F3-21CB3459A927}"/>
              </a:ext>
            </a:extLst>
          </p:cNvPr>
          <p:cNvSpPr txBox="1"/>
          <p:nvPr/>
        </p:nvSpPr>
        <p:spPr>
          <a:xfrm>
            <a:off x="345370" y="5998686"/>
            <a:ext cx="7178009" cy="769441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Получение экспериментальных данных по результатам исследований на реальных промышленных объектах</a:t>
            </a:r>
          </a:p>
        </p:txBody>
      </p:sp>
      <p:sp>
        <p:nvSpPr>
          <p:cNvPr id="25" name="Выгнутая вправо стрелка 24">
            <a:extLst>
              <a:ext uri="{FF2B5EF4-FFF2-40B4-BE49-F238E27FC236}">
                <a16:creationId xmlns:a16="http://schemas.microsoft.com/office/drawing/2014/main" id="{404E5353-9028-5A7F-6392-D6BD3CD4844E}"/>
              </a:ext>
            </a:extLst>
          </p:cNvPr>
          <p:cNvSpPr>
            <a:spLocks/>
          </p:cNvSpPr>
          <p:nvPr/>
        </p:nvSpPr>
        <p:spPr>
          <a:xfrm rot="10800000">
            <a:off x="813682" y="3219870"/>
            <a:ext cx="1894383" cy="1369715"/>
          </a:xfrm>
          <a:prstGeom prst="curvedLeftArrow">
            <a:avLst>
              <a:gd name="adj1" fmla="val 18214"/>
              <a:gd name="adj2" fmla="val 35735"/>
              <a:gd name="adj3" fmla="val 47110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Выгнутая вправо стрелка 25">
            <a:extLst>
              <a:ext uri="{FF2B5EF4-FFF2-40B4-BE49-F238E27FC236}">
                <a16:creationId xmlns:a16="http://schemas.microsoft.com/office/drawing/2014/main" id="{0D1186AB-63D7-3922-0058-2D2C4625CA15}"/>
              </a:ext>
            </a:extLst>
          </p:cNvPr>
          <p:cNvSpPr>
            <a:spLocks/>
          </p:cNvSpPr>
          <p:nvPr/>
        </p:nvSpPr>
        <p:spPr>
          <a:xfrm rot="10800000" flipH="1">
            <a:off x="6885865" y="4477381"/>
            <a:ext cx="1063155" cy="1120068"/>
          </a:xfrm>
          <a:prstGeom prst="curvedLeftArrow">
            <a:avLst>
              <a:gd name="adj1" fmla="val 18214"/>
              <a:gd name="adj2" fmla="val 35735"/>
              <a:gd name="adj3" fmla="val 45915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Выгнутая вправо стрелка 26">
            <a:extLst>
              <a:ext uri="{FF2B5EF4-FFF2-40B4-BE49-F238E27FC236}">
                <a16:creationId xmlns:a16="http://schemas.microsoft.com/office/drawing/2014/main" id="{A4C2EB49-776C-46FC-52AC-5418E40F4841}"/>
              </a:ext>
            </a:extLst>
          </p:cNvPr>
          <p:cNvSpPr>
            <a:spLocks/>
          </p:cNvSpPr>
          <p:nvPr/>
        </p:nvSpPr>
        <p:spPr>
          <a:xfrm rot="10800000" flipH="1">
            <a:off x="6793179" y="1904821"/>
            <a:ext cx="976126" cy="1408395"/>
          </a:xfrm>
          <a:prstGeom prst="curvedLeftArrow">
            <a:avLst>
              <a:gd name="adj1" fmla="val 18214"/>
              <a:gd name="adj2" fmla="val 35735"/>
              <a:gd name="adj3" fmla="val 47110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Выгнутая вправо стрелка 28">
            <a:extLst>
              <a:ext uri="{FF2B5EF4-FFF2-40B4-BE49-F238E27FC236}">
                <a16:creationId xmlns:a16="http://schemas.microsoft.com/office/drawing/2014/main" id="{67E38388-E9DA-EDF2-99ED-AF28DFC68076}"/>
              </a:ext>
            </a:extLst>
          </p:cNvPr>
          <p:cNvSpPr>
            <a:spLocks/>
          </p:cNvSpPr>
          <p:nvPr/>
        </p:nvSpPr>
        <p:spPr>
          <a:xfrm rot="10800000" flipV="1">
            <a:off x="1723547" y="1959429"/>
            <a:ext cx="976125" cy="1243335"/>
          </a:xfrm>
          <a:prstGeom prst="curvedLeftArrow">
            <a:avLst>
              <a:gd name="adj1" fmla="val 18214"/>
              <a:gd name="adj2" fmla="val 35735"/>
              <a:gd name="adj3" fmla="val 47110"/>
            </a:avLst>
          </a:prstGeom>
          <a:solidFill>
            <a:srgbClr val="02A54C">
              <a:alpha val="63000"/>
            </a:srgbClr>
          </a:solidFill>
          <a:ln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вправо 29">
            <a:extLst>
              <a:ext uri="{FF2B5EF4-FFF2-40B4-BE49-F238E27FC236}">
                <a16:creationId xmlns:a16="http://schemas.microsoft.com/office/drawing/2014/main" id="{801E9B3E-1A0F-DBC3-538E-447172619123}"/>
              </a:ext>
            </a:extLst>
          </p:cNvPr>
          <p:cNvSpPr/>
          <p:nvPr/>
        </p:nvSpPr>
        <p:spPr>
          <a:xfrm>
            <a:off x="6804534" y="1600624"/>
            <a:ext cx="1497279" cy="358805"/>
          </a:xfrm>
          <a:prstGeom prst="rightArrow">
            <a:avLst/>
          </a:prstGeom>
          <a:solidFill>
            <a:srgbClr val="FF2223">
              <a:alpha val="63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прогноз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3937A-218C-CD99-7D2E-E892D4E7F683}"/>
              </a:ext>
            </a:extLst>
          </p:cNvPr>
          <p:cNvSpPr txBox="1"/>
          <p:nvPr/>
        </p:nvSpPr>
        <p:spPr>
          <a:xfrm>
            <a:off x="168812" y="84483"/>
            <a:ext cx="6184979" cy="1077218"/>
          </a:xfrm>
          <a:prstGeom prst="rect">
            <a:avLst/>
          </a:prstGeom>
          <a:solidFill>
            <a:srgbClr val="FFFFFF"/>
          </a:solidFill>
          <a:ln w="25400">
            <a:solidFill>
              <a:srgbClr val="FF2223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sz="1600" dirty="0"/>
              <a:t>Многофакторные математические модели, которые точно предсказывают поведение бактерий в реальных условиях, обнаруживают оптимальные условия для роста бактерий, многофакторный прогноз</a:t>
            </a:r>
          </a:p>
        </p:txBody>
      </p:sp>
      <p:sp>
        <p:nvSpPr>
          <p:cNvPr id="31" name="Стрелка вправо 30">
            <a:extLst>
              <a:ext uri="{FF2B5EF4-FFF2-40B4-BE49-F238E27FC236}">
                <a16:creationId xmlns:a16="http://schemas.microsoft.com/office/drawing/2014/main" id="{86F469FE-10C3-5486-04B5-E91750ADC30F}"/>
              </a:ext>
            </a:extLst>
          </p:cNvPr>
          <p:cNvSpPr/>
          <p:nvPr/>
        </p:nvSpPr>
        <p:spPr>
          <a:xfrm rot="16200000">
            <a:off x="2542318" y="1254708"/>
            <a:ext cx="431063" cy="260768"/>
          </a:xfrm>
          <a:prstGeom prst="rightArrow">
            <a:avLst/>
          </a:prstGeom>
          <a:solidFill>
            <a:srgbClr val="FF2223">
              <a:alpha val="92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вправо 32">
            <a:extLst>
              <a:ext uri="{FF2B5EF4-FFF2-40B4-BE49-F238E27FC236}">
                <a16:creationId xmlns:a16="http://schemas.microsoft.com/office/drawing/2014/main" id="{1811E99B-60A7-B529-7848-FED18D87479A}"/>
              </a:ext>
            </a:extLst>
          </p:cNvPr>
          <p:cNvSpPr/>
          <p:nvPr/>
        </p:nvSpPr>
        <p:spPr>
          <a:xfrm rot="16200000">
            <a:off x="6139896" y="1234724"/>
            <a:ext cx="427791" cy="260770"/>
          </a:xfrm>
          <a:prstGeom prst="rightArrow">
            <a:avLst/>
          </a:prstGeom>
          <a:solidFill>
            <a:srgbClr val="FF2223">
              <a:alpha val="92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Стрелка вправо 33">
            <a:extLst>
              <a:ext uri="{FF2B5EF4-FFF2-40B4-BE49-F238E27FC236}">
                <a16:creationId xmlns:a16="http://schemas.microsoft.com/office/drawing/2014/main" id="{3F0D3BD8-F4CF-5389-9A54-F33C875698CC}"/>
              </a:ext>
            </a:extLst>
          </p:cNvPr>
          <p:cNvSpPr/>
          <p:nvPr/>
        </p:nvSpPr>
        <p:spPr>
          <a:xfrm rot="16200000">
            <a:off x="5086420" y="3209310"/>
            <a:ext cx="6692127" cy="425504"/>
          </a:xfrm>
          <a:prstGeom prst="rightArrow">
            <a:avLst>
              <a:gd name="adj1" fmla="val 50000"/>
              <a:gd name="adj2" fmla="val 93084"/>
            </a:avLst>
          </a:prstGeom>
          <a:noFill/>
          <a:ln w="38100">
            <a:solidFill>
              <a:srgbClr val="02A54C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время</a:t>
            </a:r>
          </a:p>
        </p:txBody>
      </p:sp>
      <p:sp>
        <p:nvSpPr>
          <p:cNvPr id="35" name="Стрелка вправо 34">
            <a:extLst>
              <a:ext uri="{FF2B5EF4-FFF2-40B4-BE49-F238E27FC236}">
                <a16:creationId xmlns:a16="http://schemas.microsoft.com/office/drawing/2014/main" id="{98B0A299-22F8-E49A-5D10-2D3430629255}"/>
              </a:ext>
            </a:extLst>
          </p:cNvPr>
          <p:cNvSpPr/>
          <p:nvPr/>
        </p:nvSpPr>
        <p:spPr>
          <a:xfrm>
            <a:off x="6341396" y="467520"/>
            <a:ext cx="1960417" cy="353292"/>
          </a:xfrm>
          <a:prstGeom prst="rightArrow">
            <a:avLst/>
          </a:prstGeom>
          <a:solidFill>
            <a:srgbClr val="FF2223">
              <a:alpha val="92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Надежный прогноз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4EC45-5F31-D352-30FD-D336F03B29F1}"/>
              </a:ext>
            </a:extLst>
          </p:cNvPr>
          <p:cNvSpPr txBox="1"/>
          <p:nvPr/>
        </p:nvSpPr>
        <p:spPr>
          <a:xfrm rot="16200000">
            <a:off x="7501451" y="565015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месяца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0538E7-DD32-DD68-638B-7CA3C2770F0F}"/>
              </a:ext>
            </a:extLst>
          </p:cNvPr>
          <p:cNvSpPr txBox="1"/>
          <p:nvPr/>
        </p:nvSpPr>
        <p:spPr>
          <a:xfrm>
            <a:off x="6850355" y="3686079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  <a:r>
              <a:rPr lang="ru-RU" dirty="0"/>
              <a:t>-</a:t>
            </a:r>
            <a:r>
              <a:rPr lang="en-US" dirty="0"/>
              <a:t>6 </a:t>
            </a:r>
            <a:r>
              <a:rPr lang="ru-RU" dirty="0"/>
              <a:t>месяцев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E8194A-070D-1506-645A-9FD0A7FE504B}"/>
              </a:ext>
            </a:extLst>
          </p:cNvPr>
          <p:cNvSpPr txBox="1"/>
          <p:nvPr/>
        </p:nvSpPr>
        <p:spPr>
          <a:xfrm>
            <a:off x="7226464" y="170857"/>
            <a:ext cx="10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ru-RU" dirty="0"/>
              <a:t>1.5 года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A49DA8-4834-0A32-19CB-4E5013EF1075}"/>
              </a:ext>
            </a:extLst>
          </p:cNvPr>
          <p:cNvSpPr txBox="1"/>
          <p:nvPr/>
        </p:nvSpPr>
        <p:spPr>
          <a:xfrm>
            <a:off x="6850958" y="1364734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+6</a:t>
            </a:r>
            <a:r>
              <a:rPr lang="ru-RU" dirty="0"/>
              <a:t>-</a:t>
            </a:r>
            <a:r>
              <a:rPr lang="en-US" dirty="0"/>
              <a:t>12 </a:t>
            </a:r>
            <a:r>
              <a:rPr lang="ru-RU" dirty="0"/>
              <a:t>месяцев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B1B7D-7E1A-CD4A-8C08-7BC5AF5A63DC}"/>
              </a:ext>
            </a:extLst>
          </p:cNvPr>
          <p:cNvSpPr txBox="1"/>
          <p:nvPr/>
        </p:nvSpPr>
        <p:spPr>
          <a:xfrm>
            <a:off x="683858" y="5109363"/>
            <a:ext cx="6839521" cy="769441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dirty="0"/>
              <a:t>Изучение качественного совпадения результатов моделирования с экспериментами</a:t>
            </a:r>
          </a:p>
        </p:txBody>
      </p:sp>
      <p:sp>
        <p:nvSpPr>
          <p:cNvPr id="4" name="Стрелка вправо 3">
            <a:extLst>
              <a:ext uri="{FF2B5EF4-FFF2-40B4-BE49-F238E27FC236}">
                <a16:creationId xmlns:a16="http://schemas.microsoft.com/office/drawing/2014/main" id="{B07B7F71-DCC5-EC7B-58E3-E50BA23A7FD5}"/>
              </a:ext>
            </a:extLst>
          </p:cNvPr>
          <p:cNvSpPr/>
          <p:nvPr/>
        </p:nvSpPr>
        <p:spPr>
          <a:xfrm rot="16200000">
            <a:off x="5977902" y="6618552"/>
            <a:ext cx="230242" cy="260769"/>
          </a:xfrm>
          <a:prstGeom prst="rightArrow">
            <a:avLst/>
          </a:prstGeom>
          <a:solidFill>
            <a:srgbClr val="FF2223">
              <a:alpha val="92000"/>
            </a:srgbClr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47536-1ACA-C598-B414-636C3BEA9893}"/>
              </a:ext>
            </a:extLst>
          </p:cNvPr>
          <p:cNvSpPr txBox="1"/>
          <p:nvPr/>
        </p:nvSpPr>
        <p:spPr>
          <a:xfrm>
            <a:off x="1785164" y="3944153"/>
            <a:ext cx="5100700" cy="1077218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sz="1600" dirty="0"/>
              <a:t>Модификация моделей с использованием гидродинамических особенностей реальных объектов для качественного совпадения с экспериментами, модификация моделей, получаемых с помощью </a:t>
            </a:r>
            <a:r>
              <a:rPr lang="en-US" sz="1600" dirty="0"/>
              <a:t>ML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A4925-69A7-0DE5-881B-A69E9F685A91}"/>
              </a:ext>
            </a:extLst>
          </p:cNvPr>
          <p:cNvSpPr txBox="1"/>
          <p:nvPr/>
        </p:nvSpPr>
        <p:spPr>
          <a:xfrm rot="16200000">
            <a:off x="7951903" y="6050150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1.5 года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4E188A-9748-453F-2F73-2ECC6FFF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65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A6CC725-4621-4983-CD2D-58B35377E81C}"/>
              </a:ext>
            </a:extLst>
          </p:cNvPr>
          <p:cNvSpPr txBox="1"/>
          <p:nvPr/>
        </p:nvSpPr>
        <p:spPr>
          <a:xfrm>
            <a:off x="146614" y="63134"/>
            <a:ext cx="45123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>
                <a:solidFill>
                  <a:srgbClr val="02A54C"/>
                </a:solidFill>
              </a:rPr>
              <a:t>Моя команда на 1 год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6B663-6913-25AB-B20E-069CF939C91A}"/>
              </a:ext>
            </a:extLst>
          </p:cNvPr>
          <p:cNvSpPr txBox="1"/>
          <p:nvPr/>
        </p:nvSpPr>
        <p:spPr>
          <a:xfrm>
            <a:off x="1261085" y="2742686"/>
            <a:ext cx="29773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dirty="0"/>
              <a:t>Шепелев Игорь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br>
              <a:rPr lang="en-US" sz="2200" dirty="0"/>
            </a:br>
            <a:r>
              <a:rPr lang="en-US" sz="2200" dirty="0"/>
              <a:t>H-</a:t>
            </a:r>
            <a:r>
              <a:rPr lang="ru-RU" sz="2200" dirty="0"/>
              <a:t>индекс</a:t>
            </a:r>
            <a:r>
              <a:rPr lang="en-US" sz="2200" dirty="0"/>
              <a:t> 12 </a:t>
            </a:r>
            <a:br>
              <a:rPr lang="en-US" sz="2200" dirty="0"/>
            </a:br>
            <a:r>
              <a:rPr lang="ru-RU" sz="2200" dirty="0"/>
              <a:t>к.ф.-м.н.</a:t>
            </a:r>
            <a:r>
              <a:rPr lang="en-US" sz="2200" dirty="0"/>
              <a:t>, </a:t>
            </a:r>
            <a:r>
              <a:rPr lang="ru-RU" sz="2200" dirty="0"/>
              <a:t>руководитель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42E129-3740-275B-383F-6D0C8918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86" y="1088220"/>
            <a:ext cx="1346103" cy="17268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8D6636-77BD-24EC-E7AF-02B701DF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120" y="1088220"/>
            <a:ext cx="1356786" cy="1726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4989B-CEA3-4439-DA12-713832F9FF9C}"/>
              </a:ext>
            </a:extLst>
          </p:cNvPr>
          <p:cNvSpPr txBox="1"/>
          <p:nvPr/>
        </p:nvSpPr>
        <p:spPr>
          <a:xfrm>
            <a:off x="5831107" y="2798105"/>
            <a:ext cx="17066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 </a:t>
            </a:r>
            <a:r>
              <a:rPr lang="ru-RU" sz="2200" dirty="0"/>
              <a:t>Бух Андрей</a:t>
            </a:r>
            <a:r>
              <a:rPr lang="en-US" sz="2200" dirty="0"/>
              <a:t>,</a:t>
            </a:r>
          </a:p>
          <a:p>
            <a:pPr algn="ctr"/>
            <a:r>
              <a:rPr lang="en-US" sz="2200" dirty="0"/>
              <a:t>H-</a:t>
            </a:r>
            <a:r>
              <a:rPr lang="ru-RU" sz="2200" dirty="0"/>
              <a:t>индекс</a:t>
            </a:r>
            <a:r>
              <a:rPr lang="en-US" sz="2200" dirty="0"/>
              <a:t> 10 </a:t>
            </a:r>
            <a:br>
              <a:rPr lang="en-US" sz="2200" dirty="0"/>
            </a:br>
            <a:r>
              <a:rPr lang="ru-RU" sz="2200" dirty="0"/>
              <a:t>к.ф.-м.н.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2E3A04-2BA0-38CB-62FF-3A79CA873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64" y="4741017"/>
            <a:ext cx="1526026" cy="17268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2BAB79-1A0E-606F-E9C3-BA5031B8A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58" y="4752576"/>
            <a:ext cx="1526026" cy="17268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2D90D6-85D1-7A98-C1E3-516ACCEDAF5B}"/>
              </a:ext>
            </a:extLst>
          </p:cNvPr>
          <p:cNvSpPr txBox="1"/>
          <p:nvPr/>
        </p:nvSpPr>
        <p:spPr>
          <a:xfrm>
            <a:off x="3305229" y="3722981"/>
            <a:ext cx="27478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dirty="0">
                <a:solidFill>
                  <a:srgbClr val="FF0000"/>
                </a:solidFill>
              </a:rPr>
              <a:t>1-2 магистра из АГНИ</a:t>
            </a:r>
          </a:p>
        </p:txBody>
      </p:sp>
      <p:sp>
        <p:nvSpPr>
          <p:cNvPr id="15" name="Крест 14">
            <a:extLst>
              <a:ext uri="{FF2B5EF4-FFF2-40B4-BE49-F238E27FC236}">
                <a16:creationId xmlns:a16="http://schemas.microsoft.com/office/drawing/2014/main" id="{ED7EB9A1-0ECA-B852-2629-B6F78F587E8C}"/>
              </a:ext>
            </a:extLst>
          </p:cNvPr>
          <p:cNvSpPr/>
          <p:nvPr/>
        </p:nvSpPr>
        <p:spPr>
          <a:xfrm>
            <a:off x="4344598" y="1909135"/>
            <a:ext cx="516722" cy="500626"/>
          </a:xfrm>
          <a:prstGeom prst="plus">
            <a:avLst>
              <a:gd name="adj" fmla="val 38837"/>
            </a:avLst>
          </a:prstGeom>
          <a:solidFill>
            <a:srgbClr val="FF22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F59269FD-26C0-785D-0BF5-445EB1696F05}"/>
              </a:ext>
            </a:extLst>
          </p:cNvPr>
          <p:cNvSpPr/>
          <p:nvPr/>
        </p:nvSpPr>
        <p:spPr>
          <a:xfrm>
            <a:off x="4229213" y="5354113"/>
            <a:ext cx="516722" cy="500626"/>
          </a:xfrm>
          <a:prstGeom prst="plus">
            <a:avLst>
              <a:gd name="adj" fmla="val 38837"/>
            </a:avLst>
          </a:prstGeom>
          <a:solidFill>
            <a:srgbClr val="02A5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B54B755-8F12-6FC4-DD4C-5875912DF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77" y="4477508"/>
            <a:ext cx="653352" cy="803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6D5E2E-3F1A-47BD-AFF1-2559531C4C62}"/>
              </a:ext>
            </a:extLst>
          </p:cNvPr>
          <p:cNvSpPr txBox="1"/>
          <p:nvPr/>
        </p:nvSpPr>
        <p:spPr>
          <a:xfrm>
            <a:off x="2479008" y="4089642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Базовые навыки в программировании</a:t>
            </a:r>
            <a:br>
              <a:rPr lang="ru-RU" dirty="0"/>
            </a:br>
            <a:r>
              <a:rPr lang="ru-RU" dirty="0"/>
              <a:t>		микробиология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7ACC14-D57D-6A29-70B8-70B8CBFB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50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42E129-3740-275B-383F-6D0C8918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1" y="999483"/>
            <a:ext cx="1346103" cy="172681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8D6636-77BD-24EC-E7AF-02B701DFD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534" y="999483"/>
            <a:ext cx="1356786" cy="172681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2E3A04-2BA0-38CB-62FF-3A79CA873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" y="4662475"/>
            <a:ext cx="1526026" cy="17268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02BAB79-1A0E-606F-E9C3-BA5031B8A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72" y="4662475"/>
            <a:ext cx="1526026" cy="1726819"/>
          </a:xfrm>
          <a:prstGeom prst="rect">
            <a:avLst/>
          </a:prstGeom>
        </p:spPr>
      </p:pic>
      <p:sp>
        <p:nvSpPr>
          <p:cNvPr id="15" name="Крест 14">
            <a:extLst>
              <a:ext uri="{FF2B5EF4-FFF2-40B4-BE49-F238E27FC236}">
                <a16:creationId xmlns:a16="http://schemas.microsoft.com/office/drawing/2014/main" id="{ED7EB9A1-0ECA-B852-2629-B6F78F587E8C}"/>
              </a:ext>
            </a:extLst>
          </p:cNvPr>
          <p:cNvSpPr/>
          <p:nvPr/>
        </p:nvSpPr>
        <p:spPr>
          <a:xfrm>
            <a:off x="2460633" y="1809502"/>
            <a:ext cx="516722" cy="500626"/>
          </a:xfrm>
          <a:prstGeom prst="plus">
            <a:avLst>
              <a:gd name="adj" fmla="val 38837"/>
            </a:avLst>
          </a:prstGeom>
          <a:solidFill>
            <a:srgbClr val="FF22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F59269FD-26C0-785D-0BF5-445EB1696F05}"/>
              </a:ext>
            </a:extLst>
          </p:cNvPr>
          <p:cNvSpPr/>
          <p:nvPr/>
        </p:nvSpPr>
        <p:spPr>
          <a:xfrm>
            <a:off x="1738240" y="5241107"/>
            <a:ext cx="516722" cy="500626"/>
          </a:xfrm>
          <a:prstGeom prst="plus">
            <a:avLst>
              <a:gd name="adj" fmla="val 38837"/>
            </a:avLst>
          </a:prstGeom>
          <a:solidFill>
            <a:srgbClr val="02A5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B3DEA8F7-491E-724C-2957-D707B87665B1}"/>
              </a:ext>
            </a:extLst>
          </p:cNvPr>
          <p:cNvGrpSpPr/>
          <p:nvPr/>
        </p:nvGrpSpPr>
        <p:grpSpPr>
          <a:xfrm>
            <a:off x="5274825" y="4662475"/>
            <a:ext cx="3784317" cy="1726819"/>
            <a:chOff x="6489243" y="4544782"/>
            <a:chExt cx="3784317" cy="1726819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D91E52AC-434B-BEA4-1722-272859301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9243" y="4544782"/>
              <a:ext cx="1526026" cy="1726819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24045012-6C9F-3BF7-53BF-C6A844BD2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534" y="4544782"/>
              <a:ext cx="1526026" cy="1726819"/>
            </a:xfrm>
            <a:prstGeom prst="rect">
              <a:avLst/>
            </a:prstGeom>
          </p:spPr>
        </p:pic>
        <p:sp>
          <p:nvSpPr>
            <p:cNvPr id="10" name="Крест 9">
              <a:extLst>
                <a:ext uri="{FF2B5EF4-FFF2-40B4-BE49-F238E27FC236}">
                  <a16:creationId xmlns:a16="http://schemas.microsoft.com/office/drawing/2014/main" id="{98747F10-3490-3F8F-282A-EB269D863D48}"/>
                </a:ext>
              </a:extLst>
            </p:cNvPr>
            <p:cNvSpPr/>
            <p:nvPr/>
          </p:nvSpPr>
          <p:spPr>
            <a:xfrm>
              <a:off x="8128102" y="5123414"/>
              <a:ext cx="516722" cy="500626"/>
            </a:xfrm>
            <a:prstGeom prst="plus">
              <a:avLst>
                <a:gd name="adj" fmla="val 38837"/>
              </a:avLst>
            </a:prstGeom>
            <a:solidFill>
              <a:srgbClr val="02A5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Крест 17">
            <a:extLst>
              <a:ext uri="{FF2B5EF4-FFF2-40B4-BE49-F238E27FC236}">
                <a16:creationId xmlns:a16="http://schemas.microsoft.com/office/drawing/2014/main" id="{0EA69FC4-2A87-3DB3-79DB-A19E2BBF3BAF}"/>
              </a:ext>
            </a:extLst>
          </p:cNvPr>
          <p:cNvSpPr/>
          <p:nvPr/>
        </p:nvSpPr>
        <p:spPr>
          <a:xfrm>
            <a:off x="4344598" y="5247058"/>
            <a:ext cx="516722" cy="500626"/>
          </a:xfrm>
          <a:prstGeom prst="plus">
            <a:avLst>
              <a:gd name="adj" fmla="val 38837"/>
            </a:avLst>
          </a:prstGeom>
          <a:solidFill>
            <a:srgbClr val="FF22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C12C3CD-5568-53DB-0A21-06374C120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33" y="4260693"/>
            <a:ext cx="653352" cy="80356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857FE-F23F-1342-0513-9D41720AE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2" y="4205274"/>
            <a:ext cx="653352" cy="803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44BF1A-41EF-9B31-CA54-1CA02C5B4DB2}"/>
              </a:ext>
            </a:extLst>
          </p:cNvPr>
          <p:cNvSpPr txBox="1"/>
          <p:nvPr/>
        </p:nvSpPr>
        <p:spPr>
          <a:xfrm>
            <a:off x="0" y="2653949"/>
            <a:ext cx="29773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dirty="0"/>
              <a:t>Шепелев Игорь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br>
              <a:rPr lang="en-US" sz="2200" dirty="0"/>
            </a:br>
            <a:r>
              <a:rPr lang="en-US" sz="2200" dirty="0"/>
              <a:t>H-</a:t>
            </a:r>
            <a:r>
              <a:rPr lang="ru-RU" sz="2200" dirty="0"/>
              <a:t>индекс</a:t>
            </a:r>
            <a:r>
              <a:rPr lang="en-US" sz="2200" dirty="0"/>
              <a:t> 12 </a:t>
            </a:r>
            <a:br>
              <a:rPr lang="en-US" sz="2200" dirty="0"/>
            </a:br>
            <a:r>
              <a:rPr lang="ru-RU" sz="2200" dirty="0"/>
              <a:t>к.ф.-м.н.</a:t>
            </a:r>
            <a:r>
              <a:rPr lang="en-US" sz="2200" dirty="0"/>
              <a:t>, </a:t>
            </a:r>
            <a:r>
              <a:rPr lang="ru-RU" sz="2200" dirty="0"/>
              <a:t>руководитель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E7BC0-1357-F085-7BF4-3859D54F3B14}"/>
              </a:ext>
            </a:extLst>
          </p:cNvPr>
          <p:cNvSpPr txBox="1"/>
          <p:nvPr/>
        </p:nvSpPr>
        <p:spPr>
          <a:xfrm>
            <a:off x="3420521" y="2709368"/>
            <a:ext cx="17066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 </a:t>
            </a:r>
            <a:r>
              <a:rPr lang="ru-RU" sz="2200" dirty="0"/>
              <a:t>Бух Андрей</a:t>
            </a:r>
            <a:r>
              <a:rPr lang="en-US" sz="2200" dirty="0"/>
              <a:t>,</a:t>
            </a:r>
          </a:p>
          <a:p>
            <a:pPr algn="ctr"/>
            <a:r>
              <a:rPr lang="en-US" sz="2200" dirty="0"/>
              <a:t>H-</a:t>
            </a:r>
            <a:r>
              <a:rPr lang="ru-RU" sz="2200" dirty="0"/>
              <a:t>индекс</a:t>
            </a:r>
            <a:r>
              <a:rPr lang="en-US" sz="2200" dirty="0"/>
              <a:t> 10 </a:t>
            </a:r>
            <a:br>
              <a:rPr lang="en-US" sz="2200" dirty="0"/>
            </a:br>
            <a:r>
              <a:rPr lang="ru-RU" sz="2200" dirty="0"/>
              <a:t>к.ф.-м.н.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C45F27-7C91-3FEA-3835-847A2FAE0112}"/>
              </a:ext>
            </a:extLst>
          </p:cNvPr>
          <p:cNvSpPr txBox="1"/>
          <p:nvPr/>
        </p:nvSpPr>
        <p:spPr>
          <a:xfrm>
            <a:off x="3229029" y="3926181"/>
            <a:ext cx="27478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dirty="0">
                <a:solidFill>
                  <a:srgbClr val="FF0000"/>
                </a:solidFill>
              </a:rPr>
              <a:t>2-4 магистра из АГНИ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59FFB4-D8BA-B891-557B-FD55AFB7E238}"/>
              </a:ext>
            </a:extLst>
          </p:cNvPr>
          <p:cNvSpPr txBox="1"/>
          <p:nvPr/>
        </p:nvSpPr>
        <p:spPr>
          <a:xfrm>
            <a:off x="146614" y="63134"/>
            <a:ext cx="48778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>
                <a:solidFill>
                  <a:srgbClr val="02A54C"/>
                </a:solidFill>
              </a:rPr>
              <a:t>Моя команда на </a:t>
            </a:r>
            <a:r>
              <a:rPr lang="en-US" sz="3500" b="1" dirty="0">
                <a:solidFill>
                  <a:srgbClr val="02A54C"/>
                </a:solidFill>
              </a:rPr>
              <a:t>2-3</a:t>
            </a:r>
            <a:r>
              <a:rPr lang="ru-RU" sz="3500" b="1" dirty="0">
                <a:solidFill>
                  <a:srgbClr val="02A54C"/>
                </a:solidFill>
              </a:rPr>
              <a:t> год</a:t>
            </a:r>
          </a:p>
        </p:txBody>
      </p:sp>
      <p:sp>
        <p:nvSpPr>
          <p:cNvPr id="4" name="Крест 3">
            <a:extLst>
              <a:ext uri="{FF2B5EF4-FFF2-40B4-BE49-F238E27FC236}">
                <a16:creationId xmlns:a16="http://schemas.microsoft.com/office/drawing/2014/main" id="{448D61CB-1AA1-992C-07BC-778C235468FC}"/>
              </a:ext>
            </a:extLst>
          </p:cNvPr>
          <p:cNvSpPr/>
          <p:nvPr/>
        </p:nvSpPr>
        <p:spPr>
          <a:xfrm>
            <a:off x="5165733" y="1669802"/>
            <a:ext cx="516722" cy="500626"/>
          </a:xfrm>
          <a:prstGeom prst="plus">
            <a:avLst>
              <a:gd name="adj" fmla="val 38837"/>
            </a:avLst>
          </a:prstGeom>
          <a:solidFill>
            <a:srgbClr val="FF22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5F92D7-335C-932B-5929-9714534A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772" y="1055675"/>
            <a:ext cx="1526026" cy="1726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E50519-5B66-B87D-CBCE-7E52950C58CC}"/>
              </a:ext>
            </a:extLst>
          </p:cNvPr>
          <p:cNvSpPr txBox="1"/>
          <p:nvPr/>
        </p:nvSpPr>
        <p:spPr>
          <a:xfrm>
            <a:off x="5659947" y="2913287"/>
            <a:ext cx="23369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 </a:t>
            </a:r>
            <a:r>
              <a:rPr lang="ru-RU" sz="2200" dirty="0"/>
              <a:t>экспериментатор</a:t>
            </a:r>
            <a:br>
              <a:rPr lang="ru-RU" sz="2200" dirty="0"/>
            </a:br>
            <a:r>
              <a:rPr lang="ru-RU" sz="2200" dirty="0"/>
              <a:t>из </a:t>
            </a:r>
            <a:r>
              <a:rPr lang="ru-RU" sz="2200" dirty="0" err="1"/>
              <a:t>биотеха</a:t>
            </a:r>
            <a:r>
              <a:rPr lang="ru-RU" sz="2200" dirty="0"/>
              <a:t> АГНИ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223D50B2-F56D-B92A-2115-2FFCD2F5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4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359FFB4-D8BA-B891-557B-FD55AFB7E238}"/>
              </a:ext>
            </a:extLst>
          </p:cNvPr>
          <p:cNvSpPr txBox="1"/>
          <p:nvPr/>
        </p:nvSpPr>
        <p:spPr>
          <a:xfrm>
            <a:off x="146614" y="63134"/>
            <a:ext cx="43882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dirty="0">
                <a:solidFill>
                  <a:srgbClr val="02A54C"/>
                </a:solidFill>
              </a:rPr>
              <a:t>Ответы на замечания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39D0BC-4A2F-A017-3BF1-850ED52B61A0}"/>
              </a:ext>
            </a:extLst>
          </p:cNvPr>
          <p:cNvSpPr txBox="1"/>
          <p:nvPr/>
        </p:nvSpPr>
        <p:spPr>
          <a:xfrm>
            <a:off x="501650" y="1024276"/>
            <a:ext cx="81407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>
                <a:solidFill>
                  <a:srgbClr val="C00000"/>
                </a:solidFill>
              </a:rPr>
              <a:t>Кто будет проводить эксперимент?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300" i="1" dirty="0"/>
              <a:t>Экспериментальные результаты будут получены от коллег, работающих в </a:t>
            </a:r>
            <a:r>
              <a:rPr lang="ru-RU" sz="2300" i="1" dirty="0" err="1"/>
              <a:t>Биотехе</a:t>
            </a:r>
            <a:r>
              <a:rPr lang="ru-RU" sz="2300" i="1" dirty="0"/>
              <a:t> АГНИ и </a:t>
            </a:r>
            <a:r>
              <a:rPr lang="ru-RU" sz="2300" i="1" dirty="0" err="1"/>
              <a:t>ТатНипи</a:t>
            </a:r>
            <a:r>
              <a:rPr lang="ru-RU" sz="2300" i="1" dirty="0"/>
              <a:t>;</a:t>
            </a:r>
          </a:p>
          <a:p>
            <a:pPr algn="just"/>
            <a:r>
              <a:rPr lang="ru-RU" sz="2500" dirty="0">
                <a:solidFill>
                  <a:srgbClr val="C00000"/>
                </a:solidFill>
              </a:rPr>
              <a:t>Какие штаммы бактерий?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300" i="1" dirty="0"/>
              <a:t>Модели будут выбираться исходя из полученных экспериментальных данных;</a:t>
            </a:r>
          </a:p>
          <a:p>
            <a:pPr algn="just"/>
            <a:r>
              <a:rPr lang="ru-RU" sz="2500" dirty="0">
                <a:solidFill>
                  <a:srgbClr val="C00000"/>
                </a:solidFill>
              </a:rPr>
              <a:t>Вычислительные мощности?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300" i="1" dirty="0"/>
              <a:t>На текущей работе мы обладаем достаточно большими вычислительными мощностями, которые позволят проводить нам необходимые численные расчеты;</a:t>
            </a:r>
          </a:p>
        </p:txBody>
      </p:sp>
      <p:sp>
        <p:nvSpPr>
          <p:cNvPr id="36" name="Номер слайда 35">
            <a:extLst>
              <a:ext uri="{FF2B5EF4-FFF2-40B4-BE49-F238E27FC236}">
                <a16:creationId xmlns:a16="http://schemas.microsoft.com/office/drawing/2014/main" id="{367E8FBB-3E65-AB1E-8D70-94F2A046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67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94" y="2249192"/>
            <a:ext cx="6768611" cy="1736654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2223"/>
                </a:solidFill>
              </a:rPr>
              <a:t>Спасибо</a:t>
            </a:r>
            <a:br>
              <a:rPr lang="en-US" sz="5400" dirty="0"/>
            </a:br>
            <a:r>
              <a:rPr lang="ru-RU" sz="5400" i="1" dirty="0">
                <a:solidFill>
                  <a:srgbClr val="02A54C"/>
                </a:solidFill>
                <a:latin typeface="Cambria" panose="02040503050406030204" pitchFamily="18" charset="0"/>
              </a:rPr>
              <a:t>за внимание</a:t>
            </a:r>
            <a:r>
              <a:rPr lang="en-US" sz="5400" i="1" dirty="0">
                <a:solidFill>
                  <a:srgbClr val="02A54C"/>
                </a:solidFill>
                <a:latin typeface="Cambria" panose="02040503050406030204" pitchFamily="18" charset="0"/>
              </a:rPr>
              <a:t>!</a:t>
            </a:r>
            <a:endParaRPr lang="ru-RU" sz="5400" i="1" dirty="0">
              <a:solidFill>
                <a:srgbClr val="02A54C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9B281-1871-4FC4-646C-12307930A1B7}"/>
              </a:ext>
            </a:extLst>
          </p:cNvPr>
          <p:cNvSpPr txBox="1"/>
          <p:nvPr/>
        </p:nvSpPr>
        <p:spPr>
          <a:xfrm>
            <a:off x="3300533" y="5600535"/>
            <a:ext cx="25683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Email:</a:t>
            </a:r>
            <a:r>
              <a:rPr lang="en-US" sz="2000" i="1" dirty="0">
                <a:latin typeface="Helvetica" pitchFamily="2" charset="0"/>
              </a:rPr>
              <a:t> </a:t>
            </a:r>
            <a:r>
              <a:rPr lang="en-US" sz="2000" i="1" dirty="0">
                <a:latin typeface="Helvetica" pitchFamily="2" charset="0"/>
                <a:hlinkClick r:id="rId2"/>
              </a:rPr>
              <a:t>igor_sar@li.ru</a:t>
            </a:r>
            <a:endParaRPr lang="en-US" sz="2000" i="1" dirty="0">
              <a:latin typeface="Helvetica" pitchFamily="2" charset="0"/>
            </a:endParaRPr>
          </a:p>
          <a:p>
            <a:pPr algn="ctr"/>
            <a:r>
              <a:rPr lang="ru-RU" sz="2000" dirty="0">
                <a:latin typeface="Helvetica" pitchFamily="2" charset="0"/>
              </a:rPr>
              <a:t>тел.: +79042441654</a:t>
            </a:r>
            <a:br>
              <a:rPr lang="ru-RU" sz="2000" dirty="0">
                <a:latin typeface="Helvetica" pitchFamily="2" charset="0"/>
              </a:rPr>
            </a:br>
            <a:r>
              <a:rPr lang="en-US" sz="2000" dirty="0">
                <a:latin typeface="Helvetica" pitchFamily="2" charset="0"/>
              </a:rPr>
              <a:t>telegram, </a:t>
            </a:r>
            <a:r>
              <a:rPr lang="en-US" sz="2000" dirty="0" err="1">
                <a:latin typeface="Helvetica" pitchFamily="2" charset="0"/>
              </a:rPr>
              <a:t>whatsapp</a:t>
            </a:r>
            <a:endParaRPr lang="ru-RU" sz="2000" dirty="0">
              <a:latin typeface="Helvetica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9C2E7C-0534-482E-C0F0-222FDC2F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B728CF1-CCBD-7622-33AC-B9FBD1D6940D}"/>
              </a:ext>
            </a:extLst>
          </p:cNvPr>
          <p:cNvSpPr/>
          <p:nvPr/>
        </p:nvSpPr>
        <p:spPr>
          <a:xfrm>
            <a:off x="2972844" y="-21178"/>
            <a:ext cx="3198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rgbClr val="FF2223"/>
                </a:solidFill>
                <a:latin typeface="Helvetica" pitchFamily="2" charset="0"/>
              </a:rPr>
              <a:t>Показатели</a:t>
            </a:r>
            <a:endParaRPr lang="ru-RU" sz="4000" b="1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F0713753-9860-1F41-AAC0-1829C412493E}"/>
              </a:ext>
            </a:extLst>
          </p:cNvPr>
          <p:cNvGrpSpPr/>
          <p:nvPr/>
        </p:nvGrpSpPr>
        <p:grpSpPr>
          <a:xfrm>
            <a:off x="112712" y="3079665"/>
            <a:ext cx="5571165" cy="2368727"/>
            <a:chOff x="112712" y="3079665"/>
            <a:chExt cx="5571165" cy="2368727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2EBFD9F3-EFF4-025A-FB5C-E79CDB188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2" y="3182366"/>
              <a:ext cx="2782692" cy="660972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9B03345F-3C13-6700-6229-44AC4FF48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821" y="4072453"/>
              <a:ext cx="2036179" cy="383152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B49BD320-8AF3-2046-BB56-40FB8DE1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237" y="3079665"/>
              <a:ext cx="2268640" cy="2368727"/>
            </a:xfrm>
            <a:prstGeom prst="rect">
              <a:avLst/>
            </a:prstGeom>
          </p:spPr>
        </p:pic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02896795-2927-FEDA-E032-945C2ECEDABA}"/>
              </a:ext>
            </a:extLst>
          </p:cNvPr>
          <p:cNvGrpSpPr/>
          <p:nvPr/>
        </p:nvGrpSpPr>
        <p:grpSpPr>
          <a:xfrm>
            <a:off x="239404" y="5160563"/>
            <a:ext cx="8048395" cy="1611148"/>
            <a:chOff x="239404" y="5160563"/>
            <a:chExt cx="8048395" cy="16111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7F2EC9-117D-773E-4EA9-3A04C17DEE34}"/>
                </a:ext>
              </a:extLst>
            </p:cNvPr>
            <p:cNvSpPr txBox="1"/>
            <p:nvPr/>
          </p:nvSpPr>
          <p:spPr>
            <a:xfrm>
              <a:off x="239404" y="5818296"/>
              <a:ext cx="69043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>
                  <a:latin typeface="Helvetica" pitchFamily="2" charset="0"/>
                </a:rPr>
                <a:t>Финалист конкурса управленцев </a:t>
              </a:r>
              <a:br>
                <a:rPr lang="ru-RU" sz="2200" dirty="0">
                  <a:latin typeface="Helvetica" pitchFamily="2" charset="0"/>
                </a:rPr>
              </a:br>
              <a:r>
                <a:rPr lang="ru-RU" sz="2200" dirty="0">
                  <a:latin typeface="Helvetica" pitchFamily="2" charset="0"/>
                </a:rPr>
                <a:t>«Лидеры России 2021-2022» по треку «Наука» </a:t>
              </a: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93531DED-EE7E-CEEA-3462-943C20F67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4056" y="5160563"/>
              <a:ext cx="1673743" cy="1315466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5D51FDEF-3041-ECAE-69EB-E93E0268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0871" y="6480178"/>
              <a:ext cx="1360488" cy="291533"/>
            </a:xfrm>
            <a:prstGeom prst="rect">
              <a:avLst/>
            </a:prstGeom>
          </p:spPr>
        </p:pic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6E358CB-B957-B469-14D2-600B3707A93C}"/>
              </a:ext>
            </a:extLst>
          </p:cNvPr>
          <p:cNvGrpSpPr/>
          <p:nvPr/>
        </p:nvGrpSpPr>
        <p:grpSpPr>
          <a:xfrm>
            <a:off x="0" y="270263"/>
            <a:ext cx="8616040" cy="2830513"/>
            <a:chOff x="0" y="141288"/>
            <a:chExt cx="8616040" cy="2830513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1135531-627D-3ADB-12C2-E05F767A4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6708"/>
              <a:ext cx="2438400" cy="520700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818F291C-DBD4-24F3-DE27-950E947E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155" y="141288"/>
              <a:ext cx="2444885" cy="283051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F21601-D69E-A78F-4BF8-07FF146F0A89}"/>
                </a:ext>
              </a:extLst>
            </p:cNvPr>
            <p:cNvSpPr txBox="1"/>
            <p:nvPr/>
          </p:nvSpPr>
          <p:spPr>
            <a:xfrm>
              <a:off x="3192904" y="762392"/>
              <a:ext cx="16562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h-</a:t>
              </a:r>
              <a:r>
                <a:rPr lang="ru-RU" sz="2200" dirty="0">
                  <a:latin typeface="Helvetica" pitchFamily="2" charset="0"/>
                </a:rPr>
                <a:t>индекс</a:t>
              </a:r>
              <a:r>
                <a:rPr lang="ru-RU" dirty="0">
                  <a:latin typeface="Helvetica" pitchFamily="2" charset="0"/>
                </a:rPr>
                <a:t> 14</a:t>
              </a:r>
            </a:p>
          </p:txBody>
        </p:sp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6A74F0EE-4537-9E92-05CC-8F402FA10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5" y="1325993"/>
              <a:ext cx="4022776" cy="1287288"/>
            </a:xfrm>
            <a:prstGeom prst="rect">
              <a:avLst/>
            </a:prstGeom>
          </p:spPr>
        </p:pic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A3846C-C8AC-AA5E-B721-82BEB60329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54" y="142516"/>
            <a:ext cx="2604855" cy="29265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841852-E471-DCBE-5842-D7F9C6E2E1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36" y="2994944"/>
            <a:ext cx="2627435" cy="263937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A219C91-A2F4-CA71-E9DB-879D8844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57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388D7F6-4F24-C4E3-3AC6-5F975ECD18B7}"/>
              </a:ext>
            </a:extLst>
          </p:cNvPr>
          <p:cNvSpPr/>
          <p:nvPr/>
        </p:nvSpPr>
        <p:spPr>
          <a:xfrm>
            <a:off x="1222153" y="0"/>
            <a:ext cx="674255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500" b="1" dirty="0">
                <a:solidFill>
                  <a:srgbClr val="02A54C"/>
                </a:solidFill>
                <a:latin typeface="Helvetica" pitchFamily="2" charset="0"/>
              </a:rPr>
              <a:t>Перспективы биотехнологий</a:t>
            </a:r>
            <a:br>
              <a:rPr lang="en-US" sz="3500" b="1" dirty="0">
                <a:solidFill>
                  <a:srgbClr val="02A54C"/>
                </a:solidFill>
                <a:latin typeface="Helvetica" pitchFamily="2" charset="0"/>
              </a:rPr>
            </a:br>
            <a:r>
              <a:rPr lang="ru-RU" sz="3500" b="1" dirty="0">
                <a:solidFill>
                  <a:srgbClr val="02A54C"/>
                </a:solidFill>
                <a:latin typeface="Helvetica" pitchFamily="2" charset="0"/>
              </a:rPr>
              <a:t>в нефтяной отрасли</a:t>
            </a:r>
            <a:endParaRPr lang="ru-RU" sz="3500" b="1" dirty="0">
              <a:solidFill>
                <a:srgbClr val="02A54C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C2D0B6-46C0-559C-47C0-EF0AF4546902}"/>
              </a:ext>
            </a:extLst>
          </p:cNvPr>
          <p:cNvSpPr/>
          <p:nvPr/>
        </p:nvSpPr>
        <p:spPr>
          <a:xfrm>
            <a:off x="272033" y="1389430"/>
            <a:ext cx="86427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1" dirty="0">
                <a:latin typeface="Helvetica" pitchFamily="2" charset="0"/>
              </a:rPr>
              <a:t>Поиск и выявление новых нефтегазовых месторождений</a:t>
            </a:r>
            <a:br>
              <a:rPr lang="ru-RU" sz="2700" b="1" dirty="0">
                <a:latin typeface="Helvetica" pitchFamily="2" charset="0"/>
              </a:rPr>
            </a:br>
            <a:endParaRPr lang="ru-RU" sz="2700" b="1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1" dirty="0">
                <a:latin typeface="Helvetica" pitchFamily="2" charset="0"/>
              </a:rPr>
              <a:t>Увеличение нефтеотдачи пластов</a:t>
            </a:r>
            <a:br>
              <a:rPr lang="ru-RU" sz="2700" b="1" dirty="0">
                <a:latin typeface="Helvetica" pitchFamily="2" charset="0"/>
              </a:rPr>
            </a:br>
            <a:endParaRPr lang="ru-RU" sz="2700" b="1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1" dirty="0">
                <a:latin typeface="Helvetica" pitchFamily="2" charset="0"/>
              </a:rPr>
              <a:t>Очистка почвы и воды от нефтяных загрязнений</a:t>
            </a:r>
            <a:br>
              <a:rPr lang="ru-RU" sz="2700" b="1" dirty="0">
                <a:latin typeface="Helvetica" pitchFamily="2" charset="0"/>
              </a:rPr>
            </a:br>
            <a:endParaRPr lang="ru-RU" sz="2700" b="1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1" dirty="0">
                <a:latin typeface="Helvetica" pitchFamily="2" charset="0"/>
              </a:rPr>
              <a:t>Очистка скважинного оборудования</a:t>
            </a:r>
            <a:br>
              <a:rPr lang="ru-RU" sz="2700" b="1" dirty="0">
                <a:latin typeface="Helvetica" pitchFamily="2" charset="0"/>
              </a:rPr>
            </a:br>
            <a:endParaRPr lang="ru-RU" sz="2700" b="1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1" dirty="0">
                <a:latin typeface="Helvetica" pitchFamily="2" charset="0"/>
              </a:rPr>
              <a:t>Очистка отложений солей в скважинном оборудований и трубопроводах</a:t>
            </a:r>
            <a:endParaRPr lang="ru-RU" sz="2700" b="1" i="0" u="none" strike="noStrike" dirty="0">
              <a:effectLst/>
              <a:latin typeface="Helvetica" pitchFamily="2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D6A7B14-EBAD-D1EA-60BE-56B701F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4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Фото: РИА URA.Ru">
            <a:extLst>
              <a:ext uri="{FF2B5EF4-FFF2-40B4-BE49-F238E27FC236}">
                <a16:creationId xmlns:a16="http://schemas.microsoft.com/office/drawing/2014/main" id="{85FA6E7E-FEDA-588A-714E-5F16A27EB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821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C3B7327-5D78-4A86-2B19-EDF5D7F9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8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388D7F6-4F24-C4E3-3AC6-5F975ECD18B7}"/>
              </a:ext>
            </a:extLst>
          </p:cNvPr>
          <p:cNvSpPr/>
          <p:nvPr/>
        </p:nvSpPr>
        <p:spPr>
          <a:xfrm>
            <a:off x="384603" y="0"/>
            <a:ext cx="84176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500" b="1" dirty="0">
                <a:solidFill>
                  <a:srgbClr val="02A54C"/>
                </a:solidFill>
                <a:latin typeface="Helvetica" pitchFamily="2" charset="0"/>
              </a:rPr>
              <a:t>Математическое </a:t>
            </a:r>
            <a:r>
              <a:rPr lang="ru-RU" sz="3500" b="1" dirty="0" err="1">
                <a:solidFill>
                  <a:srgbClr val="02A54C"/>
                </a:solidFill>
                <a:latin typeface="Helvetica" pitchFamily="2" charset="0"/>
              </a:rPr>
              <a:t>биомоделирование</a:t>
            </a:r>
            <a:br>
              <a:rPr lang="ru-RU" sz="3500" b="1" dirty="0">
                <a:solidFill>
                  <a:srgbClr val="02A54C"/>
                </a:solidFill>
                <a:latin typeface="Helvetica" pitchFamily="2" charset="0"/>
              </a:rPr>
            </a:br>
            <a:r>
              <a:rPr lang="ru-RU" sz="3500" b="1" dirty="0">
                <a:solidFill>
                  <a:srgbClr val="02A54C"/>
                </a:solidFill>
                <a:latin typeface="Helvetica" pitchFamily="2" charset="0"/>
              </a:rPr>
              <a:t>динамики бактерий</a:t>
            </a:r>
            <a:endParaRPr lang="ru-RU" sz="3500" b="1" dirty="0">
              <a:solidFill>
                <a:srgbClr val="02A54C"/>
              </a:solidFill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19EB77A3-14F2-8E97-CFC2-4EAAACA23DF8}"/>
              </a:ext>
            </a:extLst>
          </p:cNvPr>
          <p:cNvGrpSpPr/>
          <p:nvPr/>
        </p:nvGrpSpPr>
        <p:grpSpPr>
          <a:xfrm>
            <a:off x="200893" y="1221311"/>
            <a:ext cx="5328370" cy="1513173"/>
            <a:chOff x="200893" y="1169552"/>
            <a:chExt cx="5328370" cy="1513173"/>
          </a:xfrm>
          <a:effectLst>
            <a:glow rad="38100">
              <a:srgbClr val="FF2223">
                <a:alpha val="40000"/>
              </a:srgbClr>
            </a:glow>
          </a:effectLst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7E8129B-CECE-FC5B-5B1E-264840C02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3" y="1169552"/>
              <a:ext cx="3058388" cy="330636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E973B42-4E5A-3EC8-E4FD-5D063DA6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93" y="1500188"/>
              <a:ext cx="5328370" cy="1182537"/>
            </a:xfrm>
            <a:prstGeom prst="rect">
              <a:avLst/>
            </a:prstGeom>
          </p:spPr>
        </p:pic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DD2A5B8-692E-E089-938C-C40854839B9C}"/>
              </a:ext>
            </a:extLst>
          </p:cNvPr>
          <p:cNvGrpSpPr/>
          <p:nvPr/>
        </p:nvGrpSpPr>
        <p:grpSpPr>
          <a:xfrm>
            <a:off x="2220684" y="2757518"/>
            <a:ext cx="6458598" cy="1810703"/>
            <a:chOff x="2307771" y="2749654"/>
            <a:chExt cx="6836229" cy="1690740"/>
          </a:xfrm>
          <a:effectLst>
            <a:glow rad="38100">
              <a:srgbClr val="FF2223">
                <a:alpha val="40000"/>
              </a:srgbClr>
            </a:glow>
          </a:effectLst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ED60E2AB-EB33-7880-1518-406B29845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771" y="3210248"/>
              <a:ext cx="6836229" cy="1230146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6E01F4E-0E3E-5BFC-5FBA-6669524F4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771" y="2749654"/>
              <a:ext cx="2381207" cy="510772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C97A5BD-C9E0-5781-21E7-054D13E1342D}"/>
              </a:ext>
            </a:extLst>
          </p:cNvPr>
          <p:cNvGrpSpPr/>
          <p:nvPr/>
        </p:nvGrpSpPr>
        <p:grpSpPr>
          <a:xfrm>
            <a:off x="83842" y="3901091"/>
            <a:ext cx="3319329" cy="2921284"/>
            <a:chOff x="5381051" y="3698489"/>
            <a:chExt cx="3319329" cy="2921284"/>
          </a:xfrm>
          <a:effectLst>
            <a:glow rad="38100">
              <a:srgbClr val="FF2223">
                <a:alpha val="40000"/>
              </a:srgbClr>
            </a:glow>
          </a:effectLst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41D3391E-4CBB-F2E1-AF5B-00AF3DE82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051" y="3698489"/>
              <a:ext cx="1752600" cy="457200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EB9E971-97F5-E66B-05D1-05953DC11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051" y="4112916"/>
              <a:ext cx="3319329" cy="2506857"/>
            </a:xfrm>
            <a:prstGeom prst="rect">
              <a:avLst/>
            </a:prstGeom>
          </p:spPr>
        </p:pic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8EB03C8-5242-D8FC-81DC-FA686D9F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3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5DCC99A-8147-311C-6046-AA59DDAB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03" y="573753"/>
            <a:ext cx="6361793" cy="5710494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9E0518-E207-55CA-B1BA-8E268CB1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12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AB11DF2-6F58-F357-F400-98D0F73E5E7E}"/>
              </a:ext>
            </a:extLst>
          </p:cNvPr>
          <p:cNvSpPr txBox="1"/>
          <p:nvPr/>
        </p:nvSpPr>
        <p:spPr>
          <a:xfrm>
            <a:off x="225340" y="1544322"/>
            <a:ext cx="787363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u-RU" sz="2500" dirty="0"/>
            </a:br>
            <a:endParaRPr lang="ru-RU" sz="4000" dirty="0"/>
          </a:p>
          <a:p>
            <a:pPr algn="ctr"/>
            <a:r>
              <a:rPr lang="ru-RU" sz="4000" dirty="0"/>
              <a:t>Разрыв между </a:t>
            </a:r>
            <a:r>
              <a:rPr lang="ru-RU" sz="4000" i="1" dirty="0">
                <a:solidFill>
                  <a:srgbClr val="02A54C"/>
                </a:solidFill>
              </a:rPr>
              <a:t>теоретической</a:t>
            </a:r>
            <a:r>
              <a:rPr lang="ru-RU" sz="4000" i="1" dirty="0"/>
              <a:t> </a:t>
            </a:r>
            <a:r>
              <a:rPr lang="ru-RU" sz="4000" dirty="0"/>
              <a:t>и</a:t>
            </a:r>
            <a:r>
              <a:rPr lang="ru-RU" sz="4000" i="1" dirty="0"/>
              <a:t> </a:t>
            </a:r>
            <a:r>
              <a:rPr lang="ru-RU" sz="4000" i="1" dirty="0">
                <a:solidFill>
                  <a:srgbClr val="FF2223"/>
                </a:solidFill>
              </a:rPr>
              <a:t>экспериментальной</a:t>
            </a:r>
            <a:r>
              <a:rPr lang="ru-RU" sz="4000" i="1" dirty="0"/>
              <a:t> </a:t>
            </a:r>
            <a:r>
              <a:rPr lang="ru-RU" sz="4000" dirty="0"/>
              <a:t>наукой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CE974A-976A-1FFD-C143-1E1DD96C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7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F6B59-7960-A96B-7C1C-25A866C53357}"/>
              </a:ext>
            </a:extLst>
          </p:cNvPr>
          <p:cNvSpPr txBox="1"/>
          <p:nvPr/>
        </p:nvSpPr>
        <p:spPr>
          <a:xfrm>
            <a:off x="71252" y="213756"/>
            <a:ext cx="90014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dirty="0"/>
              <a:t>Только при </a:t>
            </a:r>
            <a:r>
              <a:rPr lang="ru-RU" sz="3500" i="1" dirty="0"/>
              <a:t>непрерывном</a:t>
            </a:r>
            <a:r>
              <a:rPr lang="ru-RU" sz="3500" dirty="0"/>
              <a:t> взаимодействии с </a:t>
            </a:r>
            <a:r>
              <a:rPr lang="ru-RU" sz="3500" i="1" dirty="0">
                <a:solidFill>
                  <a:srgbClr val="FF0000"/>
                </a:solidFill>
              </a:rPr>
              <a:t>экспериментаторами</a:t>
            </a:r>
            <a:r>
              <a:rPr lang="ru-RU" sz="3500" dirty="0"/>
              <a:t> и </a:t>
            </a:r>
            <a:r>
              <a:rPr lang="ru-RU" sz="3500" i="1" dirty="0"/>
              <a:t>совершенствованием математической модели </a:t>
            </a:r>
            <a:r>
              <a:rPr lang="ru-RU" sz="3500" i="1" dirty="0">
                <a:solidFill>
                  <a:srgbClr val="02A54C"/>
                </a:solidFill>
              </a:rPr>
              <a:t>возможен</a:t>
            </a:r>
            <a:r>
              <a:rPr lang="ru-RU" sz="3500" i="1" dirty="0"/>
              <a:t> </a:t>
            </a:r>
            <a:r>
              <a:rPr lang="ru-RU" sz="3500" dirty="0"/>
              <a:t>качественный многофакторный прогноз</a:t>
            </a:r>
            <a:endParaRPr lang="ru-RU" sz="35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4AE4F1-9C07-041D-6D7F-0CC57E46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02" y="2999134"/>
            <a:ext cx="5723994" cy="382076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7CFAC4-E65D-A0CD-DAAC-695202FB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0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A0BEC6-FBBD-18E1-EAD7-D51B065EE45D}"/>
              </a:ext>
            </a:extLst>
          </p:cNvPr>
          <p:cNvSpPr txBox="1"/>
          <p:nvPr/>
        </p:nvSpPr>
        <p:spPr>
          <a:xfrm>
            <a:off x="225340" y="82572"/>
            <a:ext cx="84391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" b="1" dirty="0">
                <a:solidFill>
                  <a:srgbClr val="FF2223"/>
                </a:solidFill>
              </a:rPr>
              <a:t>Образ результата к 12/22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1B1E5-2DCF-0E03-E2C1-7F9B1B4988ED}"/>
              </a:ext>
            </a:extLst>
          </p:cNvPr>
          <p:cNvSpPr txBox="1"/>
          <p:nvPr/>
        </p:nvSpPr>
        <p:spPr>
          <a:xfrm>
            <a:off x="89735" y="4096269"/>
            <a:ext cx="4973145" cy="2123658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dirty="0"/>
              <a:t>Поиск моделей, наиболее подходящих для качественного описания эксперимента.</a:t>
            </a:r>
            <a:br>
              <a:rPr lang="ru-RU" dirty="0"/>
            </a:br>
            <a:r>
              <a:rPr lang="ru-RU" dirty="0"/>
              <a:t>Определение значений параметров, при которых наблюдается качественное соответствие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ACEF-ACA1-88B1-9F58-5A92CF573EBD}"/>
              </a:ext>
            </a:extLst>
          </p:cNvPr>
          <p:cNvSpPr txBox="1"/>
          <p:nvPr/>
        </p:nvSpPr>
        <p:spPr>
          <a:xfrm>
            <a:off x="472370" y="1028081"/>
            <a:ext cx="4258677" cy="430887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Анализ существующих моделей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BEB874-DA3A-B1DF-E3A5-6883C65ED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567"/>
            <a:ext cx="4258677" cy="1322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726934-4F23-1751-2114-1C65FC9EB73D}"/>
              </a:ext>
            </a:extLst>
          </p:cNvPr>
          <p:cNvSpPr txBox="1"/>
          <p:nvPr/>
        </p:nvSpPr>
        <p:spPr>
          <a:xfrm>
            <a:off x="89735" y="2966257"/>
            <a:ext cx="4973146" cy="769441"/>
          </a:xfrm>
          <a:prstGeom prst="rect">
            <a:avLst/>
          </a:prstGeom>
          <a:solidFill>
            <a:srgbClr val="FFFFFF"/>
          </a:solidFill>
          <a:ln w="25400">
            <a:solidFill>
              <a:srgbClr val="02A54C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200"/>
            </a:lvl1pPr>
          </a:lstStyle>
          <a:p>
            <a:r>
              <a:rPr lang="ru-RU" dirty="0"/>
              <a:t>Получение лабораторных данных</a:t>
            </a:r>
            <a:br>
              <a:rPr lang="ru-RU" dirty="0"/>
            </a:br>
            <a:r>
              <a:rPr lang="ru-RU" dirty="0"/>
              <a:t>по развитию популяций бактерий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256A4A-746E-1CB2-F89C-A17AC6BE8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81" y="799898"/>
            <a:ext cx="3911600" cy="28194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65A5A9-F458-7CCA-8BE7-E44C53935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029" y="3735698"/>
            <a:ext cx="3848100" cy="284480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67A407-734C-EFD5-503E-B2712CD9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30652-18C5-479C-808B-5677246646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75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37397</TotalTime>
  <Words>574</Words>
  <Application>Microsoft Macintosh PowerPoint</Application>
  <PresentationFormat>Экран (4:3)</PresentationFormat>
  <Paragraphs>91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Helvetica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Igor Shepelev</cp:lastModifiedBy>
  <cp:revision>87</cp:revision>
  <dcterms:created xsi:type="dcterms:W3CDTF">2019-06-24T20:47:18Z</dcterms:created>
  <dcterms:modified xsi:type="dcterms:W3CDTF">2022-09-01T12:01:11Z</dcterms:modified>
</cp:coreProperties>
</file>