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26"/>
  </p:notesMasterIdLst>
  <p:handoutMasterIdLst>
    <p:handoutMasterId r:id="rId27"/>
  </p:handoutMasterIdLst>
  <p:sldIdLst>
    <p:sldId id="449" r:id="rId6"/>
    <p:sldId id="475" r:id="rId7"/>
    <p:sldId id="476" r:id="rId8"/>
    <p:sldId id="478" r:id="rId9"/>
    <p:sldId id="477" r:id="rId10"/>
    <p:sldId id="479" r:id="rId11"/>
    <p:sldId id="480" r:id="rId12"/>
    <p:sldId id="482" r:id="rId13"/>
    <p:sldId id="481" r:id="rId14"/>
    <p:sldId id="483" r:id="rId15"/>
    <p:sldId id="484" r:id="rId16"/>
    <p:sldId id="485" r:id="rId17"/>
    <p:sldId id="487" r:id="rId18"/>
    <p:sldId id="486" r:id="rId19"/>
    <p:sldId id="490" r:id="rId20"/>
    <p:sldId id="488" r:id="rId21"/>
    <p:sldId id="491" r:id="rId22"/>
    <p:sldId id="492" r:id="rId23"/>
    <p:sldId id="489" r:id="rId24"/>
    <p:sldId id="45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Andrey Smolko" initials="AS" lastIdx="1" clrIdx="2">
    <p:extLst/>
  </p:cmAuthor>
  <p:cmAuthor id="4" name="Андрей Смолко" initials="АС" lastIdx="3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8" autoAdjust="0"/>
    <p:restoredTop sz="96719" autoAdjust="0"/>
  </p:normalViewPr>
  <p:slideViewPr>
    <p:cSldViewPr snapToGrid="0">
      <p:cViewPr>
        <p:scale>
          <a:sx n="109" d="100"/>
          <a:sy n="109" d="100"/>
        </p:scale>
        <p:origin x="144" y="-69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F4C23510-0282-4A96-BD78-B2E9C398179C}"/>
    <pc:docChg chg="modSld">
      <pc:chgData name="Guest User" userId="" providerId="Windows Live" clId="Web-{F4C23510-0282-4A96-BD78-B2E9C398179C}" dt="2018-03-12T10:12:29.880" v="7"/>
      <pc:docMkLst>
        <pc:docMk/>
      </pc:docMkLst>
      <pc:sldChg chg="modSp">
        <pc:chgData name="Guest User" userId="" providerId="Windows Live" clId="Web-{F4C23510-0282-4A96-BD78-B2E9C398179C}" dt="2018-03-12T10:12:29.870" v="6"/>
        <pc:sldMkLst>
          <pc:docMk/>
          <pc:sldMk cId="292388022" sldId="491"/>
        </pc:sldMkLst>
        <pc:spChg chg="mod">
          <ac:chgData name="Guest User" userId="" providerId="Windows Live" clId="Web-{F4C23510-0282-4A96-BD78-B2E9C398179C}" dt="2018-03-12T10:12:29.870" v="6"/>
          <ac:spMkLst>
            <pc:docMk/>
            <pc:sldMk cId="292388022" sldId="491"/>
            <ac:spMk id="3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10-10T13:53:03.361" idx="2">
    <p:pos x="5760" y="0"/>
    <p:text>Литерал объекта - это выражение, которое создает и инициализирует объект всякий раз когда происходит вычисление данного выражения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10-10T16:35:09.196" idx="3">
    <p:pos x="10" y="10"/>
    <p:text>На доске нарисовать картинку с heap-ом и объектами 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10-10T16:35:09.196" idx="3">
    <p:pos x="10" y="10"/>
    <p:text>На доске нарисовать картинку с heap-ом и объектами 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114151"/>
          </a:xfrm>
        </p:spPr>
        <p:txBody>
          <a:bodyPr/>
          <a:lstStyle/>
          <a:p>
            <a:r>
              <a:rPr lang="en-US" sz="4100" dirty="0"/>
              <a:t>LECTURE </a:t>
            </a:r>
            <a:r>
              <a:rPr lang="en-US" dirty="0"/>
              <a:t>3</a:t>
            </a:r>
            <a:endParaRPr lang="en-US" sz="4100" dirty="0"/>
          </a:p>
          <a:p>
            <a:r>
              <a:rPr lang="en-US"/>
              <a:t>JS Object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ANDREY SMOLKO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Fall, 2017</a:t>
            </a:r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Доступ к свойствам объектов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Объекты являются </a:t>
            </a:r>
            <a:r>
              <a:rPr lang="ru-RU" i="1" u="sng" dirty="0"/>
              <a:t>ассоциативными массивами</a:t>
            </a:r>
            <a:r>
              <a:rPr lang="ru-RU" dirty="0"/>
              <a:t>, т.е. каждое свойство ассоциировано с именем, через которое можно получить доступ к значению свойства.</a:t>
            </a:r>
          </a:p>
          <a:p>
            <a:endParaRPr lang="ru-RU" dirty="0"/>
          </a:p>
          <a:p>
            <a:r>
              <a:rPr lang="ru-RU" b="1" dirty="0"/>
              <a:t>Обращаемся к имени(ключу) свойства объекта, чтобы получить значение данного свойства</a:t>
            </a:r>
            <a:endParaRPr lang="en-US" b="1" dirty="0"/>
          </a:p>
          <a:p>
            <a:endParaRPr lang="en-US" b="1" dirty="0"/>
          </a:p>
          <a:p>
            <a:r>
              <a:rPr lang="ru-RU" b="1" dirty="0">
                <a:solidFill>
                  <a:schemeClr val="accent3"/>
                </a:solidFill>
              </a:rPr>
              <a:t>Точечная нотация</a:t>
            </a:r>
            <a:r>
              <a:rPr lang="en-US" b="1" dirty="0">
                <a:solidFill>
                  <a:schemeClr val="accent3"/>
                </a:solidFill>
              </a:rPr>
              <a:t> (dot notation):</a:t>
            </a:r>
          </a:p>
          <a:p>
            <a:r>
              <a:rPr lang="en-US" b="1" dirty="0"/>
              <a:t>	</a:t>
            </a:r>
            <a:r>
              <a:rPr lang="en-US" b="1" dirty="0" err="1"/>
              <a:t>object</a:t>
            </a:r>
            <a:r>
              <a:rPr lang="en-US" sz="2000" b="1" dirty="0" err="1">
                <a:solidFill>
                  <a:schemeClr val="accent3"/>
                </a:solidFill>
              </a:rPr>
              <a:t>.</a:t>
            </a:r>
            <a:r>
              <a:rPr lang="en-US" i="1" dirty="0" err="1"/>
              <a:t>IdentifierName</a:t>
            </a:r>
            <a:endParaRPr lang="en-US" b="1" dirty="0"/>
          </a:p>
          <a:p>
            <a:endParaRPr lang="en-US" b="1" dirty="0"/>
          </a:p>
          <a:p>
            <a:r>
              <a:rPr lang="ru-RU" b="1" dirty="0">
                <a:solidFill>
                  <a:schemeClr val="accent3"/>
                </a:solidFill>
              </a:rPr>
              <a:t>Скобочная нотация (</a:t>
            </a:r>
            <a:r>
              <a:rPr lang="en-US" b="1" dirty="0">
                <a:solidFill>
                  <a:schemeClr val="accent3"/>
                </a:solidFill>
              </a:rPr>
              <a:t>bracket notation</a:t>
            </a:r>
            <a:r>
              <a:rPr lang="ru-RU" b="1" dirty="0">
                <a:solidFill>
                  <a:schemeClr val="accent3"/>
                </a:solidFill>
              </a:rPr>
              <a:t>)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	</a:t>
            </a:r>
            <a:r>
              <a:rPr lang="en-US" b="1" dirty="0"/>
              <a:t>object</a:t>
            </a:r>
            <a:r>
              <a:rPr lang="en-US" sz="2000" b="1" dirty="0">
                <a:solidFill>
                  <a:schemeClr val="accent3"/>
                </a:solidFill>
              </a:rPr>
              <a:t>[</a:t>
            </a:r>
            <a:r>
              <a:rPr lang="en-US" i="1" dirty="0"/>
              <a:t>Expression</a:t>
            </a:r>
            <a:r>
              <a:rPr lang="en-US" sz="2000" b="1" dirty="0">
                <a:solidFill>
                  <a:schemeClr val="accent3"/>
                </a:solidFill>
              </a:rPr>
              <a:t>]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Property accessors</a:t>
            </a:r>
          </a:p>
        </p:txBody>
      </p:sp>
    </p:spTree>
    <p:extLst>
      <p:ext uri="{BB962C8B-B14F-4D97-AF65-F5344CB8AC3E}">
        <p14:creationId xmlns:p14="http://schemas.microsoft.com/office/powerpoint/2010/main" val="102917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obj</a:t>
            </a:r>
            <a:r>
              <a:rPr lang="en-US" b="1" dirty="0"/>
              <a:t> = {</a:t>
            </a:r>
          </a:p>
          <a:p>
            <a:r>
              <a:rPr lang="en-US" b="1" dirty="0"/>
              <a:t>	</a:t>
            </a:r>
            <a:r>
              <a:rPr lang="en-US" b="1" dirty="0" err="1"/>
              <a:t>myProp</a:t>
            </a:r>
            <a:r>
              <a:rPr lang="en-US" b="1" dirty="0"/>
              <a:t>: 100, </a:t>
            </a:r>
          </a:p>
          <a:p>
            <a:r>
              <a:rPr lang="en-US" b="1" dirty="0"/>
              <a:t>	1:200</a:t>
            </a:r>
          </a:p>
          <a:p>
            <a:r>
              <a:rPr lang="en-US" b="1" dirty="0"/>
              <a:t>};</a:t>
            </a:r>
          </a:p>
          <a:p>
            <a:r>
              <a:rPr lang="en-US" b="1" dirty="0" err="1"/>
              <a:t>var</a:t>
            </a:r>
            <a:r>
              <a:rPr lang="en-US" b="1" dirty="0"/>
              <a:t> key = ‘</a:t>
            </a:r>
            <a:r>
              <a:rPr lang="en-US" b="1" dirty="0" err="1"/>
              <a:t>myProp</a:t>
            </a:r>
            <a:r>
              <a:rPr lang="en-US" b="1" dirty="0"/>
              <a:t>’;</a:t>
            </a:r>
          </a:p>
          <a:p>
            <a:endParaRPr lang="en-US" dirty="0"/>
          </a:p>
          <a:p>
            <a:r>
              <a:rPr lang="en-US" b="1" dirty="0" err="1"/>
              <a:t>obj.myProp</a:t>
            </a:r>
            <a:r>
              <a:rPr lang="en-US" b="1" dirty="0"/>
              <a:t>; </a:t>
            </a:r>
            <a:r>
              <a:rPr lang="en-US" dirty="0"/>
              <a:t>//100</a:t>
            </a:r>
          </a:p>
          <a:p>
            <a:r>
              <a:rPr lang="en-US" b="1" dirty="0" err="1"/>
              <a:t>obj</a:t>
            </a:r>
            <a:r>
              <a:rPr lang="en-US" b="1" dirty="0"/>
              <a:t>[‘</a:t>
            </a:r>
            <a:r>
              <a:rPr lang="en-US" b="1" dirty="0" err="1"/>
              <a:t>myProp</a:t>
            </a:r>
            <a:r>
              <a:rPr lang="en-US" b="1" dirty="0"/>
              <a:t>’]; </a:t>
            </a:r>
            <a:r>
              <a:rPr lang="en-US" dirty="0"/>
              <a:t>// 100</a:t>
            </a:r>
          </a:p>
          <a:p>
            <a:r>
              <a:rPr lang="en-US" b="1" dirty="0" err="1"/>
              <a:t>obj</a:t>
            </a:r>
            <a:r>
              <a:rPr lang="en-US" b="1" dirty="0"/>
              <a:t>[1]; </a:t>
            </a:r>
            <a:r>
              <a:rPr lang="en-US" dirty="0"/>
              <a:t>//200</a:t>
            </a:r>
          </a:p>
          <a:p>
            <a:r>
              <a:rPr lang="en-US" b="1" dirty="0" err="1"/>
              <a:t>obj</a:t>
            </a:r>
            <a:r>
              <a:rPr lang="en-US" b="1" dirty="0"/>
              <a:t>[key]; </a:t>
            </a:r>
            <a:r>
              <a:rPr lang="en-US" dirty="0"/>
              <a:t>//100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Property accessors</a:t>
            </a:r>
          </a:p>
        </p:txBody>
      </p:sp>
    </p:spTree>
    <p:extLst>
      <p:ext uri="{BB962C8B-B14F-4D97-AF65-F5344CB8AC3E}">
        <p14:creationId xmlns:p14="http://schemas.microsoft.com/office/powerpoint/2010/main" val="120492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obj</a:t>
            </a:r>
            <a:r>
              <a:rPr lang="en-US" b="1" dirty="0"/>
              <a:t> = {</a:t>
            </a:r>
          </a:p>
          <a:p>
            <a:r>
              <a:rPr lang="en-US" b="1" dirty="0"/>
              <a:t>	</a:t>
            </a:r>
            <a:r>
              <a:rPr lang="en-US" b="1" dirty="0" err="1"/>
              <a:t>myProp</a:t>
            </a:r>
            <a:r>
              <a:rPr lang="en-US" b="1" dirty="0"/>
              <a:t>: 100, </a:t>
            </a:r>
          </a:p>
          <a:p>
            <a:r>
              <a:rPr lang="en-US" b="1" dirty="0"/>
              <a:t>	1:200</a:t>
            </a:r>
          </a:p>
          <a:p>
            <a:r>
              <a:rPr lang="en-US" b="1" dirty="0"/>
              <a:t>};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var</a:t>
            </a:r>
            <a:r>
              <a:rPr lang="en-US" b="1" dirty="0">
                <a:solidFill>
                  <a:schemeClr val="accent3"/>
                </a:solidFill>
              </a:rPr>
              <a:t> key = ‘</a:t>
            </a:r>
            <a:r>
              <a:rPr lang="en-US" b="1" dirty="0" err="1">
                <a:solidFill>
                  <a:schemeClr val="accent3"/>
                </a:solidFill>
              </a:rPr>
              <a:t>myProp</a:t>
            </a:r>
            <a:r>
              <a:rPr lang="en-US" b="1" dirty="0">
                <a:solidFill>
                  <a:schemeClr val="accent3"/>
                </a:solidFill>
              </a:rPr>
              <a:t>’;</a:t>
            </a:r>
          </a:p>
          <a:p>
            <a:endParaRPr lang="en-US" dirty="0"/>
          </a:p>
          <a:p>
            <a:r>
              <a:rPr lang="en-US" b="1" dirty="0" err="1"/>
              <a:t>obj.myProp</a:t>
            </a:r>
            <a:r>
              <a:rPr lang="en-US" b="1" dirty="0"/>
              <a:t>; </a:t>
            </a:r>
            <a:r>
              <a:rPr lang="en-US" dirty="0"/>
              <a:t>//</a:t>
            </a:r>
            <a:r>
              <a:rPr lang="ru-RU" dirty="0"/>
              <a:t> </a:t>
            </a:r>
            <a:r>
              <a:rPr lang="en-US" i="1" dirty="0"/>
              <a:t>100</a:t>
            </a:r>
          </a:p>
          <a:p>
            <a:r>
              <a:rPr lang="en-US" b="1" dirty="0" err="1"/>
              <a:t>obj</a:t>
            </a:r>
            <a:r>
              <a:rPr lang="en-US" b="1" dirty="0"/>
              <a:t>[‘</a:t>
            </a:r>
            <a:r>
              <a:rPr lang="en-US" b="1" dirty="0" err="1"/>
              <a:t>myProp</a:t>
            </a:r>
            <a:r>
              <a:rPr lang="en-US" b="1" dirty="0"/>
              <a:t>’]; </a:t>
            </a:r>
            <a:r>
              <a:rPr lang="en-US" dirty="0"/>
              <a:t>// </a:t>
            </a:r>
            <a:r>
              <a:rPr lang="en-US" i="1" dirty="0"/>
              <a:t>100</a:t>
            </a:r>
          </a:p>
          <a:p>
            <a:r>
              <a:rPr lang="en-US" b="1" dirty="0" err="1"/>
              <a:t>obj</a:t>
            </a:r>
            <a:r>
              <a:rPr lang="en-US" b="1" dirty="0"/>
              <a:t>[1]; </a:t>
            </a:r>
            <a:r>
              <a:rPr lang="en-US" dirty="0"/>
              <a:t>//</a:t>
            </a:r>
            <a:r>
              <a:rPr lang="ru-RU" dirty="0"/>
              <a:t> </a:t>
            </a:r>
            <a:r>
              <a:rPr lang="en-US" i="1" dirty="0"/>
              <a:t>100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obj</a:t>
            </a:r>
            <a:r>
              <a:rPr lang="en-US" b="1" dirty="0">
                <a:solidFill>
                  <a:schemeClr val="accent3"/>
                </a:solidFill>
              </a:rPr>
              <a:t>[key]; </a:t>
            </a:r>
            <a:r>
              <a:rPr lang="en-US" dirty="0"/>
              <a:t>//</a:t>
            </a:r>
            <a:r>
              <a:rPr lang="ru-RU" dirty="0"/>
              <a:t> </a:t>
            </a:r>
            <a:r>
              <a:rPr lang="en-US" i="1" dirty="0"/>
              <a:t>100</a:t>
            </a:r>
          </a:p>
          <a:p>
            <a:endParaRPr lang="en-US" dirty="0"/>
          </a:p>
          <a:p>
            <a:r>
              <a:rPr lang="ru-RU" b="1" dirty="0"/>
              <a:t>Скобочная нотация также позволяет обратиться к свойству, имя которого хранится в переменной!</a:t>
            </a:r>
            <a:endParaRPr lang="en-US" b="1" dirty="0"/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Property accessors</a:t>
            </a:r>
          </a:p>
        </p:txBody>
      </p:sp>
    </p:spTree>
    <p:extLst>
      <p:ext uri="{BB962C8B-B14F-4D97-AF65-F5344CB8AC3E}">
        <p14:creationId xmlns:p14="http://schemas.microsoft.com/office/powerpoint/2010/main" val="179770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obj</a:t>
            </a:r>
            <a:r>
              <a:rPr lang="en-US" b="1" dirty="0"/>
              <a:t> = {</a:t>
            </a:r>
          </a:p>
          <a:p>
            <a:r>
              <a:rPr lang="en-US" b="1" dirty="0"/>
              <a:t>	</a:t>
            </a:r>
            <a:r>
              <a:rPr lang="en-US" b="1" dirty="0" err="1"/>
              <a:t>myProp</a:t>
            </a:r>
            <a:r>
              <a:rPr lang="en-US" b="1" dirty="0"/>
              <a:t>: 100, </a:t>
            </a:r>
          </a:p>
          <a:p>
            <a:r>
              <a:rPr lang="en-US" b="1" dirty="0"/>
              <a:t>	1:200</a:t>
            </a:r>
          </a:p>
          <a:p>
            <a:r>
              <a:rPr lang="en-US" b="1" dirty="0"/>
              <a:t>};</a:t>
            </a:r>
          </a:p>
          <a:p>
            <a:r>
              <a:rPr lang="en-US" b="1" dirty="0" err="1"/>
              <a:t>var</a:t>
            </a:r>
            <a:r>
              <a:rPr lang="en-US" b="1" dirty="0"/>
              <a:t> key = ‘</a:t>
            </a:r>
            <a:r>
              <a:rPr lang="en-US" b="1" dirty="0" err="1"/>
              <a:t>myProp</a:t>
            </a:r>
            <a:r>
              <a:rPr lang="en-US" b="1" dirty="0"/>
              <a:t>’;</a:t>
            </a:r>
          </a:p>
          <a:p>
            <a:endParaRPr lang="en-US" dirty="0"/>
          </a:p>
          <a:p>
            <a:r>
              <a:rPr lang="en-US" b="1" dirty="0" err="1"/>
              <a:t>obj.myProp</a:t>
            </a:r>
            <a:r>
              <a:rPr lang="en-US" b="1" dirty="0"/>
              <a:t>; </a:t>
            </a:r>
            <a:r>
              <a:rPr lang="en-US" dirty="0"/>
              <a:t>//</a:t>
            </a:r>
            <a:r>
              <a:rPr lang="ru-RU" dirty="0"/>
              <a:t> </a:t>
            </a:r>
            <a:r>
              <a:rPr lang="en-US" i="1" dirty="0"/>
              <a:t>100</a:t>
            </a:r>
          </a:p>
          <a:p>
            <a:r>
              <a:rPr lang="en-US" b="1" dirty="0" err="1"/>
              <a:t>obj</a:t>
            </a:r>
            <a:r>
              <a:rPr lang="en-US" b="1" dirty="0"/>
              <a:t>[‘</a:t>
            </a:r>
            <a:r>
              <a:rPr lang="en-US" b="1" dirty="0" err="1"/>
              <a:t>myProp</a:t>
            </a:r>
            <a:r>
              <a:rPr lang="en-US" b="1" dirty="0"/>
              <a:t>’]; </a:t>
            </a:r>
            <a:r>
              <a:rPr lang="en-US" dirty="0"/>
              <a:t>// </a:t>
            </a:r>
            <a:r>
              <a:rPr lang="en-US" i="1" dirty="0"/>
              <a:t>100</a:t>
            </a:r>
          </a:p>
          <a:p>
            <a:r>
              <a:rPr lang="en-US" b="1" dirty="0" err="1"/>
              <a:t>obj</a:t>
            </a:r>
            <a:r>
              <a:rPr lang="en-US" b="1" dirty="0"/>
              <a:t>[1]; </a:t>
            </a:r>
            <a:r>
              <a:rPr lang="en-US" dirty="0"/>
              <a:t>//</a:t>
            </a:r>
            <a:r>
              <a:rPr lang="ru-RU" dirty="0"/>
              <a:t> </a:t>
            </a:r>
            <a:r>
              <a:rPr lang="en-US" i="1" dirty="0"/>
              <a:t>100</a:t>
            </a:r>
          </a:p>
          <a:p>
            <a:r>
              <a:rPr lang="en-US" b="1" dirty="0" err="1"/>
              <a:t>obj</a:t>
            </a:r>
            <a:r>
              <a:rPr lang="en-US" b="1" dirty="0"/>
              <a:t>[key]; </a:t>
            </a:r>
            <a:r>
              <a:rPr lang="en-US" dirty="0"/>
              <a:t>//</a:t>
            </a:r>
            <a:r>
              <a:rPr lang="ru-RU" dirty="0"/>
              <a:t> </a:t>
            </a:r>
            <a:r>
              <a:rPr lang="en-US" i="1" dirty="0"/>
              <a:t>100</a:t>
            </a:r>
            <a:endParaRPr lang="ru-RU" i="1" dirty="0"/>
          </a:p>
          <a:p>
            <a:endParaRPr lang="ru-RU" i="1" dirty="0"/>
          </a:p>
          <a:p>
            <a:r>
              <a:rPr lang="ru-RU" b="1" dirty="0">
                <a:solidFill>
                  <a:schemeClr val="accent3"/>
                </a:solidFill>
              </a:rPr>
              <a:t>Обращение к свойству </a:t>
            </a:r>
            <a:r>
              <a:rPr lang="mr-IN" b="1" dirty="0">
                <a:solidFill>
                  <a:schemeClr val="accent3"/>
                </a:solidFill>
              </a:rPr>
              <a:t>–</a:t>
            </a:r>
            <a:r>
              <a:rPr lang="ru-RU" b="1" dirty="0">
                <a:solidFill>
                  <a:schemeClr val="accent3"/>
                </a:solidFill>
              </a:rPr>
              <a:t> выражение</a:t>
            </a:r>
            <a:r>
              <a:rPr lang="en-US" b="1" dirty="0">
                <a:solidFill>
                  <a:schemeClr val="accent3"/>
                </a:solidFill>
              </a:rPr>
              <a:t>!</a:t>
            </a:r>
            <a:endParaRPr lang="ru-RU" b="1" dirty="0">
              <a:solidFill>
                <a:schemeClr val="accent3"/>
              </a:solidFill>
            </a:endParaRPr>
          </a:p>
          <a:p>
            <a:r>
              <a:rPr lang="en-US" b="1" dirty="0" err="1"/>
              <a:t>var</a:t>
            </a:r>
            <a:r>
              <a:rPr lang="en-US" b="1" dirty="0"/>
              <a:t> a = </a:t>
            </a:r>
            <a:r>
              <a:rPr lang="en-US" b="1" dirty="0" err="1"/>
              <a:t>obj</a:t>
            </a:r>
            <a:r>
              <a:rPr lang="en-US" b="1" dirty="0"/>
              <a:t>[key];</a:t>
            </a:r>
          </a:p>
          <a:p>
            <a:r>
              <a:rPr lang="en-US" b="1" dirty="0"/>
              <a:t>a; </a:t>
            </a:r>
            <a:r>
              <a:rPr lang="en-US" dirty="0"/>
              <a:t>// 100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Property accessors</a:t>
            </a:r>
          </a:p>
        </p:txBody>
      </p:sp>
    </p:spTree>
    <p:extLst>
      <p:ext uri="{BB962C8B-B14F-4D97-AF65-F5344CB8AC3E}">
        <p14:creationId xmlns:p14="http://schemas.microsoft.com/office/powerpoint/2010/main" val="156747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в </a:t>
            </a:r>
            <a:r>
              <a:rPr lang="en-US" dirty="0"/>
              <a:t>JS </a:t>
            </a:r>
            <a:r>
              <a:rPr lang="ru-RU" b="1" dirty="0"/>
              <a:t>динамические</a:t>
            </a:r>
            <a:r>
              <a:rPr lang="ru-RU" dirty="0"/>
              <a:t> </a:t>
            </a:r>
            <a:r>
              <a:rPr lang="mr-IN" dirty="0"/>
              <a:t>–</a:t>
            </a:r>
            <a:r>
              <a:rPr lang="ru-RU" dirty="0"/>
              <a:t> обычно позволяют добавлять и удалять свойства в любое время.</a:t>
            </a:r>
          </a:p>
          <a:p>
            <a:endParaRPr lang="ru-RU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{a:1};</a:t>
            </a:r>
          </a:p>
          <a:p>
            <a:endParaRPr lang="en-US" dirty="0"/>
          </a:p>
          <a:p>
            <a:r>
              <a:rPr lang="en-US" b="1" dirty="0" err="1"/>
              <a:t>obj.a</a:t>
            </a:r>
            <a:r>
              <a:rPr lang="en-US" dirty="0"/>
              <a:t> //</a:t>
            </a:r>
            <a:r>
              <a:rPr lang="ru-RU" dirty="0"/>
              <a:t> </a:t>
            </a:r>
            <a:r>
              <a:rPr lang="en-US" i="1" dirty="0"/>
              <a:t>1 </a:t>
            </a:r>
            <a:r>
              <a:rPr lang="mr-IN" i="1" dirty="0"/>
              <a:t>–</a:t>
            </a:r>
            <a:r>
              <a:rPr lang="en-US" i="1" dirty="0"/>
              <a:t> </a:t>
            </a:r>
            <a:r>
              <a:rPr lang="ru-RU" i="1" dirty="0"/>
              <a:t>получаем значение</a:t>
            </a:r>
            <a:endParaRPr lang="en-US" i="1" dirty="0"/>
          </a:p>
          <a:p>
            <a:r>
              <a:rPr lang="en-US" b="1" dirty="0" err="1"/>
              <a:t>obj.a</a:t>
            </a:r>
            <a:r>
              <a:rPr lang="en-US" b="1" dirty="0"/>
              <a:t> = 9; </a:t>
            </a:r>
            <a:r>
              <a:rPr lang="en-US" dirty="0"/>
              <a:t>// </a:t>
            </a:r>
            <a:r>
              <a:rPr lang="ru-RU" i="1" dirty="0"/>
              <a:t>устанавливаем новое значение</a:t>
            </a:r>
            <a:endParaRPr lang="en-US" i="1" dirty="0"/>
          </a:p>
          <a:p>
            <a:r>
              <a:rPr lang="en-US" b="1" dirty="0" err="1"/>
              <a:t>obj.a</a:t>
            </a:r>
            <a:r>
              <a:rPr lang="en-US" dirty="0"/>
              <a:t> // 9</a:t>
            </a:r>
          </a:p>
          <a:p>
            <a:r>
              <a:rPr lang="en-US" b="1" dirty="0" err="1"/>
              <a:t>obj.b</a:t>
            </a:r>
            <a:r>
              <a:rPr lang="en-US" b="1" dirty="0"/>
              <a:t> = 100; </a:t>
            </a:r>
            <a:r>
              <a:rPr lang="en-US" dirty="0"/>
              <a:t>// </a:t>
            </a:r>
            <a:r>
              <a:rPr lang="ru-RU" i="1" dirty="0"/>
              <a:t>добавляем новое </a:t>
            </a:r>
            <a:r>
              <a:rPr lang="ru-RU" i="1" dirty="0" err="1"/>
              <a:t>свойсво</a:t>
            </a:r>
            <a:r>
              <a:rPr lang="ru-RU" i="1" dirty="0"/>
              <a:t> с ключом </a:t>
            </a:r>
            <a:r>
              <a:rPr lang="en-US" i="1" dirty="0"/>
              <a:t>b </a:t>
            </a:r>
            <a:r>
              <a:rPr lang="ru-RU" i="1" dirty="0"/>
              <a:t>и значением 100</a:t>
            </a:r>
          </a:p>
          <a:p>
            <a:r>
              <a:rPr lang="ru-RU" i="1" dirty="0"/>
              <a:t>// </a:t>
            </a:r>
            <a:r>
              <a:rPr lang="en-US" i="1" dirty="0" err="1"/>
              <a:t>obj</a:t>
            </a:r>
            <a:r>
              <a:rPr lang="en-US" i="1" dirty="0"/>
              <a:t>[‘b’]</a:t>
            </a:r>
            <a:r>
              <a:rPr lang="ru-RU" i="1" dirty="0"/>
              <a:t> = 100 </a:t>
            </a:r>
            <a:r>
              <a:rPr lang="mr-IN" i="1" dirty="0"/>
              <a:t>–</a:t>
            </a:r>
            <a:r>
              <a:rPr lang="ru-RU" i="1" dirty="0"/>
              <a:t> добавление нового свойства в скобочной нотации</a:t>
            </a:r>
            <a:endParaRPr lang="en-US" i="1" dirty="0"/>
          </a:p>
          <a:p>
            <a:endParaRPr lang="en-US" i="1" dirty="0"/>
          </a:p>
          <a:p>
            <a:r>
              <a:rPr lang="ru-RU" dirty="0"/>
              <a:t>Удаление свойства из объекта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ru-RU" b="1" dirty="0"/>
              <a:t>унарный оператор </a:t>
            </a:r>
            <a:r>
              <a:rPr lang="en-US" b="1" dirty="0">
                <a:solidFill>
                  <a:schemeClr val="accent3"/>
                </a:solidFill>
              </a:rPr>
              <a:t>delete</a:t>
            </a:r>
          </a:p>
          <a:p>
            <a:r>
              <a:rPr lang="en-US" b="1" dirty="0"/>
              <a:t>delete </a:t>
            </a:r>
            <a:r>
              <a:rPr lang="en-US" b="1" dirty="0" err="1"/>
              <a:t>obj.a</a:t>
            </a:r>
            <a:r>
              <a:rPr lang="en-US" b="1" dirty="0"/>
              <a:t>; </a:t>
            </a:r>
            <a:r>
              <a:rPr lang="en-US" dirty="0"/>
              <a:t>// </a:t>
            </a:r>
            <a:r>
              <a:rPr lang="ru-RU" i="1" dirty="0"/>
              <a:t>данное выражение возвращает </a:t>
            </a:r>
            <a:r>
              <a:rPr lang="en-US" i="1" dirty="0"/>
              <a:t>true</a:t>
            </a:r>
            <a:endParaRPr lang="ru-RU" i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Add, change and delete properties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06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Примитивные типы данных копируются и сравниваются </a:t>
            </a:r>
            <a:r>
              <a:rPr lang="ru-RU" u="sng" dirty="0"/>
              <a:t>по значению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 err="1"/>
              <a:t>var</a:t>
            </a:r>
            <a:r>
              <a:rPr lang="en-US" b="1" dirty="0"/>
              <a:t> a = ‘hello’;</a:t>
            </a:r>
          </a:p>
          <a:p>
            <a:r>
              <a:rPr lang="en-US" b="1" dirty="0" err="1"/>
              <a:t>var</a:t>
            </a:r>
            <a:r>
              <a:rPr lang="en-US" b="1" dirty="0"/>
              <a:t> b = a;</a:t>
            </a:r>
          </a:p>
          <a:p>
            <a:r>
              <a:rPr lang="en-US" b="1" dirty="0"/>
              <a:t>a === b </a:t>
            </a:r>
            <a:r>
              <a:rPr lang="en-US" dirty="0"/>
              <a:t>// </a:t>
            </a:r>
            <a:r>
              <a:rPr lang="en-US" i="1" dirty="0"/>
              <a:t>true</a:t>
            </a:r>
          </a:p>
          <a:p>
            <a:r>
              <a:rPr lang="en-US" b="1" dirty="0"/>
              <a:t>a = 100;</a:t>
            </a:r>
          </a:p>
          <a:p>
            <a:r>
              <a:rPr lang="en-US" b="1" dirty="0"/>
              <a:t>a === b </a:t>
            </a:r>
            <a:r>
              <a:rPr lang="en-US" dirty="0"/>
              <a:t>// </a:t>
            </a:r>
            <a:r>
              <a:rPr lang="en-US" i="1" dirty="0"/>
              <a:t>false</a:t>
            </a:r>
          </a:p>
          <a:p>
            <a:endParaRPr lang="en-US" dirty="0"/>
          </a:p>
          <a:p>
            <a:r>
              <a:rPr lang="ru-RU" dirty="0"/>
              <a:t>Объекты копируются</a:t>
            </a:r>
            <a:r>
              <a:rPr lang="mr-IN" dirty="0"/>
              <a:t>…</a:t>
            </a:r>
            <a:endParaRPr lang="en-US" dirty="0"/>
          </a:p>
          <a:p>
            <a:r>
              <a:rPr lang="en-US" b="1" dirty="0" err="1"/>
              <a:t>var</a:t>
            </a:r>
            <a:r>
              <a:rPr lang="en-US" b="1" dirty="0"/>
              <a:t> obj1 = {a:1};</a:t>
            </a:r>
          </a:p>
          <a:p>
            <a:r>
              <a:rPr lang="en-US" b="1" dirty="0" err="1"/>
              <a:t>var</a:t>
            </a:r>
            <a:r>
              <a:rPr lang="en-US" b="1" dirty="0"/>
              <a:t> obj2 = {a:1}</a:t>
            </a:r>
            <a:r>
              <a:rPr lang="en-US" dirty="0"/>
              <a:t>;</a:t>
            </a:r>
          </a:p>
          <a:p>
            <a:r>
              <a:rPr lang="en-US" b="1" dirty="0"/>
              <a:t>obj1 === obj2; </a:t>
            </a:r>
            <a:r>
              <a:rPr lang="en-US" dirty="0"/>
              <a:t>// </a:t>
            </a:r>
            <a:r>
              <a:rPr lang="en-US" i="1" dirty="0"/>
              <a:t>false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Comparison of 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47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Примитивные типы данных копируются и сравниваются </a:t>
            </a:r>
            <a:r>
              <a:rPr lang="ru-RU" u="sng" dirty="0"/>
              <a:t>по значению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 err="1"/>
              <a:t>var</a:t>
            </a:r>
            <a:r>
              <a:rPr lang="en-US" b="1" dirty="0"/>
              <a:t> a = ‘hello’;</a:t>
            </a:r>
          </a:p>
          <a:p>
            <a:r>
              <a:rPr lang="en-US" b="1" dirty="0" err="1"/>
              <a:t>var</a:t>
            </a:r>
            <a:r>
              <a:rPr lang="en-US" b="1" dirty="0"/>
              <a:t> b = a;</a:t>
            </a:r>
          </a:p>
          <a:p>
            <a:r>
              <a:rPr lang="en-US" b="1" dirty="0"/>
              <a:t>a === b </a:t>
            </a:r>
            <a:r>
              <a:rPr lang="en-US" dirty="0"/>
              <a:t>// </a:t>
            </a:r>
            <a:r>
              <a:rPr lang="en-US" i="1" dirty="0"/>
              <a:t>true</a:t>
            </a:r>
          </a:p>
          <a:p>
            <a:r>
              <a:rPr lang="en-US" b="1" dirty="0"/>
              <a:t>a = 100;</a:t>
            </a:r>
          </a:p>
          <a:p>
            <a:r>
              <a:rPr lang="en-US" b="1" dirty="0"/>
              <a:t>a === b </a:t>
            </a:r>
            <a:r>
              <a:rPr lang="en-US" dirty="0"/>
              <a:t>// </a:t>
            </a:r>
            <a:r>
              <a:rPr lang="en-US" i="1" dirty="0"/>
              <a:t>false</a:t>
            </a:r>
          </a:p>
          <a:p>
            <a:endParaRPr lang="en-US" dirty="0"/>
          </a:p>
          <a:p>
            <a:r>
              <a:rPr lang="ru-RU" dirty="0"/>
              <a:t>Объекты копируются и сравниваются </a:t>
            </a:r>
            <a:r>
              <a:rPr lang="ru-RU" u="sng" dirty="0"/>
              <a:t>по ссылке</a:t>
            </a:r>
            <a:r>
              <a:rPr lang="en-US" dirty="0"/>
              <a:t>:</a:t>
            </a:r>
          </a:p>
          <a:p>
            <a:r>
              <a:rPr lang="en-US" b="1" dirty="0" err="1"/>
              <a:t>var</a:t>
            </a:r>
            <a:r>
              <a:rPr lang="en-US" b="1" dirty="0"/>
              <a:t> obj1 = {a:1};</a:t>
            </a:r>
          </a:p>
          <a:p>
            <a:r>
              <a:rPr lang="en-US" b="1" dirty="0" err="1"/>
              <a:t>var</a:t>
            </a:r>
            <a:r>
              <a:rPr lang="en-US" b="1" dirty="0"/>
              <a:t> obj2 = obj1</a:t>
            </a:r>
            <a:r>
              <a:rPr lang="en-US" dirty="0"/>
              <a:t>;</a:t>
            </a:r>
          </a:p>
          <a:p>
            <a:r>
              <a:rPr lang="en-US" b="1" dirty="0"/>
              <a:t>obj1 === obj2; </a:t>
            </a:r>
            <a:r>
              <a:rPr lang="en-US" dirty="0"/>
              <a:t>// </a:t>
            </a:r>
            <a:r>
              <a:rPr lang="en-US" i="1" dirty="0"/>
              <a:t>true</a:t>
            </a:r>
          </a:p>
          <a:p>
            <a:r>
              <a:rPr lang="en-US" b="1" dirty="0"/>
              <a:t>obj1.b = 2;</a:t>
            </a:r>
          </a:p>
          <a:p>
            <a:r>
              <a:rPr lang="en-US" b="1" dirty="0"/>
              <a:t>obj1 === obj2; </a:t>
            </a:r>
            <a:r>
              <a:rPr lang="en-US" dirty="0"/>
              <a:t>// </a:t>
            </a:r>
            <a:r>
              <a:rPr lang="en-US" i="1" dirty="0"/>
              <a:t>true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Comparison of 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530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obj</a:t>
            </a:r>
            <a:r>
              <a:rPr lang="en-US" b="1" dirty="0"/>
              <a:t> = {a: 1};</a:t>
            </a:r>
          </a:p>
          <a:p>
            <a:r>
              <a:rPr lang="en-US" b="1" dirty="0" err="1"/>
              <a:t>obj.b</a:t>
            </a:r>
            <a:r>
              <a:rPr lang="en-US" b="1" dirty="0"/>
              <a:t>; </a:t>
            </a:r>
            <a:r>
              <a:rPr lang="en-US" dirty="0"/>
              <a:t>// </a:t>
            </a:r>
            <a:r>
              <a:rPr lang="en-US" i="1" dirty="0"/>
              <a:t>undefined</a:t>
            </a:r>
          </a:p>
          <a:p>
            <a:endParaRPr lang="en-US" b="1" dirty="0"/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obj</a:t>
            </a:r>
            <a:r>
              <a:rPr lang="en-US" b="1" dirty="0"/>
              <a:t> = {a: 1, b: undefined};</a:t>
            </a:r>
          </a:p>
          <a:p>
            <a:r>
              <a:rPr lang="en-US" b="1" dirty="0" err="1"/>
              <a:t>obj.b</a:t>
            </a:r>
            <a:r>
              <a:rPr lang="en-US" b="1" dirty="0"/>
              <a:t>; </a:t>
            </a:r>
            <a:r>
              <a:rPr lang="en-US" dirty="0"/>
              <a:t>// </a:t>
            </a:r>
            <a:r>
              <a:rPr lang="en-US" i="1" dirty="0"/>
              <a:t>undefined</a:t>
            </a:r>
          </a:p>
          <a:p>
            <a:endParaRPr lang="en-US" i="1" dirty="0"/>
          </a:p>
          <a:p>
            <a:r>
              <a:rPr lang="ru-RU" dirty="0"/>
              <a:t>Обращение к имени свойства, которое отсутствует в объекте возвращает значение </a:t>
            </a:r>
            <a:r>
              <a:rPr lang="en-US" dirty="0"/>
              <a:t>undefined.</a:t>
            </a:r>
          </a:p>
          <a:p>
            <a:endParaRPr lang="en-US" dirty="0"/>
          </a:p>
          <a:p>
            <a:r>
              <a:rPr lang="ru-RU" b="1" dirty="0"/>
              <a:t>НО!</a:t>
            </a:r>
          </a:p>
          <a:p>
            <a:r>
              <a:rPr lang="ru-RU" dirty="0"/>
              <a:t>Есть вероятность, что существует свойство со значение </a:t>
            </a:r>
            <a:r>
              <a:rPr lang="en-US" dirty="0"/>
              <a:t>undefined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Is a property in object?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8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</a:t>
            </a:r>
            <a:r>
              <a:rPr lang="en-US" b="1" dirty="0">
                <a:solidFill>
                  <a:schemeClr val="accent3"/>
                </a:solidFill>
              </a:rPr>
              <a:t>in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ru-RU" dirty="0"/>
              <a:t>возвращает </a:t>
            </a:r>
            <a:r>
              <a:rPr lang="en-US" dirty="0"/>
              <a:t>true</a:t>
            </a:r>
            <a:r>
              <a:rPr lang="ru-RU" dirty="0"/>
              <a:t>, если свойство содержится в указанном объекте</a:t>
            </a:r>
          </a:p>
          <a:p>
            <a:endParaRPr lang="en-US" dirty="0"/>
          </a:p>
          <a:p>
            <a:r>
              <a:rPr lang="ru-RU" dirty="0"/>
              <a:t>Синтаксис:</a:t>
            </a:r>
          </a:p>
          <a:p>
            <a:r>
              <a:rPr lang="ru-RU" dirty="0"/>
              <a:t>	</a:t>
            </a:r>
            <a:r>
              <a:rPr lang="en-US" i="1" dirty="0"/>
              <a:t>expression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object</a:t>
            </a:r>
          </a:p>
          <a:p>
            <a:endParaRPr lang="en-US" dirty="0"/>
          </a:p>
          <a:p>
            <a:r>
              <a:rPr lang="en-US" i="1" dirty="0"/>
              <a:t>expression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выражение, которое возвращает </a:t>
            </a:r>
            <a:r>
              <a:rPr lang="ru-RU" b="1" dirty="0"/>
              <a:t>имя(ключ)</a:t>
            </a:r>
            <a:r>
              <a:rPr lang="ru-RU" dirty="0"/>
              <a:t>, которое ищется в свойстве</a:t>
            </a:r>
          </a:p>
          <a:p>
            <a:endParaRPr lang="ru-RU" dirty="0"/>
          </a:p>
          <a:p>
            <a:r>
              <a:rPr lang="ru-RU" b="1" dirty="0"/>
              <a:t>Поиск свойства в объекте осуществляется по его имени (ключу)!</a:t>
            </a:r>
          </a:p>
          <a:p>
            <a:endParaRPr lang="ru-RU" dirty="0"/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obj</a:t>
            </a:r>
            <a:r>
              <a:rPr lang="en-US" b="1" dirty="0"/>
              <a:t> = {a: 1, c: undefined};</a:t>
            </a:r>
          </a:p>
          <a:p>
            <a:r>
              <a:rPr lang="en-US" b="1" dirty="0"/>
              <a:t>‘a’ in </a:t>
            </a:r>
            <a:r>
              <a:rPr lang="en-US" b="1" dirty="0" err="1"/>
              <a:t>obj</a:t>
            </a:r>
            <a:r>
              <a:rPr lang="en-US" b="1" dirty="0"/>
              <a:t>; </a:t>
            </a:r>
            <a:r>
              <a:rPr lang="en-US" dirty="0"/>
              <a:t>// </a:t>
            </a:r>
            <a:r>
              <a:rPr lang="en-US" i="1" dirty="0"/>
              <a:t>true</a:t>
            </a:r>
          </a:p>
          <a:p>
            <a:r>
              <a:rPr lang="en-US" b="1" dirty="0"/>
              <a:t>’b’ in </a:t>
            </a:r>
            <a:r>
              <a:rPr lang="en-US" b="1" dirty="0" err="1"/>
              <a:t>ob</a:t>
            </a:r>
            <a:r>
              <a:rPr lang="en-US" dirty="0" err="1"/>
              <a:t>j</a:t>
            </a:r>
            <a:r>
              <a:rPr lang="en-US" dirty="0"/>
              <a:t>; // </a:t>
            </a:r>
            <a:r>
              <a:rPr lang="en-US" i="1" dirty="0"/>
              <a:t>false</a:t>
            </a:r>
          </a:p>
          <a:p>
            <a:r>
              <a:rPr lang="en-US" b="1" dirty="0"/>
              <a:t>‘c’ in </a:t>
            </a:r>
            <a:r>
              <a:rPr lang="en-US" b="1" dirty="0" err="1"/>
              <a:t>obj</a:t>
            </a:r>
            <a:r>
              <a:rPr lang="en-US" b="1" dirty="0"/>
              <a:t>; </a:t>
            </a:r>
            <a:r>
              <a:rPr lang="en-US" i="1" dirty="0"/>
              <a:t>// true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Is a property in object?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395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Инструкция </a:t>
            </a:r>
            <a:r>
              <a:rPr lang="en-US" b="1" dirty="0">
                <a:solidFill>
                  <a:schemeClr val="accent3"/>
                </a:solidFill>
              </a:rPr>
              <a:t>for</a:t>
            </a:r>
            <a:r>
              <a:rPr lang="mr-IN" b="1" dirty="0">
                <a:solidFill>
                  <a:schemeClr val="accent3"/>
                </a:solidFill>
              </a:rPr>
              <a:t>…</a:t>
            </a:r>
            <a:r>
              <a:rPr lang="en-US" b="1" dirty="0">
                <a:solidFill>
                  <a:schemeClr val="accent3"/>
                </a:solidFill>
              </a:rPr>
              <a:t>in </a:t>
            </a:r>
            <a:r>
              <a:rPr lang="mr-IN" dirty="0"/>
              <a:t>–</a:t>
            </a:r>
            <a:r>
              <a:rPr lang="ru-RU" dirty="0"/>
              <a:t> проходит по перечисляемым свойствам объекта</a:t>
            </a:r>
            <a:endParaRPr lang="ru-RU" b="1" dirty="0"/>
          </a:p>
          <a:p>
            <a:r>
              <a:rPr lang="ru-RU" dirty="0"/>
              <a:t>Синтаксис:</a:t>
            </a:r>
          </a:p>
          <a:p>
            <a:r>
              <a:rPr lang="ru-RU" dirty="0"/>
              <a:t>	</a:t>
            </a:r>
            <a:r>
              <a:rPr lang="en-US" b="1" dirty="0"/>
              <a:t>for (</a:t>
            </a:r>
            <a:r>
              <a:rPr lang="en-US" dirty="0"/>
              <a:t> </a:t>
            </a:r>
            <a:r>
              <a:rPr lang="en-US" i="1" dirty="0" err="1"/>
              <a:t>variableStatement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i="1" dirty="0"/>
              <a:t>object 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i="1" dirty="0" err="1"/>
              <a:t>variableStatement</a:t>
            </a:r>
            <a:r>
              <a:rPr lang="en-US" i="1" dirty="0"/>
              <a:t> </a:t>
            </a:r>
            <a:r>
              <a:rPr lang="mr-IN" i="1" dirty="0"/>
              <a:t>–</a:t>
            </a:r>
            <a:r>
              <a:rPr lang="en-US" i="1" dirty="0"/>
              <a:t> </a:t>
            </a:r>
            <a:r>
              <a:rPr lang="ru-RU" dirty="0"/>
              <a:t>объявляем переменную, в которую последовательно будут записаны все </a:t>
            </a:r>
            <a:r>
              <a:rPr lang="ru-RU" b="1" dirty="0"/>
              <a:t>имена(ключи) свойств </a:t>
            </a:r>
            <a:r>
              <a:rPr lang="ru-RU" dirty="0"/>
              <a:t>итерируемого объекта </a:t>
            </a:r>
            <a:r>
              <a:rPr lang="en-US" i="1" dirty="0"/>
              <a:t>object</a:t>
            </a:r>
          </a:p>
          <a:p>
            <a:endParaRPr lang="ru-RU" b="1" dirty="0"/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obj</a:t>
            </a:r>
            <a:r>
              <a:rPr lang="en-US" b="1" dirty="0"/>
              <a:t> = {a:1, b:2};</a:t>
            </a:r>
          </a:p>
          <a:p>
            <a:r>
              <a:rPr lang="en-US" b="1" dirty="0"/>
              <a:t>for (</a:t>
            </a:r>
            <a:r>
              <a:rPr lang="en-US" b="1" dirty="0" err="1"/>
              <a:t>var</a:t>
            </a:r>
            <a:r>
              <a:rPr lang="en-US" b="1" dirty="0"/>
              <a:t> key in </a:t>
            </a:r>
            <a:r>
              <a:rPr lang="en-US" b="1" dirty="0" err="1"/>
              <a:t>obj</a:t>
            </a:r>
            <a:r>
              <a:rPr lang="en-US" b="1" dirty="0"/>
              <a:t>){</a:t>
            </a:r>
          </a:p>
          <a:p>
            <a:r>
              <a:rPr lang="en-US" b="1" dirty="0"/>
              <a:t>	</a:t>
            </a:r>
            <a:r>
              <a:rPr lang="en-US" b="1" dirty="0" err="1"/>
              <a:t>console.log</a:t>
            </a:r>
            <a:r>
              <a:rPr lang="en-US" b="1" dirty="0"/>
              <a:t>(key);</a:t>
            </a:r>
          </a:p>
          <a:p>
            <a:r>
              <a:rPr lang="en-US" b="1" dirty="0"/>
              <a:t>}</a:t>
            </a:r>
          </a:p>
          <a:p>
            <a:r>
              <a:rPr lang="en-US" dirty="0"/>
              <a:t>// a</a:t>
            </a:r>
          </a:p>
          <a:p>
            <a:r>
              <a:rPr lang="en-US" dirty="0"/>
              <a:t>// b</a:t>
            </a:r>
          </a:p>
          <a:p>
            <a:r>
              <a:rPr lang="en-US" b="1" dirty="0"/>
              <a:t>for (</a:t>
            </a:r>
            <a:r>
              <a:rPr lang="en-US" b="1" dirty="0" err="1"/>
              <a:t>var</a:t>
            </a:r>
            <a:r>
              <a:rPr lang="en-US" b="1" dirty="0"/>
              <a:t> key in </a:t>
            </a:r>
            <a:r>
              <a:rPr lang="en-US" b="1" dirty="0" err="1"/>
              <a:t>obj</a:t>
            </a:r>
            <a:r>
              <a:rPr lang="en-US" b="1" dirty="0"/>
              <a:t>){</a:t>
            </a:r>
          </a:p>
          <a:p>
            <a:r>
              <a:rPr lang="en-US" b="1" dirty="0"/>
              <a:t>	</a:t>
            </a:r>
            <a:r>
              <a:rPr lang="en-US" b="1" dirty="0" err="1"/>
              <a:t>console.log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/>
              <a:t>[key]);</a:t>
            </a:r>
          </a:p>
          <a:p>
            <a:r>
              <a:rPr lang="en-US" b="1" dirty="0"/>
              <a:t>}</a:t>
            </a:r>
          </a:p>
          <a:p>
            <a:r>
              <a:rPr lang="en-US" dirty="0"/>
              <a:t>// 1</a:t>
            </a:r>
          </a:p>
          <a:p>
            <a:r>
              <a:rPr lang="en-US" dirty="0"/>
              <a:t>// 2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Iteration inside 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98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grpSp>
        <p:nvGrpSpPr>
          <p:cNvPr id="5" name="Group 24"/>
          <p:cNvGrpSpPr/>
          <p:nvPr/>
        </p:nvGrpSpPr>
        <p:grpSpPr>
          <a:xfrm>
            <a:off x="357780" y="1435606"/>
            <a:ext cx="7780439" cy="424289"/>
            <a:chOff x="357780" y="1435606"/>
            <a:chExt cx="7780439" cy="424289"/>
          </a:xfrm>
        </p:grpSpPr>
        <p:sp>
          <p:nvSpPr>
            <p:cNvPr id="6" name="TextBox 5"/>
            <p:cNvSpPr txBox="1"/>
            <p:nvPr/>
          </p:nvSpPr>
          <p:spPr>
            <a:xfrm>
              <a:off x="823019" y="1459785"/>
              <a:ext cx="731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Object in JS</a:t>
              </a:r>
              <a:endParaRPr lang="en-US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8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357780" y="2067708"/>
            <a:ext cx="7780439" cy="424289"/>
            <a:chOff x="357780" y="2067708"/>
            <a:chExt cx="7780439" cy="424289"/>
          </a:xfrm>
        </p:grpSpPr>
        <p:sp>
          <p:nvSpPr>
            <p:cNvPr id="11" name="TextBox 10"/>
            <p:cNvSpPr txBox="1"/>
            <p:nvPr/>
          </p:nvSpPr>
          <p:spPr>
            <a:xfrm>
              <a:off x="823019" y="2091887"/>
              <a:ext cx="731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Property accessors</a:t>
              </a:r>
            </a:p>
          </p:txBody>
        </p:sp>
        <p:grpSp>
          <p:nvGrpSpPr>
            <p:cNvPr id="12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13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5" name="Group 22"/>
          <p:cNvGrpSpPr/>
          <p:nvPr/>
        </p:nvGrpSpPr>
        <p:grpSpPr>
          <a:xfrm>
            <a:off x="357780" y="2699810"/>
            <a:ext cx="7780439" cy="424289"/>
            <a:chOff x="357780" y="2699810"/>
            <a:chExt cx="7780439" cy="424289"/>
          </a:xfrm>
        </p:grpSpPr>
        <p:sp>
          <p:nvSpPr>
            <p:cNvPr id="16" name="TextBox 15"/>
            <p:cNvSpPr txBox="1"/>
            <p:nvPr/>
          </p:nvSpPr>
          <p:spPr>
            <a:xfrm>
              <a:off x="823019" y="2723989"/>
              <a:ext cx="731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Comparison of objects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7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18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32" name="Group 22"/>
          <p:cNvGrpSpPr/>
          <p:nvPr/>
        </p:nvGrpSpPr>
        <p:grpSpPr>
          <a:xfrm>
            <a:off x="357780" y="3356091"/>
            <a:ext cx="7780439" cy="424289"/>
            <a:chOff x="357780" y="2699810"/>
            <a:chExt cx="7780439" cy="424289"/>
          </a:xfrm>
        </p:grpSpPr>
        <p:sp>
          <p:nvSpPr>
            <p:cNvPr id="33" name="TextBox 32"/>
            <p:cNvSpPr txBox="1"/>
            <p:nvPr/>
          </p:nvSpPr>
          <p:spPr>
            <a:xfrm>
              <a:off x="823019" y="2723989"/>
              <a:ext cx="731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Iteration in Object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4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35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550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838365" y="3134717"/>
            <a:ext cx="3428503" cy="647100"/>
          </a:xfrm>
        </p:spPr>
        <p:txBody>
          <a:bodyPr/>
          <a:lstStyle/>
          <a:p>
            <a:pPr algn="ctr"/>
            <a:r>
              <a:rPr lang="ru-RU" dirty="0"/>
              <a:t>ВОПРОСЫ?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0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Обьект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JS</a:t>
            </a:r>
            <a:r>
              <a:rPr lang="ru-RU" dirty="0"/>
              <a:t> </a:t>
            </a:r>
            <a:r>
              <a:rPr lang="mr-IN" dirty="0"/>
              <a:t>–</a:t>
            </a:r>
            <a:r>
              <a:rPr lang="ru-RU" dirty="0"/>
              <a:t>  составное значение (</a:t>
            </a:r>
            <a:r>
              <a:rPr lang="ru-RU" dirty="0" err="1"/>
              <a:t>НЕпримитивный</a:t>
            </a:r>
            <a:r>
              <a:rPr lang="ru-RU" dirty="0"/>
              <a:t> тип данных)</a:t>
            </a:r>
          </a:p>
          <a:p>
            <a:endParaRPr lang="en-US" dirty="0"/>
          </a:p>
          <a:p>
            <a:r>
              <a:rPr lang="ru-RU" b="1" dirty="0"/>
              <a:t>Объект</a:t>
            </a:r>
            <a:r>
              <a:rPr lang="ru-RU" dirty="0"/>
              <a:t> - это неупорядоченная коллекция свойств, где каждое свойство состоит из </a:t>
            </a:r>
            <a:r>
              <a:rPr lang="ru-RU" b="1" dirty="0"/>
              <a:t>имени(ключа)</a:t>
            </a:r>
            <a:r>
              <a:rPr lang="ru-RU" dirty="0"/>
              <a:t> и ассоциированного с ним </a:t>
            </a:r>
            <a:r>
              <a:rPr lang="ru-RU" b="1" dirty="0"/>
              <a:t>значения.</a:t>
            </a:r>
            <a:endParaRPr lang="en-US" b="1" dirty="0"/>
          </a:p>
          <a:p>
            <a:endParaRPr lang="ru-RU" dirty="0"/>
          </a:p>
          <a:p>
            <a:r>
              <a:rPr lang="ru-RU" dirty="0"/>
              <a:t>Другие название для </a:t>
            </a:r>
            <a:r>
              <a:rPr lang="en-US" dirty="0"/>
              <a:t>JS </a:t>
            </a:r>
            <a:r>
              <a:rPr lang="ru-RU" dirty="0" err="1"/>
              <a:t>обьекта</a:t>
            </a:r>
            <a:r>
              <a:rPr lang="en-US" dirty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ru-RU" u="sng" dirty="0"/>
              <a:t>Ассоциативный массив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Словарь</a:t>
            </a:r>
            <a:r>
              <a:rPr lang="en-US" dirty="0"/>
              <a:t> (dictionary)</a:t>
            </a:r>
            <a:endParaRPr lang="ru-RU" dirty="0"/>
          </a:p>
          <a:p>
            <a:pPr marL="285750" indent="-285750">
              <a:buFont typeface="Arial" charset="0"/>
              <a:buChar char="•"/>
            </a:pPr>
            <a:r>
              <a:rPr lang="ru-RU" dirty="0" err="1"/>
              <a:t>Хеш</a:t>
            </a:r>
            <a:r>
              <a:rPr lang="ru-RU" dirty="0"/>
              <a:t> (</a:t>
            </a:r>
            <a:r>
              <a:rPr lang="en-US" dirty="0"/>
              <a:t>hash</a:t>
            </a:r>
            <a:r>
              <a:rPr lang="ru-RU" dirty="0"/>
              <a:t>)</a:t>
            </a:r>
            <a:endParaRPr lang="en-US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14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name = ‘Andrei’;</a:t>
            </a:r>
          </a:p>
          <a:p>
            <a:r>
              <a:rPr lang="en-US" b="1" dirty="0" err="1"/>
              <a:t>var</a:t>
            </a:r>
            <a:r>
              <a:rPr lang="en-US" b="1" dirty="0"/>
              <a:t> surname = ‘Ivanov’</a:t>
            </a:r>
          </a:p>
          <a:p>
            <a:r>
              <a:rPr lang="en-US" b="1" dirty="0" err="1"/>
              <a:t>var</a:t>
            </a:r>
            <a:r>
              <a:rPr lang="en-US" b="1" dirty="0"/>
              <a:t> age = 18;</a:t>
            </a:r>
          </a:p>
          <a:p>
            <a:r>
              <a:rPr lang="en-US" b="1" dirty="0" err="1"/>
              <a:t>var</a:t>
            </a:r>
            <a:r>
              <a:rPr lang="en-US" b="1" dirty="0"/>
              <a:t> position = ’developer’;</a:t>
            </a:r>
          </a:p>
          <a:p>
            <a:endParaRPr lang="en-US" dirty="0"/>
          </a:p>
          <a:p>
            <a:r>
              <a:rPr lang="ru-RU" dirty="0"/>
              <a:t>Переменные выше описывают одну сущность </a:t>
            </a:r>
            <a:r>
              <a:rPr lang="mr-IN" dirty="0"/>
              <a:t>–</a:t>
            </a:r>
            <a:r>
              <a:rPr lang="ru-RU" dirty="0"/>
              <a:t> необходимо сгруппировать их в структуру данных, которая позволит</a:t>
            </a:r>
            <a:r>
              <a:rPr lang="en-US" dirty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иметь единую переменную для всего набора данных</a:t>
            </a:r>
            <a:r>
              <a:rPr lang="en-US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удобно работать с данными (добавлять данные, удалять данные и искать данные)</a:t>
            </a:r>
          </a:p>
          <a:p>
            <a:endParaRPr lang="ru-RU" dirty="0"/>
          </a:p>
          <a:p>
            <a:r>
              <a:rPr lang="en-US" b="1" dirty="0" err="1"/>
              <a:t>var</a:t>
            </a:r>
            <a:r>
              <a:rPr lang="en-US" b="1" dirty="0"/>
              <a:t> user = {</a:t>
            </a:r>
          </a:p>
          <a:p>
            <a:r>
              <a:rPr lang="en-US" b="1" dirty="0"/>
              <a:t>	name: ’Andrei’,</a:t>
            </a:r>
          </a:p>
          <a:p>
            <a:r>
              <a:rPr lang="en-US" b="1" dirty="0"/>
              <a:t>	surname: ‘Ivanov’,</a:t>
            </a:r>
          </a:p>
          <a:p>
            <a:r>
              <a:rPr lang="en-US" b="1" dirty="0"/>
              <a:t>	age: 18,</a:t>
            </a:r>
          </a:p>
          <a:p>
            <a:r>
              <a:rPr lang="en-US" b="1" dirty="0"/>
              <a:t>	position: ‘develop’</a:t>
            </a:r>
          </a:p>
          <a:p>
            <a:r>
              <a:rPr lang="en-US" b="1" dirty="0"/>
              <a:t>}</a:t>
            </a:r>
            <a:endParaRPr lang="ru-RU" b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mr-IN" dirty="0"/>
              <a:t>–</a:t>
            </a:r>
            <a:r>
              <a:rPr lang="en-US" dirty="0"/>
              <a:t> to store complex </a:t>
            </a:r>
            <a:r>
              <a:rPr lang="en-US" dirty="0" err="1"/>
              <a:t>strutures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51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Для инициализации объекта используется </a:t>
            </a:r>
            <a:r>
              <a:rPr lang="ru-RU" b="1" u="sng" dirty="0">
                <a:solidFill>
                  <a:schemeClr val="accent3"/>
                </a:solidFill>
              </a:rPr>
              <a:t>объектный литерал</a:t>
            </a:r>
            <a:r>
              <a:rPr lang="en-US" b="1" u="sng" dirty="0">
                <a:solidFill>
                  <a:schemeClr val="accent3"/>
                </a:solidFill>
              </a:rPr>
              <a:t> </a:t>
            </a:r>
            <a:r>
              <a:rPr lang="en-US" dirty="0"/>
              <a:t>(aka </a:t>
            </a:r>
            <a:r>
              <a:rPr lang="ru-RU" dirty="0"/>
              <a:t>декларативная форма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endParaRPr lang="ru-RU" b="1" u="sng" dirty="0">
              <a:solidFill>
                <a:schemeClr val="accent3"/>
              </a:solidFill>
            </a:endParaRPr>
          </a:p>
          <a:p>
            <a:r>
              <a:rPr lang="ru-RU" dirty="0">
                <a:solidFill>
                  <a:srgbClr val="464547"/>
                </a:solidFill>
              </a:rPr>
              <a:t>Объектный литера </a:t>
            </a:r>
            <a:r>
              <a:rPr lang="mr-IN" dirty="0">
                <a:solidFill>
                  <a:srgbClr val="464547"/>
                </a:solidFill>
              </a:rPr>
              <a:t>–</a:t>
            </a:r>
            <a:r>
              <a:rPr lang="ru-RU" dirty="0">
                <a:solidFill>
                  <a:srgbClr val="464547"/>
                </a:solidFill>
              </a:rPr>
              <a:t> </a:t>
            </a:r>
            <a:r>
              <a:rPr lang="en-US" sz="1800" b="1" dirty="0">
                <a:solidFill>
                  <a:schemeClr val="accent3"/>
                </a:solidFill>
              </a:rPr>
              <a:t>{ }</a:t>
            </a:r>
            <a:r>
              <a:rPr lang="en-US" dirty="0">
                <a:solidFill>
                  <a:srgbClr val="464547"/>
                </a:solidFill>
              </a:rPr>
              <a:t> - </a:t>
            </a:r>
            <a:r>
              <a:rPr lang="ru-RU" dirty="0">
                <a:solidFill>
                  <a:srgbClr val="464547"/>
                </a:solidFill>
              </a:rPr>
              <a:t> первичной выражение, которое может содержать ноль или несколько пар свойств, которые состоят из комбинации </a:t>
            </a:r>
            <a:r>
              <a:rPr lang="ru-RU" i="1" dirty="0">
                <a:solidFill>
                  <a:srgbClr val="464547"/>
                </a:solidFill>
              </a:rPr>
              <a:t>ключ-значение</a:t>
            </a:r>
          </a:p>
          <a:p>
            <a:endParaRPr lang="ru-RU" i="1" dirty="0">
              <a:solidFill>
                <a:srgbClr val="464547"/>
              </a:solidFill>
            </a:endParaRPr>
          </a:p>
          <a:p>
            <a:r>
              <a:rPr lang="en-US" dirty="0" err="1">
                <a:solidFill>
                  <a:srgbClr val="464547"/>
                </a:solidFill>
              </a:rPr>
              <a:t>var</a:t>
            </a:r>
            <a:r>
              <a:rPr lang="en-US" dirty="0">
                <a:solidFill>
                  <a:srgbClr val="464547"/>
                </a:solidFill>
              </a:rPr>
              <a:t> </a:t>
            </a:r>
            <a:r>
              <a:rPr lang="en-US" dirty="0" err="1">
                <a:solidFill>
                  <a:srgbClr val="464547"/>
                </a:solidFill>
              </a:rPr>
              <a:t>obj</a:t>
            </a:r>
            <a:r>
              <a:rPr lang="en-US" dirty="0">
                <a:solidFill>
                  <a:srgbClr val="464547"/>
                </a:solidFill>
              </a:rPr>
              <a:t> = </a:t>
            </a:r>
            <a:r>
              <a:rPr lang="en-US" b="1" dirty="0">
                <a:solidFill>
                  <a:schemeClr val="accent2"/>
                </a:solidFill>
              </a:rPr>
              <a:t>{}</a:t>
            </a:r>
            <a:r>
              <a:rPr lang="en-US" dirty="0">
                <a:solidFill>
                  <a:srgbClr val="464547"/>
                </a:solidFill>
              </a:rPr>
              <a:t>;</a:t>
            </a:r>
          </a:p>
          <a:p>
            <a:r>
              <a:rPr lang="en-US" dirty="0" err="1">
                <a:solidFill>
                  <a:srgbClr val="464547"/>
                </a:solidFill>
              </a:rPr>
              <a:t>var</a:t>
            </a:r>
            <a:r>
              <a:rPr lang="en-US" dirty="0">
                <a:solidFill>
                  <a:srgbClr val="464547"/>
                </a:solidFill>
              </a:rPr>
              <a:t> obj1 = </a:t>
            </a:r>
            <a:r>
              <a:rPr lang="en-US" b="1" dirty="0">
                <a:solidFill>
                  <a:schemeClr val="accent2"/>
                </a:solidFill>
              </a:rPr>
              <a:t>{</a:t>
            </a:r>
            <a:r>
              <a:rPr lang="en-US" dirty="0">
                <a:solidFill>
                  <a:srgbClr val="464547"/>
                </a:solidFill>
              </a:rPr>
              <a:t> a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dirty="0">
                <a:solidFill>
                  <a:srgbClr val="464547"/>
                </a:solidFill>
              </a:rPr>
              <a:t> 1 </a:t>
            </a:r>
            <a:r>
              <a:rPr lang="en-US" b="1" dirty="0">
                <a:solidFill>
                  <a:schemeClr val="accent2"/>
                </a:solidFill>
              </a:rPr>
              <a:t>}</a:t>
            </a:r>
            <a:r>
              <a:rPr lang="en-US" dirty="0">
                <a:solidFill>
                  <a:srgbClr val="464547"/>
                </a:solidFill>
              </a:rPr>
              <a:t>;</a:t>
            </a:r>
          </a:p>
          <a:p>
            <a:r>
              <a:rPr lang="en-US" dirty="0" err="1">
                <a:solidFill>
                  <a:srgbClr val="464547"/>
                </a:solidFill>
              </a:rPr>
              <a:t>var</a:t>
            </a:r>
            <a:r>
              <a:rPr lang="en-US" dirty="0">
                <a:solidFill>
                  <a:srgbClr val="464547"/>
                </a:solidFill>
              </a:rPr>
              <a:t> obj2 = </a:t>
            </a:r>
            <a:r>
              <a:rPr lang="en-US" b="1" dirty="0">
                <a:solidFill>
                  <a:schemeClr val="accent2"/>
                </a:solidFill>
              </a:rPr>
              <a:t>{</a:t>
            </a:r>
          </a:p>
          <a:p>
            <a:r>
              <a:rPr lang="en-US" dirty="0">
                <a:solidFill>
                  <a:srgbClr val="464547"/>
                </a:solidFill>
              </a:rPr>
              <a:t>	a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dirty="0">
                <a:solidFill>
                  <a:srgbClr val="464547"/>
                </a:solidFill>
              </a:rPr>
              <a:t> ’hello’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</a:p>
          <a:p>
            <a:r>
              <a:rPr lang="en-US" dirty="0">
                <a:solidFill>
                  <a:srgbClr val="464547"/>
                </a:solidFill>
              </a:rPr>
              <a:t>	b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dirty="0">
                <a:solidFill>
                  <a:srgbClr val="464547"/>
                </a:solidFill>
              </a:rPr>
              <a:t> 123</a:t>
            </a:r>
          </a:p>
          <a:p>
            <a:r>
              <a:rPr lang="en-US" dirty="0">
                <a:solidFill>
                  <a:schemeClr val="accent2"/>
                </a:solidFill>
              </a:rPr>
              <a:t>}</a:t>
            </a:r>
            <a:endParaRPr lang="ru-RU" dirty="0">
              <a:solidFill>
                <a:schemeClr val="accent2"/>
              </a:solidFill>
            </a:endParaRP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 initializer</a:t>
            </a:r>
          </a:p>
        </p:txBody>
      </p:sp>
    </p:spTree>
    <p:extLst>
      <p:ext uri="{BB962C8B-B14F-4D97-AF65-F5344CB8AC3E}">
        <p14:creationId xmlns:p14="http://schemas.microsoft.com/office/powerpoint/2010/main" val="7356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Syntax of object initialization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10687" y="2016369"/>
            <a:ext cx="24785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obj</a:t>
            </a:r>
            <a:r>
              <a:rPr lang="en-US" b="1" dirty="0"/>
              <a:t> = { </a:t>
            </a:r>
            <a:r>
              <a:rPr lang="en-US" b="1" dirty="0">
                <a:solidFill>
                  <a:schemeClr val="accent3"/>
                </a:solidFill>
              </a:rPr>
              <a:t>prop1</a:t>
            </a:r>
            <a:r>
              <a:rPr lang="en-US" b="1" dirty="0"/>
              <a:t> : </a:t>
            </a:r>
            <a:r>
              <a:rPr lang="en-US" b="1" dirty="0">
                <a:solidFill>
                  <a:schemeClr val="accent5"/>
                </a:solidFill>
              </a:rPr>
              <a:t>5</a:t>
            </a:r>
            <a:r>
              <a:rPr lang="en-US" b="1" dirty="0"/>
              <a:t>}</a:t>
            </a:r>
            <a:endParaRPr lang="ru-RU" b="1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110154" y="2441101"/>
            <a:ext cx="2227384" cy="606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0856" y="3115504"/>
            <a:ext cx="2492990" cy="1920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  <a:t>Имя (ключ) свойства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:</a:t>
            </a:r>
          </a:p>
          <a:p>
            <a:r>
              <a:rPr lang="en-US" i="1" dirty="0"/>
              <a:t>	</a:t>
            </a:r>
            <a:r>
              <a:rPr lang="en-US" i="1" dirty="0" err="1"/>
              <a:t>IdentifierName</a:t>
            </a:r>
            <a:endParaRPr lang="en-US" dirty="0"/>
          </a:p>
          <a:p>
            <a:r>
              <a:rPr lang="en-US" i="1" dirty="0"/>
              <a:t>	</a:t>
            </a:r>
            <a:r>
              <a:rPr lang="en-US" i="1" dirty="0" err="1"/>
              <a:t>StringLiteral</a:t>
            </a:r>
            <a:endParaRPr lang="en-US" dirty="0"/>
          </a:p>
          <a:p>
            <a:r>
              <a:rPr lang="en-US" i="1" dirty="0"/>
              <a:t>	</a:t>
            </a:r>
            <a:r>
              <a:rPr lang="en-US" i="1" dirty="0" err="1"/>
              <a:t>NumericLiteral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122984" y="2441101"/>
            <a:ext cx="2028093" cy="674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22984" y="3115504"/>
            <a:ext cx="3363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  <a:t>Любое валидное выражение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(</a:t>
            </a:r>
            <a: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  <a:t>все что может стоять справа от оператора равно (=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)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</p:txBody>
      </p:sp>
      <p:sp>
        <p:nvSpPr>
          <p:cNvPr id="15" name="Открывающая фигурная скобка 14"/>
          <p:cNvSpPr/>
          <p:nvPr/>
        </p:nvSpPr>
        <p:spPr>
          <a:xfrm rot="5400000">
            <a:off x="4563513" y="1413737"/>
            <a:ext cx="207905" cy="1051713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60294" y="1326391"/>
            <a:ext cx="32143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chemeClr val="accent6"/>
                </a:solidFill>
                <a:latin typeface="Trebuchet MS"/>
                <a:cs typeface="Trebuchet MS"/>
              </a:rPr>
              <a:t>Свойство (</a:t>
            </a:r>
            <a:r>
              <a:rPr lang="en-US" dirty="0">
                <a:solidFill>
                  <a:schemeClr val="accent6"/>
                </a:solidFill>
                <a:latin typeface="Trebuchet MS"/>
                <a:cs typeface="Trebuchet MS"/>
              </a:rPr>
              <a:t>property</a:t>
            </a:r>
            <a:r>
              <a:rPr lang="ru-RU" dirty="0">
                <a:solidFill>
                  <a:schemeClr val="accent6"/>
                </a:solidFill>
                <a:latin typeface="Trebuchet MS"/>
                <a:cs typeface="Trebuchet MS"/>
              </a:rPr>
              <a:t>)</a:t>
            </a:r>
            <a:r>
              <a:rPr lang="en-US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lang="ru-RU" dirty="0">
                <a:solidFill>
                  <a:schemeClr val="accent6"/>
                </a:solidFill>
                <a:latin typeface="Trebuchet MS"/>
                <a:cs typeface="Trebuchet MS"/>
              </a:rPr>
              <a:t>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91636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Syntax of object initialization</a:t>
            </a:r>
            <a:endParaRPr lang="ru-RU" dirty="0"/>
          </a:p>
        </p:txBody>
      </p:sp>
      <p:sp>
        <p:nvSpPr>
          <p:cNvPr id="5" name="Объект 4"/>
          <p:cNvSpPr txBox="1">
            <a:spLocks noGrp="1"/>
          </p:cNvSpPr>
          <p:nvPr>
            <p:ph idx="1"/>
          </p:nvPr>
        </p:nvSpPr>
        <p:spPr>
          <a:xfrm>
            <a:off x="356616" y="1435607"/>
            <a:ext cx="1792478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1" dirty="0" err="1">
                <a:solidFill>
                  <a:srgbClr val="444444"/>
                </a:solidFill>
              </a:rPr>
              <a:t>var</a:t>
            </a:r>
            <a:r>
              <a:rPr lang="en-US" sz="1800" b="1" dirty="0">
                <a:solidFill>
                  <a:srgbClr val="444444"/>
                </a:solidFill>
              </a:rPr>
              <a:t>  </a:t>
            </a:r>
            <a:r>
              <a:rPr lang="en-US" sz="1800" b="1" dirty="0" err="1">
                <a:solidFill>
                  <a:srgbClr val="444444"/>
                </a:solidFill>
              </a:rPr>
              <a:t>obj</a:t>
            </a:r>
            <a:r>
              <a:rPr lang="en-US" sz="1800" b="1" dirty="0">
                <a:solidFill>
                  <a:srgbClr val="444444"/>
                </a:solidFill>
              </a:rPr>
              <a:t> = {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444444"/>
                </a:solidFill>
              </a:rPr>
              <a:t>	a: 1,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444444"/>
                </a:solidFill>
              </a:rPr>
              <a:t>	’hello’: 2,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444444"/>
                </a:solidFill>
              </a:rPr>
              <a:t>	’’: 3,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444444"/>
                </a:solidFill>
              </a:rPr>
              <a:t>	123: 4,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444444"/>
                </a:solidFill>
              </a:rPr>
              <a:t>	</a:t>
            </a:r>
            <a:r>
              <a:rPr lang="en-US" sz="1800" b="1" dirty="0" err="1">
                <a:solidFill>
                  <a:srgbClr val="444444"/>
                </a:solidFill>
              </a:rPr>
              <a:t>var</a:t>
            </a:r>
            <a:r>
              <a:rPr lang="en-US" sz="1800" b="1" dirty="0">
                <a:solidFill>
                  <a:srgbClr val="444444"/>
                </a:solidFill>
              </a:rPr>
              <a:t>: 5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444444"/>
                </a:solidFill>
              </a:rPr>
              <a:t>}</a:t>
            </a:r>
            <a:endParaRPr lang="ru-RU" sz="1800" b="1" dirty="0" err="1">
              <a:solidFill>
                <a:srgbClr val="44444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616" y="3985846"/>
            <a:ext cx="32367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obj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-  </a:t>
            </a:r>
            <a: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  <a:t>валидный объект в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JS!</a:t>
            </a:r>
            <a:endParaRPr lang="ru-RU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7394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значение свойства объекта является функцией, то такое свойство именуется методом.</a:t>
            </a:r>
          </a:p>
          <a:p>
            <a:endParaRPr lang="ru-RU" dirty="0"/>
          </a:p>
          <a:p>
            <a:r>
              <a:rPr lang="ru-RU" b="1" dirty="0"/>
              <a:t>Метод</a:t>
            </a:r>
            <a:r>
              <a:rPr lang="ru-RU" dirty="0"/>
              <a:t> </a:t>
            </a:r>
            <a:r>
              <a:rPr lang="mr-IN" dirty="0"/>
              <a:t>–</a:t>
            </a:r>
            <a:r>
              <a:rPr lang="ru-RU" dirty="0"/>
              <a:t> свойство, которое может быть </a:t>
            </a:r>
            <a:r>
              <a:rPr lang="ru-RU" u="sng" dirty="0"/>
              <a:t>вызвано!</a:t>
            </a:r>
          </a:p>
          <a:p>
            <a:endParaRPr lang="ru-RU" u="sng" dirty="0"/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obj</a:t>
            </a:r>
            <a:r>
              <a:rPr lang="en-US" b="1" dirty="0"/>
              <a:t> = {</a:t>
            </a:r>
          </a:p>
          <a:p>
            <a:r>
              <a:rPr lang="en-US" b="1" dirty="0"/>
              <a:t>	a:1, </a:t>
            </a:r>
          </a:p>
          <a:p>
            <a:r>
              <a:rPr lang="en-US" b="1" dirty="0"/>
              <a:t>	f: </a:t>
            </a:r>
            <a:r>
              <a:rPr lang="en-US" b="1" dirty="0">
                <a:solidFill>
                  <a:schemeClr val="accent3"/>
                </a:solidFill>
              </a:rPr>
              <a:t>function(){</a:t>
            </a:r>
          </a:p>
          <a:p>
            <a:r>
              <a:rPr lang="en-US" b="1" dirty="0">
                <a:solidFill>
                  <a:schemeClr val="accent3"/>
                </a:solidFill>
              </a:rPr>
              <a:t>		</a:t>
            </a:r>
            <a:r>
              <a:rPr lang="en-US" b="1" dirty="0" err="1">
                <a:solidFill>
                  <a:schemeClr val="accent3"/>
                </a:solidFill>
              </a:rPr>
              <a:t>console.log</a:t>
            </a:r>
            <a:r>
              <a:rPr lang="en-US" b="1" dirty="0">
                <a:solidFill>
                  <a:schemeClr val="accent3"/>
                </a:solidFill>
              </a:rPr>
              <a:t>(1)</a:t>
            </a:r>
          </a:p>
          <a:p>
            <a:r>
              <a:rPr lang="en-US" b="1" dirty="0">
                <a:solidFill>
                  <a:schemeClr val="accent3"/>
                </a:solidFill>
              </a:rPr>
              <a:t>	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Property and method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46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Доступ к свойствам объектов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Объекты являются </a:t>
            </a:r>
            <a:r>
              <a:rPr lang="ru-RU" i="1" u="sng" dirty="0"/>
              <a:t>ассоциативными массивами</a:t>
            </a:r>
            <a:r>
              <a:rPr lang="ru-RU" dirty="0"/>
              <a:t>, т.е. каждое свойство ассоциировано с именем, через которое можно получить доступ к значению свойства.</a:t>
            </a:r>
          </a:p>
          <a:p>
            <a:endParaRPr lang="ru-RU" dirty="0"/>
          </a:p>
          <a:p>
            <a:r>
              <a:rPr lang="ru-RU" b="1" dirty="0"/>
              <a:t>Обращаемся к имени(ключу) свойства объекта, чтобы получить значение данного свойства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Property accessors</a:t>
            </a:r>
          </a:p>
        </p:txBody>
      </p:sp>
    </p:spTree>
    <p:extLst>
      <p:ext uri="{BB962C8B-B14F-4D97-AF65-F5344CB8AC3E}">
        <p14:creationId xmlns:p14="http://schemas.microsoft.com/office/powerpoint/2010/main" val="1369149971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21836</TotalTime>
  <Words>623</Words>
  <Application>Microsoft Office PowerPoint</Application>
  <PresentationFormat>Экран (4:3)</PresentationFormat>
  <Paragraphs>223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Epam_PPT_Template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Андрей Смолко</cp:lastModifiedBy>
  <cp:revision>1163</cp:revision>
  <cp:lastPrinted>2014-07-09T13:30:36Z</cp:lastPrinted>
  <dcterms:created xsi:type="dcterms:W3CDTF">2014-07-08T13:27:24Z</dcterms:created>
  <dcterms:modified xsi:type="dcterms:W3CDTF">2018-03-12T10:15:13Z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