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30"/>
  </p:notesMasterIdLst>
  <p:handoutMasterIdLst>
    <p:handoutMasterId r:id="rId31"/>
  </p:handoutMasterIdLst>
  <p:sldIdLst>
    <p:sldId id="449" r:id="rId6"/>
    <p:sldId id="475" r:id="rId7"/>
    <p:sldId id="480" r:id="rId8"/>
    <p:sldId id="477" r:id="rId9"/>
    <p:sldId id="476" r:id="rId10"/>
    <p:sldId id="481" r:id="rId11"/>
    <p:sldId id="482" r:id="rId12"/>
    <p:sldId id="483" r:id="rId13"/>
    <p:sldId id="478" r:id="rId14"/>
    <p:sldId id="479" r:id="rId15"/>
    <p:sldId id="484" r:id="rId16"/>
    <p:sldId id="485" r:id="rId17"/>
    <p:sldId id="486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5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Andrey Smolko" initials="AS" lastIdx="1" clrIdx="2">
    <p:extLst/>
  </p:cmAuthor>
  <p:cmAuthor id="4" name="Андрей Смолко" initials="АС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2" autoAdjust="0"/>
    <p:restoredTop sz="96719" autoAdjust="0"/>
  </p:normalViewPr>
  <p:slideViewPr>
    <p:cSldViewPr snapToGrid="0">
      <p:cViewPr varScale="1">
        <p:scale>
          <a:sx n="92" d="100"/>
          <a:sy n="92" d="100"/>
        </p:scale>
        <p:origin x="138" y="8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10-09T01:04:35.864" idx="1">
    <p:pos x="10" y="10"/>
    <p:text>Пока что кажется что логические операторы ведут себя также как и большинстве языков программирования, но на самом деле это не так.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114151"/>
          </a:xfrm>
        </p:spPr>
        <p:txBody>
          <a:bodyPr/>
          <a:lstStyle/>
          <a:p>
            <a:r>
              <a:rPr lang="en-US" sz="4100" dirty="0"/>
              <a:t>LECTURE </a:t>
            </a:r>
            <a:r>
              <a:rPr lang="en-US" sz="4100" dirty="0" smtClean="0"/>
              <a:t>2</a:t>
            </a:r>
            <a:endParaRPr lang="en-US" sz="4100" dirty="0"/>
          </a:p>
          <a:p>
            <a:r>
              <a:rPr lang="en-US" dirty="0"/>
              <a:t>JS BASICS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ANDREY SMOLKO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Fall,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Comparison </a:t>
            </a:r>
            <a:r>
              <a:rPr lang="en-US" b="1" dirty="0" smtClean="0"/>
              <a:t>operators</a:t>
            </a:r>
            <a:endParaRPr lang="en-US" b="1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356616" y="1435607"/>
            <a:ext cx="8430768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400" b="1" dirty="0" smtClean="0">
                <a:solidFill>
                  <a:srgbClr val="444444"/>
                </a:solidFill>
              </a:rPr>
              <a:t>Операторы сравнения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– </a:t>
            </a:r>
            <a:r>
              <a:rPr lang="ru-RU" sz="2000" dirty="0" smtClean="0">
                <a:solidFill>
                  <a:srgbClr val="444444"/>
                </a:solidFill>
              </a:rPr>
              <a:t>бинарные операторы</a:t>
            </a:r>
          </a:p>
          <a:p>
            <a:pPr>
              <a:lnSpc>
                <a:spcPct val="120000"/>
              </a:lnSpc>
            </a:pPr>
            <a:r>
              <a:rPr lang="en-US" sz="2000" i="1" dirty="0"/>
              <a:t>operand </a:t>
            </a:r>
            <a:r>
              <a:rPr lang="en-US" sz="2000" i="1" u="sng" dirty="0"/>
              <a:t>operator</a:t>
            </a:r>
            <a:r>
              <a:rPr lang="en-US" sz="2000" i="1" dirty="0"/>
              <a:t> operand</a:t>
            </a:r>
            <a:r>
              <a:rPr lang="ru-RU" sz="2000" i="1" dirty="0"/>
              <a:t> </a:t>
            </a:r>
            <a:endParaRPr lang="en-US" sz="2000" i="1" dirty="0"/>
          </a:p>
          <a:p>
            <a:pPr>
              <a:lnSpc>
                <a:spcPct val="120000"/>
              </a:lnSpc>
            </a:pPr>
            <a:endParaRPr lang="ru-RU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r>
              <a:rPr lang="ru-RU" sz="1800" dirty="0"/>
              <a:t>Как и другие операторы, сравнение возвращает значение. Это значение имеет </a:t>
            </a:r>
            <a:r>
              <a:rPr lang="ru-RU" sz="1800" b="1" dirty="0" smtClean="0"/>
              <a:t>логический</a:t>
            </a:r>
            <a:r>
              <a:rPr lang="ru-RU" sz="1800" b="1" i="1" dirty="0" smtClean="0"/>
              <a:t> </a:t>
            </a:r>
            <a:r>
              <a:rPr lang="ru-RU" sz="1800" b="1" dirty="0" smtClean="0"/>
              <a:t>тип </a:t>
            </a:r>
            <a:r>
              <a:rPr lang="ru-RU" sz="1800" dirty="0" smtClean="0"/>
              <a:t>(</a:t>
            </a:r>
            <a:r>
              <a:rPr lang="en-US" sz="1800" dirty="0" smtClean="0"/>
              <a:t>true </a:t>
            </a:r>
            <a:r>
              <a:rPr lang="ru-RU" sz="1800" dirty="0" smtClean="0"/>
              <a:t>или </a:t>
            </a:r>
            <a:r>
              <a:rPr lang="en-US" sz="1800" dirty="0" smtClean="0"/>
              <a:t>false</a:t>
            </a:r>
            <a:r>
              <a:rPr lang="ru-RU" sz="1800" dirty="0" smtClean="0"/>
              <a:t>).</a:t>
            </a:r>
          </a:p>
          <a:p>
            <a:endParaRPr lang="ru-RU" sz="1800" dirty="0" smtClean="0"/>
          </a:p>
          <a:p>
            <a:r>
              <a:rPr lang="ru-RU" sz="1800" b="1" dirty="0" smtClean="0"/>
              <a:t>Строгие сравнения </a:t>
            </a:r>
            <a:r>
              <a:rPr lang="ru-RU" sz="1800" dirty="0" smtClean="0"/>
              <a:t>истинны </a:t>
            </a:r>
            <a:r>
              <a:rPr lang="ru-RU" sz="1800" dirty="0"/>
              <a:t>только в том случае, если типы сравниваемых значений являются </a:t>
            </a:r>
            <a:r>
              <a:rPr lang="ru-RU" sz="1800" dirty="0" smtClean="0"/>
              <a:t>одинаковыми</a:t>
            </a:r>
          </a:p>
          <a:p>
            <a:endParaRPr lang="ru-RU" sz="1800" dirty="0" smtClean="0"/>
          </a:p>
          <a:p>
            <a:r>
              <a:rPr lang="ru-RU" sz="1800" b="1" dirty="0"/>
              <a:t>С</a:t>
            </a:r>
            <a:r>
              <a:rPr lang="ru-RU" sz="1800" b="1" dirty="0" smtClean="0"/>
              <a:t>равнения </a:t>
            </a:r>
            <a:r>
              <a:rPr lang="ru-RU" sz="1800" b="1" dirty="0"/>
              <a:t>с преобразованием </a:t>
            </a:r>
            <a:r>
              <a:rPr lang="ru-RU" sz="1800" b="1" dirty="0" smtClean="0"/>
              <a:t>типов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  <a:r>
              <a:rPr lang="ru-RU" sz="1800" dirty="0" smtClean="0"/>
              <a:t>Перед </a:t>
            </a:r>
            <a:r>
              <a:rPr lang="ru-RU" sz="1800" dirty="0"/>
              <a:t>тем как непосредственно выполнить </a:t>
            </a:r>
            <a:r>
              <a:rPr lang="ru-RU" sz="1800" dirty="0" smtClean="0"/>
              <a:t>сравнение, операнды приводятся </a:t>
            </a:r>
            <a:r>
              <a:rPr lang="ru-RU" sz="1800" dirty="0"/>
              <a:t>к одному типу</a:t>
            </a:r>
            <a:r>
              <a:rPr lang="ru-RU" sz="1800" dirty="0" smtClean="0"/>
              <a:t>.</a:t>
            </a:r>
            <a:endParaRPr lang="ru-RU" sz="18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464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b="1" dirty="0"/>
              <a:t>Операторы равенства</a:t>
            </a:r>
            <a:r>
              <a:rPr lang="en-US" sz="2000" b="1" dirty="0" smtClean="0"/>
              <a:t>:</a:t>
            </a:r>
          </a:p>
          <a:p>
            <a:endParaRPr lang="en-US" sz="2000" b="1" dirty="0"/>
          </a:p>
          <a:p>
            <a:r>
              <a:rPr lang="en-US" sz="1800" b="1" dirty="0" smtClean="0">
                <a:solidFill>
                  <a:schemeClr val="accent3"/>
                </a:solidFill>
              </a:rPr>
              <a:t>==</a:t>
            </a:r>
            <a:r>
              <a:rPr lang="ru-RU" sz="1800" b="1" dirty="0" smtClean="0">
                <a:solidFill>
                  <a:schemeClr val="accent3"/>
                </a:solidFill>
              </a:rPr>
              <a:t>	</a:t>
            </a:r>
            <a:r>
              <a:rPr lang="ru-RU" sz="1800" i="1" dirty="0" smtClean="0"/>
              <a:t>оператор </a:t>
            </a:r>
            <a:r>
              <a:rPr lang="ru-RU" sz="1800" i="1" u="sng" dirty="0"/>
              <a:t>равно</a:t>
            </a:r>
            <a:r>
              <a:rPr lang="ru-RU" sz="1800" dirty="0"/>
              <a:t> сначала приводит операнды к одному типу, и затем применяет строгое сравнение. </a:t>
            </a:r>
            <a:endParaRPr lang="ru-RU" sz="1800" dirty="0" smtClean="0"/>
          </a:p>
          <a:p>
            <a:endParaRPr lang="ru-RU" sz="1800" b="1" dirty="0">
              <a:solidFill>
                <a:schemeClr val="accent3"/>
              </a:solidFill>
            </a:endParaRPr>
          </a:p>
          <a:p>
            <a:r>
              <a:rPr lang="ru-RU" sz="1800" b="1" dirty="0" smtClean="0">
                <a:solidFill>
                  <a:schemeClr val="accent3"/>
                </a:solidFill>
              </a:rPr>
              <a:t>!=	</a:t>
            </a:r>
            <a:r>
              <a:rPr lang="ru-RU" sz="1800" i="1" dirty="0" smtClean="0"/>
              <a:t>оператор </a:t>
            </a:r>
            <a:r>
              <a:rPr lang="ru-RU" sz="1800" i="1" u="sng" dirty="0"/>
              <a:t>не равно</a:t>
            </a:r>
            <a:r>
              <a:rPr lang="ru-RU" sz="1800" dirty="0"/>
              <a:t> возвращает </a:t>
            </a:r>
            <a:r>
              <a:rPr lang="ru-RU" sz="1800" dirty="0" err="1"/>
              <a:t>true</a:t>
            </a:r>
            <a:r>
              <a:rPr lang="ru-RU" sz="1800" dirty="0"/>
              <a:t> в том случае, если операнды не </a:t>
            </a:r>
            <a:r>
              <a:rPr lang="ru-RU" sz="1800" dirty="0" smtClean="0"/>
              <a:t>равны. Аналогичен</a:t>
            </a:r>
            <a:r>
              <a:rPr lang="ru-RU" sz="1800" dirty="0"/>
              <a:t> оператору равенства, перед сравнением приводит операнды к одному типу. </a:t>
            </a:r>
            <a:endParaRPr lang="ru-RU" sz="1800" dirty="0" smtClean="0"/>
          </a:p>
          <a:p>
            <a:endParaRPr lang="ru-RU" sz="1800" b="1" dirty="0">
              <a:solidFill>
                <a:schemeClr val="accent3"/>
              </a:solidFill>
            </a:endParaRPr>
          </a:p>
          <a:p>
            <a:r>
              <a:rPr lang="ru-RU" sz="1800" b="1" dirty="0" smtClean="0">
                <a:solidFill>
                  <a:schemeClr val="accent3"/>
                </a:solidFill>
              </a:rPr>
              <a:t>===	  </a:t>
            </a:r>
            <a:r>
              <a:rPr lang="ru-RU" sz="1800" i="1" dirty="0" smtClean="0"/>
              <a:t>оператор </a:t>
            </a:r>
            <a:r>
              <a:rPr lang="ru-RU" sz="1800" i="1" u="sng" dirty="0" smtClean="0"/>
              <a:t>строгое равно </a:t>
            </a:r>
            <a:r>
              <a:rPr lang="ru-RU" sz="1800" dirty="0"/>
              <a:t>возвращает </a:t>
            </a:r>
            <a:r>
              <a:rPr lang="en-US" sz="1800" dirty="0" smtClean="0"/>
              <a:t>true </a:t>
            </a:r>
            <a:r>
              <a:rPr lang="ru-RU" sz="1800" dirty="0" smtClean="0"/>
              <a:t>в </a:t>
            </a:r>
            <a:r>
              <a:rPr lang="ru-RU" sz="1800" dirty="0"/>
              <a:t>том случае, если операнды строго </a:t>
            </a:r>
            <a:r>
              <a:rPr lang="ru-RU" sz="1800" dirty="0" smtClean="0"/>
              <a:t>равны</a:t>
            </a:r>
          </a:p>
          <a:p>
            <a:endParaRPr lang="ru-RU" sz="1800" b="1" dirty="0">
              <a:solidFill>
                <a:schemeClr val="accent3"/>
              </a:solidFill>
            </a:endParaRPr>
          </a:p>
          <a:p>
            <a:r>
              <a:rPr lang="ru-RU" sz="1800" b="1" dirty="0" smtClean="0">
                <a:solidFill>
                  <a:schemeClr val="accent3"/>
                </a:solidFill>
              </a:rPr>
              <a:t>!==</a:t>
            </a:r>
            <a:r>
              <a:rPr lang="en-US" sz="1800" b="1" dirty="0" smtClean="0">
                <a:solidFill>
                  <a:schemeClr val="accent3"/>
                </a:solidFill>
              </a:rPr>
              <a:t>	  </a:t>
            </a:r>
            <a:r>
              <a:rPr lang="ru-RU" sz="1800" i="1" dirty="0"/>
              <a:t>о</a:t>
            </a:r>
            <a:r>
              <a:rPr lang="ru-RU" sz="1800" i="1" dirty="0" smtClean="0"/>
              <a:t>ператор </a:t>
            </a:r>
            <a:r>
              <a:rPr lang="ru-RU" sz="1800" i="1" u="sng" dirty="0"/>
              <a:t>строго не равно</a:t>
            </a:r>
            <a:r>
              <a:rPr lang="ru-RU" sz="1800" i="1" dirty="0"/>
              <a:t> </a:t>
            </a:r>
            <a:r>
              <a:rPr lang="ru-RU" sz="1800" dirty="0"/>
              <a:t>возвращает истину в том случае, если операнды не равны, или их типы отличаются друг от друга</a:t>
            </a:r>
            <a:r>
              <a:rPr lang="ru-RU" sz="1800" dirty="0" smtClean="0"/>
              <a:t>.</a:t>
            </a:r>
          </a:p>
          <a:p>
            <a:endParaRPr lang="ru-RU" sz="1800" dirty="0"/>
          </a:p>
          <a:p>
            <a:pPr algn="ctr"/>
            <a:r>
              <a:rPr lang="en-US" sz="1900" dirty="0" smtClean="0">
                <a:solidFill>
                  <a:schemeClr val="accent3"/>
                </a:solidFill>
              </a:rPr>
              <a:t>LIVE CODE EXAMPLES</a:t>
            </a:r>
            <a:endParaRPr lang="ru-RU" sz="1900" dirty="0">
              <a:solidFill>
                <a:schemeClr val="accent3"/>
              </a:solidFill>
            </a:endParaRPr>
          </a:p>
          <a:p>
            <a:endParaRPr lang="ru-RU" sz="1800" b="1" dirty="0">
              <a:solidFill>
                <a:schemeClr val="accent3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Comparison </a:t>
            </a:r>
            <a:r>
              <a:rPr lang="en-US" b="1" dirty="0" smtClean="0"/>
              <a:t>operators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37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b="1" dirty="0" smtClean="0"/>
              <a:t>Особенности сравнения:</a:t>
            </a:r>
          </a:p>
          <a:p>
            <a:endParaRPr lang="ru-RU" sz="1800" b="1" dirty="0"/>
          </a:p>
          <a:p>
            <a:pPr marL="285750" indent="-285750">
              <a:buFont typeface="Arial" charset="0"/>
              <a:buChar char="•"/>
            </a:pPr>
            <a:r>
              <a:rPr lang="ru-RU" sz="1800" dirty="0"/>
              <a:t>Две строки строго равны только в том случае, если они имеют одинаковую длину, и те же символы в одинаковой последовательности и соответствующих позициях.</a:t>
            </a:r>
          </a:p>
          <a:p>
            <a:pPr marL="285750" indent="-285750">
              <a:buFont typeface="Arial" charset="0"/>
              <a:buChar char="•"/>
            </a:pPr>
            <a:r>
              <a:rPr lang="ru-RU" sz="1800" dirty="0"/>
              <a:t>Два числа строго равны в том случае, если они численно равны</a:t>
            </a:r>
            <a:r>
              <a:rPr lang="ru-RU" sz="1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ru-RU" sz="1800" dirty="0"/>
              <a:t>Два логических значения (</a:t>
            </a:r>
            <a:r>
              <a:rPr lang="ru-RU" sz="1800" dirty="0" err="1"/>
              <a:t>boolean</a:t>
            </a:r>
            <a:r>
              <a:rPr lang="ru-RU" sz="1800" dirty="0"/>
              <a:t>) равны только в том случае, если они оба </a:t>
            </a:r>
            <a:r>
              <a:rPr lang="ru-RU" sz="1800" dirty="0" err="1" smtClean="0"/>
              <a:t>true</a:t>
            </a:r>
            <a:r>
              <a:rPr lang="ru-RU" sz="1800" dirty="0"/>
              <a:t> </a:t>
            </a:r>
            <a:r>
              <a:rPr lang="ru-RU" sz="1800" dirty="0" smtClean="0"/>
              <a:t>или</a:t>
            </a:r>
            <a:r>
              <a:rPr lang="ru-RU" sz="1800" dirty="0"/>
              <a:t> </a:t>
            </a:r>
            <a:r>
              <a:rPr lang="ru-RU" sz="1800" dirty="0" err="1" smtClean="0"/>
              <a:t>false</a:t>
            </a:r>
            <a:r>
              <a:rPr lang="ru-RU" sz="1800" dirty="0" smtClean="0"/>
              <a:t>.</a:t>
            </a:r>
            <a:endParaRPr lang="ru-RU" sz="1800" dirty="0"/>
          </a:p>
          <a:p>
            <a:pPr marL="285750" indent="-285750">
              <a:buFont typeface="Arial" charset="0"/>
              <a:buChar char="•"/>
            </a:pPr>
            <a:r>
              <a:rPr lang="ru-RU" sz="1800" dirty="0" smtClean="0"/>
              <a:t>Значения</a:t>
            </a:r>
            <a:r>
              <a:rPr lang="ru-RU" sz="1800" dirty="0"/>
              <a:t> </a:t>
            </a:r>
            <a:r>
              <a:rPr lang="ru-RU" sz="1800" dirty="0" err="1"/>
              <a:t>null</a:t>
            </a:r>
            <a:r>
              <a:rPr lang="ru-RU" sz="1800" dirty="0"/>
              <a:t> и </a:t>
            </a:r>
            <a:r>
              <a:rPr lang="ru-RU" sz="1800" dirty="0" err="1"/>
              <a:t>undefined</a:t>
            </a:r>
            <a:r>
              <a:rPr lang="ru-RU" sz="1800" dirty="0"/>
              <a:t> равны себе как в строгом сравнении, так и в </a:t>
            </a:r>
            <a:r>
              <a:rPr lang="ru-RU" sz="1800" dirty="0" smtClean="0"/>
              <a:t>не в строгом.</a:t>
            </a:r>
            <a:endParaRPr lang="ru-RU" sz="1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Comparison </a:t>
            </a:r>
            <a:r>
              <a:rPr lang="en-US" b="1" dirty="0" smtClean="0"/>
              <a:t>operators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089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b="1" dirty="0"/>
              <a:t>Операторы </a:t>
            </a:r>
            <a:r>
              <a:rPr lang="ru-RU" sz="2000" b="1" dirty="0" smtClean="0"/>
              <a:t>отношения</a:t>
            </a:r>
            <a:r>
              <a:rPr lang="en-US" sz="2000" b="1" dirty="0" smtClean="0"/>
              <a:t>:</a:t>
            </a:r>
          </a:p>
          <a:p>
            <a:endParaRPr lang="en-US" sz="2000" b="1" dirty="0"/>
          </a:p>
          <a:p>
            <a:r>
              <a:rPr lang="en-US" sz="1800" b="1" dirty="0" smtClean="0">
                <a:solidFill>
                  <a:schemeClr val="accent3"/>
                </a:solidFill>
              </a:rPr>
              <a:t>&gt;</a:t>
            </a:r>
            <a:r>
              <a:rPr lang="ru-RU" sz="1800" b="1" dirty="0" smtClean="0">
                <a:solidFill>
                  <a:schemeClr val="accent3"/>
                </a:solidFill>
              </a:rPr>
              <a:t>	</a:t>
            </a:r>
            <a:r>
              <a:rPr lang="ru-RU" sz="1800" i="1" dirty="0"/>
              <a:t>о</a:t>
            </a:r>
            <a:r>
              <a:rPr lang="ru-RU" sz="1800" i="1" dirty="0" smtClean="0"/>
              <a:t>ператор </a:t>
            </a:r>
            <a:r>
              <a:rPr lang="ru-RU" sz="1800" i="1" u="sng" dirty="0"/>
              <a:t>больше</a:t>
            </a:r>
            <a:r>
              <a:rPr lang="ru-RU" sz="1800" dirty="0"/>
              <a:t> возвращает </a:t>
            </a:r>
            <a:r>
              <a:rPr lang="en-US" sz="1800" dirty="0" smtClean="0"/>
              <a:t>true </a:t>
            </a:r>
            <a:r>
              <a:rPr lang="ru-RU" sz="1800" dirty="0" smtClean="0"/>
              <a:t>в </a:t>
            </a:r>
            <a:r>
              <a:rPr lang="ru-RU" sz="1800" dirty="0"/>
              <a:t>том случае, если значение левого операнда больше, чем правого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ru-RU" sz="1800" b="1" dirty="0">
              <a:solidFill>
                <a:schemeClr val="accent3"/>
              </a:solidFill>
            </a:endParaRPr>
          </a:p>
          <a:p>
            <a:r>
              <a:rPr lang="en-US" sz="1800" b="1" dirty="0" smtClean="0">
                <a:solidFill>
                  <a:schemeClr val="accent3"/>
                </a:solidFill>
              </a:rPr>
              <a:t>&gt;=</a:t>
            </a:r>
            <a:r>
              <a:rPr lang="ru-RU" sz="1800" b="1" dirty="0" smtClean="0">
                <a:solidFill>
                  <a:schemeClr val="accent3"/>
                </a:solidFill>
              </a:rPr>
              <a:t>	</a:t>
            </a:r>
            <a:r>
              <a:rPr lang="en-US" sz="1800" i="1" dirty="0"/>
              <a:t> </a:t>
            </a:r>
            <a:r>
              <a:rPr lang="ru-RU" sz="1800" i="1" dirty="0"/>
              <a:t>о</a:t>
            </a:r>
            <a:r>
              <a:rPr lang="ru-RU" sz="1800" i="1" dirty="0" smtClean="0"/>
              <a:t>ператор </a:t>
            </a:r>
            <a:r>
              <a:rPr lang="ru-RU" sz="1800" i="1" u="sng" dirty="0"/>
              <a:t>больше или равно</a:t>
            </a:r>
            <a:r>
              <a:rPr lang="ru-RU" sz="1800" i="1" dirty="0"/>
              <a:t>, </a:t>
            </a:r>
            <a:r>
              <a:rPr lang="ru-RU" sz="1800" dirty="0"/>
              <a:t>возвращает истину в том случае, если значение операнда слева больше или равно значению операнда справа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ru-RU" sz="1800" b="1" dirty="0">
              <a:solidFill>
                <a:schemeClr val="accent3"/>
              </a:solidFill>
            </a:endParaRPr>
          </a:p>
          <a:p>
            <a:r>
              <a:rPr lang="en-US" sz="1800" b="1" dirty="0" smtClean="0">
                <a:solidFill>
                  <a:schemeClr val="accent3"/>
                </a:solidFill>
              </a:rPr>
              <a:t>&lt;</a:t>
            </a:r>
            <a:r>
              <a:rPr lang="ru-RU" sz="1800" b="1" dirty="0">
                <a:solidFill>
                  <a:schemeClr val="accent3"/>
                </a:solidFill>
              </a:rPr>
              <a:t>	</a:t>
            </a:r>
            <a:r>
              <a:rPr lang="ru-RU" sz="1800" i="1" dirty="0"/>
              <a:t>о</a:t>
            </a:r>
            <a:r>
              <a:rPr lang="ru-RU" sz="1800" i="1" dirty="0" smtClean="0"/>
              <a:t>ператор </a:t>
            </a:r>
            <a:r>
              <a:rPr lang="ru-RU" sz="1800" i="1" u="sng" dirty="0"/>
              <a:t>меньше</a:t>
            </a:r>
            <a:r>
              <a:rPr lang="ru-RU" sz="1800" i="1" dirty="0"/>
              <a:t>, </a:t>
            </a:r>
            <a:r>
              <a:rPr lang="ru-RU" sz="1800" dirty="0"/>
              <a:t>возвращает истину в том случае, если значение операнда слева меньше, чем значение операнда справа</a:t>
            </a:r>
            <a:r>
              <a:rPr lang="ru-RU" sz="1800" dirty="0" smtClean="0"/>
              <a:t>.</a:t>
            </a:r>
          </a:p>
          <a:p>
            <a:endParaRPr lang="ru-RU" sz="1800" b="1" dirty="0">
              <a:solidFill>
                <a:schemeClr val="accent3"/>
              </a:solidFill>
            </a:endParaRPr>
          </a:p>
          <a:p>
            <a:r>
              <a:rPr lang="en-US" sz="1800" b="1" dirty="0" smtClean="0">
                <a:solidFill>
                  <a:schemeClr val="accent3"/>
                </a:solidFill>
              </a:rPr>
              <a:t>&lt;=	  </a:t>
            </a:r>
            <a:r>
              <a:rPr lang="ru-RU" sz="1800" i="1" dirty="0"/>
              <a:t>о</a:t>
            </a:r>
            <a:r>
              <a:rPr lang="ru-RU" sz="1800" i="1" dirty="0" smtClean="0"/>
              <a:t>ператор </a:t>
            </a:r>
            <a:r>
              <a:rPr lang="ru-RU" sz="1800" i="1" u="sng" dirty="0"/>
              <a:t>меньше или равно</a:t>
            </a:r>
            <a:r>
              <a:rPr lang="ru-RU" sz="1800" i="1" dirty="0"/>
              <a:t>, </a:t>
            </a:r>
            <a:r>
              <a:rPr lang="ru-RU" sz="1800" dirty="0"/>
              <a:t>возвращает истину в том случае, если значение операнда слева меньше, или равно значению операнда справа</a:t>
            </a:r>
            <a:r>
              <a:rPr lang="ru-RU" sz="1800" dirty="0" smtClean="0"/>
              <a:t>.</a:t>
            </a:r>
          </a:p>
          <a:p>
            <a:endParaRPr lang="ru-RU" sz="1800" dirty="0" smtClean="0"/>
          </a:p>
          <a:p>
            <a:pPr algn="ctr"/>
            <a:r>
              <a:rPr lang="ru-RU" sz="1800" dirty="0" smtClean="0">
                <a:solidFill>
                  <a:srgbClr val="FF0000"/>
                </a:solidFill>
              </a:rPr>
              <a:t>При использования данных операторов происходит приведение типов!</a:t>
            </a:r>
          </a:p>
          <a:p>
            <a:endParaRPr lang="ru-RU" sz="1800" dirty="0"/>
          </a:p>
          <a:p>
            <a:pPr algn="ctr"/>
            <a:r>
              <a:rPr lang="en-US" sz="1900" dirty="0" smtClean="0">
                <a:solidFill>
                  <a:schemeClr val="accent3"/>
                </a:solidFill>
              </a:rPr>
              <a:t>LIVE CODE EXAMPLES</a:t>
            </a:r>
            <a:endParaRPr lang="ru-RU" sz="1900" dirty="0">
              <a:solidFill>
                <a:schemeClr val="accent3"/>
              </a:solidFill>
            </a:endParaRPr>
          </a:p>
          <a:p>
            <a:endParaRPr lang="ru-RU" sz="1800" b="1" dirty="0">
              <a:solidFill>
                <a:schemeClr val="accent3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Comparison </a:t>
            </a:r>
            <a:r>
              <a:rPr lang="en-US" b="1" dirty="0" smtClean="0"/>
              <a:t>operators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Арифметические операторы </a:t>
            </a:r>
            <a:r>
              <a:rPr lang="mr-IN" dirty="0" smtClean="0"/>
              <a:t>–</a:t>
            </a:r>
            <a:r>
              <a:rPr lang="ru-RU" dirty="0" smtClean="0"/>
              <a:t> бинарные, требуют два операнда</a:t>
            </a:r>
          </a:p>
          <a:p>
            <a:endParaRPr lang="en-US" dirty="0" smtClean="0"/>
          </a:p>
          <a:p>
            <a:r>
              <a:rPr lang="ru-RU" sz="2400" b="1" dirty="0" smtClean="0">
                <a:solidFill>
                  <a:schemeClr val="accent2"/>
                </a:solidFill>
              </a:rPr>
              <a:t>+</a:t>
            </a:r>
          </a:p>
          <a:p>
            <a:r>
              <a:rPr lang="ru-RU" dirty="0"/>
              <a:t> </a:t>
            </a:r>
            <a:r>
              <a:rPr lang="ru-RU" dirty="0" smtClean="0"/>
              <a:t>   Сложение</a:t>
            </a:r>
            <a:r>
              <a:rPr lang="en-US" dirty="0" smtClean="0"/>
              <a:t> -  </a:t>
            </a:r>
            <a:r>
              <a:rPr lang="ru-RU" dirty="0" smtClean="0"/>
              <a:t>результат зависит от типа данных операндов!</a:t>
            </a:r>
          </a:p>
          <a:p>
            <a:r>
              <a:rPr lang="ru-RU" sz="2400" b="1" dirty="0" smtClean="0">
                <a:solidFill>
                  <a:schemeClr val="accent2"/>
                </a:solidFill>
              </a:rPr>
              <a:t>-</a:t>
            </a:r>
          </a:p>
          <a:p>
            <a:r>
              <a:rPr lang="ru-RU" dirty="0" smtClean="0"/>
              <a:t>    Вычитание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*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ru-RU" dirty="0" smtClean="0"/>
              <a:t>Умножение</a:t>
            </a:r>
          </a:p>
          <a:p>
            <a:r>
              <a:rPr lang="ru-RU" sz="2400" b="1" dirty="0" smtClean="0">
                <a:solidFill>
                  <a:schemeClr val="accent2"/>
                </a:solidFill>
              </a:rPr>
              <a:t>/</a:t>
            </a:r>
          </a:p>
          <a:p>
            <a:r>
              <a:rPr lang="ru-RU" dirty="0" smtClean="0"/>
              <a:t>    Деление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%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Деление с остатком</a:t>
            </a:r>
          </a:p>
          <a:p>
            <a:endParaRPr lang="ru-RU" dirty="0" smtClean="0"/>
          </a:p>
          <a:p>
            <a:pPr algn="ctr"/>
            <a:r>
              <a:rPr lang="en-US" sz="1800" dirty="0">
                <a:solidFill>
                  <a:schemeClr val="accent3"/>
                </a:solidFill>
              </a:rPr>
              <a:t>LIVE CODE EXAMPLES</a:t>
            </a:r>
            <a:endParaRPr lang="ru-RU" sz="1800" dirty="0">
              <a:solidFill>
                <a:schemeClr val="accent3"/>
              </a:solidFill>
            </a:endParaRP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Arithmetic </a:t>
            </a:r>
            <a:r>
              <a:rPr lang="en-US" b="1" dirty="0" smtClean="0"/>
              <a:t>operators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84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Бинарные логические операторы - </a:t>
            </a:r>
            <a:r>
              <a:rPr lang="en-US" sz="1800" b="1" dirty="0" smtClean="0"/>
              <a:t>|| </a:t>
            </a:r>
            <a:r>
              <a:rPr lang="ru-RU" sz="1800" b="1" dirty="0" smtClean="0"/>
              <a:t>и </a:t>
            </a:r>
            <a:r>
              <a:rPr lang="en-US" sz="1800" b="1" dirty="0" smtClean="0"/>
              <a:t>&amp;&amp;</a:t>
            </a:r>
            <a:endParaRPr lang="ru-RU" sz="1800" b="1" dirty="0" smtClean="0"/>
          </a:p>
          <a:p>
            <a:endParaRPr lang="ru-RU" dirty="0"/>
          </a:p>
          <a:p>
            <a:r>
              <a:rPr lang="en-US" sz="1800" b="1" dirty="0" smtClean="0">
                <a:solidFill>
                  <a:schemeClr val="accent2"/>
                </a:solidFill>
              </a:rPr>
              <a:t>||</a:t>
            </a:r>
          </a:p>
          <a:p>
            <a:r>
              <a:rPr lang="en-US" dirty="0" smtClean="0"/>
              <a:t>	</a:t>
            </a:r>
            <a:r>
              <a:rPr lang="ru-RU" dirty="0" smtClean="0"/>
              <a:t>Логическое ИЛИ </a:t>
            </a:r>
            <a:r>
              <a:rPr lang="ru-RU" dirty="0"/>
              <a:t>- если хотя бы один из </a:t>
            </a:r>
            <a:r>
              <a:rPr lang="ru-RU" dirty="0" smtClean="0"/>
              <a:t>операндов</a:t>
            </a:r>
            <a:r>
              <a:rPr lang="ru-RU" dirty="0"/>
              <a:t> </a:t>
            </a:r>
            <a:r>
              <a:rPr lang="ru-RU" b="1" dirty="0" err="1"/>
              <a:t>true</a:t>
            </a:r>
            <a:r>
              <a:rPr lang="ru-RU" dirty="0"/>
              <a:t>, то возвращает </a:t>
            </a:r>
            <a:r>
              <a:rPr lang="ru-RU" b="1" dirty="0" err="1"/>
              <a:t>true</a:t>
            </a:r>
            <a:r>
              <a:rPr lang="ru-RU" dirty="0"/>
              <a:t>, иначе – </a:t>
            </a:r>
            <a:r>
              <a:rPr lang="ru-RU" b="1" dirty="0" err="1" smtClean="0"/>
              <a:t>false</a:t>
            </a:r>
            <a:endParaRPr lang="en-US" b="1" dirty="0" smtClean="0"/>
          </a:p>
          <a:p>
            <a:endParaRPr lang="ru-RU" b="1" dirty="0" smtClean="0"/>
          </a:p>
          <a:p>
            <a:r>
              <a:rPr lang="en-US" b="1" dirty="0"/>
              <a:t>t</a:t>
            </a:r>
            <a:r>
              <a:rPr lang="en-US" b="1" dirty="0" smtClean="0"/>
              <a:t>rue || true; </a:t>
            </a:r>
            <a:r>
              <a:rPr lang="en-US" i="1" dirty="0" smtClean="0"/>
              <a:t>//true</a:t>
            </a:r>
          </a:p>
          <a:p>
            <a:r>
              <a:rPr lang="en-US" b="1" dirty="0"/>
              <a:t>t</a:t>
            </a:r>
            <a:r>
              <a:rPr lang="en-US" b="1" dirty="0" smtClean="0"/>
              <a:t>rue || false; </a:t>
            </a:r>
            <a:r>
              <a:rPr lang="en-US" i="1" dirty="0" smtClean="0"/>
              <a:t>//true</a:t>
            </a:r>
          </a:p>
          <a:p>
            <a:r>
              <a:rPr lang="en-US" b="1" dirty="0"/>
              <a:t>f</a:t>
            </a:r>
            <a:r>
              <a:rPr lang="en-US" b="1" dirty="0" smtClean="0"/>
              <a:t>alse || true;  </a:t>
            </a:r>
            <a:r>
              <a:rPr lang="en-US" i="1" dirty="0" smtClean="0"/>
              <a:t>//true</a:t>
            </a:r>
          </a:p>
          <a:p>
            <a:r>
              <a:rPr lang="en-US" b="1" dirty="0" smtClean="0"/>
              <a:t>false || false; </a:t>
            </a:r>
            <a:r>
              <a:rPr lang="en-US" i="1" dirty="0" smtClean="0"/>
              <a:t>// false</a:t>
            </a:r>
            <a:endParaRPr lang="en-US" i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80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chemeClr val="accent2"/>
                </a:solidFill>
              </a:rPr>
              <a:t>&amp;&amp;</a:t>
            </a:r>
          </a:p>
          <a:p>
            <a:r>
              <a:rPr lang="en-US" dirty="0" smtClean="0"/>
              <a:t>	</a:t>
            </a:r>
            <a:r>
              <a:rPr lang="ru-RU" dirty="0" smtClean="0"/>
              <a:t>Логическое И </a:t>
            </a:r>
            <a:r>
              <a:rPr lang="ru-RU" dirty="0"/>
              <a:t>- возвращает </a:t>
            </a:r>
            <a:r>
              <a:rPr lang="ru-RU" b="1" dirty="0" err="1"/>
              <a:t>true</a:t>
            </a:r>
            <a:r>
              <a:rPr lang="ru-RU" dirty="0"/>
              <a:t>, если оба аргумента истинны, а иначе – </a:t>
            </a:r>
            <a:r>
              <a:rPr lang="ru-RU" b="1" dirty="0" err="1" smtClean="0"/>
              <a:t>false</a:t>
            </a:r>
            <a:endParaRPr lang="en-US" b="1" dirty="0" smtClean="0"/>
          </a:p>
          <a:p>
            <a:endParaRPr lang="ru-RU" b="1" dirty="0" smtClean="0"/>
          </a:p>
          <a:p>
            <a:r>
              <a:rPr lang="en-US" b="1" dirty="0"/>
              <a:t>t</a:t>
            </a:r>
            <a:r>
              <a:rPr lang="en-US" b="1" dirty="0" smtClean="0"/>
              <a:t>rue &amp;&amp; true; </a:t>
            </a:r>
            <a:r>
              <a:rPr lang="en-US" i="1" dirty="0" smtClean="0"/>
              <a:t>// true</a:t>
            </a:r>
          </a:p>
          <a:p>
            <a:r>
              <a:rPr lang="en-US" b="1" dirty="0"/>
              <a:t>t</a:t>
            </a:r>
            <a:r>
              <a:rPr lang="en-US" b="1" dirty="0" smtClean="0"/>
              <a:t>rue &amp;&amp; false; </a:t>
            </a:r>
            <a:r>
              <a:rPr lang="en-US" i="1" dirty="0" smtClean="0"/>
              <a:t>// false</a:t>
            </a:r>
          </a:p>
          <a:p>
            <a:r>
              <a:rPr lang="en-US" b="1" dirty="0"/>
              <a:t>f</a:t>
            </a:r>
            <a:r>
              <a:rPr lang="en-US" b="1" dirty="0" smtClean="0"/>
              <a:t>alse &amp;&amp; true;  </a:t>
            </a:r>
            <a:r>
              <a:rPr lang="en-US" i="1" dirty="0" smtClean="0"/>
              <a:t>// false</a:t>
            </a:r>
          </a:p>
          <a:p>
            <a:r>
              <a:rPr lang="en-US" b="1" dirty="0" smtClean="0"/>
              <a:t>false &amp;&amp; false; </a:t>
            </a:r>
            <a:r>
              <a:rPr lang="en-US" i="1" dirty="0" smtClean="0"/>
              <a:t>// false</a:t>
            </a:r>
            <a:endParaRPr lang="en-US" i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35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возвращает логический оператор?</a:t>
            </a:r>
          </a:p>
          <a:p>
            <a:endParaRPr lang="ru-RU" dirty="0"/>
          </a:p>
          <a:p>
            <a:r>
              <a:rPr lang="ru-RU" dirty="0" smtClean="0"/>
              <a:t>Логический оператор возвращает значение одного и только одного из своих операндов или </a:t>
            </a:r>
            <a:r>
              <a:rPr lang="ru-RU" b="1" dirty="0" smtClean="0"/>
              <a:t>логический оператор выбирает значение одного из своих операторов.</a:t>
            </a:r>
          </a:p>
          <a:p>
            <a:endParaRPr lang="ru-RU" b="1" dirty="0" smtClean="0"/>
          </a:p>
          <a:p>
            <a:r>
              <a:rPr lang="en-US" i="1" dirty="0"/>
              <a:t>"operand selector </a:t>
            </a:r>
            <a:r>
              <a:rPr lang="en-US" i="1" dirty="0" smtClean="0"/>
              <a:t>operators»</a:t>
            </a:r>
            <a:endParaRPr lang="ru-RU" i="1" dirty="0" smtClean="0"/>
          </a:p>
          <a:p>
            <a:endParaRPr lang="ru-RU" b="1" i="1" dirty="0" smtClean="0"/>
          </a:p>
          <a:p>
            <a:r>
              <a:rPr lang="en-US" b="1" dirty="0" err="1"/>
              <a:t>c</a:t>
            </a:r>
            <a:r>
              <a:rPr lang="en-US" b="1" dirty="0" err="1" smtClean="0"/>
              <a:t>onsole.log</a:t>
            </a:r>
            <a:r>
              <a:rPr lang="en-US" b="1" dirty="0" smtClean="0"/>
              <a:t>(1 || 0) </a:t>
            </a:r>
            <a:r>
              <a:rPr lang="en-US" dirty="0" smtClean="0"/>
              <a:t>// </a:t>
            </a:r>
            <a:r>
              <a:rPr lang="en-US" i="1" dirty="0" smtClean="0"/>
              <a:t>1</a:t>
            </a:r>
          </a:p>
          <a:p>
            <a:r>
              <a:rPr lang="en-US" b="1" dirty="0" err="1"/>
              <a:t>c</a:t>
            </a:r>
            <a:r>
              <a:rPr lang="en-US" b="1" dirty="0" err="1" smtClean="0"/>
              <a:t>onsole.log</a:t>
            </a:r>
            <a:r>
              <a:rPr lang="en-US" b="1" dirty="0" smtClean="0"/>
              <a:t>( 1 &amp;&amp; 0) </a:t>
            </a:r>
            <a:r>
              <a:rPr lang="en-US" dirty="0" smtClean="0"/>
              <a:t>//0</a:t>
            </a:r>
            <a:endParaRPr lang="ru-RU" dirty="0"/>
          </a:p>
          <a:p>
            <a:endParaRPr lang="en-US" b="1" i="1" dirty="0" smtClean="0"/>
          </a:p>
          <a:p>
            <a:r>
              <a:rPr lang="en-US" sz="1800" b="1" dirty="0" smtClean="0">
                <a:solidFill>
                  <a:schemeClr val="accent2"/>
                </a:solidFill>
              </a:rPr>
              <a:t>||</a:t>
            </a:r>
            <a:r>
              <a:rPr lang="en-US" dirty="0" smtClean="0"/>
              <a:t> - </a:t>
            </a:r>
            <a:r>
              <a:rPr lang="ru-RU" dirty="0" smtClean="0"/>
              <a:t>возвращает первое значение которое, соответствует </a:t>
            </a:r>
            <a:r>
              <a:rPr lang="en-US" dirty="0" smtClean="0"/>
              <a:t>true </a:t>
            </a:r>
            <a:r>
              <a:rPr lang="ru-RU" dirty="0" smtClean="0"/>
              <a:t>иначе (когда все </a:t>
            </a:r>
            <a:r>
              <a:rPr lang="en-US" dirty="0" smtClean="0"/>
              <a:t>false</a:t>
            </a:r>
            <a:r>
              <a:rPr lang="ru-RU" dirty="0" smtClean="0"/>
              <a:t>) последнее значение</a:t>
            </a:r>
            <a:endParaRPr lang="en-US" dirty="0" smtClean="0"/>
          </a:p>
          <a:p>
            <a:r>
              <a:rPr lang="en-US" sz="1800" b="1" dirty="0" smtClean="0">
                <a:solidFill>
                  <a:schemeClr val="accent2"/>
                </a:solidFill>
              </a:rPr>
              <a:t>&amp;&amp;</a:t>
            </a:r>
            <a:r>
              <a:rPr lang="en-US" dirty="0" smtClean="0"/>
              <a:t> - </a:t>
            </a:r>
            <a:r>
              <a:rPr lang="ru-RU" dirty="0" smtClean="0"/>
              <a:t>возвращает первое значение, которое соответствует </a:t>
            </a:r>
            <a:r>
              <a:rPr lang="en-US" dirty="0" smtClean="0"/>
              <a:t>false</a:t>
            </a:r>
            <a:r>
              <a:rPr lang="ru-RU" dirty="0" smtClean="0"/>
              <a:t> иначе</a:t>
            </a:r>
            <a:r>
              <a:rPr lang="en-US" dirty="0" smtClean="0"/>
              <a:t> (</a:t>
            </a:r>
            <a:r>
              <a:rPr lang="ru-RU" dirty="0" smtClean="0"/>
              <a:t>когда все </a:t>
            </a:r>
            <a:r>
              <a:rPr lang="en-US" dirty="0" smtClean="0"/>
              <a:t>true)</a:t>
            </a:r>
            <a:r>
              <a:rPr lang="ru-RU" dirty="0" smtClean="0"/>
              <a:t> последнее значение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do logical operators return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82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Унарный логический оператор</a:t>
            </a:r>
          </a:p>
          <a:p>
            <a:endParaRPr lang="en-US" dirty="0" smtClean="0"/>
          </a:p>
          <a:p>
            <a:r>
              <a:rPr lang="en-US" sz="1800" b="1" dirty="0" smtClean="0">
                <a:solidFill>
                  <a:schemeClr val="accent2"/>
                </a:solidFill>
              </a:rPr>
              <a:t>!</a:t>
            </a:r>
          </a:p>
          <a:p>
            <a:r>
              <a:rPr lang="en-US" dirty="0" smtClean="0"/>
              <a:t>	</a:t>
            </a:r>
            <a:r>
              <a:rPr lang="ru-RU" dirty="0" smtClean="0"/>
              <a:t>Логическое НЕ -</a:t>
            </a:r>
            <a:r>
              <a:rPr lang="ru-RU" dirty="0"/>
              <a:t> </a:t>
            </a:r>
            <a:r>
              <a:rPr lang="ru-RU" dirty="0" smtClean="0"/>
              <a:t>сначала </a:t>
            </a:r>
            <a:r>
              <a:rPr lang="ru-RU" dirty="0"/>
              <a:t>приводит аргумент к логическому типу </a:t>
            </a:r>
            <a:r>
              <a:rPr lang="ru-RU" b="1" dirty="0" err="1" smtClean="0"/>
              <a:t>true</a:t>
            </a:r>
            <a:r>
              <a:rPr lang="ru-RU" b="1" dirty="0" smtClean="0"/>
              <a:t>/</a:t>
            </a:r>
            <a:r>
              <a:rPr lang="ru-RU" b="1" dirty="0" err="1" smtClean="0"/>
              <a:t>false</a:t>
            </a:r>
            <a:r>
              <a:rPr lang="ru-RU" dirty="0"/>
              <a:t>, затем возвращает противоположное значение.</a:t>
            </a:r>
          </a:p>
          <a:p>
            <a:endParaRPr lang="ru-RU" b="1" dirty="0" smtClean="0"/>
          </a:p>
          <a:p>
            <a:r>
              <a:rPr lang="ru-RU" b="1" dirty="0" smtClean="0"/>
              <a:t>!</a:t>
            </a:r>
            <a:r>
              <a:rPr lang="en-US" b="1" dirty="0" smtClean="0"/>
              <a:t>true; </a:t>
            </a:r>
            <a:r>
              <a:rPr lang="en-US" i="1" dirty="0" smtClean="0"/>
              <a:t>// </a:t>
            </a:r>
            <a:r>
              <a:rPr lang="ru-RU" i="1" dirty="0"/>
              <a:t> </a:t>
            </a:r>
            <a:r>
              <a:rPr lang="en-US" i="1" dirty="0" smtClean="0"/>
              <a:t>false</a:t>
            </a:r>
          </a:p>
          <a:p>
            <a:r>
              <a:rPr lang="en-US" b="1" dirty="0" smtClean="0"/>
              <a:t>!0; </a:t>
            </a:r>
            <a:r>
              <a:rPr lang="en-US" i="1" dirty="0" smtClean="0"/>
              <a:t>// true</a:t>
            </a:r>
          </a:p>
          <a:p>
            <a:endParaRPr lang="en-US" i="1" dirty="0"/>
          </a:p>
          <a:p>
            <a:r>
              <a:rPr lang="ru-RU" i="1" dirty="0" smtClean="0"/>
              <a:t>У него результат всегда булево значение</a:t>
            </a:r>
            <a:endParaRPr lang="en-US" i="1" dirty="0" smtClean="0"/>
          </a:p>
          <a:p>
            <a:endParaRPr lang="en-US" i="1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89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Унарные операторы</a:t>
            </a:r>
          </a:p>
          <a:p>
            <a:endParaRPr lang="ru-RU" dirty="0"/>
          </a:p>
          <a:p>
            <a:r>
              <a:rPr lang="ru-RU" dirty="0" smtClean="0"/>
              <a:t>Инкремент (</a:t>
            </a:r>
            <a:r>
              <a:rPr lang="ru-RU" sz="2000" b="1" dirty="0" smtClean="0">
                <a:solidFill>
                  <a:schemeClr val="accent3"/>
                </a:solidFill>
              </a:rPr>
              <a:t>++</a:t>
            </a:r>
            <a:r>
              <a:rPr lang="ru-RU" dirty="0" smtClean="0"/>
              <a:t>) увеличивает на 1 значение операнда и возвращает значение</a:t>
            </a:r>
          </a:p>
          <a:p>
            <a:r>
              <a:rPr lang="ru-RU" dirty="0" smtClean="0"/>
              <a:t>Декремент (</a:t>
            </a:r>
            <a:r>
              <a:rPr lang="ru-RU" sz="2400" b="1" dirty="0" smtClean="0">
                <a:solidFill>
                  <a:schemeClr val="accent3"/>
                </a:solidFill>
              </a:rPr>
              <a:t>--</a:t>
            </a:r>
            <a:r>
              <a:rPr lang="ru-RU" dirty="0" smtClean="0"/>
              <a:t>) уменьшает на 1 значение операнда и возвращает значение</a:t>
            </a:r>
          </a:p>
          <a:p>
            <a:endParaRPr lang="ru-RU" dirty="0"/>
          </a:p>
          <a:p>
            <a:r>
              <a:rPr lang="ru-RU" dirty="0" smtClean="0"/>
              <a:t>Могут находиться в префиксной и постфиксной позиции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В префиксной позиции (до операнда - </a:t>
            </a:r>
            <a:r>
              <a:rPr lang="ru-RU" sz="1800" dirty="0" smtClean="0">
                <a:solidFill>
                  <a:schemeClr val="accent3"/>
                </a:solidFill>
              </a:rPr>
              <a:t>++</a:t>
            </a:r>
            <a:r>
              <a:rPr lang="en-US" sz="1800" dirty="0" smtClean="0">
                <a:solidFill>
                  <a:schemeClr val="accent3"/>
                </a:solidFill>
              </a:rPr>
              <a:t>x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Сначала увеличивает значение операнда на единицу, затем возвращает получившееся значение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В постфиксной позиции (после операнда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sz="1800" dirty="0" smtClean="0">
                <a:solidFill>
                  <a:schemeClr val="accent3"/>
                </a:solidFill>
              </a:rPr>
              <a:t>x++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r>
              <a:rPr lang="ru-RU" dirty="0" smtClean="0"/>
              <a:t> Сначала возвращает значение операнда, а потом увеличивает его на единицу.</a:t>
            </a:r>
          </a:p>
          <a:p>
            <a:r>
              <a:rPr lang="ru-RU" dirty="0"/>
              <a:t> </a:t>
            </a:r>
          </a:p>
          <a:p>
            <a:r>
              <a:rPr lang="en-US" dirty="0" smtClean="0"/>
              <a:t>		</a:t>
            </a:r>
            <a:endParaRPr lang="ru-RU" dirty="0"/>
          </a:p>
          <a:p>
            <a:pPr marL="285750" indent="-285750">
              <a:buFont typeface="Arial" charset="0"/>
              <a:buChar char="•"/>
            </a:pP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Increment and decrement operators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6616" y="5055615"/>
            <a:ext cx="2638864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444444"/>
                </a:solidFill>
                <a:latin typeface="Trebuchet MS"/>
                <a:cs typeface="Trebuchet MS"/>
              </a:rPr>
              <a:t>v</a:t>
            </a:r>
            <a:r>
              <a:rPr lang="en-US" sz="1600" b="1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ar</a:t>
            </a:r>
            <a:r>
              <a:rPr lang="en-US" sz="16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 a = 10;</a:t>
            </a: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444444"/>
                </a:solidFill>
                <a:latin typeface="Trebuchet MS"/>
                <a:cs typeface="Trebuchet MS"/>
              </a:rPr>
              <a:t>v</a:t>
            </a:r>
            <a:r>
              <a:rPr lang="en-US" sz="1600" b="1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ar</a:t>
            </a:r>
            <a:r>
              <a:rPr lang="en-US" sz="16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 b = ++a;</a:t>
            </a: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444444"/>
                </a:solidFill>
                <a:latin typeface="Trebuchet MS"/>
                <a:cs typeface="Trebuchet MS"/>
              </a:rPr>
              <a:t>c</a:t>
            </a:r>
            <a:r>
              <a:rPr lang="en-US" sz="1600" b="1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onsole.log</a:t>
            </a:r>
            <a:r>
              <a:rPr lang="en-US" sz="16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(</a:t>
            </a:r>
            <a:r>
              <a:rPr lang="en-US" sz="1600" b="1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a,b</a:t>
            </a:r>
            <a:r>
              <a:rPr lang="en-US" sz="16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); </a:t>
            </a: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// 11,11</a:t>
            </a:r>
            <a:endParaRPr lang="ru-RU" sz="1600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5877" y="5055615"/>
            <a:ext cx="2638864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444444"/>
                </a:solidFill>
                <a:cs typeface="Trebuchet MS"/>
              </a:rPr>
              <a:t>var</a:t>
            </a:r>
            <a:r>
              <a:rPr lang="en-US" sz="1600" b="1" dirty="0">
                <a:solidFill>
                  <a:srgbClr val="444444"/>
                </a:solidFill>
                <a:cs typeface="Trebuchet MS"/>
              </a:rPr>
              <a:t> a = 10;</a:t>
            </a: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444444"/>
                </a:solidFill>
                <a:cs typeface="Trebuchet MS"/>
              </a:rPr>
              <a:t>var</a:t>
            </a:r>
            <a:r>
              <a:rPr lang="en-US" sz="1600" b="1" dirty="0">
                <a:solidFill>
                  <a:srgbClr val="444444"/>
                </a:solidFill>
                <a:cs typeface="Trebuchet MS"/>
              </a:rPr>
              <a:t> b = </a:t>
            </a:r>
            <a:r>
              <a:rPr lang="en-US" sz="1600" b="1" dirty="0" smtClean="0">
                <a:solidFill>
                  <a:srgbClr val="444444"/>
                </a:solidFill>
                <a:cs typeface="Trebuchet MS"/>
              </a:rPr>
              <a:t>a++;</a:t>
            </a:r>
            <a:endParaRPr lang="en-US" sz="1600" b="1" dirty="0">
              <a:solidFill>
                <a:srgbClr val="444444"/>
              </a:solidFill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444444"/>
                </a:solidFill>
                <a:cs typeface="Trebuchet MS"/>
              </a:rPr>
              <a:t>console.log</a:t>
            </a:r>
            <a:r>
              <a:rPr lang="en-US" sz="1600" b="1" dirty="0">
                <a:solidFill>
                  <a:srgbClr val="444444"/>
                </a:solidFill>
                <a:cs typeface="Trebuchet MS"/>
              </a:rPr>
              <a:t>(</a:t>
            </a:r>
            <a:r>
              <a:rPr lang="en-US" sz="1600" b="1" dirty="0" err="1">
                <a:solidFill>
                  <a:srgbClr val="444444"/>
                </a:solidFill>
                <a:cs typeface="Trebuchet MS"/>
              </a:rPr>
              <a:t>a,b</a:t>
            </a:r>
            <a:r>
              <a:rPr lang="en-US" sz="1600" b="1" dirty="0">
                <a:solidFill>
                  <a:srgbClr val="444444"/>
                </a:solidFill>
                <a:cs typeface="Trebuchet MS"/>
              </a:rPr>
              <a:t>); </a:t>
            </a:r>
            <a:r>
              <a:rPr lang="en-US" sz="1600" dirty="0">
                <a:solidFill>
                  <a:srgbClr val="444444"/>
                </a:solidFill>
                <a:cs typeface="Trebuchet MS"/>
              </a:rPr>
              <a:t>// </a:t>
            </a:r>
            <a:r>
              <a:rPr lang="en-US" sz="1600" dirty="0" smtClean="0">
                <a:solidFill>
                  <a:srgbClr val="444444"/>
                </a:solidFill>
                <a:cs typeface="Trebuchet MS"/>
              </a:rPr>
              <a:t>11,10</a:t>
            </a:r>
            <a:endParaRPr lang="ru-RU" sz="1600" dirty="0" err="1">
              <a:solidFill>
                <a:srgbClr val="444444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7862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grpSp>
        <p:nvGrpSpPr>
          <p:cNvPr id="5" name="Group 24"/>
          <p:cNvGrpSpPr/>
          <p:nvPr/>
        </p:nvGrpSpPr>
        <p:grpSpPr>
          <a:xfrm>
            <a:off x="357780" y="1435606"/>
            <a:ext cx="7780439" cy="424289"/>
            <a:chOff x="357780" y="1435606"/>
            <a:chExt cx="7780439" cy="424289"/>
          </a:xfrm>
        </p:grpSpPr>
        <p:sp>
          <p:nvSpPr>
            <p:cNvPr id="6" name="TextBox 5"/>
            <p:cNvSpPr txBox="1"/>
            <p:nvPr/>
          </p:nvSpPr>
          <p:spPr>
            <a:xfrm>
              <a:off x="823019" y="1459785"/>
              <a:ext cx="731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O</a:t>
              </a: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perators</a:t>
              </a:r>
              <a:endParaRPr lang="en-US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8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357780" y="2067708"/>
            <a:ext cx="7780439" cy="424289"/>
            <a:chOff x="357780" y="2067708"/>
            <a:chExt cx="7780439" cy="424289"/>
          </a:xfrm>
        </p:grpSpPr>
        <p:sp>
          <p:nvSpPr>
            <p:cNvPr id="11" name="TextBox 10"/>
            <p:cNvSpPr txBox="1"/>
            <p:nvPr/>
          </p:nvSpPr>
          <p:spPr>
            <a:xfrm>
              <a:off x="823019" y="2091887"/>
              <a:ext cx="731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Intro in branching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2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3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5" name="Group 22"/>
          <p:cNvGrpSpPr/>
          <p:nvPr/>
        </p:nvGrpSpPr>
        <p:grpSpPr>
          <a:xfrm>
            <a:off x="357780" y="2699810"/>
            <a:ext cx="7780439" cy="424289"/>
            <a:chOff x="357780" y="2699810"/>
            <a:chExt cx="7780439" cy="424289"/>
          </a:xfrm>
        </p:grpSpPr>
        <p:sp>
          <p:nvSpPr>
            <p:cNvPr id="16" name="TextBox 15"/>
            <p:cNvSpPr txBox="1"/>
            <p:nvPr/>
          </p:nvSpPr>
          <p:spPr>
            <a:xfrm>
              <a:off x="823019" y="2723989"/>
              <a:ext cx="731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Array in JS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7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18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0" name="Group 21"/>
          <p:cNvGrpSpPr/>
          <p:nvPr/>
        </p:nvGrpSpPr>
        <p:grpSpPr>
          <a:xfrm>
            <a:off x="357780" y="3331912"/>
            <a:ext cx="7780439" cy="424290"/>
            <a:chOff x="357780" y="3331911"/>
            <a:chExt cx="7780439" cy="424290"/>
          </a:xfrm>
        </p:grpSpPr>
        <p:sp>
          <p:nvSpPr>
            <p:cNvPr id="21" name="TextBox 20"/>
            <p:cNvSpPr txBox="1"/>
            <p:nvPr/>
          </p:nvSpPr>
          <p:spPr>
            <a:xfrm>
              <a:off x="823019" y="3356091"/>
              <a:ext cx="731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 Loops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2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23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5" name="Group 20"/>
          <p:cNvGrpSpPr/>
          <p:nvPr/>
        </p:nvGrpSpPr>
        <p:grpSpPr>
          <a:xfrm>
            <a:off x="357780" y="3964014"/>
            <a:ext cx="7780439" cy="424290"/>
            <a:chOff x="357780" y="3964014"/>
            <a:chExt cx="7780439" cy="424290"/>
          </a:xfrm>
        </p:grpSpPr>
        <p:sp>
          <p:nvSpPr>
            <p:cNvPr id="26" name="TextBox 25"/>
            <p:cNvSpPr txBox="1"/>
            <p:nvPr/>
          </p:nvSpPr>
          <p:spPr>
            <a:xfrm>
              <a:off x="823019" y="3988194"/>
              <a:ext cx="731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Definition of a function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7" name="Group 65"/>
            <p:cNvGrpSpPr>
              <a:grpSpLocks noChangeAspect="1"/>
            </p:cNvGrpSpPr>
            <p:nvPr/>
          </p:nvGrpSpPr>
          <p:grpSpPr>
            <a:xfrm>
              <a:off x="357780" y="3964014"/>
              <a:ext cx="411480" cy="408253"/>
              <a:chOff x="448467" y="4140826"/>
              <a:chExt cx="464582" cy="464582"/>
            </a:xfrm>
          </p:grpSpPr>
          <p:sp>
            <p:nvSpPr>
              <p:cNvPr id="28" name="Oval 66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550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if</a:t>
            </a:r>
            <a:r>
              <a:rPr lang="en-US" sz="1800" dirty="0"/>
              <a:t> (</a:t>
            </a:r>
            <a:r>
              <a:rPr lang="en-US" sz="1800" i="1" dirty="0"/>
              <a:t>condition</a:t>
            </a:r>
            <a:r>
              <a:rPr lang="en-US" sz="1800" dirty="0"/>
              <a:t>) </a:t>
            </a:r>
            <a:endParaRPr lang="en-US" sz="1800" dirty="0" smtClean="0"/>
          </a:p>
          <a:p>
            <a:r>
              <a:rPr lang="en-US" sz="1800" i="1" dirty="0"/>
              <a:t>	</a:t>
            </a:r>
            <a:r>
              <a:rPr lang="en-US" sz="1800" i="1" dirty="0" smtClean="0"/>
              <a:t>statement1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[</a:t>
            </a:r>
            <a:r>
              <a:rPr lang="en-US" sz="1800" b="1" dirty="0"/>
              <a:t>else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i="1" dirty="0"/>
              <a:t>	</a:t>
            </a:r>
            <a:r>
              <a:rPr lang="en-US" sz="1800" i="1" dirty="0" smtClean="0"/>
              <a:t>statement2</a:t>
            </a:r>
            <a:r>
              <a:rPr lang="en-US" sz="1800" dirty="0" smtClean="0"/>
              <a:t>]</a:t>
            </a:r>
          </a:p>
          <a:p>
            <a:endParaRPr lang="en-US" sz="1800" dirty="0"/>
          </a:p>
          <a:p>
            <a:r>
              <a:rPr lang="ru-RU" sz="1800" i="1" dirty="0" smtClean="0"/>
              <a:t>с</a:t>
            </a:r>
            <a:r>
              <a:rPr lang="en-US" sz="1800" i="1" dirty="0" err="1" smtClean="0"/>
              <a:t>ondition</a:t>
            </a:r>
            <a:r>
              <a:rPr lang="en-US" sz="1800" i="1" dirty="0" smtClean="0"/>
              <a:t> </a:t>
            </a:r>
            <a:r>
              <a:rPr lang="en-US" sz="1800" dirty="0" smtClean="0"/>
              <a:t>-  </a:t>
            </a:r>
            <a:r>
              <a:rPr lang="ru-RU" sz="1800" dirty="0" smtClean="0"/>
              <a:t>выражение результат которого либо </a:t>
            </a:r>
            <a:r>
              <a:rPr lang="en-US" sz="1800" dirty="0" smtClean="0"/>
              <a:t>true </a:t>
            </a:r>
            <a:r>
              <a:rPr lang="ru-RU" sz="1800" dirty="0" smtClean="0"/>
              <a:t>либо </a:t>
            </a:r>
            <a:r>
              <a:rPr lang="en-US" sz="1800" dirty="0" smtClean="0"/>
              <a:t>false</a:t>
            </a:r>
          </a:p>
          <a:p>
            <a:endParaRPr lang="en-US" sz="1800" dirty="0" smtClean="0"/>
          </a:p>
          <a:p>
            <a:r>
              <a:rPr lang="en-US" sz="1800" i="1" dirty="0"/>
              <a:t>s</a:t>
            </a:r>
            <a:r>
              <a:rPr lang="en-US" sz="1800" i="1" dirty="0" smtClean="0"/>
              <a:t>tatement1</a:t>
            </a:r>
            <a:r>
              <a:rPr lang="en-US" sz="1800" dirty="0" smtClean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 </a:t>
            </a:r>
            <a:r>
              <a:rPr lang="ru-RU" sz="1800" dirty="0" smtClean="0"/>
              <a:t>инструкции, которые будут выполнены, если </a:t>
            </a:r>
            <a:r>
              <a:rPr lang="en-US" sz="1800" dirty="0" smtClean="0"/>
              <a:t>condition </a:t>
            </a:r>
            <a:r>
              <a:rPr lang="ru-RU" sz="1800" dirty="0" smtClean="0"/>
              <a:t>возвращает </a:t>
            </a:r>
            <a:r>
              <a:rPr lang="en-US" sz="1800" dirty="0" smtClean="0"/>
              <a:t>true</a:t>
            </a:r>
          </a:p>
          <a:p>
            <a:endParaRPr lang="en-US" sz="1800" dirty="0"/>
          </a:p>
          <a:p>
            <a:r>
              <a:rPr lang="en-US" sz="1800" i="1" dirty="0"/>
              <a:t>s</a:t>
            </a:r>
            <a:r>
              <a:rPr lang="en-US" sz="1800" i="1" dirty="0" smtClean="0"/>
              <a:t>tatement2 </a:t>
            </a:r>
            <a:r>
              <a:rPr lang="mr-IN" sz="1800" i="1" dirty="0" smtClean="0"/>
              <a:t>–</a:t>
            </a:r>
            <a:r>
              <a:rPr lang="en-US" sz="1800" i="1" dirty="0" smtClean="0"/>
              <a:t> </a:t>
            </a:r>
            <a:r>
              <a:rPr lang="ru-RU" sz="1800" dirty="0" smtClean="0"/>
              <a:t>инструкции, которые будут выполнены, если </a:t>
            </a:r>
            <a:r>
              <a:rPr lang="en-US" sz="1800" dirty="0" smtClean="0"/>
              <a:t>condition</a:t>
            </a:r>
            <a:r>
              <a:rPr lang="ru-RU" sz="1800" dirty="0" smtClean="0"/>
              <a:t> возвращает </a:t>
            </a:r>
            <a:r>
              <a:rPr lang="en-US" sz="1800" dirty="0" smtClean="0"/>
              <a:t>false</a:t>
            </a:r>
            <a:r>
              <a:rPr lang="ru-RU" sz="1800" dirty="0"/>
              <a:t> </a:t>
            </a:r>
            <a:r>
              <a:rPr lang="ru-RU" sz="1800" dirty="0" smtClean="0"/>
              <a:t>и присутствует слово </a:t>
            </a:r>
            <a:r>
              <a:rPr lang="en-US" sz="1800" b="1" dirty="0" smtClean="0"/>
              <a:t>else</a:t>
            </a:r>
            <a:endParaRPr lang="ru-RU" sz="1800" b="1" i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78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Массив</a:t>
            </a:r>
            <a:r>
              <a:rPr lang="en-US" b="1" i="1" dirty="0" smtClean="0"/>
              <a:t> (array)</a:t>
            </a:r>
            <a:r>
              <a:rPr lang="ru-RU" dirty="0"/>
              <a:t> – разновидность объекта, которая предназначена для хранения </a:t>
            </a:r>
            <a:r>
              <a:rPr lang="ru-RU" u="sng" dirty="0"/>
              <a:t>пронумерованных</a:t>
            </a:r>
            <a:r>
              <a:rPr lang="ru-RU" dirty="0"/>
              <a:t> значений и предлагает дополнительные методы для удобного манипулирования такой коллекцией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err="1"/>
              <a:t>v</a:t>
            </a:r>
            <a:r>
              <a:rPr lang="en-US" b="1" dirty="0" err="1" smtClean="0"/>
              <a:t>ar</a:t>
            </a:r>
            <a:r>
              <a:rPr lang="en-US" b="1" dirty="0" smtClean="0"/>
              <a:t> </a:t>
            </a:r>
            <a:r>
              <a:rPr lang="en-US" b="1" dirty="0" err="1" smtClean="0"/>
              <a:t>emptyArr</a:t>
            </a:r>
            <a:r>
              <a:rPr lang="en-US" b="1" dirty="0" smtClean="0"/>
              <a:t>= [];</a:t>
            </a:r>
          </a:p>
          <a:p>
            <a:endParaRPr lang="en-US" b="1" dirty="0"/>
          </a:p>
          <a:p>
            <a:r>
              <a:rPr lang="ru-RU" b="1" dirty="0" err="1"/>
              <a:t>var</a:t>
            </a:r>
            <a:r>
              <a:rPr lang="ru-RU" b="1" dirty="0"/>
              <a:t> </a:t>
            </a:r>
            <a:r>
              <a:rPr lang="en-US" b="1" dirty="0" smtClean="0"/>
              <a:t>strings</a:t>
            </a:r>
            <a:r>
              <a:rPr lang="ru-RU" b="1" dirty="0" smtClean="0"/>
              <a:t>= [”</a:t>
            </a:r>
            <a:r>
              <a:rPr lang="en-US" b="1" dirty="0" smtClean="0"/>
              <a:t>one</a:t>
            </a:r>
            <a:r>
              <a:rPr lang="ru-RU" b="1" dirty="0" smtClean="0"/>
              <a:t>", ”</a:t>
            </a:r>
            <a:r>
              <a:rPr lang="en-US" b="1" dirty="0" smtClean="0"/>
              <a:t>two</a:t>
            </a:r>
            <a:r>
              <a:rPr lang="ru-RU" b="1" dirty="0" smtClean="0"/>
              <a:t>", ”</a:t>
            </a:r>
            <a:r>
              <a:rPr lang="en-US" b="1" dirty="0" smtClean="0"/>
              <a:t>three</a:t>
            </a:r>
            <a:r>
              <a:rPr lang="ru-RU" b="1" dirty="0" smtClean="0"/>
              <a:t>"];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var</a:t>
            </a:r>
            <a:r>
              <a:rPr lang="en-US" b="1" dirty="0" smtClean="0"/>
              <a:t> mix = [1,2,null,’hello’,[1,2,3]];</a:t>
            </a:r>
          </a:p>
          <a:p>
            <a:endParaRPr lang="en-US" dirty="0"/>
          </a:p>
          <a:p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arr</a:t>
            </a:r>
            <a:r>
              <a:rPr lang="en-US" b="1" dirty="0" smtClean="0"/>
              <a:t> = [100, 200, 300];</a:t>
            </a:r>
          </a:p>
          <a:p>
            <a:r>
              <a:rPr lang="en-US" b="1" dirty="0" smtClean="0"/>
              <a:t>a[0]; </a:t>
            </a:r>
            <a:r>
              <a:rPr lang="en-US" dirty="0" smtClean="0"/>
              <a:t>//100</a:t>
            </a:r>
          </a:p>
          <a:p>
            <a:r>
              <a:rPr lang="en-US" b="1" dirty="0" smtClean="0"/>
              <a:t>a[1]; </a:t>
            </a:r>
            <a:r>
              <a:rPr lang="en-US" dirty="0" smtClean="0"/>
              <a:t>//200</a:t>
            </a:r>
          </a:p>
          <a:p>
            <a:r>
              <a:rPr lang="en-US" b="1" dirty="0" smtClean="0"/>
              <a:t>a[2]; </a:t>
            </a:r>
            <a:r>
              <a:rPr lang="en-US" dirty="0" smtClean="0"/>
              <a:t>//300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2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Циклы</a:t>
            </a:r>
            <a:r>
              <a:rPr lang="en-US" b="1" dirty="0" smtClean="0"/>
              <a:t> (loops)</a:t>
            </a:r>
            <a:r>
              <a:rPr lang="ru-RU" dirty="0" smtClean="0"/>
              <a:t> </a:t>
            </a:r>
            <a:r>
              <a:rPr lang="ru-RU" dirty="0"/>
              <a:t>- простой способ сделать какое-то действие несколько раз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Цикл </a:t>
            </a:r>
            <a:r>
              <a:rPr lang="en-US" b="1" dirty="0" smtClean="0"/>
              <a:t>for:</a:t>
            </a:r>
          </a:p>
          <a:p>
            <a:r>
              <a:rPr lang="en-US" b="1" dirty="0"/>
              <a:t>	</a:t>
            </a:r>
            <a:r>
              <a:rPr lang="en-US" i="1" dirty="0"/>
              <a:t>for ([</a:t>
            </a:r>
            <a:r>
              <a:rPr lang="en-US" i="1" dirty="0" smtClean="0"/>
              <a:t>initialization]; </a:t>
            </a:r>
            <a:r>
              <a:rPr lang="en-US" i="1" dirty="0"/>
              <a:t>[condition]; [</a:t>
            </a:r>
            <a:r>
              <a:rPr lang="en-US" i="1" dirty="0" err="1"/>
              <a:t>incrementExpression</a:t>
            </a:r>
            <a:r>
              <a:rPr lang="en-US" i="1" dirty="0"/>
              <a:t>]) 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statement</a:t>
            </a:r>
          </a:p>
          <a:p>
            <a:endParaRPr lang="en-US" b="1" dirty="0"/>
          </a:p>
          <a:p>
            <a:r>
              <a:rPr lang="en-US" i="1" dirty="0" smtClean="0"/>
              <a:t>Statement</a:t>
            </a:r>
            <a:r>
              <a:rPr lang="en-US" dirty="0"/>
              <a:t> </a:t>
            </a:r>
            <a:r>
              <a:rPr lang="ru-RU" dirty="0" smtClean="0"/>
              <a:t>внутри тела цикла выполняется если выражение </a:t>
            </a:r>
            <a:r>
              <a:rPr lang="en-US" i="1" dirty="0" smtClean="0"/>
              <a:t>condition</a:t>
            </a:r>
            <a:r>
              <a:rPr lang="en-US" dirty="0" smtClean="0"/>
              <a:t> </a:t>
            </a:r>
            <a:r>
              <a:rPr lang="ru-RU" dirty="0" smtClean="0"/>
              <a:t>возвращает </a:t>
            </a:r>
            <a:r>
              <a:rPr lang="en-US" dirty="0" smtClean="0"/>
              <a:t>true;</a:t>
            </a:r>
          </a:p>
          <a:p>
            <a:r>
              <a:rPr lang="en-US" i="1" dirty="0" err="1" smtClean="0"/>
              <a:t>IncrementExpression</a:t>
            </a:r>
            <a:r>
              <a:rPr lang="en-US" dirty="0" smtClean="0"/>
              <a:t> </a:t>
            </a:r>
            <a:r>
              <a:rPr lang="ru-RU" dirty="0" smtClean="0"/>
              <a:t>выполняется каждую итерацию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Цикл </a:t>
            </a:r>
            <a:r>
              <a:rPr lang="en-US" b="1" dirty="0" smtClean="0"/>
              <a:t>while:</a:t>
            </a:r>
            <a:endParaRPr lang="ru-RU" b="1" dirty="0" smtClean="0"/>
          </a:p>
          <a:p>
            <a:r>
              <a:rPr lang="en-US" i="1" dirty="0" smtClean="0"/>
              <a:t>	while </a:t>
            </a:r>
            <a:r>
              <a:rPr lang="en-US" i="1" dirty="0"/>
              <a:t>(condition) 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statement</a:t>
            </a:r>
          </a:p>
          <a:p>
            <a:endParaRPr lang="en-US" i="1" dirty="0"/>
          </a:p>
          <a:p>
            <a:r>
              <a:rPr lang="en-US" i="1" dirty="0" smtClean="0"/>
              <a:t>Statement</a:t>
            </a:r>
            <a:r>
              <a:rPr lang="en-US" dirty="0" smtClean="0"/>
              <a:t> </a:t>
            </a:r>
            <a:r>
              <a:rPr lang="ru-RU" dirty="0" smtClean="0"/>
              <a:t>выполняется до тех пор пока выражение </a:t>
            </a:r>
            <a:r>
              <a:rPr lang="en-US" i="1" dirty="0" smtClean="0"/>
              <a:t>condition</a:t>
            </a:r>
            <a:r>
              <a:rPr lang="en-US" dirty="0" smtClean="0"/>
              <a:t> </a:t>
            </a:r>
            <a:r>
              <a:rPr lang="ru-RU" dirty="0" smtClean="0"/>
              <a:t>возвращает </a:t>
            </a:r>
            <a:r>
              <a:rPr lang="en-US" b="1" dirty="0" smtClean="0"/>
              <a:t>true</a:t>
            </a: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Basic Loops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427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не повторять один и тот же код во многих местах, придуманы </a:t>
            </a:r>
            <a:r>
              <a:rPr lang="ru-RU" b="1" dirty="0"/>
              <a:t>функции</a:t>
            </a:r>
            <a:r>
              <a:rPr lang="ru-RU" dirty="0"/>
              <a:t>. Функции являются основными «строительными блоками» программы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b="1" dirty="0" smtClean="0"/>
              <a:t> f = function (</a:t>
            </a:r>
            <a:r>
              <a:rPr lang="en-US" b="1" dirty="0" err="1" smtClean="0"/>
              <a:t>a,b</a:t>
            </a:r>
            <a:r>
              <a:rPr lang="en-US" b="1" dirty="0" smtClean="0"/>
              <a:t>){</a:t>
            </a:r>
          </a:p>
          <a:p>
            <a:r>
              <a:rPr lang="en-US" b="1" dirty="0" smtClean="0"/>
              <a:t> return </a:t>
            </a:r>
            <a:r>
              <a:rPr lang="en-US" b="1" dirty="0" err="1" smtClean="0"/>
              <a:t>a+b</a:t>
            </a:r>
            <a:endParaRPr lang="en-US" b="1" dirty="0"/>
          </a:p>
          <a:p>
            <a:r>
              <a:rPr lang="en-US" b="1" dirty="0" smtClean="0"/>
              <a:t>}</a:t>
            </a:r>
          </a:p>
          <a:p>
            <a:endParaRPr lang="en-US" dirty="0"/>
          </a:p>
          <a:p>
            <a:r>
              <a:rPr lang="en-US" b="1" i="1" dirty="0" err="1"/>
              <a:t>a</a:t>
            </a:r>
            <a:r>
              <a:rPr lang="en-US" b="1" i="1" dirty="0" err="1" smtClean="0"/>
              <a:t>,b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параметры функции (ожидается входная информация)</a:t>
            </a:r>
          </a:p>
          <a:p>
            <a:r>
              <a:rPr lang="en-US" b="1" i="1" dirty="0" smtClean="0"/>
              <a:t>return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возвращаемое из функции значение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/>
              <a:t>//</a:t>
            </a:r>
            <a:r>
              <a:rPr lang="en-US" i="1" dirty="0"/>
              <a:t>1 </a:t>
            </a:r>
            <a:r>
              <a:rPr lang="ru-RU" i="1" dirty="0"/>
              <a:t>и 2 </a:t>
            </a:r>
            <a:r>
              <a:rPr lang="mr-IN" i="1" dirty="0"/>
              <a:t>–</a:t>
            </a:r>
            <a:r>
              <a:rPr lang="en-US" i="1" dirty="0"/>
              <a:t> </a:t>
            </a:r>
            <a:r>
              <a:rPr lang="ru-RU" i="1" dirty="0"/>
              <a:t>аргументы переданные в функцию</a:t>
            </a:r>
            <a:endParaRPr lang="en-US" i="1" dirty="0"/>
          </a:p>
          <a:p>
            <a:r>
              <a:rPr lang="en-US" b="1" dirty="0" err="1"/>
              <a:t>v</a:t>
            </a:r>
            <a:r>
              <a:rPr lang="en-US" b="1" dirty="0" err="1" smtClean="0"/>
              <a:t>ar</a:t>
            </a:r>
            <a:r>
              <a:rPr lang="en-US" b="1" dirty="0" smtClean="0"/>
              <a:t> result = f(1,2); </a:t>
            </a:r>
          </a:p>
          <a:p>
            <a:r>
              <a:rPr lang="en-US" b="1" dirty="0" err="1" smtClean="0"/>
              <a:t>console.log</a:t>
            </a:r>
            <a:r>
              <a:rPr lang="en-US" b="1" dirty="0" smtClean="0"/>
              <a:t>(result)</a:t>
            </a:r>
            <a:r>
              <a:rPr lang="en-US" b="1" dirty="0"/>
              <a:t>;</a:t>
            </a:r>
            <a:r>
              <a:rPr lang="en-US" b="1" dirty="0" smtClean="0"/>
              <a:t> </a:t>
            </a:r>
            <a:r>
              <a:rPr lang="en-US" dirty="0" smtClean="0"/>
              <a:t>// 3</a:t>
            </a:r>
          </a:p>
          <a:p>
            <a:endParaRPr lang="en-US" dirty="0"/>
          </a:p>
          <a:p>
            <a:r>
              <a:rPr lang="ru-RU" b="1" dirty="0" smtClean="0"/>
              <a:t>Вызов функции </a:t>
            </a:r>
            <a:r>
              <a:rPr lang="mr-IN" b="1" dirty="0" smtClean="0"/>
              <a:t>–</a:t>
            </a:r>
            <a:r>
              <a:rPr lang="ru-RU" b="1" dirty="0" smtClean="0"/>
              <a:t> выражение (</a:t>
            </a:r>
            <a:r>
              <a:rPr lang="en-US" b="1" dirty="0" smtClean="0"/>
              <a:t>expression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837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838365" y="3134717"/>
            <a:ext cx="3428503" cy="647100"/>
          </a:xfrm>
        </p:spPr>
        <p:txBody>
          <a:bodyPr/>
          <a:lstStyle/>
          <a:p>
            <a:pPr algn="ctr"/>
            <a:r>
              <a:rPr lang="ru-RU" dirty="0"/>
              <a:t>ВОПРОСЫ?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b="1" dirty="0" smtClean="0"/>
              <a:t>Операторы</a:t>
            </a:r>
            <a:r>
              <a:rPr lang="ru-RU" sz="1800" dirty="0" smtClean="0"/>
              <a:t> работают с </a:t>
            </a:r>
            <a:r>
              <a:rPr lang="ru-RU" sz="1800" b="1" dirty="0" smtClean="0"/>
              <a:t>переменными(</a:t>
            </a:r>
            <a:r>
              <a:rPr lang="en-US" sz="1800" b="1" dirty="0" smtClean="0"/>
              <a:t>variables</a:t>
            </a:r>
            <a:r>
              <a:rPr lang="ru-RU" sz="1800" b="1" dirty="0" smtClean="0"/>
              <a:t>)</a:t>
            </a:r>
            <a:r>
              <a:rPr lang="ru-RU" sz="1800" dirty="0" smtClean="0"/>
              <a:t> и </a:t>
            </a:r>
            <a:r>
              <a:rPr lang="ru-RU" sz="1800" b="1" dirty="0" smtClean="0"/>
              <a:t>значениями</a:t>
            </a:r>
            <a:r>
              <a:rPr lang="en-US" sz="1800" b="1" dirty="0" smtClean="0"/>
              <a:t>(values)</a:t>
            </a:r>
          </a:p>
          <a:p>
            <a:endParaRPr lang="en-US" sz="1800" dirty="0"/>
          </a:p>
          <a:p>
            <a:r>
              <a:rPr lang="ru-RU" sz="1800" b="1" dirty="0" smtClean="0"/>
              <a:t>Операторы</a:t>
            </a:r>
            <a:r>
              <a:rPr lang="ru-RU" sz="1800" dirty="0" smtClean="0"/>
              <a:t> позволяют из простых </a:t>
            </a:r>
            <a:r>
              <a:rPr lang="ru-RU" sz="1800" b="1" dirty="0" smtClean="0"/>
              <a:t>выражение(</a:t>
            </a:r>
            <a:r>
              <a:rPr lang="en-US" sz="1800" b="1" dirty="0" smtClean="0"/>
              <a:t>expressions</a:t>
            </a:r>
            <a:r>
              <a:rPr lang="ru-RU" sz="1800" b="1" dirty="0" smtClean="0"/>
              <a:t>)</a:t>
            </a:r>
            <a:r>
              <a:rPr lang="ru-RU" sz="1800" dirty="0" smtClean="0"/>
              <a:t> строить более сложные</a:t>
            </a:r>
            <a:r>
              <a:rPr lang="en-US" sz="1800" dirty="0" smtClean="0"/>
              <a:t> </a:t>
            </a:r>
            <a:r>
              <a:rPr lang="ru-RU" sz="1800" dirty="0" smtClean="0"/>
              <a:t>выражения.</a:t>
            </a:r>
          </a:p>
          <a:p>
            <a:endParaRPr lang="ru-RU" sz="1800" dirty="0"/>
          </a:p>
          <a:p>
            <a:r>
              <a:rPr lang="ru-RU" sz="2000" b="1" dirty="0" smtClean="0">
                <a:solidFill>
                  <a:schemeClr val="accent3"/>
                </a:solidFill>
              </a:rPr>
              <a:t>5+4;</a:t>
            </a:r>
            <a:r>
              <a:rPr lang="ru-RU" sz="1800" dirty="0" smtClean="0"/>
              <a:t> </a:t>
            </a:r>
            <a:r>
              <a:rPr lang="mr-IN" sz="1800" dirty="0" smtClean="0"/>
              <a:t>–</a:t>
            </a:r>
            <a:r>
              <a:rPr lang="ru-RU" sz="1800" dirty="0" smtClean="0"/>
              <a:t> </a:t>
            </a:r>
            <a:r>
              <a:rPr lang="ru-RU" sz="1800" i="1" dirty="0" smtClean="0"/>
              <a:t>числовой литерал 5 и числовой литерал 4 </a:t>
            </a:r>
            <a:r>
              <a:rPr lang="mr-IN" sz="1800" i="1" dirty="0" smtClean="0"/>
              <a:t>–</a:t>
            </a:r>
            <a:r>
              <a:rPr lang="ru-RU" sz="1800" i="1" dirty="0" smtClean="0"/>
              <a:t> первичные выражения (в данном случае значения), оператор </a:t>
            </a:r>
            <a:r>
              <a:rPr lang="ru-RU" sz="2000" b="1" i="1" dirty="0" smtClean="0">
                <a:solidFill>
                  <a:schemeClr val="accent3"/>
                </a:solidFill>
              </a:rPr>
              <a:t>+</a:t>
            </a:r>
            <a:r>
              <a:rPr lang="ru-RU" sz="1800" i="1" dirty="0" smtClean="0"/>
              <a:t> позволяет </a:t>
            </a:r>
            <a:r>
              <a:rPr lang="ru-RU" sz="1800" i="1" u="sng" dirty="0" smtClean="0"/>
              <a:t>из двух первичных выражений получить более сложное выражение</a:t>
            </a:r>
            <a:r>
              <a:rPr lang="ru-RU" sz="1800" i="1" dirty="0" smtClean="0"/>
              <a:t>, которое возвращает результат арифметического сложения двух значений.</a:t>
            </a:r>
            <a:endParaRPr lang="ru-RU" sz="1800" i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70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/>
              <a:t>Операторы могут быть разбиты на категории по количеству требуемых им операндов.</a:t>
            </a:r>
            <a:endParaRPr lang="en-US" sz="1800" dirty="0"/>
          </a:p>
          <a:p>
            <a:endParaRPr lang="en-US" dirty="0"/>
          </a:p>
          <a:p>
            <a:r>
              <a:rPr lang="ru-RU" sz="2000" dirty="0"/>
              <a:t>Операторы </a:t>
            </a:r>
            <a:r>
              <a:rPr lang="en-US" sz="2000" dirty="0"/>
              <a:t>JS: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3"/>
                </a:solidFill>
              </a:rPr>
              <a:t>унарные</a:t>
            </a:r>
            <a:r>
              <a:rPr lang="en-US" sz="1800" dirty="0"/>
              <a:t>;</a:t>
            </a:r>
            <a:endParaRPr lang="ru-RU" sz="1800" dirty="0"/>
          </a:p>
          <a:p>
            <a:r>
              <a:rPr lang="en-US" sz="1800" dirty="0"/>
              <a:t>	</a:t>
            </a:r>
            <a:r>
              <a:rPr lang="en-US" sz="1800" b="1" i="1" u="sng" dirty="0"/>
              <a:t>operator</a:t>
            </a:r>
            <a:r>
              <a:rPr lang="en-US" sz="1800" b="1" i="1" dirty="0"/>
              <a:t> operand;</a:t>
            </a:r>
          </a:p>
          <a:p>
            <a:r>
              <a:rPr lang="en-US" sz="1800" b="1" i="1" dirty="0"/>
              <a:t>		</a:t>
            </a:r>
            <a:r>
              <a:rPr lang="en-US" sz="1800" dirty="0"/>
              <a:t>++a;</a:t>
            </a:r>
          </a:p>
          <a:p>
            <a:r>
              <a:rPr lang="en-US" sz="1800" dirty="0"/>
              <a:t>	</a:t>
            </a:r>
            <a:r>
              <a:rPr lang="en-US" sz="1800" b="1" i="1" dirty="0"/>
              <a:t> operand </a:t>
            </a:r>
            <a:r>
              <a:rPr lang="en-US" sz="1800" b="1" i="1" u="sng" dirty="0"/>
              <a:t>operator</a:t>
            </a:r>
            <a:r>
              <a:rPr lang="en-US" sz="1800" b="1" i="1" dirty="0"/>
              <a:t>;</a:t>
            </a:r>
          </a:p>
          <a:p>
            <a:r>
              <a:rPr lang="en-US" sz="1800" dirty="0"/>
              <a:t>		a++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3"/>
                </a:solidFill>
              </a:rPr>
              <a:t>бинарные</a:t>
            </a:r>
            <a:r>
              <a:rPr lang="en-US" sz="1800" dirty="0"/>
              <a:t>;</a:t>
            </a:r>
          </a:p>
          <a:p>
            <a:r>
              <a:rPr lang="en-US" sz="1800" b="1" i="1" dirty="0"/>
              <a:t>	 operand </a:t>
            </a:r>
            <a:r>
              <a:rPr lang="en-US" sz="1800" b="1" i="1" u="sng" dirty="0" smtClean="0"/>
              <a:t>operator</a:t>
            </a:r>
            <a:r>
              <a:rPr lang="en-US" sz="1800" b="1" i="1" dirty="0" smtClean="0"/>
              <a:t> operand</a:t>
            </a:r>
            <a:r>
              <a:rPr lang="ru-RU" sz="1800" b="1" i="1" dirty="0" smtClean="0"/>
              <a:t> </a:t>
            </a:r>
            <a:r>
              <a:rPr lang="en-US" sz="1800" b="1" i="1" dirty="0" smtClean="0"/>
              <a:t>;</a:t>
            </a:r>
            <a:endParaRPr lang="en-US" sz="1800" b="1" i="1" dirty="0"/>
          </a:p>
          <a:p>
            <a:r>
              <a:rPr lang="en-US" sz="1800" b="1" i="1" dirty="0"/>
              <a:t>		</a:t>
            </a:r>
            <a:r>
              <a:rPr lang="en-US" sz="1800" dirty="0" smtClean="0"/>
              <a:t>a + b</a:t>
            </a:r>
            <a:r>
              <a:rPr lang="en-US" sz="1800" dirty="0"/>
              <a:t>;</a:t>
            </a:r>
          </a:p>
          <a:p>
            <a:r>
              <a:rPr lang="en-US" sz="1800" dirty="0"/>
              <a:t>		</a:t>
            </a:r>
            <a:r>
              <a:rPr lang="en-US" sz="1800" dirty="0" smtClean="0"/>
              <a:t>a * b</a:t>
            </a:r>
            <a:r>
              <a:rPr lang="en-US" sz="1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3"/>
                </a:solidFill>
              </a:rPr>
              <a:t>тернарный</a:t>
            </a:r>
            <a:r>
              <a:rPr lang="en-US" sz="1800" dirty="0"/>
              <a:t>; - </a:t>
            </a:r>
            <a:r>
              <a:rPr lang="ru-RU" sz="1800" i="1" dirty="0" smtClean="0"/>
              <a:t>один </a:t>
            </a:r>
            <a:r>
              <a:rPr lang="mr-IN" sz="1800" i="1" dirty="0" smtClean="0"/>
              <a:t>–</a:t>
            </a:r>
            <a:r>
              <a:rPr lang="ru-RU" sz="1800" i="1" dirty="0" smtClean="0"/>
              <a:t> условный оператор</a:t>
            </a:r>
            <a:endParaRPr lang="en-US" sz="18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Types of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4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0485" y="1221711"/>
            <a:ext cx="7903029" cy="529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Операторы присвоения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– бинарные операторы</a:t>
            </a:r>
          </a:p>
          <a:p>
            <a:pPr>
              <a:lnSpc>
                <a:spcPct val="120000"/>
              </a:lnSpc>
            </a:pPr>
            <a:r>
              <a:rPr lang="en-US" i="1" dirty="0"/>
              <a:t>operand </a:t>
            </a:r>
            <a:r>
              <a:rPr lang="en-US" i="1" u="sng" dirty="0"/>
              <a:t>operator</a:t>
            </a:r>
            <a:r>
              <a:rPr lang="en-US" i="1" dirty="0"/>
              <a:t> operand</a:t>
            </a:r>
            <a:r>
              <a:rPr lang="ru-RU" i="1" dirty="0"/>
              <a:t> </a:t>
            </a:r>
            <a:endParaRPr lang="en-US" i="1" dirty="0" smtClean="0"/>
          </a:p>
          <a:p>
            <a:pPr>
              <a:lnSpc>
                <a:spcPct val="120000"/>
              </a:lnSpc>
            </a:pPr>
            <a:endParaRPr lang="en-US" i="1" dirty="0" smtClean="0"/>
          </a:p>
          <a:p>
            <a:pPr>
              <a:lnSpc>
                <a:spcPct val="120000"/>
              </a:lnSpc>
            </a:pPr>
            <a:r>
              <a:rPr lang="en-US" i="1" dirty="0" err="1">
                <a:solidFill>
                  <a:srgbClr val="444444"/>
                </a:solidFill>
                <a:cs typeface="Trebuchet MS"/>
              </a:rPr>
              <a:t>var</a:t>
            </a:r>
            <a:r>
              <a:rPr lang="en-US" i="1" dirty="0">
                <a:solidFill>
                  <a:srgbClr val="444444"/>
                </a:solidFill>
                <a:cs typeface="Trebuchet MS"/>
              </a:rPr>
              <a:t> x; - </a:t>
            </a:r>
            <a:r>
              <a:rPr lang="ru-RU" sz="1600" i="1" dirty="0">
                <a:solidFill>
                  <a:srgbClr val="444444"/>
                </a:solidFill>
                <a:cs typeface="Trebuchet MS"/>
              </a:rPr>
              <a:t>заранее созданная переменная</a:t>
            </a:r>
            <a:endParaRPr lang="en-US" sz="1600" i="1" dirty="0">
              <a:solidFill>
                <a:srgbClr val="444444"/>
              </a:solidFill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444444"/>
                </a:solidFill>
                <a:cs typeface="Trebuchet MS"/>
              </a:rPr>
              <a:t>x = 10;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444444"/>
                </a:solidFill>
                <a:cs typeface="Trebuchet MS"/>
              </a:rPr>
              <a:t>x = ‘</a:t>
            </a:r>
            <a:r>
              <a:rPr lang="en-US" b="1" dirty="0" err="1">
                <a:solidFill>
                  <a:srgbClr val="444444"/>
                </a:solidFill>
                <a:cs typeface="Trebuchet MS"/>
              </a:rPr>
              <a:t>myname</a:t>
            </a:r>
            <a:r>
              <a:rPr lang="en-US" b="1" dirty="0">
                <a:solidFill>
                  <a:srgbClr val="444444"/>
                </a:solidFill>
                <a:cs typeface="Trebuchet MS"/>
              </a:rPr>
              <a:t>’;</a:t>
            </a:r>
            <a:endParaRPr lang="ru-RU" b="1" dirty="0">
              <a:solidFill>
                <a:srgbClr val="444444"/>
              </a:solidFill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444444"/>
                </a:solidFill>
                <a:cs typeface="Trebuchet MS"/>
              </a:rPr>
              <a:t>console.log</a:t>
            </a:r>
            <a:r>
              <a:rPr lang="en-US" b="1" dirty="0" smtClean="0">
                <a:solidFill>
                  <a:srgbClr val="444444"/>
                </a:solidFill>
                <a:cs typeface="Trebuchet MS"/>
              </a:rPr>
              <a:t>(x=100+1); </a:t>
            </a:r>
            <a:r>
              <a:rPr lang="en-US" i="1" dirty="0">
                <a:solidFill>
                  <a:srgbClr val="444444"/>
                </a:solidFill>
                <a:cs typeface="Trebuchet MS"/>
              </a:rPr>
              <a:t>//</a:t>
            </a:r>
            <a:r>
              <a:rPr lang="ru-RU" i="1" dirty="0">
                <a:solidFill>
                  <a:srgbClr val="444444"/>
                </a:solidFill>
                <a:cs typeface="Trebuchet MS"/>
              </a:rPr>
              <a:t>в </a:t>
            </a:r>
            <a:r>
              <a:rPr lang="ru-RU" i="1" dirty="0" err="1">
                <a:solidFill>
                  <a:srgbClr val="444444"/>
                </a:solidFill>
                <a:cs typeface="Trebuchet MS"/>
              </a:rPr>
              <a:t>консоле</a:t>
            </a:r>
            <a:r>
              <a:rPr lang="en-US" i="1" dirty="0">
                <a:solidFill>
                  <a:srgbClr val="444444"/>
                </a:solidFill>
                <a:cs typeface="Trebuchet MS"/>
              </a:rPr>
              <a:t>:</a:t>
            </a:r>
            <a:r>
              <a:rPr lang="ru-RU" i="1" dirty="0">
                <a:solidFill>
                  <a:srgbClr val="444444"/>
                </a:solidFill>
                <a:cs typeface="Trebuchet MS"/>
              </a:rPr>
              <a:t> </a:t>
            </a:r>
            <a:r>
              <a:rPr lang="ru-RU" i="1" dirty="0" smtClean="0">
                <a:solidFill>
                  <a:srgbClr val="444444"/>
                </a:solidFill>
                <a:cs typeface="Trebuchet MS"/>
              </a:rPr>
              <a:t>10</a:t>
            </a:r>
            <a:r>
              <a:rPr lang="en-US" i="1" dirty="0" smtClean="0">
                <a:solidFill>
                  <a:srgbClr val="444444"/>
                </a:solidFill>
                <a:cs typeface="Trebuchet MS"/>
              </a:rPr>
              <a:t>1</a:t>
            </a:r>
            <a:endParaRPr lang="ru-RU" i="1" dirty="0" smtClean="0">
              <a:solidFill>
                <a:srgbClr val="444444"/>
              </a:solidFill>
              <a:cs typeface="Trebuchet MS"/>
            </a:endParaRPr>
          </a:p>
          <a:p>
            <a:pPr>
              <a:lnSpc>
                <a:spcPct val="120000"/>
              </a:lnSpc>
            </a:pPr>
            <a:endParaRPr lang="ru-RU" i="1" dirty="0">
              <a:solidFill>
                <a:srgbClr val="444444"/>
              </a:solidFill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ru-RU" dirty="0"/>
              <a:t>Основной оператор присваивания - это знак равно </a:t>
            </a:r>
            <a:r>
              <a:rPr lang="ru-RU" sz="2800" b="1" dirty="0" smtClean="0">
                <a:solidFill>
                  <a:schemeClr val="accent3"/>
                </a:solidFill>
              </a:rPr>
              <a:t>=</a:t>
            </a:r>
            <a:endParaRPr lang="ru-RU" i="1" dirty="0">
              <a:solidFill>
                <a:srgbClr val="444444"/>
              </a:solidFill>
              <a:cs typeface="Trebuchet MS"/>
            </a:endParaRPr>
          </a:p>
          <a:p>
            <a:pPr>
              <a:lnSpc>
                <a:spcPct val="120000"/>
              </a:lnSpc>
            </a:pPr>
            <a:endParaRPr lang="ru-RU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Сначала вычисляется значение справа (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right-hand side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) от оператора, а затем вычисленное значение записывается в операнд, которые находится слева(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left-hand side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) от оператора</a:t>
            </a:r>
          </a:p>
          <a:p>
            <a:pPr>
              <a:lnSpc>
                <a:spcPct val="120000"/>
              </a:lnSpc>
            </a:pP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254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Слева от оператора присваивания (</a:t>
            </a:r>
            <a:r>
              <a:rPr lang="ru-RU" sz="2000" b="1" dirty="0" smtClean="0">
                <a:solidFill>
                  <a:schemeClr val="accent3"/>
                </a:solidFill>
              </a:rPr>
              <a:t>=</a:t>
            </a:r>
            <a:r>
              <a:rPr lang="ru-RU" sz="2000" dirty="0" smtClean="0"/>
              <a:t>) может находится только </a:t>
            </a:r>
            <a:r>
              <a:rPr lang="ru-RU" sz="2000" b="1" dirty="0" smtClean="0"/>
              <a:t>выражение в которое можно записать значение </a:t>
            </a:r>
            <a:r>
              <a:rPr lang="mr-IN" sz="2000" b="1" dirty="0" smtClean="0"/>
              <a:t>–</a:t>
            </a:r>
            <a:r>
              <a:rPr lang="ru-RU" sz="2000" b="1" dirty="0" smtClean="0"/>
              <a:t> </a:t>
            </a:r>
            <a:r>
              <a:rPr lang="ru-RU" sz="2000" b="1" u="sng" dirty="0" smtClean="0"/>
              <a:t>переменная или свойство объекта!</a:t>
            </a:r>
          </a:p>
          <a:p>
            <a:endParaRPr lang="ru-RU" dirty="0"/>
          </a:p>
          <a:p>
            <a:r>
              <a:rPr lang="en-US" sz="1800" b="1" dirty="0" smtClean="0"/>
              <a:t>x = 10;</a:t>
            </a:r>
          </a:p>
          <a:p>
            <a:r>
              <a:rPr lang="en-US" sz="1800" b="1" dirty="0" smtClean="0"/>
              <a:t>y = ‘hello’;</a:t>
            </a:r>
          </a:p>
          <a:p>
            <a:endParaRPr lang="en-US" dirty="0"/>
          </a:p>
          <a:p>
            <a:r>
              <a:rPr lang="en-US" sz="1800" b="1" dirty="0" smtClean="0"/>
              <a:t>10 = </a:t>
            </a:r>
            <a:r>
              <a:rPr lang="en-US" sz="1800" b="1" dirty="0"/>
              <a:t>101</a:t>
            </a:r>
            <a:r>
              <a:rPr lang="en-US" sz="1800" b="1" dirty="0" smtClean="0"/>
              <a:t>;</a:t>
            </a:r>
            <a:r>
              <a:rPr lang="en-US" dirty="0" smtClean="0"/>
              <a:t>//</a:t>
            </a:r>
            <a:r>
              <a:rPr lang="en-US" i="1" dirty="0">
                <a:solidFill>
                  <a:srgbClr val="FF0000"/>
                </a:solidFill>
              </a:rPr>
              <a:t>Uncaught </a:t>
            </a:r>
            <a:r>
              <a:rPr lang="en-US" i="1" dirty="0" err="1">
                <a:solidFill>
                  <a:srgbClr val="FF0000"/>
                </a:solidFill>
              </a:rPr>
              <a:t>ReferenceError</a:t>
            </a:r>
            <a:r>
              <a:rPr lang="en-US" i="1" dirty="0">
                <a:solidFill>
                  <a:srgbClr val="FF0000"/>
                </a:solidFill>
              </a:rPr>
              <a:t>: Invalid left-hand side in assignment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Оператор </a:t>
            </a:r>
            <a:r>
              <a:rPr lang="ru-RU" sz="2000" b="1" dirty="0" smtClean="0">
                <a:solidFill>
                  <a:schemeClr val="accent3"/>
                </a:solidFill>
              </a:rPr>
              <a:t>=</a:t>
            </a:r>
            <a:r>
              <a:rPr lang="ru-RU" sz="2000" b="1" dirty="0"/>
              <a:t> </a:t>
            </a:r>
            <a:r>
              <a:rPr lang="ru-RU" sz="2000" b="1" dirty="0" smtClean="0"/>
              <a:t>возвращает значение</a:t>
            </a:r>
            <a:endParaRPr lang="en-US" sz="2000" b="1" dirty="0"/>
          </a:p>
          <a:p>
            <a:endParaRPr lang="en-US" sz="2000" dirty="0" smtClean="0"/>
          </a:p>
          <a:p>
            <a:r>
              <a:rPr lang="ru-RU" sz="1800" dirty="0"/>
              <a:t>Все операторы возвращают </a:t>
            </a:r>
            <a:r>
              <a:rPr lang="ru-RU" sz="1800" dirty="0" smtClean="0"/>
              <a:t>значение</a:t>
            </a:r>
            <a:endParaRPr lang="en-US" sz="1800" dirty="0" smtClean="0"/>
          </a:p>
          <a:p>
            <a:r>
              <a:rPr lang="en-US" sz="1800" b="1" dirty="0" smtClean="0"/>
              <a:t>x = 10;</a:t>
            </a:r>
          </a:p>
          <a:p>
            <a:endParaRPr lang="ru-RU" sz="1800" b="1" dirty="0"/>
          </a:p>
          <a:p>
            <a:r>
              <a:rPr lang="ru-RU" sz="1800" dirty="0" smtClean="0"/>
              <a:t>Значение справа записывает в переменную</a:t>
            </a:r>
            <a:r>
              <a:rPr lang="ru-RU" sz="1800" dirty="0"/>
              <a:t> </a:t>
            </a:r>
            <a:r>
              <a:rPr lang="ru-RU" sz="1800" dirty="0" err="1"/>
              <a:t>x</a:t>
            </a:r>
            <a:r>
              <a:rPr lang="ru-RU" sz="1800" dirty="0"/>
              <a:t>, а затем </a:t>
            </a:r>
            <a:r>
              <a:rPr lang="ru-RU" sz="1800" dirty="0" smtClean="0"/>
              <a:t>возвращается</a:t>
            </a:r>
          </a:p>
          <a:p>
            <a:r>
              <a:rPr lang="en-US" sz="1800" b="1" dirty="0" err="1"/>
              <a:t>c</a:t>
            </a:r>
            <a:r>
              <a:rPr lang="en-US" sz="1800" b="1" dirty="0" err="1" smtClean="0"/>
              <a:t>onsole.log</a:t>
            </a:r>
            <a:r>
              <a:rPr lang="en-US" sz="1800" b="1" dirty="0" smtClean="0"/>
              <a:t>(x=10); </a:t>
            </a:r>
            <a:r>
              <a:rPr lang="en-US" sz="1800" dirty="0" smtClean="0"/>
              <a:t>//10</a:t>
            </a:r>
          </a:p>
          <a:p>
            <a:endParaRPr lang="ru-RU" sz="1800" dirty="0" smtClean="0"/>
          </a:p>
          <a:p>
            <a:r>
              <a:rPr lang="ru-RU" sz="1800" dirty="0" smtClean="0"/>
              <a:t>Благодаря </a:t>
            </a:r>
            <a:r>
              <a:rPr lang="ru-RU" sz="1800" dirty="0"/>
              <a:t>этому присваивание можно использовать как часть более сложного выражения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r>
              <a:rPr lang="en-US" sz="1800" b="1" dirty="0" err="1"/>
              <a:t>v</a:t>
            </a:r>
            <a:r>
              <a:rPr lang="en-US" sz="1800" b="1" dirty="0" err="1" smtClean="0"/>
              <a:t>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a,b</a:t>
            </a:r>
            <a:r>
              <a:rPr lang="en-US" sz="1800" b="1" dirty="0" smtClean="0"/>
              <a:t>;</a:t>
            </a:r>
          </a:p>
          <a:p>
            <a:r>
              <a:rPr lang="en-US" sz="1800" b="1" dirty="0" smtClean="0"/>
              <a:t>b = a = 10;</a:t>
            </a:r>
            <a:endParaRPr lang="ru-RU" sz="1800" b="1" dirty="0"/>
          </a:p>
          <a:p>
            <a:endParaRPr lang="en-US" sz="2000" b="1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5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ВНИМАНИЕ!</a:t>
            </a:r>
          </a:p>
          <a:p>
            <a:endParaRPr lang="ru-RU" sz="2000" dirty="0"/>
          </a:p>
          <a:p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 smtClean="0"/>
              <a:t> a = 10; - </a:t>
            </a:r>
            <a:r>
              <a:rPr lang="ru-RU" sz="2000" u="sng" dirty="0" smtClean="0"/>
              <a:t>инструкция</a:t>
            </a:r>
            <a:r>
              <a:rPr lang="ru-RU" sz="2000" dirty="0" smtClean="0"/>
              <a:t>, не возвращает значения</a:t>
            </a:r>
            <a:endParaRPr lang="en-US" sz="2000" dirty="0" smtClean="0"/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a</a:t>
            </a:r>
            <a:r>
              <a:rPr lang="en-US" sz="2400" dirty="0" smtClean="0"/>
              <a:t> = 10;</a:t>
            </a:r>
            <a:r>
              <a:rPr lang="ru-RU" sz="2400" dirty="0" smtClean="0"/>
              <a:t> - </a:t>
            </a:r>
            <a:r>
              <a:rPr lang="ru-RU" sz="2000" u="sng" dirty="0" smtClean="0"/>
              <a:t>выражение</a:t>
            </a:r>
            <a:r>
              <a:rPr lang="ru-RU" sz="2000" dirty="0" smtClean="0"/>
              <a:t>, возвращает значение</a:t>
            </a:r>
            <a:endParaRPr lang="en-US" sz="2000" dirty="0" smtClean="0"/>
          </a:p>
          <a:p>
            <a:endParaRPr lang="en-US" sz="2400" dirty="0"/>
          </a:p>
          <a:p>
            <a:r>
              <a:rPr lang="ru-RU" sz="2000" dirty="0" smtClean="0"/>
              <a:t>В этих двух примерах оператор присвоения работает по-разному.</a:t>
            </a:r>
            <a:endParaRPr lang="ru-RU" sz="2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Compound assignment operators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69" y="1087361"/>
            <a:ext cx="6668861" cy="51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21301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21561</TotalTime>
  <Words>687</Words>
  <Application>Microsoft Office PowerPoint</Application>
  <PresentationFormat>On-screen Show (4:3)</PresentationFormat>
  <Paragraphs>244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Arial Black</vt:lpstr>
      <vt:lpstr>Calibri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Andrey Smolko</cp:lastModifiedBy>
  <cp:revision>1107</cp:revision>
  <cp:lastPrinted>2014-07-09T13:30:36Z</cp:lastPrinted>
  <dcterms:created xsi:type="dcterms:W3CDTF">2014-07-08T13:27:24Z</dcterms:created>
  <dcterms:modified xsi:type="dcterms:W3CDTF">2018-10-05T10:20:01Z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