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646" r:id="rId2"/>
    <p:sldId id="588" r:id="rId3"/>
    <p:sldId id="702" r:id="rId4"/>
    <p:sldId id="600" r:id="rId5"/>
    <p:sldId id="601" r:id="rId6"/>
    <p:sldId id="703" r:id="rId7"/>
    <p:sldId id="708" r:id="rId8"/>
    <p:sldId id="712" r:id="rId9"/>
    <p:sldId id="711" r:id="rId10"/>
    <p:sldId id="710" r:id="rId11"/>
    <p:sldId id="709" r:id="rId12"/>
    <p:sldId id="705" r:id="rId13"/>
    <p:sldId id="707" r:id="rId14"/>
    <p:sldId id="706" r:id="rId15"/>
    <p:sldId id="662" r:id="rId16"/>
    <p:sldId id="713" r:id="rId17"/>
    <p:sldId id="717" r:id="rId18"/>
    <p:sldId id="716" r:id="rId19"/>
    <p:sldId id="836" r:id="rId20"/>
    <p:sldId id="837" r:id="rId21"/>
    <p:sldId id="838" r:id="rId22"/>
    <p:sldId id="841" r:id="rId23"/>
    <p:sldId id="726" r:id="rId24"/>
    <p:sldId id="728" r:id="rId25"/>
    <p:sldId id="842" r:id="rId26"/>
    <p:sldId id="730" r:id="rId27"/>
    <p:sldId id="731" r:id="rId28"/>
    <p:sldId id="732" r:id="rId29"/>
    <p:sldId id="733" r:id="rId30"/>
    <p:sldId id="735" r:id="rId31"/>
    <p:sldId id="734" r:id="rId32"/>
    <p:sldId id="737" r:id="rId33"/>
  </p:sldIdLst>
  <p:sldSz cx="9144000" cy="6858000" type="screen4x3"/>
  <p:notesSz cx="6858000" cy="9144000"/>
  <p:defaultTextStyle>
    <a:defPPr>
      <a:defRPr lang="pl-PL"/>
    </a:defPPr>
    <a:lvl1pPr algn="ctr" rtl="0" fontAlgn="base">
      <a:spcBef>
        <a:spcPct val="0"/>
      </a:spcBef>
      <a:spcAft>
        <a:spcPct val="0"/>
      </a:spcAft>
      <a:defRPr sz="1900" b="1" kern="1200" baseline="36000">
        <a:solidFill>
          <a:srgbClr val="FF33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900" b="1" kern="1200" baseline="36000">
        <a:solidFill>
          <a:srgbClr val="FF33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900" b="1" kern="1200" baseline="36000">
        <a:solidFill>
          <a:srgbClr val="FF33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900" b="1" kern="1200" baseline="36000">
        <a:solidFill>
          <a:srgbClr val="FF33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900" b="1" kern="1200" baseline="36000">
        <a:solidFill>
          <a:srgbClr val="FF33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900" b="1" kern="1200" baseline="36000">
        <a:solidFill>
          <a:srgbClr val="FF33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900" b="1" kern="1200" baseline="36000">
        <a:solidFill>
          <a:srgbClr val="FF33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900" b="1" kern="1200" baseline="36000">
        <a:solidFill>
          <a:srgbClr val="FF33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900" b="1" kern="1200" baseline="36000">
        <a:solidFill>
          <a:srgbClr val="FF33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00"/>
    <a:srgbClr val="FF99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1020" autoAdjust="0"/>
  </p:normalViewPr>
  <p:slideViewPr>
    <p:cSldViewPr>
      <p:cViewPr varScale="1">
        <p:scale>
          <a:sx n="116" d="100"/>
          <a:sy n="116" d="100"/>
        </p:scale>
        <p:origin x="27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8240B2-0376-4C54-8C70-9CFBBD813B07}" type="datetimeFigureOut">
              <a:rPr lang="pl-PL"/>
              <a:pPr>
                <a:defRPr/>
              </a:pPr>
              <a:t>1.11.2022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5A277B7-97B1-453F-BCA5-6E3F9DA1F84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1071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F1C1-8031-41EA-91F1-0A3DDB4A183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371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84CCF-E141-414E-A470-0924D188F62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725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84988" y="476250"/>
            <a:ext cx="1801812" cy="56499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477963" y="476250"/>
            <a:ext cx="5254625" cy="564991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90B71-07DA-4ECD-AEAE-CE86CFED2DF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6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2D469-0393-47C6-87F9-EE07FD04E5A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144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7A93-5830-4460-8720-5580CFD21FE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563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77963" y="1628775"/>
            <a:ext cx="3527425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57788" y="1628775"/>
            <a:ext cx="3529012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437BE-3849-4E9C-B877-BD0F0B4FCAF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67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FE5C2-AF6A-451F-9C55-D299914F59F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80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AED5B-8104-44F1-A6B3-B9EEBE31714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372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C6777-04BA-46F8-BC26-42A2C83B978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615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5EFCD-4AB7-4670-BC94-7B459127CA2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118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A5113-873E-4586-AA09-E17C9384C89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070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7963" y="476250"/>
            <a:ext cx="7208837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7963" y="1628775"/>
            <a:ext cx="7208837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8A004D7-113E-44A9-9693-96B99CDD7A7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 txBox="1">
            <a:spLocks noChangeArrowheads="1"/>
          </p:cNvSpPr>
          <p:nvPr/>
        </p:nvSpPr>
        <p:spPr>
          <a:xfrm>
            <a:off x="0" y="396682"/>
            <a:ext cx="9144000" cy="5568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altLang="pl-PL" sz="2400" b="1" baseline="0" dirty="0">
                <a:solidFill>
                  <a:srgbClr val="FF0000"/>
                </a:solidFill>
              </a:rPr>
              <a:t>WYKRESY RÓWNOWAGI FAZOWEJ</a:t>
            </a:r>
          </a:p>
          <a:p>
            <a:r>
              <a:rPr lang="pl-PL" altLang="pl-PL" sz="2400" b="1" baseline="0" dirty="0">
                <a:solidFill>
                  <a:srgbClr val="FF0000"/>
                </a:solidFill>
              </a:rPr>
              <a:t>PRZEDSTAWIAJĄ ZAKRESY WYSTĘPOWANIA POSZCZEGÓLNYCH FAZ, W ZALEŻNOŚCI OD SKŁADU CHEMICZNEGO STOPÓW I TEMPERATURY</a:t>
            </a:r>
          </a:p>
          <a:p>
            <a:endParaRPr lang="en-US" altLang="pl-PL" sz="4000" b="1" dirty="0">
              <a:solidFill>
                <a:srgbClr val="FF0000"/>
              </a:solidFill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4149080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800" b="1" baseline="0" dirty="0">
                <a:solidFill>
                  <a:schemeClr val="tx2"/>
                </a:solidFill>
              </a:rPr>
              <a:t>Ilustrują skład fazowy stopów oraz przemiany fazowe jakie w nich zachodzą w funkcji składu chemicznego stopów </a:t>
            </a:r>
          </a:p>
          <a:p>
            <a:pPr algn="ctr"/>
            <a:r>
              <a:rPr lang="pl-PL" sz="2800" b="1" baseline="0" dirty="0">
                <a:solidFill>
                  <a:schemeClr val="tx2"/>
                </a:solidFill>
              </a:rPr>
              <a:t>i temperatury. 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583532" y="746916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>
              <a:defRPr/>
            </a:pPr>
            <a:r>
              <a:rPr lang="pl-PL" sz="14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Układy równowagi fazowej</a:t>
            </a:r>
          </a:p>
        </p:txBody>
      </p:sp>
      <p:pic>
        <p:nvPicPr>
          <p:cNvPr id="7" name="Picture 11" descr="sem01_0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2A114A6D-332A-704A-A199-F4000B7CE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476672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EEAD388-74C6-C679-EF0A-CDDA820B1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1149821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>
              <a:defRPr/>
            </a:pPr>
            <a:r>
              <a:rPr lang="pl-PL" sz="14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Wykład 4 – 24.X.2022</a:t>
            </a:r>
          </a:p>
        </p:txBody>
      </p:sp>
    </p:spTree>
    <p:extLst>
      <p:ext uri="{BB962C8B-B14F-4D97-AF65-F5344CB8AC3E}">
        <p14:creationId xmlns:p14="http://schemas.microsoft.com/office/powerpoint/2010/main" val="27392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11" descr="sem01_0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583532" y="746916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>
              <a:defRPr/>
            </a:pPr>
            <a:r>
              <a:rPr lang="pl-PL" sz="14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Układy równowagi fazowej</a:t>
            </a: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30B9EB23-41B3-AC47-9928-A2C96A35BDC8}"/>
              </a:ext>
            </a:extLst>
          </p:cNvPr>
          <p:cNvCxnSpPr/>
          <p:nvPr/>
        </p:nvCxnSpPr>
        <p:spPr bwMode="auto">
          <a:xfrm>
            <a:off x="7164288" y="29969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09D31D79-D503-0B44-8B1B-848DFB937AD0}"/>
              </a:ext>
            </a:extLst>
          </p:cNvPr>
          <p:cNvCxnSpPr/>
          <p:nvPr/>
        </p:nvCxnSpPr>
        <p:spPr bwMode="auto">
          <a:xfrm>
            <a:off x="827584" y="587727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4">
            <a:extLst>
              <a:ext uri="{FF2B5EF4-FFF2-40B4-BE49-F238E27FC236}">
                <a16:creationId xmlns:a16="http://schemas.microsoft.com/office/drawing/2014/main" id="{17A2FFD9-6E51-3A47-8BE9-F2D691440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476672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38F3FE9-9FA1-CE44-B292-D2AAAD08B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576412"/>
            <a:ext cx="5588000" cy="4660900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D58449AF-92E7-6F4C-8577-B232F7A744D5}"/>
              </a:ext>
            </a:extLst>
          </p:cNvPr>
          <p:cNvSpPr/>
          <p:nvPr/>
        </p:nvSpPr>
        <p:spPr>
          <a:xfrm>
            <a:off x="15528" y="6608385"/>
            <a:ext cx="6915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l-PL" sz="1200" baseline="0" dirty="0">
                <a:solidFill>
                  <a:schemeClr val="bg1"/>
                </a:solidFill>
              </a:rPr>
              <a:t>L.A. Dobrzański </a:t>
            </a:r>
            <a:r>
              <a:rPr lang="pl-PL" sz="1200" i="1" baseline="0" dirty="0">
                <a:solidFill>
                  <a:schemeClr val="bg1"/>
                </a:solidFill>
              </a:rPr>
              <a:t>Podstawy nauki o materiałach i metaloznawstwo, WNT, 2002</a:t>
            </a:r>
            <a:endParaRPr lang="en-US" sz="12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8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11" descr="sem01_0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583532" y="746916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>
              <a:defRPr/>
            </a:pPr>
            <a:r>
              <a:rPr lang="pl-PL" sz="14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Układy równowagi fazowej</a:t>
            </a: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30B9EB23-41B3-AC47-9928-A2C96A35BDC8}"/>
              </a:ext>
            </a:extLst>
          </p:cNvPr>
          <p:cNvCxnSpPr/>
          <p:nvPr/>
        </p:nvCxnSpPr>
        <p:spPr bwMode="auto">
          <a:xfrm>
            <a:off x="7164288" y="29969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09D31D79-D503-0B44-8B1B-848DFB937AD0}"/>
              </a:ext>
            </a:extLst>
          </p:cNvPr>
          <p:cNvCxnSpPr/>
          <p:nvPr/>
        </p:nvCxnSpPr>
        <p:spPr bwMode="auto">
          <a:xfrm>
            <a:off x="827584" y="587727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4">
            <a:extLst>
              <a:ext uri="{FF2B5EF4-FFF2-40B4-BE49-F238E27FC236}">
                <a16:creationId xmlns:a16="http://schemas.microsoft.com/office/drawing/2014/main" id="{17A2FFD9-6E51-3A47-8BE9-F2D691440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476672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1DAD72C-63AE-D44A-A0C4-914E85E6D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56792"/>
            <a:ext cx="6705600" cy="5003800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AA8FE5A6-9972-4843-B15F-F1B23CD126E0}"/>
              </a:ext>
            </a:extLst>
          </p:cNvPr>
          <p:cNvSpPr/>
          <p:nvPr/>
        </p:nvSpPr>
        <p:spPr>
          <a:xfrm>
            <a:off x="15528" y="6608385"/>
            <a:ext cx="6915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l-PL" sz="1200" baseline="0" dirty="0">
                <a:solidFill>
                  <a:schemeClr val="bg1"/>
                </a:solidFill>
              </a:rPr>
              <a:t>L.A. Dobrzański </a:t>
            </a:r>
            <a:r>
              <a:rPr lang="pl-PL" sz="1200" i="1" baseline="0" dirty="0">
                <a:solidFill>
                  <a:schemeClr val="bg1"/>
                </a:solidFill>
              </a:rPr>
              <a:t>Podstawy nauki o materiałach i metaloznawstwo, WNT, 2002</a:t>
            </a:r>
            <a:endParaRPr lang="en-US" sz="12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78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11" descr="sem01_0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583532" y="746916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>
              <a:defRPr/>
            </a:pPr>
            <a:r>
              <a:rPr lang="pl-PL" sz="14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Układy równowagi fazowej</a:t>
            </a:r>
          </a:p>
        </p:txBody>
      </p:sp>
      <p:pic>
        <p:nvPicPr>
          <p:cNvPr id="5" name="Obraz 2">
            <a:extLst>
              <a:ext uri="{FF2B5EF4-FFF2-40B4-BE49-F238E27FC236}">
                <a16:creationId xmlns:a16="http://schemas.microsoft.com/office/drawing/2014/main" id="{A38B1A14-4BAF-0048-8019-452C6AFE0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487488"/>
            <a:ext cx="6913563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375A7118-1053-864A-9571-235C68A44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476672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381917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11" descr="sem01_0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583532" y="746916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>
              <a:defRPr/>
            </a:pPr>
            <a:r>
              <a:rPr lang="pl-PL" sz="14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Układy równowagi fazowej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6930F4C-0A5D-7B45-987B-91A4519B6F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08" y="1550066"/>
            <a:ext cx="5057783" cy="4891244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E21FCEEB-DB2F-1C45-A872-159B6A992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476672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2443182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11" descr="sem01_0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583532" y="746916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>
              <a:defRPr/>
            </a:pPr>
            <a:r>
              <a:rPr lang="pl-PL" sz="14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Układy równowagi fazowej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3BDEC14-6180-964E-9754-26B2F1604B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93" y="1533717"/>
            <a:ext cx="4985912" cy="4821739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1D3DEC15-F826-324A-A0D3-16DBEBD9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476672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310549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11" descr="sem01_0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2060575"/>
            <a:ext cx="74390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583532" y="746916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>
              <a:defRPr/>
            </a:pPr>
            <a:r>
              <a:rPr lang="pl-PL" sz="14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Układy równowagi fazowej</a:t>
            </a:r>
          </a:p>
        </p:txBody>
      </p:sp>
      <p:sp>
        <p:nvSpPr>
          <p:cNvPr id="2" name="Prostokąt 1"/>
          <p:cNvSpPr/>
          <p:nvPr/>
        </p:nvSpPr>
        <p:spPr>
          <a:xfrm>
            <a:off x="20588" y="6309320"/>
            <a:ext cx="4335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0" baseline="0" dirty="0">
                <a:solidFill>
                  <a:schemeClr val="accent6"/>
                </a:solidFill>
              </a:rPr>
              <a:t>źródło: http://practicalmaintenance.net/?p=1192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E482E10-C22D-224E-B7C1-80C688CF8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476672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15901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B260D1FB-8EA8-41B1-B4CD-F6CEC3FFD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  <p:pic>
        <p:nvPicPr>
          <p:cNvPr id="5" name="Picture 11" descr="sem01_008">
            <a:extLst>
              <a:ext uri="{FF2B5EF4-FFF2-40B4-BE49-F238E27FC236}">
                <a16:creationId xmlns:a16="http://schemas.microsoft.com/office/drawing/2014/main" id="{6A009A2A-F1D1-FE41-99E4-62B346272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E34D0E0E-100B-564E-AE35-FBB7D483C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25256E6-12CB-BF44-8921-01613890A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38275"/>
            <a:ext cx="6931025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47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B260D1FB-8EA8-41B1-B4CD-F6CEC3FFD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  <p:pic>
        <p:nvPicPr>
          <p:cNvPr id="5" name="Picture 11" descr="sem01_008">
            <a:extLst>
              <a:ext uri="{FF2B5EF4-FFF2-40B4-BE49-F238E27FC236}">
                <a16:creationId xmlns:a16="http://schemas.microsoft.com/office/drawing/2014/main" id="{6A009A2A-F1D1-FE41-99E4-62B346272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E34D0E0E-100B-564E-AE35-FBB7D483C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041DD6B-C370-2C49-8018-FEB5F9013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95178"/>
            <a:ext cx="8045502" cy="5080982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F427399C-CE67-EB40-B88D-2AD3D1440767}"/>
              </a:ext>
            </a:extLst>
          </p:cNvPr>
          <p:cNvSpPr/>
          <p:nvPr/>
        </p:nvSpPr>
        <p:spPr>
          <a:xfrm>
            <a:off x="2704" y="6561020"/>
            <a:ext cx="6369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l-PL" sz="1400" b="0" baseline="0" dirty="0">
                <a:solidFill>
                  <a:schemeClr val="accent3"/>
                </a:solidFill>
              </a:rPr>
              <a:t>źródło: http://home.agh.edu.pl/~dabek/Wykresy_rownowagi_fazowej.pdf</a:t>
            </a:r>
          </a:p>
        </p:txBody>
      </p:sp>
    </p:spTree>
    <p:extLst>
      <p:ext uri="{BB962C8B-B14F-4D97-AF65-F5344CB8AC3E}">
        <p14:creationId xmlns:p14="http://schemas.microsoft.com/office/powerpoint/2010/main" val="1501926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B260D1FB-8EA8-41B1-B4CD-F6CEC3FFD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  <p:pic>
        <p:nvPicPr>
          <p:cNvPr id="5" name="Picture 11" descr="sem01_008">
            <a:extLst>
              <a:ext uri="{FF2B5EF4-FFF2-40B4-BE49-F238E27FC236}">
                <a16:creationId xmlns:a16="http://schemas.microsoft.com/office/drawing/2014/main" id="{6A009A2A-F1D1-FE41-99E4-62B346272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E34D0E0E-100B-564E-AE35-FBB7D483C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pic>
        <p:nvPicPr>
          <p:cNvPr id="8" name="Picture 4" descr="sem01_002">
            <a:extLst>
              <a:ext uri="{FF2B5EF4-FFF2-40B4-BE49-F238E27FC236}">
                <a16:creationId xmlns:a16="http://schemas.microsoft.com/office/drawing/2014/main" id="{2D089F31-832C-3B41-AEDB-19E7406F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28775"/>
            <a:ext cx="7669212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85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B260D1FB-8EA8-41B1-B4CD-F6CEC3FFD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  <p:pic>
        <p:nvPicPr>
          <p:cNvPr id="5" name="Picture 11" descr="sem01_008">
            <a:extLst>
              <a:ext uri="{FF2B5EF4-FFF2-40B4-BE49-F238E27FC236}">
                <a16:creationId xmlns:a16="http://schemas.microsoft.com/office/drawing/2014/main" id="{6A009A2A-F1D1-FE41-99E4-62B346272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E34D0E0E-100B-564E-AE35-FBB7D483C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2846A3A3-0D76-D04F-BC0C-08CFD7582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91440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gibbs">
            <a:extLst>
              <a:ext uri="{FF2B5EF4-FFF2-40B4-BE49-F238E27FC236}">
                <a16:creationId xmlns:a16="http://schemas.microsoft.com/office/drawing/2014/main" id="{E7E16BB9-5DED-9D4C-8323-369F6D9B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437063"/>
            <a:ext cx="139223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USNS_Josiah_Willard_Gibbs_(T-AGOR-1)">
            <a:extLst>
              <a:ext uri="{FF2B5EF4-FFF2-40B4-BE49-F238E27FC236}">
                <a16:creationId xmlns:a16="http://schemas.microsoft.com/office/drawing/2014/main" id="{97C9F002-AD9B-144E-80FC-D0DB5CE5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508500"/>
            <a:ext cx="24447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65C4C259-94F8-9A48-88FA-3C34E1ECC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5013325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15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11" descr="sem01_0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12" descr="sem01_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28775"/>
            <a:ext cx="7345362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34925" y="4149725"/>
            <a:ext cx="86995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28800" indent="-18288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  <a:buFontTx/>
              <a:buNone/>
            </a:pPr>
            <a:r>
              <a:rPr lang="pl-PL" altLang="pl-PL" sz="3600" dirty="0">
                <a:latin typeface="Arial" charset="0"/>
              </a:rPr>
              <a:t> </a:t>
            </a:r>
            <a:r>
              <a:rPr lang="pl-PL" altLang="pl-PL" sz="3600" dirty="0">
                <a:solidFill>
                  <a:srgbClr val="FF0000"/>
                </a:solidFill>
                <a:latin typeface="Arial" charset="0"/>
              </a:rPr>
              <a:t>	</a:t>
            </a:r>
            <a:r>
              <a:rPr lang="pl-PL" altLang="pl-PL" sz="3600" dirty="0">
                <a:solidFill>
                  <a:schemeClr val="accent2"/>
                </a:solidFill>
                <a:latin typeface="Arial" charset="0"/>
              </a:rPr>
              <a:t>Fizycznie i chemicznie rozróżnialne części układu </a:t>
            </a:r>
            <a:r>
              <a:rPr lang="en-US" altLang="pl-PL" sz="36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pl-PL" sz="3600" dirty="0" err="1">
                <a:solidFill>
                  <a:schemeClr val="accent2"/>
                </a:solidFill>
                <a:latin typeface="Arial" charset="0"/>
              </a:rPr>
              <a:t>oddzielon</a:t>
            </a:r>
            <a:r>
              <a:rPr lang="pl-PL" altLang="pl-PL" sz="3600" dirty="0">
                <a:solidFill>
                  <a:schemeClr val="accent2"/>
                </a:solidFill>
                <a:latin typeface="Arial" charset="0"/>
              </a:rPr>
              <a:t>e</a:t>
            </a:r>
            <a:r>
              <a:rPr lang="en-US" altLang="pl-PL" sz="3600" dirty="0">
                <a:solidFill>
                  <a:schemeClr val="accent2"/>
                </a:solidFill>
                <a:latin typeface="Arial" charset="0"/>
              </a:rPr>
              <a:t> od </a:t>
            </a:r>
            <a:r>
              <a:rPr lang="en-US" altLang="pl-PL" sz="3600" dirty="0" err="1">
                <a:solidFill>
                  <a:schemeClr val="accent2"/>
                </a:solidFill>
                <a:latin typeface="Arial" charset="0"/>
              </a:rPr>
              <a:t>reszty</a:t>
            </a:r>
            <a:r>
              <a:rPr lang="en-US" altLang="pl-PL" sz="36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pl-PL" sz="3600" dirty="0" err="1">
                <a:solidFill>
                  <a:schemeClr val="accent2"/>
                </a:solidFill>
                <a:latin typeface="Arial" charset="0"/>
              </a:rPr>
              <a:t>układu</a:t>
            </a:r>
            <a:r>
              <a:rPr lang="en-US" altLang="pl-PL" sz="36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pl-PL" sz="3600" dirty="0" err="1">
                <a:solidFill>
                  <a:schemeClr val="accent2"/>
                </a:solidFill>
                <a:latin typeface="Arial" charset="0"/>
              </a:rPr>
              <a:t>wyra</a:t>
            </a:r>
            <a:r>
              <a:rPr lang="pl-PL" altLang="pl-PL" sz="3600" dirty="0">
                <a:solidFill>
                  <a:schemeClr val="accent2"/>
                </a:solidFill>
                <a:latin typeface="Arial" charset="0"/>
              </a:rPr>
              <a:t>ź</a:t>
            </a:r>
            <a:r>
              <a:rPr lang="en-US" altLang="pl-PL" sz="3600" dirty="0" err="1">
                <a:solidFill>
                  <a:schemeClr val="accent2"/>
                </a:solidFill>
                <a:latin typeface="Arial" charset="0"/>
              </a:rPr>
              <a:t>ną</a:t>
            </a:r>
            <a:r>
              <a:rPr lang="en-US" altLang="pl-PL" sz="36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pl-PL" sz="3600" dirty="0" err="1">
                <a:solidFill>
                  <a:schemeClr val="accent2"/>
                </a:solidFill>
                <a:latin typeface="Arial" charset="0"/>
              </a:rPr>
              <a:t>granicą</a:t>
            </a:r>
            <a:r>
              <a:rPr lang="en-US" altLang="pl-PL" sz="3600" dirty="0">
                <a:solidFill>
                  <a:schemeClr val="accent2"/>
                </a:solidFill>
                <a:latin typeface="Arial" charset="0"/>
              </a:rPr>
              <a:t>, na </a:t>
            </a:r>
            <a:r>
              <a:rPr lang="en-US" altLang="pl-PL" sz="3600" dirty="0" err="1">
                <a:solidFill>
                  <a:schemeClr val="accent2"/>
                </a:solidFill>
                <a:latin typeface="Arial" charset="0"/>
              </a:rPr>
              <a:t>której</a:t>
            </a:r>
            <a:r>
              <a:rPr lang="en-US" altLang="pl-PL" sz="36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pl-PL" sz="3600" dirty="0" err="1">
                <a:solidFill>
                  <a:schemeClr val="accent2"/>
                </a:solidFill>
                <a:latin typeface="Arial" charset="0"/>
              </a:rPr>
              <a:t>przynajmniej</a:t>
            </a:r>
            <a:r>
              <a:rPr lang="en-US" altLang="pl-PL" sz="36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pl-PL" sz="3600" dirty="0" err="1">
                <a:solidFill>
                  <a:schemeClr val="accent2"/>
                </a:solidFill>
                <a:latin typeface="Arial" charset="0"/>
              </a:rPr>
              <a:t>niektóre</a:t>
            </a:r>
            <a:r>
              <a:rPr lang="en-US" altLang="pl-PL" sz="36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pl-PL" sz="3600" dirty="0" err="1">
                <a:solidFill>
                  <a:schemeClr val="accent2"/>
                </a:solidFill>
                <a:latin typeface="Arial" charset="0"/>
              </a:rPr>
              <a:t>własności</a:t>
            </a:r>
            <a:r>
              <a:rPr lang="en-US" altLang="pl-PL" sz="36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pl-PL" sz="3600" dirty="0" err="1">
                <a:solidFill>
                  <a:schemeClr val="accent2"/>
                </a:solidFill>
                <a:latin typeface="Arial" charset="0"/>
              </a:rPr>
              <a:t>ulegają</a:t>
            </a:r>
            <a:r>
              <a:rPr lang="en-US" altLang="pl-PL" sz="36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pl-PL" sz="3600" dirty="0" err="1">
                <a:solidFill>
                  <a:schemeClr val="accent2"/>
                </a:solidFill>
                <a:latin typeface="Arial" charset="0"/>
              </a:rPr>
              <a:t>skokowej</a:t>
            </a:r>
            <a:r>
              <a:rPr lang="en-US" altLang="pl-PL" sz="36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pl-PL" sz="3600" dirty="0" err="1">
                <a:solidFill>
                  <a:schemeClr val="accent2"/>
                </a:solidFill>
                <a:latin typeface="Arial" charset="0"/>
              </a:rPr>
              <a:t>zmianie</a:t>
            </a:r>
            <a:r>
              <a:rPr lang="en-US" altLang="pl-PL" sz="3600" dirty="0">
                <a:solidFill>
                  <a:schemeClr val="accent2"/>
                </a:solidFill>
                <a:latin typeface="Arial" charset="0"/>
              </a:rPr>
              <a:t>.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583532" y="746916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>
              <a:defRPr/>
            </a:pPr>
            <a:r>
              <a:rPr lang="pl-PL" sz="14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Układy równowagi fazowej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ADA8A7C-12C0-B94A-9134-DAF465887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476672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015D2C36-4F83-F406-4743-D0599A77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1149821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>
              <a:defRPr/>
            </a:pPr>
            <a:r>
              <a:rPr lang="pl-PL" sz="14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Wykład 4 – 24.X.2022</a:t>
            </a:r>
          </a:p>
        </p:txBody>
      </p:sp>
    </p:spTree>
    <p:extLst>
      <p:ext uri="{BB962C8B-B14F-4D97-AF65-F5344CB8AC3E}">
        <p14:creationId xmlns:p14="http://schemas.microsoft.com/office/powerpoint/2010/main" val="905155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B260D1FB-8EA8-41B1-B4CD-F6CEC3FFD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  <p:pic>
        <p:nvPicPr>
          <p:cNvPr id="5" name="Picture 11" descr="sem01_008">
            <a:extLst>
              <a:ext uri="{FF2B5EF4-FFF2-40B4-BE49-F238E27FC236}">
                <a16:creationId xmlns:a16="http://schemas.microsoft.com/office/drawing/2014/main" id="{6A009A2A-F1D1-FE41-99E4-62B346272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E34D0E0E-100B-564E-AE35-FBB7D483C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pic>
        <p:nvPicPr>
          <p:cNvPr id="8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7AA23441-F5C2-0143-A0F8-FB2929158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1415365"/>
            <a:ext cx="62611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80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B260D1FB-8EA8-41B1-B4CD-F6CEC3FFD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  <p:pic>
        <p:nvPicPr>
          <p:cNvPr id="5" name="Picture 11" descr="sem01_008">
            <a:extLst>
              <a:ext uri="{FF2B5EF4-FFF2-40B4-BE49-F238E27FC236}">
                <a16:creationId xmlns:a16="http://schemas.microsoft.com/office/drawing/2014/main" id="{6A009A2A-F1D1-FE41-99E4-62B346272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E34D0E0E-100B-564E-AE35-FBB7D483C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693F6535-DC76-D441-AA43-0442D5186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916113"/>
            <a:ext cx="4570413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301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3F84FA3-9956-3C43-ADE7-E19303E9A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80" y="1438275"/>
            <a:ext cx="7884368" cy="4987753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322C143A-1082-3042-A172-9622428AD300}"/>
              </a:ext>
            </a:extLst>
          </p:cNvPr>
          <p:cNvSpPr txBox="1"/>
          <p:nvPr/>
        </p:nvSpPr>
        <p:spPr>
          <a:xfrm>
            <a:off x="35496" y="6577607"/>
            <a:ext cx="669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400" b="0" baseline="0" dirty="0">
                <a:solidFill>
                  <a:schemeClr val="bg1"/>
                </a:solidFill>
              </a:rPr>
              <a:t>źródło: http://www.inmat.pw.edu.pl/download/epodreczniki/PNOM-MKL.pdf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97F51FE-D79E-4E48-8FE7-02DE2D6E4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766586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pic>
        <p:nvPicPr>
          <p:cNvPr id="9" name="Obraz 1">
            <a:extLst>
              <a:ext uri="{FF2B5EF4-FFF2-40B4-BE49-F238E27FC236}">
                <a16:creationId xmlns:a16="http://schemas.microsoft.com/office/drawing/2014/main" id="{53CF1640-148A-CB48-9A56-E869FC629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225675"/>
            <a:ext cx="3656013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Obraz 2">
            <a:extLst>
              <a:ext uri="{FF2B5EF4-FFF2-40B4-BE49-F238E27FC236}">
                <a16:creationId xmlns:a16="http://schemas.microsoft.com/office/drawing/2014/main" id="{393BB408-289E-F043-B190-919578E01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208213"/>
            <a:ext cx="311308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6617BDB1-88C5-D742-9F6B-38705E0DFD04}"/>
              </a:ext>
            </a:extLst>
          </p:cNvPr>
          <p:cNvSpPr/>
          <p:nvPr/>
        </p:nvSpPr>
        <p:spPr>
          <a:xfrm>
            <a:off x="0" y="6093296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0" baseline="0" dirty="0">
                <a:solidFill>
                  <a:schemeClr val="accent6"/>
                </a:solidFill>
              </a:rPr>
              <a:t>https://vacaero.com/information-resources/metallography-with-george-vander-voort/1432-metallographic-imaging-modes.html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2673015-DB41-1841-8323-0DF7BE0B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2942428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pic>
        <p:nvPicPr>
          <p:cNvPr id="5" name="Picture 2" descr="https://www.doitpoms.ac.uk/tlplib/solidification_alloys/images/000617.jpg">
            <a:extLst>
              <a:ext uri="{FF2B5EF4-FFF2-40B4-BE49-F238E27FC236}">
                <a16:creationId xmlns:a16="http://schemas.microsoft.com/office/drawing/2014/main" id="{155209E2-0986-794A-9C5B-1C90B34D6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03305"/>
            <a:ext cx="476250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812D0690-139F-E74C-9210-DC4A8D0A647E}"/>
              </a:ext>
            </a:extLst>
          </p:cNvPr>
          <p:cNvSpPr/>
          <p:nvPr/>
        </p:nvSpPr>
        <p:spPr>
          <a:xfrm>
            <a:off x="13600" y="6581001"/>
            <a:ext cx="76683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baseline="0" dirty="0">
                <a:solidFill>
                  <a:schemeClr val="bg1"/>
                </a:solidFill>
              </a:rPr>
              <a:t>https://www.doitpoms.ac.uk/tlplib/solidification_alloys/images/000617.jpg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CAEC632-0AE1-6E45-8ED0-E7196D078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818247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pic>
        <p:nvPicPr>
          <p:cNvPr id="5" name="Obraz 1">
            <a:extLst>
              <a:ext uri="{FF2B5EF4-FFF2-40B4-BE49-F238E27FC236}">
                <a16:creationId xmlns:a16="http://schemas.microsoft.com/office/drawing/2014/main" id="{76635132-D44C-AE40-98A1-52EDCD53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492375"/>
            <a:ext cx="3633787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az 2">
            <a:extLst>
              <a:ext uri="{FF2B5EF4-FFF2-40B4-BE49-F238E27FC236}">
                <a16:creationId xmlns:a16="http://schemas.microsoft.com/office/drawing/2014/main" id="{50621332-2CD1-1842-91D4-4C44ECE99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2375"/>
            <a:ext cx="363220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55BD50A0-A608-A146-A03F-E04565A870E9}"/>
              </a:ext>
            </a:extLst>
          </p:cNvPr>
          <p:cNvSpPr/>
          <p:nvPr/>
        </p:nvSpPr>
        <p:spPr>
          <a:xfrm>
            <a:off x="0" y="6577607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l-PL" sz="1400" baseline="0" dirty="0">
                <a:solidFill>
                  <a:schemeClr val="bg1"/>
                </a:solidFill>
              </a:rPr>
              <a:t>http://aeaerestaurateur.org/wp-content/uploads/2013/10/metal-2.jpg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046C9BE-2320-1A47-8D3A-2974C5BF8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765773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2EC4D010-4A1E-6E47-97E0-4EBF4012CEB5}"/>
              </a:ext>
            </a:extLst>
          </p:cNvPr>
          <p:cNvSpPr/>
          <p:nvPr/>
        </p:nvSpPr>
        <p:spPr>
          <a:xfrm>
            <a:off x="0" y="6577607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l-PL" sz="1400" baseline="0" dirty="0">
                <a:solidFill>
                  <a:schemeClr val="bg1"/>
                </a:solidFill>
              </a:rPr>
              <a:t>https://www.flickr.com/photos/core-materials/3833902930</a:t>
            </a:r>
          </a:p>
        </p:txBody>
      </p:sp>
      <p:pic>
        <p:nvPicPr>
          <p:cNvPr id="9" name="Picture 2" descr="https://c1.staticflickr.com/3/2644/3833902930_ea22c7c3b2.jpg">
            <a:extLst>
              <a:ext uri="{FF2B5EF4-FFF2-40B4-BE49-F238E27FC236}">
                <a16:creationId xmlns:a16="http://schemas.microsoft.com/office/drawing/2014/main" id="{B027555C-5E9A-9D4F-B260-E903F98AA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522" y="154682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B72A3B78-911B-6244-873B-1C937B40E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1837742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9E96334-EF5B-254C-BAC8-D2811C3538A9}"/>
              </a:ext>
            </a:extLst>
          </p:cNvPr>
          <p:cNvSpPr/>
          <p:nvPr/>
        </p:nvSpPr>
        <p:spPr>
          <a:xfrm>
            <a:off x="0" y="6577607"/>
            <a:ext cx="8028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l-PL" sz="1400" baseline="0" dirty="0">
                <a:solidFill>
                  <a:schemeClr val="bg1"/>
                </a:solidFill>
              </a:rPr>
              <a:t>http://www.materials.ac.uk/elearning/matter/PhaseDiagrams/EutecticAlloy/hypo-2.html</a:t>
            </a:r>
          </a:p>
        </p:txBody>
      </p:sp>
      <p:pic>
        <p:nvPicPr>
          <p:cNvPr id="6" name="Picture 2" descr="http://www.materials.ac.uk/elearning/matter/PhaseDiagrams/EutecticAlloy/images/hypo.png">
            <a:extLst>
              <a:ext uri="{FF2B5EF4-FFF2-40B4-BE49-F238E27FC236}">
                <a16:creationId xmlns:a16="http://schemas.microsoft.com/office/drawing/2014/main" id="{95BDA3DF-7B19-ED45-B0B4-6D59C195A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1578286"/>
            <a:ext cx="5112568" cy="477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6703C9FF-5383-4047-8E63-9913B11E1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3540272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pic>
        <p:nvPicPr>
          <p:cNvPr id="5" name="Obraz 1">
            <a:extLst>
              <a:ext uri="{FF2B5EF4-FFF2-40B4-BE49-F238E27FC236}">
                <a16:creationId xmlns:a16="http://schemas.microsoft.com/office/drawing/2014/main" id="{720DA327-546A-9849-9C24-E0932828A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773238"/>
            <a:ext cx="5418137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DD6FA2D2-5CC8-9249-95BE-BE63FFE5C91A}"/>
              </a:ext>
            </a:extLst>
          </p:cNvPr>
          <p:cNvSpPr/>
          <p:nvPr/>
        </p:nvSpPr>
        <p:spPr>
          <a:xfrm>
            <a:off x="0" y="6577607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l-PL" sz="1400" baseline="0" dirty="0">
                <a:solidFill>
                  <a:schemeClr val="bg1"/>
                </a:solidFill>
              </a:rPr>
              <a:t>http://www.metallographic.com/Metallographic-Preparation-Procedures/White-Iron.htm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450E22D-9443-AA47-9481-21D23BA4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1591897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pic>
        <p:nvPicPr>
          <p:cNvPr id="5" name="Obraz 1">
            <a:extLst>
              <a:ext uri="{FF2B5EF4-FFF2-40B4-BE49-F238E27FC236}">
                <a16:creationId xmlns:a16="http://schemas.microsoft.com/office/drawing/2014/main" id="{6588B252-8A9A-2E4A-8056-A160AF5A8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557338"/>
            <a:ext cx="77724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751F14CB-8368-7C4D-90FA-12620B510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5376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11" descr="sem01_0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583532" y="746916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>
              <a:defRPr/>
            </a:pPr>
            <a:r>
              <a:rPr lang="pl-PL" sz="14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Układy równowagi fazowej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7BA8A08-17DC-8046-99DA-9A66C2E57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29" y="5651956"/>
            <a:ext cx="50943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baseline="0" dirty="0" err="1">
                <a:solidFill>
                  <a:srgbClr val="000000"/>
                </a:solidFill>
                <a:latin typeface="Arial" charset="0"/>
              </a:rPr>
              <a:t>A</a:t>
            </a:r>
            <a:r>
              <a:rPr lang="pl-PL" altLang="pl-PL" baseline="-25000" dirty="0" err="1">
                <a:solidFill>
                  <a:srgbClr val="000000"/>
                </a:solidFill>
                <a:latin typeface="Arial" charset="0"/>
              </a:rPr>
              <a:t>m</a:t>
            </a:r>
            <a:r>
              <a:rPr lang="pl-PL" altLang="pl-PL" baseline="0" dirty="0" err="1">
                <a:solidFill>
                  <a:srgbClr val="000000"/>
                </a:solidFill>
                <a:latin typeface="Arial" charset="0"/>
              </a:rPr>
              <a:t>B</a:t>
            </a:r>
            <a:r>
              <a:rPr lang="pl-PL" altLang="pl-PL" baseline="-25000" dirty="0" err="1">
                <a:solidFill>
                  <a:srgbClr val="000000"/>
                </a:solidFill>
                <a:latin typeface="Arial" charset="0"/>
              </a:rPr>
              <a:t>n</a:t>
            </a:r>
            <a:r>
              <a:rPr lang="en-US" altLang="pl-PL" baseline="0" dirty="0">
                <a:solidFill>
                  <a:srgbClr val="000000"/>
                </a:solidFill>
                <a:latin typeface="Symbol" pitchFamily="18" charset="2"/>
              </a:rPr>
              <a:t>- </a:t>
            </a:r>
            <a:r>
              <a:rPr lang="en-US" altLang="pl-PL" baseline="0" dirty="0" err="1">
                <a:solidFill>
                  <a:srgbClr val="FF0000"/>
                </a:solidFill>
                <a:latin typeface="+mj-lt"/>
              </a:rPr>
              <a:t>faza</a:t>
            </a:r>
            <a:r>
              <a:rPr lang="en-US" altLang="pl-PL" baseline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pl-PL" baseline="0" dirty="0" err="1">
                <a:solidFill>
                  <a:srgbClr val="FF0000"/>
                </a:solidFill>
                <a:latin typeface="+mj-lt"/>
              </a:rPr>
              <a:t>międzymetaliczna</a:t>
            </a:r>
            <a:endParaRPr lang="en-US" altLang="pl-PL" i="1" baseline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AC20B60-941B-944B-9016-A1F4D18E8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21" y="2699628"/>
            <a:ext cx="36869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baseline="0" dirty="0">
                <a:solidFill>
                  <a:srgbClr val="000000"/>
                </a:solidFill>
                <a:latin typeface="Arial" charset="0"/>
              </a:rPr>
              <a:t>A, B </a:t>
            </a:r>
            <a:r>
              <a:rPr lang="en-US" altLang="pl-PL" baseline="0" dirty="0">
                <a:solidFill>
                  <a:srgbClr val="000000"/>
                </a:solidFill>
                <a:latin typeface="Symbol" pitchFamily="18" charset="2"/>
              </a:rPr>
              <a:t>– </a:t>
            </a:r>
            <a:r>
              <a:rPr lang="en-US" altLang="pl-PL" baseline="0" dirty="0" err="1">
                <a:solidFill>
                  <a:srgbClr val="FF0000"/>
                </a:solidFill>
                <a:latin typeface="+mj-lt"/>
              </a:rPr>
              <a:t>czyste</a:t>
            </a:r>
            <a:r>
              <a:rPr lang="en-US" altLang="pl-PL" baseline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pl-PL" baseline="0" dirty="0" err="1">
                <a:solidFill>
                  <a:srgbClr val="FF0000"/>
                </a:solidFill>
                <a:latin typeface="+mj-lt"/>
              </a:rPr>
              <a:t>składniki</a:t>
            </a:r>
            <a:endParaRPr lang="en-US" altLang="pl-PL" i="1" baseline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6B71CB98-4570-E045-AE30-D226199E0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55" y="3131676"/>
            <a:ext cx="39530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baseline="0" dirty="0">
                <a:solidFill>
                  <a:srgbClr val="000000"/>
                </a:solidFill>
                <a:latin typeface="Symbol" pitchFamily="2" charset="2"/>
              </a:rPr>
              <a:t>a</a:t>
            </a:r>
            <a:r>
              <a:rPr lang="pl-PL" altLang="pl-PL" baseline="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pl-PL" altLang="pl-PL" baseline="0" dirty="0">
                <a:solidFill>
                  <a:srgbClr val="000000"/>
                </a:solidFill>
                <a:latin typeface="Symbol" pitchFamily="2" charset="2"/>
              </a:rPr>
              <a:t>b</a:t>
            </a:r>
            <a:r>
              <a:rPr lang="pl-PL" altLang="pl-PL" baseline="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pl-PL" altLang="pl-PL" baseline="0" dirty="0">
                <a:solidFill>
                  <a:srgbClr val="000000"/>
                </a:solidFill>
                <a:latin typeface="Symbol" pitchFamily="2" charset="2"/>
              </a:rPr>
              <a:t>g</a:t>
            </a:r>
            <a:r>
              <a:rPr lang="pl-PL" altLang="pl-PL" baseline="0" dirty="0">
                <a:solidFill>
                  <a:srgbClr val="000000"/>
                </a:solidFill>
                <a:latin typeface="Arial" charset="0"/>
              </a:rPr>
              <a:t>… </a:t>
            </a:r>
            <a:r>
              <a:rPr lang="en-US" altLang="pl-PL" baseline="0" dirty="0">
                <a:solidFill>
                  <a:srgbClr val="000000"/>
                </a:solidFill>
                <a:latin typeface="Symbol" pitchFamily="18" charset="2"/>
              </a:rPr>
              <a:t>– </a:t>
            </a:r>
            <a:r>
              <a:rPr lang="en-US" altLang="pl-PL" baseline="0" dirty="0" err="1">
                <a:solidFill>
                  <a:srgbClr val="FF0000"/>
                </a:solidFill>
                <a:latin typeface="+mj-lt"/>
              </a:rPr>
              <a:t>roztwory</a:t>
            </a:r>
            <a:r>
              <a:rPr lang="en-US" altLang="pl-PL" baseline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pl-PL" baseline="0" dirty="0" err="1">
                <a:solidFill>
                  <a:srgbClr val="FF0000"/>
                </a:solidFill>
                <a:latin typeface="+mj-lt"/>
              </a:rPr>
              <a:t>stałe</a:t>
            </a:r>
            <a:endParaRPr lang="en-US" altLang="pl-PL" i="1" baseline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016D0A90-EA8D-8447-8FDE-DC7ECA59A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3" y="3812024"/>
            <a:ext cx="902009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baseline="0" dirty="0">
                <a:solidFill>
                  <a:srgbClr val="FF0000"/>
                </a:solidFill>
                <a:latin typeface="Arial" charset="0"/>
              </a:rPr>
              <a:t>Roztwór stały </a:t>
            </a:r>
            <a:r>
              <a:rPr lang="pl-PL" altLang="pl-PL" baseline="0" dirty="0">
                <a:solidFill>
                  <a:srgbClr val="000000"/>
                </a:solidFill>
                <a:latin typeface="Arial" charset="0"/>
              </a:rPr>
              <a:t>jest to faza o strukturze krystalicznej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baseline="0" dirty="0">
                <a:solidFill>
                  <a:srgbClr val="000000"/>
                </a:solidFill>
                <a:latin typeface="Arial" charset="0"/>
              </a:rPr>
              <a:t>utworzonej przez jeden ze składników stopu </a:t>
            </a:r>
            <a:r>
              <a:rPr lang="pl-PL" altLang="pl-PL" baseline="0" dirty="0">
                <a:solidFill>
                  <a:srgbClr val="0070C0"/>
                </a:solidFill>
                <a:latin typeface="Arial" charset="0"/>
              </a:rPr>
              <a:t>(rozpuszczalnik)</a:t>
            </a:r>
            <a:r>
              <a:rPr lang="pl-PL" altLang="pl-PL" baseline="0" dirty="0">
                <a:solidFill>
                  <a:srgbClr val="000000"/>
                </a:solidFill>
                <a:latin typeface="Arial" charset="0"/>
              </a:rPr>
              <a:t>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baseline="0" dirty="0">
                <a:solidFill>
                  <a:srgbClr val="000000"/>
                </a:solidFill>
                <a:latin typeface="Arial" charset="0"/>
              </a:rPr>
              <a:t>w której rozmieszczone są atomy drugiego składnika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baseline="0" dirty="0">
                <a:solidFill>
                  <a:srgbClr val="0070C0"/>
                </a:solidFill>
                <a:latin typeface="Arial" charset="0"/>
              </a:rPr>
              <a:t>(pierwiastek rozpuszczony) </a:t>
            </a:r>
            <a:endParaRPr lang="en-US" altLang="pl-PL" baseline="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9860962-4AA9-E146-8425-68F21F931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89" y="1625119"/>
            <a:ext cx="75485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baseline="0" dirty="0">
                <a:solidFill>
                  <a:srgbClr val="0070C0"/>
                </a:solidFill>
                <a:latin typeface="Arial" charset="0"/>
              </a:rPr>
              <a:t>W układach równowagi stopów dwuskładnikowych:</a:t>
            </a:r>
            <a:endParaRPr lang="en-US" altLang="pl-PL" i="1" baseline="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EA155BB2-4699-F448-8BAD-0BC910C4C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221732"/>
            <a:ext cx="80647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baseline="0" dirty="0">
                <a:solidFill>
                  <a:srgbClr val="000000"/>
                </a:solidFill>
                <a:latin typeface="Arial" charset="0"/>
              </a:rPr>
              <a:t>L, C </a:t>
            </a:r>
            <a:r>
              <a:rPr lang="en-US" altLang="pl-PL" baseline="0" dirty="0">
                <a:solidFill>
                  <a:srgbClr val="000000"/>
                </a:solidFill>
                <a:latin typeface="Symbol" pitchFamily="18" charset="2"/>
              </a:rPr>
              <a:t>– </a:t>
            </a:r>
            <a:r>
              <a:rPr lang="en-US" altLang="pl-PL" sz="1800" baseline="0" dirty="0" err="1">
                <a:solidFill>
                  <a:srgbClr val="FF0000"/>
                </a:solidFill>
                <a:latin typeface="+mj-lt"/>
              </a:rPr>
              <a:t>roztwory</a:t>
            </a:r>
            <a:r>
              <a:rPr lang="en-US" altLang="pl-PL" sz="1800" baseline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pl-PL" sz="1800" baseline="0" dirty="0" err="1">
                <a:solidFill>
                  <a:srgbClr val="FF0000"/>
                </a:solidFill>
                <a:latin typeface="+mj-lt"/>
              </a:rPr>
              <a:t>ciekłe</a:t>
            </a:r>
            <a:r>
              <a:rPr lang="en-US" altLang="pl-PL" sz="1800" baseline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pl-PL" sz="1800" baseline="0" dirty="0" err="1">
                <a:solidFill>
                  <a:srgbClr val="FF0000"/>
                </a:solidFill>
                <a:latin typeface="+mj-lt"/>
              </a:rPr>
              <a:t>lub</a:t>
            </a:r>
            <a:r>
              <a:rPr lang="en-US" altLang="pl-PL" sz="1800" baseline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pl-PL" sz="1800" baseline="0" dirty="0" err="1">
                <a:solidFill>
                  <a:srgbClr val="FF0000"/>
                </a:solidFill>
                <a:latin typeface="+mj-lt"/>
              </a:rPr>
              <a:t>czyste</a:t>
            </a:r>
            <a:r>
              <a:rPr lang="en-US" altLang="pl-PL" sz="1800" baseline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pl-PL" sz="1800" baseline="0" dirty="0" err="1">
                <a:solidFill>
                  <a:srgbClr val="FF0000"/>
                </a:solidFill>
                <a:latin typeface="+mj-lt"/>
              </a:rPr>
              <a:t>pierwiastki</a:t>
            </a:r>
            <a:r>
              <a:rPr lang="en-US" altLang="pl-PL" sz="1800" baseline="0" dirty="0">
                <a:solidFill>
                  <a:srgbClr val="FF0000"/>
                </a:solidFill>
                <a:latin typeface="+mj-lt"/>
              </a:rPr>
              <a:t> w </a:t>
            </a:r>
            <a:r>
              <a:rPr lang="en-US" altLang="pl-PL" sz="1800" baseline="0" dirty="0" err="1">
                <a:solidFill>
                  <a:srgbClr val="FF0000"/>
                </a:solidFill>
                <a:latin typeface="+mj-lt"/>
              </a:rPr>
              <a:t>stanie</a:t>
            </a:r>
            <a:r>
              <a:rPr lang="en-US" altLang="pl-PL" sz="1800" baseline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pl-PL" sz="1800" baseline="0" dirty="0" err="1">
                <a:solidFill>
                  <a:srgbClr val="FF0000"/>
                </a:solidFill>
                <a:latin typeface="+mj-lt"/>
              </a:rPr>
              <a:t>ciekłym</a:t>
            </a:r>
            <a:endParaRPr lang="en-US" altLang="pl-PL" i="1" baseline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C1899BA-091D-7C44-B816-27B268A37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476672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2621804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0891637-9319-ED47-9D61-517A58FD5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6" y="1447423"/>
            <a:ext cx="8055768" cy="498259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0CA5613-6643-6B4B-B7D4-EB112096322E}"/>
              </a:ext>
            </a:extLst>
          </p:cNvPr>
          <p:cNvSpPr txBox="1"/>
          <p:nvPr/>
        </p:nvSpPr>
        <p:spPr>
          <a:xfrm>
            <a:off x="35496" y="6577607"/>
            <a:ext cx="669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400" baseline="0" dirty="0">
                <a:solidFill>
                  <a:schemeClr val="bg1"/>
                </a:solidFill>
              </a:rPr>
              <a:t>źródło: http://www.inmat.pw.edu.pl/download/epodreczniki/PNOM-MKL.pdf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28F21B6-40A1-2F45-A52C-BCAA5B25B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410133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4C0FB9-9FB9-3248-B036-F24FA9551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23" y="1715321"/>
            <a:ext cx="6311354" cy="487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1B8FCD21-E001-BA42-9B1E-AA4CE245EAAC}"/>
              </a:ext>
            </a:extLst>
          </p:cNvPr>
          <p:cNvSpPr/>
          <p:nvPr/>
        </p:nvSpPr>
        <p:spPr>
          <a:xfrm>
            <a:off x="0" y="6608385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baseline="0" dirty="0" err="1">
                <a:solidFill>
                  <a:schemeClr val="bg1"/>
                </a:solidFill>
              </a:rPr>
              <a:t>https</a:t>
            </a:r>
            <a:r>
              <a:rPr lang="pl-PL" sz="1200" baseline="0" dirty="0">
                <a:solidFill>
                  <a:schemeClr val="bg1"/>
                </a:solidFill>
              </a:rPr>
              <a:t>://</a:t>
            </a:r>
            <a:r>
              <a:rPr lang="pl-PL" sz="1200" baseline="0" dirty="0" err="1">
                <a:solidFill>
                  <a:schemeClr val="bg1"/>
                </a:solidFill>
              </a:rPr>
              <a:t>chemistry.stackexchange.com</a:t>
            </a:r>
            <a:r>
              <a:rPr lang="pl-PL" sz="1200" baseline="0" dirty="0">
                <a:solidFill>
                  <a:schemeClr val="bg1"/>
                </a:solidFill>
              </a:rPr>
              <a:t>/</a:t>
            </a:r>
            <a:r>
              <a:rPr lang="pl-PL" sz="1200" baseline="0" dirty="0" err="1">
                <a:solidFill>
                  <a:schemeClr val="bg1"/>
                </a:solidFill>
              </a:rPr>
              <a:t>questions</a:t>
            </a:r>
            <a:r>
              <a:rPr lang="pl-PL" sz="1200" baseline="0" dirty="0">
                <a:solidFill>
                  <a:schemeClr val="bg1"/>
                </a:solidFill>
              </a:rPr>
              <a:t>/111790/</a:t>
            </a:r>
            <a:r>
              <a:rPr lang="pl-PL" sz="1200" baseline="0" dirty="0" err="1">
                <a:solidFill>
                  <a:schemeClr val="bg1"/>
                </a:solidFill>
              </a:rPr>
              <a:t>eutectic</a:t>
            </a:r>
            <a:r>
              <a:rPr lang="pl-PL" sz="1200" baseline="0" dirty="0">
                <a:solidFill>
                  <a:schemeClr val="bg1"/>
                </a:solidFill>
              </a:rPr>
              <a:t>-</a:t>
            </a:r>
            <a:r>
              <a:rPr lang="pl-PL" sz="1200" baseline="0" dirty="0" err="1">
                <a:solidFill>
                  <a:schemeClr val="bg1"/>
                </a:solidFill>
              </a:rPr>
              <a:t>phase</a:t>
            </a:r>
            <a:r>
              <a:rPr lang="pl-PL" sz="1200" baseline="0" dirty="0">
                <a:solidFill>
                  <a:schemeClr val="bg1"/>
                </a:solidFill>
              </a:rPr>
              <a:t>-diagram-of-al-si-</a:t>
            </a:r>
            <a:r>
              <a:rPr lang="pl-PL" sz="1200" baseline="0" dirty="0" err="1">
                <a:solidFill>
                  <a:schemeClr val="bg1"/>
                </a:solidFill>
              </a:rPr>
              <a:t>analysis</a:t>
            </a:r>
            <a:endParaRPr lang="pl-PL" sz="1200" baseline="0" dirty="0">
              <a:solidFill>
                <a:schemeClr val="bg1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41F07C-3D42-5640-9209-5B85830CF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1201798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1FF69B4-DF1A-FF44-80CB-17D0A31CBA4A}"/>
              </a:ext>
            </a:extLst>
          </p:cNvPr>
          <p:cNvSpPr/>
          <p:nvPr/>
        </p:nvSpPr>
        <p:spPr>
          <a:xfrm>
            <a:off x="0" y="6608385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baseline="0" dirty="0" err="1">
                <a:solidFill>
                  <a:schemeClr val="bg1"/>
                </a:solidFill>
              </a:rPr>
              <a:t>https</a:t>
            </a:r>
            <a:r>
              <a:rPr lang="pl-PL" sz="1200" baseline="0" dirty="0">
                <a:solidFill>
                  <a:schemeClr val="bg1"/>
                </a:solidFill>
              </a:rPr>
              <a:t>://</a:t>
            </a:r>
            <a:r>
              <a:rPr lang="pl-PL" sz="1200" baseline="0" dirty="0" err="1">
                <a:solidFill>
                  <a:schemeClr val="bg1"/>
                </a:solidFill>
              </a:rPr>
              <a:t>www.researchgate.net</a:t>
            </a:r>
            <a:r>
              <a:rPr lang="pl-PL" sz="1200" baseline="0" dirty="0">
                <a:solidFill>
                  <a:schemeClr val="bg1"/>
                </a:solidFill>
              </a:rPr>
              <a:t>/</a:t>
            </a:r>
            <a:r>
              <a:rPr lang="pl-PL" sz="1200" baseline="0" dirty="0" err="1">
                <a:solidFill>
                  <a:schemeClr val="bg1"/>
                </a:solidFill>
              </a:rPr>
              <a:t>figure</a:t>
            </a:r>
            <a:r>
              <a:rPr lang="pl-PL" sz="1200" baseline="0" dirty="0">
                <a:solidFill>
                  <a:schemeClr val="bg1"/>
                </a:solidFill>
              </a:rPr>
              <a:t>/Al-Si-cast-alloy-phase-diagram-14_fig1_286496367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4A18AC-F660-FF4F-A259-D6626DFBF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8" y="1646056"/>
            <a:ext cx="7668344" cy="494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F791E8A-A9BD-CE47-861D-11215C4E0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217664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11" descr="sem01_0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583532" y="746916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>
              <a:defRPr/>
            </a:pPr>
            <a:r>
              <a:rPr lang="pl-PL" sz="14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Układy równowagi fazowej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5C9170-FFEF-3144-A769-BA0BEB01B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476672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  <p:pic>
        <p:nvPicPr>
          <p:cNvPr id="10" name="Obraz 1">
            <a:extLst>
              <a:ext uri="{FF2B5EF4-FFF2-40B4-BE49-F238E27FC236}">
                <a16:creationId xmlns:a16="http://schemas.microsoft.com/office/drawing/2014/main" id="{CEECCF47-0ECD-3341-B6D9-3E9D8C749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443038"/>
            <a:ext cx="52863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Obraz 2">
            <a:extLst>
              <a:ext uri="{FF2B5EF4-FFF2-40B4-BE49-F238E27FC236}">
                <a16:creationId xmlns:a16="http://schemas.microsoft.com/office/drawing/2014/main" id="{10942542-D9B6-4A46-B622-2CF378B93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038" y="3717032"/>
            <a:ext cx="52863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A867A22-9125-7546-8505-372B27285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2060848"/>
            <a:ext cx="271709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1600" baseline="0" dirty="0">
                <a:solidFill>
                  <a:srgbClr val="0070C0"/>
                </a:solidFill>
                <a:latin typeface="Arial" charset="0"/>
              </a:rPr>
              <a:t>roztwór stały </a:t>
            </a:r>
            <a:r>
              <a:rPr lang="pl-PL" altLang="pl-PL" sz="1600" baseline="0" dirty="0">
                <a:solidFill>
                  <a:srgbClr val="FF0000"/>
                </a:solidFill>
                <a:latin typeface="Arial" charset="0"/>
              </a:rPr>
              <a:t>różnowęzłowy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l-PL" altLang="pl-PL" sz="1600" baseline="0" dirty="0">
              <a:solidFill>
                <a:srgbClr val="0070C0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1600" baseline="0" dirty="0">
                <a:solidFill>
                  <a:srgbClr val="0070C0"/>
                </a:solidFill>
                <a:latin typeface="Arial" charset="0"/>
              </a:rPr>
              <a:t>(substytucyjny)</a:t>
            </a:r>
            <a:r>
              <a:rPr lang="en-US" altLang="pl-PL" sz="1600" baseline="0" dirty="0">
                <a:solidFill>
                  <a:srgbClr val="0070C0"/>
                </a:solidFill>
                <a:latin typeface="Symbol" pitchFamily="18" charset="2"/>
              </a:rPr>
              <a:t> </a:t>
            </a:r>
            <a:endParaRPr lang="en-US" altLang="pl-PL" sz="1600" i="1" baseline="0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25753D53-5187-BD45-9109-177D74B2C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82" y="5013176"/>
            <a:ext cx="285494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1600" baseline="0" dirty="0">
                <a:solidFill>
                  <a:srgbClr val="0070C0"/>
                </a:solidFill>
                <a:latin typeface="Arial" charset="0"/>
              </a:rPr>
              <a:t>roztwór stały </a:t>
            </a:r>
            <a:r>
              <a:rPr lang="pl-PL" altLang="pl-PL" sz="1600" baseline="0" dirty="0">
                <a:solidFill>
                  <a:srgbClr val="FF0000"/>
                </a:solidFill>
                <a:latin typeface="Arial" charset="0"/>
              </a:rPr>
              <a:t>międzywęzłowy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l-PL" altLang="pl-PL" sz="1600" baseline="0" dirty="0">
              <a:solidFill>
                <a:srgbClr val="0070C0"/>
              </a:solidFill>
              <a:latin typeface="Arial" charset="0"/>
            </a:endParaRP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37198C17-A665-824E-B1BA-E73EC78C6DBB}"/>
              </a:ext>
            </a:extLst>
          </p:cNvPr>
          <p:cNvCxnSpPr/>
          <p:nvPr/>
        </p:nvCxnSpPr>
        <p:spPr bwMode="auto">
          <a:xfrm>
            <a:off x="7164288" y="29969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D1F6F356-6485-1F4E-8A6E-EE9347B4C793}"/>
              </a:ext>
            </a:extLst>
          </p:cNvPr>
          <p:cNvCxnSpPr/>
          <p:nvPr/>
        </p:nvCxnSpPr>
        <p:spPr bwMode="auto">
          <a:xfrm flipH="1">
            <a:off x="6444208" y="3068960"/>
            <a:ext cx="163448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B3AFBA1B-4268-3A40-8CF4-DCED6E3E445C}"/>
              </a:ext>
            </a:extLst>
          </p:cNvPr>
          <p:cNvCxnSpPr/>
          <p:nvPr/>
        </p:nvCxnSpPr>
        <p:spPr bwMode="auto">
          <a:xfrm>
            <a:off x="827584" y="587727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CB8CE58D-8480-0143-AAC4-0D69A5FCE81A}"/>
              </a:ext>
            </a:extLst>
          </p:cNvPr>
          <p:cNvCxnSpPr/>
          <p:nvPr/>
        </p:nvCxnSpPr>
        <p:spPr bwMode="auto">
          <a:xfrm>
            <a:off x="683568" y="5445224"/>
            <a:ext cx="194421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7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11" descr="sem01_0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3" y="1497832"/>
            <a:ext cx="5319712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583532" y="746916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>
              <a:defRPr/>
            </a:pPr>
            <a:r>
              <a:rPr lang="pl-PL" sz="14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Układy równowagi fazowej</a:t>
            </a:r>
          </a:p>
        </p:txBody>
      </p:sp>
      <p:sp>
        <p:nvSpPr>
          <p:cNvPr id="2" name="Prostokąt 1"/>
          <p:cNvSpPr/>
          <p:nvPr/>
        </p:nvSpPr>
        <p:spPr>
          <a:xfrm>
            <a:off x="-68783" y="6340574"/>
            <a:ext cx="8280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0" baseline="0" dirty="0">
                <a:solidFill>
                  <a:schemeClr val="accent6"/>
                </a:solidFill>
              </a:rPr>
              <a:t>źródło: https://www.giessereilexikon.com/en/foundry-lexicon/Encyclopedia/show/mixed-crystal-3517</a:t>
            </a:r>
            <a:endParaRPr lang="pl-PL" b="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DFDA5E9-D487-B940-9992-5AC240F6F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476672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238799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11" descr="sem01_0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583532" y="746916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>
              <a:defRPr/>
            </a:pPr>
            <a:r>
              <a:rPr lang="pl-PL" sz="14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Układy równowagi fazowej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4159237D-9336-A84A-A8D6-AF46E6C8F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90" y="1628800"/>
            <a:ext cx="79108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1600" baseline="0" dirty="0">
                <a:solidFill>
                  <a:srgbClr val="FF0000"/>
                </a:solidFill>
                <a:latin typeface="Arial" charset="0"/>
              </a:rPr>
              <a:t>roztwór stały ciągły </a:t>
            </a:r>
            <a:r>
              <a:rPr lang="pl-PL" altLang="pl-PL" sz="1600" baseline="0" dirty="0">
                <a:solidFill>
                  <a:srgbClr val="0070C0"/>
                </a:solidFill>
                <a:latin typeface="Arial" charset="0"/>
              </a:rPr>
              <a:t>(roztwór o nieograniczonej rozpuszczalności w stanie stałym)</a:t>
            </a:r>
            <a:endParaRPr lang="pl-PL" altLang="pl-PL" sz="1600" baseline="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30B9EB23-41B3-AC47-9928-A2C96A35BDC8}"/>
              </a:ext>
            </a:extLst>
          </p:cNvPr>
          <p:cNvCxnSpPr/>
          <p:nvPr/>
        </p:nvCxnSpPr>
        <p:spPr bwMode="auto">
          <a:xfrm>
            <a:off x="7164288" y="29969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09D31D79-D503-0B44-8B1B-848DFB937AD0}"/>
              </a:ext>
            </a:extLst>
          </p:cNvPr>
          <p:cNvCxnSpPr/>
          <p:nvPr/>
        </p:nvCxnSpPr>
        <p:spPr bwMode="auto">
          <a:xfrm>
            <a:off x="827584" y="587727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" name="Obraz 13">
            <a:extLst>
              <a:ext uri="{FF2B5EF4-FFF2-40B4-BE49-F238E27FC236}">
                <a16:creationId xmlns:a16="http://schemas.microsoft.com/office/drawing/2014/main" id="{EFAC4F5F-031A-5C42-A640-740F84630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1985516"/>
            <a:ext cx="6565900" cy="1587500"/>
          </a:xfrm>
          <a:prstGeom prst="rect">
            <a:avLst/>
          </a:prstGeom>
        </p:spPr>
      </p:pic>
      <p:pic>
        <p:nvPicPr>
          <p:cNvPr id="15" name="Obraz 2">
            <a:extLst>
              <a:ext uri="{FF2B5EF4-FFF2-40B4-BE49-F238E27FC236}">
                <a16:creationId xmlns:a16="http://schemas.microsoft.com/office/drawing/2014/main" id="{6FA5DB89-8234-034E-B0F5-DA2F309BD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716" y="5287562"/>
            <a:ext cx="2426568" cy="132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B442AA1F-2C11-0044-AD30-9B5B3880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67" y="4787061"/>
            <a:ext cx="612026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1600" baseline="0" dirty="0">
                <a:solidFill>
                  <a:srgbClr val="0070C0"/>
                </a:solidFill>
                <a:latin typeface="Arial" charset="0"/>
              </a:rPr>
              <a:t>roztwór stały międzywęzłowy nie może być roztworem ciągłym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l-PL" altLang="pl-PL" sz="1600" baseline="0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17A2FFD9-6E51-3A47-8BE9-F2D691440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476672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259123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11" descr="sem01_0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583532" y="746916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>
              <a:defRPr/>
            </a:pPr>
            <a:r>
              <a:rPr lang="pl-PL" sz="14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Układy równowagi fazowej</a:t>
            </a: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30B9EB23-41B3-AC47-9928-A2C96A35BDC8}"/>
              </a:ext>
            </a:extLst>
          </p:cNvPr>
          <p:cNvCxnSpPr/>
          <p:nvPr/>
        </p:nvCxnSpPr>
        <p:spPr bwMode="auto">
          <a:xfrm>
            <a:off x="7164288" y="29969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09D31D79-D503-0B44-8B1B-848DFB937AD0}"/>
              </a:ext>
            </a:extLst>
          </p:cNvPr>
          <p:cNvCxnSpPr/>
          <p:nvPr/>
        </p:nvCxnSpPr>
        <p:spPr bwMode="auto">
          <a:xfrm>
            <a:off x="827584" y="587727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4">
            <a:extLst>
              <a:ext uri="{FF2B5EF4-FFF2-40B4-BE49-F238E27FC236}">
                <a16:creationId xmlns:a16="http://schemas.microsoft.com/office/drawing/2014/main" id="{17A2FFD9-6E51-3A47-8BE9-F2D691440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476672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  <p:pic>
        <p:nvPicPr>
          <p:cNvPr id="16" name="Obraz 15" descr="Obraz zawierający tekst&#10;&#10;Opis wygenerowany automatycznie">
            <a:extLst>
              <a:ext uri="{FF2B5EF4-FFF2-40B4-BE49-F238E27FC236}">
                <a16:creationId xmlns:a16="http://schemas.microsoft.com/office/drawing/2014/main" id="{A7D091AA-268E-824F-80E4-E3A174B5E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670050"/>
            <a:ext cx="55880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2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11" descr="sem01_0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583532" y="746916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>
              <a:defRPr/>
            </a:pPr>
            <a:r>
              <a:rPr lang="pl-PL" sz="14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Układy równowagi fazowej</a:t>
            </a: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30B9EB23-41B3-AC47-9928-A2C96A35BDC8}"/>
              </a:ext>
            </a:extLst>
          </p:cNvPr>
          <p:cNvCxnSpPr/>
          <p:nvPr/>
        </p:nvCxnSpPr>
        <p:spPr bwMode="auto">
          <a:xfrm>
            <a:off x="7164288" y="29969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09D31D79-D503-0B44-8B1B-848DFB937AD0}"/>
              </a:ext>
            </a:extLst>
          </p:cNvPr>
          <p:cNvCxnSpPr/>
          <p:nvPr/>
        </p:nvCxnSpPr>
        <p:spPr bwMode="auto">
          <a:xfrm>
            <a:off x="827584" y="587727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4">
            <a:extLst>
              <a:ext uri="{FF2B5EF4-FFF2-40B4-BE49-F238E27FC236}">
                <a16:creationId xmlns:a16="http://schemas.microsoft.com/office/drawing/2014/main" id="{17A2FFD9-6E51-3A47-8BE9-F2D691440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476672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5643CA9-EBD0-F343-954B-1C854E2CD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639912"/>
            <a:ext cx="5588000" cy="4597400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F0936324-CC2D-DE4D-8623-1C9EFC06F799}"/>
              </a:ext>
            </a:extLst>
          </p:cNvPr>
          <p:cNvSpPr/>
          <p:nvPr/>
        </p:nvSpPr>
        <p:spPr>
          <a:xfrm>
            <a:off x="15528" y="6608385"/>
            <a:ext cx="6915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l-PL" sz="1200" baseline="0" dirty="0">
                <a:solidFill>
                  <a:schemeClr val="bg1"/>
                </a:solidFill>
              </a:rPr>
              <a:t>L.A. Dobrzański </a:t>
            </a:r>
            <a:r>
              <a:rPr lang="pl-PL" sz="1200" i="1" baseline="0" dirty="0">
                <a:solidFill>
                  <a:schemeClr val="bg1"/>
                </a:solidFill>
              </a:rPr>
              <a:t>Podstawy nauki o materiałach i metaloznawstwo, WNT, 2002</a:t>
            </a:r>
            <a:endParaRPr lang="en-US" sz="12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40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11" descr="sem01_0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583532" y="746916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>
              <a:defRPr/>
            </a:pPr>
            <a:r>
              <a:rPr lang="pl-PL" sz="14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Układy równowagi fazowej</a:t>
            </a: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30B9EB23-41B3-AC47-9928-A2C96A35BDC8}"/>
              </a:ext>
            </a:extLst>
          </p:cNvPr>
          <p:cNvCxnSpPr/>
          <p:nvPr/>
        </p:nvCxnSpPr>
        <p:spPr bwMode="auto">
          <a:xfrm>
            <a:off x="7164288" y="29969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09D31D79-D503-0B44-8B1B-848DFB937AD0}"/>
              </a:ext>
            </a:extLst>
          </p:cNvPr>
          <p:cNvCxnSpPr/>
          <p:nvPr/>
        </p:nvCxnSpPr>
        <p:spPr bwMode="auto">
          <a:xfrm>
            <a:off x="827584" y="587727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4">
            <a:extLst>
              <a:ext uri="{FF2B5EF4-FFF2-40B4-BE49-F238E27FC236}">
                <a16:creationId xmlns:a16="http://schemas.microsoft.com/office/drawing/2014/main" id="{17A2FFD9-6E51-3A47-8BE9-F2D691440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476672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4963992-F91D-5C4A-B718-CEE265696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542628"/>
            <a:ext cx="5588000" cy="4838700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05F4D3DC-5E70-DE48-BDF2-A782787768F6}"/>
              </a:ext>
            </a:extLst>
          </p:cNvPr>
          <p:cNvSpPr/>
          <p:nvPr/>
        </p:nvSpPr>
        <p:spPr>
          <a:xfrm>
            <a:off x="15528" y="6608385"/>
            <a:ext cx="6915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l-PL" sz="1200" baseline="0" dirty="0">
                <a:solidFill>
                  <a:schemeClr val="bg1"/>
                </a:solidFill>
              </a:rPr>
              <a:t>L.A. Dobrzański </a:t>
            </a:r>
            <a:r>
              <a:rPr lang="pl-PL" sz="1200" i="1" baseline="0" dirty="0">
                <a:solidFill>
                  <a:schemeClr val="bg1"/>
                </a:solidFill>
              </a:rPr>
              <a:t>Podstawy nauki o materiałach i metaloznawstwo, WNT, 2002</a:t>
            </a:r>
            <a:endParaRPr lang="en-US" sz="12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08194"/>
      </p:ext>
    </p:extLst>
  </p:cSld>
  <p:clrMapOvr>
    <a:masterClrMapping/>
  </p:clrMapOvr>
</p:sld>
</file>

<file path=ppt/theme/theme1.xml><?xml version="1.0" encoding="utf-8"?>
<a:theme xmlns:a="http://schemas.openxmlformats.org/drawingml/2006/main" name="Projekt domyślny">
  <a:themeElements>
    <a:clrScheme name="Projekt domyśln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ojekt domyśln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900" b="1" i="0" u="none" strike="noStrike" cap="none" normalizeH="0" baseline="36000" smtClean="0">
            <a:ln>
              <a:noFill/>
            </a:ln>
            <a:solidFill>
              <a:srgbClr val="FF33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900" b="1" i="0" u="none" strike="noStrike" cap="none" normalizeH="0" baseline="36000" smtClean="0">
            <a:ln>
              <a:noFill/>
            </a:ln>
            <a:solidFill>
              <a:srgbClr val="FF33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6867</TotalTime>
  <Words>642</Words>
  <Application>Microsoft Macintosh PowerPoint</Application>
  <PresentationFormat>Pokaz na ekranie (4:3)</PresentationFormat>
  <Paragraphs>103</Paragraphs>
  <Slides>32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7" baseType="lpstr">
      <vt:lpstr>Arial</vt:lpstr>
      <vt:lpstr>Calibri</vt:lpstr>
      <vt:lpstr>Symbol</vt:lpstr>
      <vt:lpstr>Verdana</vt:lpstr>
      <vt:lpstr>Projekt domyślny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AGH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Bogdan</dc:creator>
  <cp:lastModifiedBy>Bogdan Pawłowski</cp:lastModifiedBy>
  <cp:revision>1054</cp:revision>
  <dcterms:created xsi:type="dcterms:W3CDTF">2007-09-26T12:45:04Z</dcterms:created>
  <dcterms:modified xsi:type="dcterms:W3CDTF">2022-11-01T10:46:13Z</dcterms:modified>
</cp:coreProperties>
</file>