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738" r:id="rId2"/>
    <p:sldId id="737" r:id="rId3"/>
    <p:sldId id="739" r:id="rId4"/>
    <p:sldId id="740" r:id="rId5"/>
    <p:sldId id="754" r:id="rId6"/>
    <p:sldId id="755" r:id="rId7"/>
    <p:sldId id="843" r:id="rId8"/>
    <p:sldId id="844" r:id="rId9"/>
    <p:sldId id="845" r:id="rId10"/>
    <p:sldId id="846" r:id="rId11"/>
    <p:sldId id="847" r:id="rId12"/>
    <p:sldId id="848" r:id="rId13"/>
    <p:sldId id="849" r:id="rId14"/>
    <p:sldId id="675" r:id="rId15"/>
    <p:sldId id="850" r:id="rId16"/>
    <p:sldId id="685" r:id="rId17"/>
    <p:sldId id="686" r:id="rId18"/>
    <p:sldId id="867" r:id="rId19"/>
  </p:sldIdLst>
  <p:sldSz cx="9144000" cy="6858000" type="screen4x3"/>
  <p:notesSz cx="6858000" cy="9144000"/>
  <p:defaultTextStyle>
    <a:defPPr>
      <a:defRPr lang="pl-PL"/>
    </a:defPPr>
    <a:lvl1pPr algn="ctr" rtl="0" fontAlgn="base">
      <a:spcBef>
        <a:spcPct val="0"/>
      </a:spcBef>
      <a:spcAft>
        <a:spcPct val="0"/>
      </a:spcAft>
      <a:defRPr sz="1900" b="1" kern="1200" baseline="36000">
        <a:solidFill>
          <a:srgbClr val="FF3300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900" b="1" kern="1200" baseline="36000">
        <a:solidFill>
          <a:srgbClr val="FF3300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900" b="1" kern="1200" baseline="36000">
        <a:solidFill>
          <a:srgbClr val="FF3300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900" b="1" kern="1200" baseline="36000">
        <a:solidFill>
          <a:srgbClr val="FF3300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900" b="1" kern="1200" baseline="36000">
        <a:solidFill>
          <a:srgbClr val="FF33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900" b="1" kern="1200" baseline="36000">
        <a:solidFill>
          <a:srgbClr val="FF33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900" b="1" kern="1200" baseline="36000">
        <a:solidFill>
          <a:srgbClr val="FF33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900" b="1" kern="1200" baseline="36000">
        <a:solidFill>
          <a:srgbClr val="FF33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900" b="1" kern="1200" baseline="36000">
        <a:solidFill>
          <a:srgbClr val="FF33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6600"/>
    <a:srgbClr val="FF99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1020" autoAdjust="0"/>
  </p:normalViewPr>
  <p:slideViewPr>
    <p:cSldViewPr>
      <p:cViewPr varScale="1">
        <p:scale>
          <a:sx n="116" d="100"/>
          <a:sy n="116" d="100"/>
        </p:scale>
        <p:origin x="27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A8240B2-0376-4C54-8C70-9CFBBD813B07}" type="datetimeFigureOut">
              <a:rPr lang="pl-PL"/>
              <a:pPr>
                <a:defRPr/>
              </a:pPr>
              <a:t>13.11.2022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5A277B7-97B1-453F-BCA5-6E3F9DA1F84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10713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A277B7-97B1-453F-BCA5-6E3F9DA1F849}" type="slidenum">
              <a:rPr lang="pl-PL" smtClean="0"/>
              <a:pPr>
                <a:defRPr/>
              </a:pPr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9789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EF1C1-8031-41EA-91F1-0A3DDB4A183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371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84CCF-E141-414E-A470-0924D188F62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725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84988" y="476250"/>
            <a:ext cx="1801812" cy="5649913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477963" y="476250"/>
            <a:ext cx="5254625" cy="5649913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90B71-07DA-4ECD-AEAE-CE86CFED2DF1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68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2D469-0393-47C6-87F9-EE07FD04E5A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144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7A93-5830-4460-8720-5580CFD21FE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563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477963" y="1628775"/>
            <a:ext cx="3527425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157788" y="1628775"/>
            <a:ext cx="3529012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437BE-3849-4E9C-B877-BD0F0B4FCAF1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967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FE5C2-AF6A-451F-9C55-D299914F59F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80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AED5B-8104-44F1-A6B3-B9EEBE317147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372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C6777-04BA-46F8-BC26-42A2C83B978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615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5EFCD-4AB7-4670-BC94-7B459127CA2C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118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A5113-873E-4586-AA09-E17C9384C89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070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77963" y="476250"/>
            <a:ext cx="7208837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77963" y="1628775"/>
            <a:ext cx="7208837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88A004D7-113E-44A9-9693-96B99CDD7A7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home.agh.edu.pl/~ziam/pliki/2LAB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home.agh.edu.pl/~ziam/pliki/2LAB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home.agh.edu.pl/~ziam/pliki/2LAB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hyperlink" Target="http://home.agh.edu.pl/~ziam/pliki/2LAB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ome.agh.edu.pl/~ziam/pliki/2LAB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ome.agh.edu.pl/~ziam/pliki/2LAB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home.agh.edu.pl/~ziam/pliki/2LAB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home.agh.edu.pl/~ziam/pliki/2LAB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home.agh.edu.pl/~ziam/pliki/2LAB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home.agh.edu.pl/~ziam/pliki/2LAB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5" name="Picture 11" descr="sem01_008">
            <a:extLst>
              <a:ext uri="{FF2B5EF4-FFF2-40B4-BE49-F238E27FC236}">
                <a16:creationId xmlns:a16="http://schemas.microsoft.com/office/drawing/2014/main" id="{938A5E08-67E0-41C1-8716-4EFDF73C7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0"/>
            <a:ext cx="1863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3">
            <a:extLst>
              <a:ext uri="{FF2B5EF4-FFF2-40B4-BE49-F238E27FC236}">
                <a16:creationId xmlns:a16="http://schemas.microsoft.com/office/drawing/2014/main" id="{2AC93FF2-9C0F-4DC8-9E0A-23D253CA0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908050"/>
            <a:ext cx="59769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434" tIns="37716" rIns="75434" bIns="37716" anchor="ctr"/>
          <a:lstStyle/>
          <a:p>
            <a:pPr algn="ctr" eaLnBrk="1" hangingPunct="1">
              <a:defRPr/>
            </a:pPr>
            <a:r>
              <a:rPr lang="pl-PL" sz="1400" baseline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Wykresy równowagi fazowej stopów dwuskładnikowych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4C0FB9-9FB9-3248-B036-F24FA9551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323" y="1715321"/>
            <a:ext cx="6311354" cy="487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1B8FCD21-E001-BA42-9B1E-AA4CE245EAAC}"/>
              </a:ext>
            </a:extLst>
          </p:cNvPr>
          <p:cNvSpPr/>
          <p:nvPr/>
        </p:nvSpPr>
        <p:spPr>
          <a:xfrm>
            <a:off x="0" y="6608385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200" baseline="0" dirty="0" err="1">
                <a:solidFill>
                  <a:schemeClr val="bg1"/>
                </a:solidFill>
              </a:rPr>
              <a:t>https</a:t>
            </a:r>
            <a:r>
              <a:rPr lang="pl-PL" sz="1200" baseline="0" dirty="0">
                <a:solidFill>
                  <a:schemeClr val="bg1"/>
                </a:solidFill>
              </a:rPr>
              <a:t>://</a:t>
            </a:r>
            <a:r>
              <a:rPr lang="pl-PL" sz="1200" baseline="0" dirty="0" err="1">
                <a:solidFill>
                  <a:schemeClr val="bg1"/>
                </a:solidFill>
              </a:rPr>
              <a:t>chemistry.stackexchange.com</a:t>
            </a:r>
            <a:r>
              <a:rPr lang="pl-PL" sz="1200" baseline="0" dirty="0">
                <a:solidFill>
                  <a:schemeClr val="bg1"/>
                </a:solidFill>
              </a:rPr>
              <a:t>/</a:t>
            </a:r>
            <a:r>
              <a:rPr lang="pl-PL" sz="1200" baseline="0" dirty="0" err="1">
                <a:solidFill>
                  <a:schemeClr val="bg1"/>
                </a:solidFill>
              </a:rPr>
              <a:t>questions</a:t>
            </a:r>
            <a:r>
              <a:rPr lang="pl-PL" sz="1200" baseline="0" dirty="0">
                <a:solidFill>
                  <a:schemeClr val="bg1"/>
                </a:solidFill>
              </a:rPr>
              <a:t>/111790/</a:t>
            </a:r>
            <a:r>
              <a:rPr lang="pl-PL" sz="1200" baseline="0" dirty="0" err="1">
                <a:solidFill>
                  <a:schemeClr val="bg1"/>
                </a:solidFill>
              </a:rPr>
              <a:t>eutectic</a:t>
            </a:r>
            <a:r>
              <a:rPr lang="pl-PL" sz="1200" baseline="0" dirty="0">
                <a:solidFill>
                  <a:schemeClr val="bg1"/>
                </a:solidFill>
              </a:rPr>
              <a:t>-</a:t>
            </a:r>
            <a:r>
              <a:rPr lang="pl-PL" sz="1200" baseline="0" dirty="0" err="1">
                <a:solidFill>
                  <a:schemeClr val="bg1"/>
                </a:solidFill>
              </a:rPr>
              <a:t>phase</a:t>
            </a:r>
            <a:r>
              <a:rPr lang="pl-PL" sz="1200" baseline="0" dirty="0">
                <a:solidFill>
                  <a:schemeClr val="bg1"/>
                </a:solidFill>
              </a:rPr>
              <a:t>-diagram-of-al-si-</a:t>
            </a:r>
            <a:r>
              <a:rPr lang="pl-PL" sz="1200" baseline="0" dirty="0" err="1">
                <a:solidFill>
                  <a:schemeClr val="bg1"/>
                </a:solidFill>
              </a:rPr>
              <a:t>analysis</a:t>
            </a:r>
            <a:endParaRPr lang="pl-PL" sz="1200" baseline="0" dirty="0">
              <a:solidFill>
                <a:schemeClr val="bg1"/>
              </a:solidFill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4AB2149-D77E-4F4B-9655-5CC850F80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565" y="600075"/>
            <a:ext cx="3394870" cy="31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85" tIns="37741" rIns="75485" bIns="37741">
            <a:spAutoFit/>
          </a:bodyPr>
          <a:lstStyle>
            <a:lvl1pPr algn="l" defTabSz="7556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7556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defTabSz="7556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7556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7556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sz="1900" baseline="0" dirty="0">
                <a:solidFill>
                  <a:schemeClr val="accent2"/>
                </a:solidFill>
                <a:latin typeface="Arial" charset="0"/>
              </a:rPr>
              <a:t>NOWOCZESNE MATERIAŁY</a:t>
            </a:r>
          </a:p>
        </p:txBody>
      </p:sp>
    </p:spTree>
    <p:extLst>
      <p:ext uri="{BB962C8B-B14F-4D97-AF65-F5344CB8AC3E}">
        <p14:creationId xmlns:p14="http://schemas.microsoft.com/office/powerpoint/2010/main" val="3241925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5" name="Picture 11" descr="sem01_008">
            <a:extLst>
              <a:ext uri="{FF2B5EF4-FFF2-40B4-BE49-F238E27FC236}">
                <a16:creationId xmlns:a16="http://schemas.microsoft.com/office/drawing/2014/main" id="{938A5E08-67E0-41C1-8716-4EFDF73C7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0"/>
            <a:ext cx="1863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3">
            <a:extLst>
              <a:ext uri="{FF2B5EF4-FFF2-40B4-BE49-F238E27FC236}">
                <a16:creationId xmlns:a16="http://schemas.microsoft.com/office/drawing/2014/main" id="{2AC93FF2-9C0F-4DC8-9E0A-23D253CA0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908050"/>
            <a:ext cx="59769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434" tIns="37716" rIns="75434" bIns="37716" anchor="ctr"/>
          <a:lstStyle/>
          <a:p>
            <a:pPr algn="ctr" eaLnBrk="1" hangingPunct="1">
              <a:defRPr/>
            </a:pPr>
            <a:r>
              <a:rPr lang="pl-PL" sz="1400" baseline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Wykresy równowagi fazowej stopów dwuskładnikowych</a:t>
            </a:r>
          </a:p>
        </p:txBody>
      </p:sp>
      <p:pic>
        <p:nvPicPr>
          <p:cNvPr id="1026" name="Picture 2" descr="A HRTEM image close to the [0-11] zone showing GP zones by arrows at... |  Download Scientific Diagram">
            <a:extLst>
              <a:ext uri="{FF2B5EF4-FFF2-40B4-BE49-F238E27FC236}">
                <a16:creationId xmlns:a16="http://schemas.microsoft.com/office/drawing/2014/main" id="{30974E77-3E1B-A846-8C7C-4E905F1D4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310" y="1700808"/>
            <a:ext cx="3755379" cy="369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76D14BE0-56ED-5B44-B6E9-677CC9F6A176}"/>
              </a:ext>
            </a:extLst>
          </p:cNvPr>
          <p:cNvSpPr/>
          <p:nvPr/>
        </p:nvSpPr>
        <p:spPr>
          <a:xfrm>
            <a:off x="-25228" y="6595136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800" baseline="0" dirty="0" err="1">
                <a:solidFill>
                  <a:schemeClr val="bg1"/>
                </a:solidFill>
              </a:rPr>
              <a:t>https</a:t>
            </a:r>
            <a:r>
              <a:rPr lang="pl-PL" sz="800" baseline="0" dirty="0">
                <a:solidFill>
                  <a:schemeClr val="bg1"/>
                </a:solidFill>
              </a:rPr>
              <a:t>://</a:t>
            </a:r>
            <a:r>
              <a:rPr lang="pl-PL" sz="800" baseline="0" dirty="0" err="1">
                <a:solidFill>
                  <a:schemeClr val="bg1"/>
                </a:solidFill>
              </a:rPr>
              <a:t>www.researchgate.net</a:t>
            </a:r>
            <a:r>
              <a:rPr lang="pl-PL" sz="800" baseline="0" dirty="0">
                <a:solidFill>
                  <a:schemeClr val="bg1"/>
                </a:solidFill>
              </a:rPr>
              <a:t>/</a:t>
            </a:r>
            <a:r>
              <a:rPr lang="pl-PL" sz="800" baseline="0" dirty="0" err="1">
                <a:solidFill>
                  <a:schemeClr val="bg1"/>
                </a:solidFill>
              </a:rPr>
              <a:t>figure</a:t>
            </a:r>
            <a:r>
              <a:rPr lang="pl-PL" sz="800" baseline="0" dirty="0">
                <a:solidFill>
                  <a:schemeClr val="bg1"/>
                </a:solidFill>
              </a:rPr>
              <a:t>/A-HRTEM-image-close-to-the-0-11-zone-showing-GP-zones-by-arrows-at-peak-aged-T651_fig4_257707658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8BD3160-6CA4-CB4D-AE9D-E02FD04B3334}"/>
              </a:ext>
            </a:extLst>
          </p:cNvPr>
          <p:cNvSpPr/>
          <p:nvPr/>
        </p:nvSpPr>
        <p:spPr>
          <a:xfrm>
            <a:off x="31034" y="5406315"/>
            <a:ext cx="90877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aseline="0" dirty="0">
                <a:solidFill>
                  <a:schemeClr val="tx1"/>
                </a:solidFill>
              </a:rPr>
              <a:t>A HRTEM image </a:t>
            </a:r>
            <a:r>
              <a:rPr lang="pl-PL" sz="1600" baseline="0" dirty="0" err="1">
                <a:solidFill>
                  <a:schemeClr val="tx1"/>
                </a:solidFill>
              </a:rPr>
              <a:t>close</a:t>
            </a:r>
            <a:r>
              <a:rPr lang="pl-PL" sz="1600" baseline="0" dirty="0">
                <a:solidFill>
                  <a:schemeClr val="tx1"/>
                </a:solidFill>
              </a:rPr>
              <a:t> to the [0-11] </a:t>
            </a:r>
            <a:r>
              <a:rPr lang="pl-PL" sz="1600" baseline="0" dirty="0" err="1">
                <a:solidFill>
                  <a:schemeClr val="tx1"/>
                </a:solidFill>
              </a:rPr>
              <a:t>zone</a:t>
            </a:r>
            <a:r>
              <a:rPr lang="pl-PL" sz="1600" baseline="0" dirty="0">
                <a:solidFill>
                  <a:schemeClr val="tx1"/>
                </a:solidFill>
              </a:rPr>
              <a:t> </a:t>
            </a:r>
            <a:r>
              <a:rPr lang="pl-PL" sz="1600" baseline="0" dirty="0" err="1">
                <a:solidFill>
                  <a:schemeClr val="tx1"/>
                </a:solidFill>
              </a:rPr>
              <a:t>showing</a:t>
            </a:r>
            <a:r>
              <a:rPr lang="pl-PL" sz="1600" baseline="0" dirty="0">
                <a:solidFill>
                  <a:schemeClr val="tx1"/>
                </a:solidFill>
              </a:rPr>
              <a:t> GP </a:t>
            </a:r>
            <a:r>
              <a:rPr lang="pl-PL" sz="1600" baseline="0" dirty="0" err="1">
                <a:solidFill>
                  <a:schemeClr val="tx1"/>
                </a:solidFill>
              </a:rPr>
              <a:t>zones</a:t>
            </a:r>
            <a:r>
              <a:rPr lang="pl-PL" sz="1600" baseline="0" dirty="0">
                <a:solidFill>
                  <a:schemeClr val="tx1"/>
                </a:solidFill>
              </a:rPr>
              <a:t> by </a:t>
            </a:r>
            <a:r>
              <a:rPr lang="pl-PL" sz="1600" baseline="0" dirty="0" err="1">
                <a:solidFill>
                  <a:schemeClr val="tx1"/>
                </a:solidFill>
              </a:rPr>
              <a:t>arrows</a:t>
            </a:r>
            <a:r>
              <a:rPr lang="pl-PL" sz="1600" baseline="0" dirty="0">
                <a:solidFill>
                  <a:schemeClr val="tx1"/>
                </a:solidFill>
              </a:rPr>
              <a:t> </a:t>
            </a:r>
            <a:r>
              <a:rPr lang="pl-PL" sz="1600" baseline="0" dirty="0" err="1">
                <a:solidFill>
                  <a:schemeClr val="tx1"/>
                </a:solidFill>
              </a:rPr>
              <a:t>at</a:t>
            </a:r>
            <a:r>
              <a:rPr lang="pl-PL" sz="1600" baseline="0" dirty="0">
                <a:solidFill>
                  <a:schemeClr val="tx1"/>
                </a:solidFill>
              </a:rPr>
              <a:t> </a:t>
            </a:r>
            <a:r>
              <a:rPr lang="pl-PL" sz="1600" baseline="0" dirty="0" err="1">
                <a:solidFill>
                  <a:schemeClr val="tx1"/>
                </a:solidFill>
              </a:rPr>
              <a:t>peak</a:t>
            </a:r>
            <a:r>
              <a:rPr lang="pl-PL" sz="1600" baseline="0" dirty="0">
                <a:solidFill>
                  <a:schemeClr val="tx1"/>
                </a:solidFill>
              </a:rPr>
              <a:t> </a:t>
            </a:r>
            <a:r>
              <a:rPr lang="pl-PL" sz="1600" baseline="0" dirty="0" err="1">
                <a:solidFill>
                  <a:schemeClr val="tx1"/>
                </a:solidFill>
              </a:rPr>
              <a:t>aged</a:t>
            </a:r>
            <a:r>
              <a:rPr lang="pl-PL" sz="1600" baseline="0" dirty="0">
                <a:solidFill>
                  <a:schemeClr val="tx1"/>
                </a:solidFill>
              </a:rPr>
              <a:t> (T651) </a:t>
            </a:r>
            <a:r>
              <a:rPr lang="pl-PL" sz="1600" baseline="0" dirty="0" err="1">
                <a:solidFill>
                  <a:schemeClr val="tx1"/>
                </a:solidFill>
              </a:rPr>
              <a:t>condition</a:t>
            </a:r>
            <a:r>
              <a:rPr lang="pl-PL" sz="1600" baseline="0" dirty="0">
                <a:solidFill>
                  <a:schemeClr val="tx1"/>
                </a:solidFill>
              </a:rPr>
              <a:t>. A </a:t>
            </a:r>
            <a:r>
              <a:rPr lang="pl-PL" sz="1600" baseline="0" dirty="0" err="1">
                <a:solidFill>
                  <a:schemeClr val="tx1"/>
                </a:solidFill>
              </a:rPr>
              <a:t>number</a:t>
            </a:r>
            <a:r>
              <a:rPr lang="pl-PL" sz="1600" baseline="0" dirty="0">
                <a:solidFill>
                  <a:schemeClr val="tx1"/>
                </a:solidFill>
              </a:rPr>
              <a:t> of </a:t>
            </a:r>
            <a:r>
              <a:rPr lang="pl-PL" sz="1600" baseline="0" dirty="0" err="1">
                <a:solidFill>
                  <a:schemeClr val="tx1"/>
                </a:solidFill>
              </a:rPr>
              <a:t>these</a:t>
            </a:r>
            <a:r>
              <a:rPr lang="pl-PL" sz="1600" baseline="0" dirty="0">
                <a:solidFill>
                  <a:schemeClr val="tx1"/>
                </a:solidFill>
              </a:rPr>
              <a:t> </a:t>
            </a:r>
            <a:r>
              <a:rPr lang="pl-PL" sz="1600" baseline="0" dirty="0" err="1">
                <a:solidFill>
                  <a:schemeClr val="tx1"/>
                </a:solidFill>
              </a:rPr>
              <a:t>zones</a:t>
            </a:r>
            <a:r>
              <a:rPr lang="pl-PL" sz="1600" baseline="0" dirty="0">
                <a:solidFill>
                  <a:schemeClr val="tx1"/>
                </a:solidFill>
              </a:rPr>
              <a:t> with </a:t>
            </a:r>
            <a:r>
              <a:rPr lang="pl-PL" sz="1600" baseline="0" dirty="0" err="1">
                <a:solidFill>
                  <a:schemeClr val="tx1"/>
                </a:solidFill>
              </a:rPr>
              <a:t>platelet</a:t>
            </a:r>
            <a:r>
              <a:rPr lang="pl-PL" sz="1600" baseline="0" dirty="0">
                <a:solidFill>
                  <a:schemeClr val="tx1"/>
                </a:solidFill>
              </a:rPr>
              <a:t> </a:t>
            </a:r>
            <a:r>
              <a:rPr lang="pl-PL" sz="1600" baseline="0" dirty="0" err="1">
                <a:solidFill>
                  <a:schemeClr val="tx1"/>
                </a:solidFill>
              </a:rPr>
              <a:t>type</a:t>
            </a:r>
            <a:r>
              <a:rPr lang="pl-PL" sz="1600" baseline="0" dirty="0">
                <a:solidFill>
                  <a:schemeClr val="tx1"/>
                </a:solidFill>
              </a:rPr>
              <a:t> </a:t>
            </a:r>
            <a:r>
              <a:rPr lang="pl-PL" sz="1600" baseline="0" dirty="0" err="1">
                <a:solidFill>
                  <a:schemeClr val="tx1"/>
                </a:solidFill>
              </a:rPr>
              <a:t>morphology</a:t>
            </a:r>
            <a:r>
              <a:rPr lang="pl-PL" sz="1600" baseline="0" dirty="0">
                <a:solidFill>
                  <a:schemeClr val="tx1"/>
                </a:solidFill>
              </a:rPr>
              <a:t> form on {111} </a:t>
            </a:r>
            <a:r>
              <a:rPr lang="pl-PL" sz="1600" baseline="0" dirty="0" err="1">
                <a:solidFill>
                  <a:schemeClr val="tx1"/>
                </a:solidFill>
              </a:rPr>
              <a:t>planes</a:t>
            </a:r>
            <a:r>
              <a:rPr lang="pl-PL" sz="1600" baseline="0" dirty="0">
                <a:solidFill>
                  <a:schemeClr val="tx1"/>
                </a:solidFill>
              </a:rPr>
              <a:t>. A </a:t>
            </a:r>
            <a:r>
              <a:rPr lang="pl-PL" sz="1600" baseline="0" dirty="0" err="1">
                <a:solidFill>
                  <a:schemeClr val="tx1"/>
                </a:solidFill>
              </a:rPr>
              <a:t>few</a:t>
            </a:r>
            <a:r>
              <a:rPr lang="pl-PL" sz="1600" baseline="0" dirty="0">
                <a:solidFill>
                  <a:schemeClr val="tx1"/>
                </a:solidFill>
              </a:rPr>
              <a:t> of the GP </a:t>
            </a:r>
            <a:r>
              <a:rPr lang="pl-PL" sz="1600" baseline="0" dirty="0" err="1">
                <a:solidFill>
                  <a:schemeClr val="tx1"/>
                </a:solidFill>
              </a:rPr>
              <a:t>zones</a:t>
            </a:r>
            <a:r>
              <a:rPr lang="pl-PL" sz="1600" baseline="0" dirty="0">
                <a:solidFill>
                  <a:schemeClr val="tx1"/>
                </a:solidFill>
              </a:rPr>
              <a:t> </a:t>
            </a:r>
            <a:r>
              <a:rPr lang="pl-PL" sz="1600" baseline="0" dirty="0" err="1">
                <a:solidFill>
                  <a:schemeClr val="tx1"/>
                </a:solidFill>
              </a:rPr>
              <a:t>are</a:t>
            </a:r>
            <a:r>
              <a:rPr lang="pl-PL" sz="1600" baseline="0" dirty="0">
                <a:solidFill>
                  <a:schemeClr val="tx1"/>
                </a:solidFill>
              </a:rPr>
              <a:t> </a:t>
            </a:r>
            <a:r>
              <a:rPr lang="pl-PL" sz="1600" baseline="0" dirty="0" err="1">
                <a:solidFill>
                  <a:schemeClr val="tx1"/>
                </a:solidFill>
              </a:rPr>
              <a:t>spherical</a:t>
            </a:r>
            <a:r>
              <a:rPr lang="pl-PL" sz="1600" baseline="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6F25162-13BE-4844-91B7-CAE420663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565" y="600075"/>
            <a:ext cx="3394870" cy="31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85" tIns="37741" rIns="75485" bIns="37741">
            <a:spAutoFit/>
          </a:bodyPr>
          <a:lstStyle>
            <a:lvl1pPr algn="l" defTabSz="7556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7556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defTabSz="7556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7556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7556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sz="1900" baseline="0" dirty="0">
                <a:solidFill>
                  <a:schemeClr val="accent2"/>
                </a:solidFill>
                <a:latin typeface="Arial" charset="0"/>
              </a:rPr>
              <a:t>NOWOCZESNE MATERIAŁY</a:t>
            </a:r>
          </a:p>
        </p:txBody>
      </p:sp>
    </p:spTree>
    <p:extLst>
      <p:ext uri="{BB962C8B-B14F-4D97-AF65-F5344CB8AC3E}">
        <p14:creationId xmlns:p14="http://schemas.microsoft.com/office/powerpoint/2010/main" val="489047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5" name="Picture 11" descr="sem01_008">
            <a:extLst>
              <a:ext uri="{FF2B5EF4-FFF2-40B4-BE49-F238E27FC236}">
                <a16:creationId xmlns:a16="http://schemas.microsoft.com/office/drawing/2014/main" id="{938A5E08-67E0-41C1-8716-4EFDF73C7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0"/>
            <a:ext cx="1863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3">
            <a:extLst>
              <a:ext uri="{FF2B5EF4-FFF2-40B4-BE49-F238E27FC236}">
                <a16:creationId xmlns:a16="http://schemas.microsoft.com/office/drawing/2014/main" id="{2AC93FF2-9C0F-4DC8-9E0A-23D253CA0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908050"/>
            <a:ext cx="59769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434" tIns="37716" rIns="75434" bIns="37716" anchor="ctr"/>
          <a:lstStyle/>
          <a:p>
            <a:pPr algn="ctr" eaLnBrk="1" hangingPunct="1">
              <a:defRPr/>
            </a:pPr>
            <a:r>
              <a:rPr lang="pl-PL" sz="1400" baseline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Wykresy równowagi fazowej stopów dwuskładnikowych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718BD782-FA5B-F448-A121-B6E5458EEC80}"/>
              </a:ext>
            </a:extLst>
          </p:cNvPr>
          <p:cNvSpPr/>
          <p:nvPr/>
        </p:nvSpPr>
        <p:spPr>
          <a:xfrm>
            <a:off x="-3495" y="6581001"/>
            <a:ext cx="31502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200" b="0" baseline="0" dirty="0">
                <a:solidFill>
                  <a:schemeClr val="bg1"/>
                </a:solidFill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http://home.agh.edu.pl/~ziam/pliki/2LAB.pdf</a:t>
            </a:r>
            <a:endParaRPr lang="pl-PL" sz="1200" baseline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850ECE3-CE47-0A45-A1A8-925608400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50" y="1727200"/>
            <a:ext cx="5092700" cy="3403600"/>
          </a:xfrm>
          <a:prstGeom prst="rect">
            <a:avLst/>
          </a:prstGeom>
        </p:spPr>
      </p:pic>
      <p:sp>
        <p:nvSpPr>
          <p:cNvPr id="5" name="Prostokąt 4">
            <a:extLst>
              <a:ext uri="{FF2B5EF4-FFF2-40B4-BE49-F238E27FC236}">
                <a16:creationId xmlns:a16="http://schemas.microsoft.com/office/drawing/2014/main" id="{F94039D1-6BD9-8446-8A48-726A303FACFE}"/>
              </a:ext>
            </a:extLst>
          </p:cNvPr>
          <p:cNvSpPr/>
          <p:nvPr/>
        </p:nvSpPr>
        <p:spPr>
          <a:xfrm>
            <a:off x="0" y="5312241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200" b="0" baseline="0" dirty="0">
                <a:solidFill>
                  <a:srgbClr val="000000"/>
                </a:solidFill>
                <a:cs typeface="Arial" panose="020B0604020202020204" pitchFamily="34" charset="0"/>
              </a:rPr>
              <a:t>Granica plastyczności przesyconego, a następnie starzonego stopu AlCu4 w zależności od czasu starzenia w różnych temperaturach </a:t>
            </a:r>
            <a:endParaRPr lang="pl-PL" sz="1200" b="0" baseline="0" dirty="0">
              <a:cs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D3D56D4-F969-E348-B640-949571E6F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565" y="600075"/>
            <a:ext cx="3394870" cy="31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85" tIns="37741" rIns="75485" bIns="37741">
            <a:spAutoFit/>
          </a:bodyPr>
          <a:lstStyle>
            <a:lvl1pPr algn="l" defTabSz="7556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7556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defTabSz="7556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7556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7556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sz="1900" baseline="0" dirty="0">
                <a:solidFill>
                  <a:schemeClr val="accent2"/>
                </a:solidFill>
                <a:latin typeface="Arial" charset="0"/>
              </a:rPr>
              <a:t>NOWOCZESNE MATERIAŁY</a:t>
            </a:r>
          </a:p>
        </p:txBody>
      </p:sp>
    </p:spTree>
    <p:extLst>
      <p:ext uri="{BB962C8B-B14F-4D97-AF65-F5344CB8AC3E}">
        <p14:creationId xmlns:p14="http://schemas.microsoft.com/office/powerpoint/2010/main" val="2867039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5" name="Picture 11" descr="sem01_008">
            <a:extLst>
              <a:ext uri="{FF2B5EF4-FFF2-40B4-BE49-F238E27FC236}">
                <a16:creationId xmlns:a16="http://schemas.microsoft.com/office/drawing/2014/main" id="{938A5E08-67E0-41C1-8716-4EFDF73C7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0"/>
            <a:ext cx="1863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3">
            <a:extLst>
              <a:ext uri="{FF2B5EF4-FFF2-40B4-BE49-F238E27FC236}">
                <a16:creationId xmlns:a16="http://schemas.microsoft.com/office/drawing/2014/main" id="{2AC93FF2-9C0F-4DC8-9E0A-23D253CA0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908050"/>
            <a:ext cx="59769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434" tIns="37716" rIns="75434" bIns="37716" anchor="ctr"/>
          <a:lstStyle/>
          <a:p>
            <a:pPr algn="ctr" eaLnBrk="1" hangingPunct="1">
              <a:defRPr/>
            </a:pPr>
            <a:r>
              <a:rPr lang="pl-PL" sz="1400" baseline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Wykresy równowagi fazowej stopów dwuskładnikowych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718BD782-FA5B-F448-A121-B6E5458EEC80}"/>
              </a:ext>
            </a:extLst>
          </p:cNvPr>
          <p:cNvSpPr/>
          <p:nvPr/>
        </p:nvSpPr>
        <p:spPr>
          <a:xfrm>
            <a:off x="-3495" y="6581001"/>
            <a:ext cx="31502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200" b="0" baseline="0" dirty="0">
                <a:solidFill>
                  <a:schemeClr val="bg1"/>
                </a:solidFill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http://home.agh.edu.pl/~ziam/pliki/2LAB.pdf</a:t>
            </a:r>
            <a:endParaRPr lang="pl-PL" sz="1200" baseline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096DCA61-5D3A-FB4B-817F-E327684FF83B}"/>
              </a:ext>
            </a:extLst>
          </p:cNvPr>
          <p:cNvSpPr/>
          <p:nvPr/>
        </p:nvSpPr>
        <p:spPr>
          <a:xfrm>
            <a:off x="-3495" y="2505671"/>
            <a:ext cx="914749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0" baseline="0" dirty="0">
                <a:solidFill>
                  <a:schemeClr val="accent6"/>
                </a:solidFill>
                <a:cs typeface="Arial" panose="020B0604020202020204" pitchFamily="34" charset="0"/>
              </a:rPr>
              <a:t>Osnowa i wydzielenia umacniające powinny spełniać następujące warunki:</a:t>
            </a:r>
          </a:p>
          <a:p>
            <a:br>
              <a:rPr lang="pl-PL" sz="2000" baseline="0" dirty="0">
                <a:solidFill>
                  <a:schemeClr val="accent6"/>
                </a:solidFill>
                <a:cs typeface="Arial" panose="020B0604020202020204" pitchFamily="34" charset="0"/>
              </a:rPr>
            </a:br>
            <a:r>
              <a:rPr lang="pl-PL" sz="2000" b="0" baseline="0" dirty="0">
                <a:solidFill>
                  <a:schemeClr val="accent6"/>
                </a:solidFill>
                <a:cs typeface="Arial" panose="020B0604020202020204" pitchFamily="34" charset="0"/>
              </a:rPr>
              <a:t>- osnowa powinna być o dużej ciągliwości, natomiast wydzielenia twarde;</a:t>
            </a:r>
            <a:br>
              <a:rPr lang="pl-PL" sz="2000" baseline="0" dirty="0">
                <a:solidFill>
                  <a:schemeClr val="accent6"/>
                </a:solidFill>
                <a:cs typeface="Arial" panose="020B0604020202020204" pitchFamily="34" charset="0"/>
              </a:rPr>
            </a:br>
            <a:br>
              <a:rPr lang="pl-PL" sz="2000" baseline="0" dirty="0">
                <a:solidFill>
                  <a:schemeClr val="accent6"/>
                </a:solidFill>
                <a:cs typeface="Arial" panose="020B0604020202020204" pitchFamily="34" charset="0"/>
              </a:rPr>
            </a:br>
            <a:r>
              <a:rPr lang="pl-PL" sz="2000" b="0" baseline="0" dirty="0">
                <a:solidFill>
                  <a:schemeClr val="accent6"/>
                </a:solidFill>
                <a:cs typeface="Arial" panose="020B0604020202020204" pitchFamily="34" charset="0"/>
              </a:rPr>
              <a:t>- twarde wydzielenia nie powinny tworzyć ciągłej warstwy po granicach ziarn osnowy, gdyż powstające w takich </a:t>
            </a:r>
            <a:r>
              <a:rPr lang="pl-PL" sz="2000" b="0" baseline="0" dirty="0" err="1">
                <a:solidFill>
                  <a:schemeClr val="accent6"/>
                </a:solidFill>
                <a:cs typeface="Arial" panose="020B0604020202020204" pitchFamily="34" charset="0"/>
              </a:rPr>
              <a:t>wydzieleniach</a:t>
            </a:r>
            <a:r>
              <a:rPr lang="pl-PL" sz="2000" b="0" baseline="0" dirty="0">
                <a:solidFill>
                  <a:schemeClr val="accent6"/>
                </a:solidFill>
                <a:cs typeface="Arial" panose="020B0604020202020204" pitchFamily="34" charset="0"/>
              </a:rPr>
              <a:t> pęknięcia mogą szybko rozprzestrzeniać się przez materiał, powodując jego zniszczenie;</a:t>
            </a:r>
            <a:endParaRPr lang="pl-PL" sz="2000" baseline="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9012559-D817-0C43-A872-DB9C22635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565" y="600075"/>
            <a:ext cx="3394870" cy="31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85" tIns="37741" rIns="75485" bIns="37741">
            <a:spAutoFit/>
          </a:bodyPr>
          <a:lstStyle>
            <a:lvl1pPr algn="l" defTabSz="7556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7556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defTabSz="7556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7556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7556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sz="1900" baseline="0" dirty="0">
                <a:solidFill>
                  <a:schemeClr val="accent2"/>
                </a:solidFill>
                <a:latin typeface="Arial" charset="0"/>
              </a:rPr>
              <a:t>NOWOCZESNE MATERIAŁY</a:t>
            </a:r>
          </a:p>
        </p:txBody>
      </p:sp>
    </p:spTree>
    <p:extLst>
      <p:ext uri="{BB962C8B-B14F-4D97-AF65-F5344CB8AC3E}">
        <p14:creationId xmlns:p14="http://schemas.microsoft.com/office/powerpoint/2010/main" val="2801634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5" name="Picture 11" descr="sem01_008">
            <a:extLst>
              <a:ext uri="{FF2B5EF4-FFF2-40B4-BE49-F238E27FC236}">
                <a16:creationId xmlns:a16="http://schemas.microsoft.com/office/drawing/2014/main" id="{938A5E08-67E0-41C1-8716-4EFDF73C7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0"/>
            <a:ext cx="1863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3">
            <a:extLst>
              <a:ext uri="{FF2B5EF4-FFF2-40B4-BE49-F238E27FC236}">
                <a16:creationId xmlns:a16="http://schemas.microsoft.com/office/drawing/2014/main" id="{2AC93FF2-9C0F-4DC8-9E0A-23D253CA0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908050"/>
            <a:ext cx="59769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434" tIns="37716" rIns="75434" bIns="37716" anchor="ctr"/>
          <a:lstStyle/>
          <a:p>
            <a:pPr algn="ctr" eaLnBrk="1" hangingPunct="1">
              <a:defRPr/>
            </a:pPr>
            <a:r>
              <a:rPr lang="pl-PL" sz="1400" baseline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Wykresy równowagi fazowej stopów dwuskładnikowych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718BD782-FA5B-F448-A121-B6E5458EEC80}"/>
              </a:ext>
            </a:extLst>
          </p:cNvPr>
          <p:cNvSpPr/>
          <p:nvPr/>
        </p:nvSpPr>
        <p:spPr>
          <a:xfrm>
            <a:off x="-3495" y="6581001"/>
            <a:ext cx="31502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200" b="0" baseline="0" dirty="0">
                <a:solidFill>
                  <a:schemeClr val="bg1"/>
                </a:solidFill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http://home.agh.edu.pl/~ziam/pliki/2LAB.pdf</a:t>
            </a:r>
            <a:endParaRPr lang="pl-PL" sz="1200" baseline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096DCA61-5D3A-FB4B-817F-E327684FF83B}"/>
              </a:ext>
            </a:extLst>
          </p:cNvPr>
          <p:cNvSpPr/>
          <p:nvPr/>
        </p:nvSpPr>
        <p:spPr>
          <a:xfrm>
            <a:off x="-3495" y="2505671"/>
            <a:ext cx="914749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0" baseline="0" dirty="0">
                <a:solidFill>
                  <a:schemeClr val="accent6"/>
                </a:solidFill>
                <a:cs typeface="Arial" panose="020B0604020202020204" pitchFamily="34" charset="0"/>
              </a:rPr>
              <a:t>Osnowa i wydzielenia umacniające powinny spełniać następujące warunki:</a:t>
            </a:r>
          </a:p>
          <a:p>
            <a:br>
              <a:rPr lang="pl-PL" sz="2000" baseline="0" dirty="0">
                <a:solidFill>
                  <a:schemeClr val="accent6"/>
                </a:solidFill>
                <a:cs typeface="Arial" panose="020B0604020202020204" pitchFamily="34" charset="0"/>
              </a:rPr>
            </a:br>
            <a:r>
              <a:rPr lang="pl-PL" sz="2000" b="0" baseline="0" dirty="0">
                <a:solidFill>
                  <a:schemeClr val="accent6"/>
                </a:solidFill>
                <a:cs typeface="Arial" panose="020B0604020202020204" pitchFamily="34" charset="0"/>
              </a:rPr>
              <a:t>- osnowa powinna być o dużej ciągliwości, natomiast wydzielenia twarde;</a:t>
            </a:r>
            <a:br>
              <a:rPr lang="pl-PL" sz="2000" baseline="0" dirty="0">
                <a:solidFill>
                  <a:schemeClr val="accent6"/>
                </a:solidFill>
                <a:cs typeface="Arial" panose="020B0604020202020204" pitchFamily="34" charset="0"/>
              </a:rPr>
            </a:br>
            <a:br>
              <a:rPr lang="pl-PL" sz="2000" baseline="0" dirty="0">
                <a:solidFill>
                  <a:schemeClr val="accent6"/>
                </a:solidFill>
                <a:cs typeface="Arial" panose="020B0604020202020204" pitchFamily="34" charset="0"/>
              </a:rPr>
            </a:br>
            <a:r>
              <a:rPr lang="pl-PL" sz="2000" b="0" baseline="0" dirty="0">
                <a:solidFill>
                  <a:schemeClr val="accent6"/>
                </a:solidFill>
                <a:cs typeface="Arial" panose="020B0604020202020204" pitchFamily="34" charset="0"/>
              </a:rPr>
              <a:t>- twarde wydzielenia nie powinny tworzyć ciągłej warstwy po granicach ziarn osnowy, gdyż powstające w takich </a:t>
            </a:r>
            <a:r>
              <a:rPr lang="pl-PL" sz="2000" b="0" baseline="0" dirty="0" err="1">
                <a:solidFill>
                  <a:schemeClr val="accent6"/>
                </a:solidFill>
                <a:cs typeface="Arial" panose="020B0604020202020204" pitchFamily="34" charset="0"/>
              </a:rPr>
              <a:t>wydzieleniach</a:t>
            </a:r>
            <a:r>
              <a:rPr lang="pl-PL" sz="2000" b="0" baseline="0" dirty="0">
                <a:solidFill>
                  <a:schemeClr val="accent6"/>
                </a:solidFill>
                <a:cs typeface="Arial" panose="020B0604020202020204" pitchFamily="34" charset="0"/>
              </a:rPr>
              <a:t> pęknięcia mogą szybko rozprzestrzeniać się przez materiał, powodując jego zniszczenie;</a:t>
            </a:r>
            <a:endParaRPr lang="pl-PL" sz="2000" baseline="0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9012559-D817-0C43-A872-DB9C22635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565" y="600075"/>
            <a:ext cx="3394870" cy="31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85" tIns="37741" rIns="75485" bIns="37741">
            <a:spAutoFit/>
          </a:bodyPr>
          <a:lstStyle>
            <a:lvl1pPr algn="l" defTabSz="7556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7556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defTabSz="7556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7556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7556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sz="1900" baseline="0" dirty="0">
                <a:solidFill>
                  <a:schemeClr val="accent2"/>
                </a:solidFill>
                <a:latin typeface="Arial" charset="0"/>
              </a:rPr>
              <a:t>NOWOCZESNE MATERIAŁY</a:t>
            </a:r>
          </a:p>
        </p:txBody>
      </p:sp>
    </p:spTree>
    <p:extLst>
      <p:ext uri="{BB962C8B-B14F-4D97-AF65-F5344CB8AC3E}">
        <p14:creationId xmlns:p14="http://schemas.microsoft.com/office/powerpoint/2010/main" val="555677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9" name="Picture 11" descr="sem01_0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0"/>
            <a:ext cx="1863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5" descr="sem01_0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916113"/>
            <a:ext cx="5773738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583532" y="746916"/>
            <a:ext cx="59769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434" tIns="37716" rIns="75434" bIns="37716" anchor="ctr"/>
          <a:lstStyle/>
          <a:p>
            <a:pPr>
              <a:defRPr/>
            </a:pPr>
            <a:r>
              <a:rPr lang="pl-PL" sz="1400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Układy równowagi fazowej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127D472-6AB7-7B41-BECD-0DBFC1E85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565" y="600075"/>
            <a:ext cx="3394870" cy="31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85" tIns="37741" rIns="75485" bIns="37741">
            <a:spAutoFit/>
          </a:bodyPr>
          <a:lstStyle>
            <a:lvl1pPr algn="l" defTabSz="7556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7556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defTabSz="7556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7556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7556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sz="1900" baseline="0" dirty="0">
                <a:solidFill>
                  <a:schemeClr val="accent2"/>
                </a:solidFill>
                <a:latin typeface="Arial" charset="0"/>
              </a:rPr>
              <a:t>NOWOCZESNE MATERIAŁY</a:t>
            </a:r>
          </a:p>
        </p:txBody>
      </p:sp>
    </p:spTree>
    <p:extLst>
      <p:ext uri="{BB962C8B-B14F-4D97-AF65-F5344CB8AC3E}">
        <p14:creationId xmlns:p14="http://schemas.microsoft.com/office/powerpoint/2010/main" val="1819265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5" name="Picture 11" descr="sem01_008">
            <a:extLst>
              <a:ext uri="{FF2B5EF4-FFF2-40B4-BE49-F238E27FC236}">
                <a16:creationId xmlns:a16="http://schemas.microsoft.com/office/drawing/2014/main" id="{938A5E08-67E0-41C1-8716-4EFDF73C7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0"/>
            <a:ext cx="1863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3">
            <a:extLst>
              <a:ext uri="{FF2B5EF4-FFF2-40B4-BE49-F238E27FC236}">
                <a16:creationId xmlns:a16="http://schemas.microsoft.com/office/drawing/2014/main" id="{2AC93FF2-9C0F-4DC8-9E0A-23D253CA0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908050"/>
            <a:ext cx="59769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434" tIns="37716" rIns="75434" bIns="37716" anchor="ctr"/>
          <a:lstStyle/>
          <a:p>
            <a:pPr algn="ctr" eaLnBrk="1" hangingPunct="1">
              <a:defRPr/>
            </a:pPr>
            <a:r>
              <a:rPr lang="pl-PL" sz="1400" baseline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Wykresy równowagi fazowej stopów dwuskładnikowych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CEB6A4-088B-484D-B797-D3E61341C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700213"/>
            <a:ext cx="5400675" cy="462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898B4877-5FA6-FC44-922E-5EEFDCAC3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565" y="600075"/>
            <a:ext cx="3394870" cy="31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85" tIns="37741" rIns="75485" bIns="37741">
            <a:spAutoFit/>
          </a:bodyPr>
          <a:lstStyle>
            <a:lvl1pPr algn="l" defTabSz="7556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7556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defTabSz="7556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7556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7556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sz="1900" baseline="0" dirty="0">
                <a:solidFill>
                  <a:schemeClr val="accent2"/>
                </a:solidFill>
                <a:latin typeface="Arial" charset="0"/>
              </a:rPr>
              <a:t>NOWOCZESNE MATERIAŁY</a:t>
            </a:r>
          </a:p>
        </p:txBody>
      </p:sp>
    </p:spTree>
    <p:extLst>
      <p:ext uri="{BB962C8B-B14F-4D97-AF65-F5344CB8AC3E}">
        <p14:creationId xmlns:p14="http://schemas.microsoft.com/office/powerpoint/2010/main" val="1251205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1" name="Picture 11" descr="sem01_0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0"/>
            <a:ext cx="1863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7338"/>
            <a:ext cx="9113838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583532" y="746916"/>
            <a:ext cx="59769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434" tIns="37716" rIns="75434" bIns="37716" anchor="ctr"/>
          <a:lstStyle/>
          <a:p>
            <a:pPr>
              <a:defRPr/>
            </a:pPr>
            <a:r>
              <a:rPr lang="pl-PL" sz="1400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Układy równowagi fazowej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C918410-A901-CD46-92E1-2FCB54F64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565" y="600075"/>
            <a:ext cx="3394870" cy="31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85" tIns="37741" rIns="75485" bIns="37741">
            <a:spAutoFit/>
          </a:bodyPr>
          <a:lstStyle>
            <a:lvl1pPr algn="l" defTabSz="7556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7556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defTabSz="7556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7556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7556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sz="1900" baseline="0" dirty="0">
                <a:solidFill>
                  <a:schemeClr val="accent2"/>
                </a:solidFill>
                <a:latin typeface="Arial" charset="0"/>
              </a:rPr>
              <a:t>NOWOCZESNE MATERIAŁY</a:t>
            </a:r>
          </a:p>
        </p:txBody>
      </p:sp>
    </p:spTree>
    <p:extLst>
      <p:ext uri="{BB962C8B-B14F-4D97-AF65-F5344CB8AC3E}">
        <p14:creationId xmlns:p14="http://schemas.microsoft.com/office/powerpoint/2010/main" val="1842058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5" name="Picture 11" descr="sem01_0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0"/>
            <a:ext cx="1863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1522413"/>
            <a:ext cx="697865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583532" y="746916"/>
            <a:ext cx="59769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434" tIns="37716" rIns="75434" bIns="37716" anchor="ctr"/>
          <a:lstStyle/>
          <a:p>
            <a:pPr>
              <a:defRPr/>
            </a:pPr>
            <a:r>
              <a:rPr lang="pl-PL" sz="1400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Układy równowagi fazowej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5DC2E89-CB83-224F-AAE4-8F4CEE037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565" y="600075"/>
            <a:ext cx="3394870" cy="31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85" tIns="37741" rIns="75485" bIns="37741">
            <a:spAutoFit/>
          </a:bodyPr>
          <a:lstStyle>
            <a:lvl1pPr algn="l" defTabSz="7556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7556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defTabSz="7556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7556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7556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sz="1900" baseline="0" dirty="0">
                <a:solidFill>
                  <a:schemeClr val="accent2"/>
                </a:solidFill>
                <a:latin typeface="Arial" charset="0"/>
              </a:rPr>
              <a:t>NOWOCZESNE MATERIAŁY</a:t>
            </a:r>
          </a:p>
        </p:txBody>
      </p:sp>
    </p:spTree>
    <p:extLst>
      <p:ext uri="{BB962C8B-B14F-4D97-AF65-F5344CB8AC3E}">
        <p14:creationId xmlns:p14="http://schemas.microsoft.com/office/powerpoint/2010/main" val="3115258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9" name="Picture 11" descr="sem01_0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0"/>
            <a:ext cx="1863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583531" y="1556792"/>
            <a:ext cx="5976937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434" tIns="37716" rIns="75434" bIns="37716" anchor="ctr"/>
          <a:lstStyle/>
          <a:p>
            <a:pPr>
              <a:defRPr/>
            </a:pPr>
            <a:r>
              <a:rPr lang="pl-PL" sz="1400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Tu skończony wykład 6 w dniu 7.XI.2022r.</a:t>
            </a:r>
          </a:p>
          <a:p>
            <a:pPr>
              <a:defRPr/>
            </a:pPr>
            <a:endParaRPr lang="pl-PL" sz="1400" baseline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45C3BD9-C40B-4649-9DF8-024A9C6E1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565" y="600075"/>
            <a:ext cx="3394870" cy="31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85" tIns="37741" rIns="75485" bIns="37741">
            <a:spAutoFit/>
          </a:bodyPr>
          <a:lstStyle>
            <a:lvl1pPr algn="l" defTabSz="7556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7556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defTabSz="7556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7556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7556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sz="1900" baseline="0" dirty="0">
                <a:solidFill>
                  <a:schemeClr val="accent2"/>
                </a:solidFill>
                <a:latin typeface="Arial" charset="0"/>
              </a:rPr>
              <a:t>NOWOCZESNE MATERIAŁY</a:t>
            </a:r>
          </a:p>
        </p:txBody>
      </p:sp>
    </p:spTree>
    <p:extLst>
      <p:ext uri="{BB962C8B-B14F-4D97-AF65-F5344CB8AC3E}">
        <p14:creationId xmlns:p14="http://schemas.microsoft.com/office/powerpoint/2010/main" val="3655158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5" name="Picture 11" descr="sem01_008">
            <a:extLst>
              <a:ext uri="{FF2B5EF4-FFF2-40B4-BE49-F238E27FC236}">
                <a16:creationId xmlns:a16="http://schemas.microsoft.com/office/drawing/2014/main" id="{938A5E08-67E0-41C1-8716-4EFDF73C7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0"/>
            <a:ext cx="1863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3">
            <a:extLst>
              <a:ext uri="{FF2B5EF4-FFF2-40B4-BE49-F238E27FC236}">
                <a16:creationId xmlns:a16="http://schemas.microsoft.com/office/drawing/2014/main" id="{2AC93FF2-9C0F-4DC8-9E0A-23D253CA0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908050"/>
            <a:ext cx="59769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434" tIns="37716" rIns="75434" bIns="37716" anchor="ctr"/>
          <a:lstStyle/>
          <a:p>
            <a:pPr algn="ctr" eaLnBrk="1" hangingPunct="1">
              <a:defRPr/>
            </a:pPr>
            <a:r>
              <a:rPr lang="pl-PL" sz="1400" baseline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Wykresy równowagi fazowej stopów dwuskładnikowych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61FF69B4-DF1A-FF44-80CB-17D0A31CBA4A}"/>
              </a:ext>
            </a:extLst>
          </p:cNvPr>
          <p:cNvSpPr/>
          <p:nvPr/>
        </p:nvSpPr>
        <p:spPr>
          <a:xfrm>
            <a:off x="0" y="6608385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200" baseline="0" dirty="0" err="1">
                <a:solidFill>
                  <a:schemeClr val="bg1"/>
                </a:solidFill>
              </a:rPr>
              <a:t>https</a:t>
            </a:r>
            <a:r>
              <a:rPr lang="pl-PL" sz="1200" baseline="0" dirty="0">
                <a:solidFill>
                  <a:schemeClr val="bg1"/>
                </a:solidFill>
              </a:rPr>
              <a:t>://</a:t>
            </a:r>
            <a:r>
              <a:rPr lang="pl-PL" sz="1200" baseline="0" dirty="0" err="1">
                <a:solidFill>
                  <a:schemeClr val="bg1"/>
                </a:solidFill>
              </a:rPr>
              <a:t>www.researchgate.net</a:t>
            </a:r>
            <a:r>
              <a:rPr lang="pl-PL" sz="1200" baseline="0" dirty="0">
                <a:solidFill>
                  <a:schemeClr val="bg1"/>
                </a:solidFill>
              </a:rPr>
              <a:t>/</a:t>
            </a:r>
            <a:r>
              <a:rPr lang="pl-PL" sz="1200" baseline="0" dirty="0" err="1">
                <a:solidFill>
                  <a:schemeClr val="bg1"/>
                </a:solidFill>
              </a:rPr>
              <a:t>figure</a:t>
            </a:r>
            <a:r>
              <a:rPr lang="pl-PL" sz="1200" baseline="0" dirty="0">
                <a:solidFill>
                  <a:schemeClr val="bg1"/>
                </a:solidFill>
              </a:rPr>
              <a:t>/Al-Si-cast-alloy-phase-diagram-14_fig1_286496367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E4A18AC-F660-FF4F-A259-D6626DFBF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28" y="1646056"/>
            <a:ext cx="7668344" cy="494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3F791E8A-A9BD-CE47-861D-11215C4E0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565" y="600075"/>
            <a:ext cx="3394870" cy="31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85" tIns="37741" rIns="75485" bIns="37741">
            <a:spAutoFit/>
          </a:bodyPr>
          <a:lstStyle>
            <a:lvl1pPr algn="l" defTabSz="7556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7556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defTabSz="7556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7556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7556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sz="1900" baseline="0" dirty="0">
                <a:solidFill>
                  <a:schemeClr val="accent2"/>
                </a:solidFill>
                <a:latin typeface="Arial" charset="0"/>
              </a:rPr>
              <a:t>NOWOCZESNE MATERIAŁY</a:t>
            </a:r>
          </a:p>
        </p:txBody>
      </p:sp>
    </p:spTree>
    <p:extLst>
      <p:ext uri="{BB962C8B-B14F-4D97-AF65-F5344CB8AC3E}">
        <p14:creationId xmlns:p14="http://schemas.microsoft.com/office/powerpoint/2010/main" val="217664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5" name="Picture 11" descr="sem01_008">
            <a:extLst>
              <a:ext uri="{FF2B5EF4-FFF2-40B4-BE49-F238E27FC236}">
                <a16:creationId xmlns:a16="http://schemas.microsoft.com/office/drawing/2014/main" id="{938A5E08-67E0-41C1-8716-4EFDF73C7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0"/>
            <a:ext cx="1863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3">
            <a:extLst>
              <a:ext uri="{FF2B5EF4-FFF2-40B4-BE49-F238E27FC236}">
                <a16:creationId xmlns:a16="http://schemas.microsoft.com/office/drawing/2014/main" id="{2AC93FF2-9C0F-4DC8-9E0A-23D253CA0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908050"/>
            <a:ext cx="59769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434" tIns="37716" rIns="75434" bIns="37716" anchor="ctr"/>
          <a:lstStyle/>
          <a:p>
            <a:pPr algn="ctr" eaLnBrk="1" hangingPunct="1">
              <a:defRPr/>
            </a:pPr>
            <a:r>
              <a:rPr lang="pl-PL" sz="1400" baseline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Wykresy równowagi fazowej stopów dwuskładnikowych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718BD782-FA5B-F448-A121-B6E5458EEC80}"/>
              </a:ext>
            </a:extLst>
          </p:cNvPr>
          <p:cNvSpPr/>
          <p:nvPr/>
        </p:nvSpPr>
        <p:spPr>
          <a:xfrm>
            <a:off x="-3495" y="6581001"/>
            <a:ext cx="31502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200" b="0" baseline="0" dirty="0">
                <a:solidFill>
                  <a:schemeClr val="bg1"/>
                </a:solidFill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http://home.agh.edu.pl/~ziam/pliki/2LAB.pdf</a:t>
            </a:r>
            <a:endParaRPr lang="pl-PL" sz="1200" baseline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12CFF8D-6124-7A46-BB75-AEFFD4C40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619" y="2719087"/>
            <a:ext cx="4638374" cy="2585023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DB98160C-7B08-2842-9B1E-80DA8245798A}"/>
              </a:ext>
            </a:extLst>
          </p:cNvPr>
          <p:cNvSpPr/>
          <p:nvPr/>
        </p:nvSpPr>
        <p:spPr>
          <a:xfrm>
            <a:off x="24606" y="5304110"/>
            <a:ext cx="911939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0" baseline="0" dirty="0">
                <a:solidFill>
                  <a:srgbClr val="000000"/>
                </a:solidFill>
                <a:cs typeface="Arial" panose="020B0604020202020204" pitchFamily="34" charset="0"/>
              </a:rPr>
              <a:t>Podczas powolnego chłodzenia stopu zawierającego 4% Cu z zakresu jednofazowego roztworu </a:t>
            </a:r>
            <a:r>
              <a:rPr lang="el-GR" sz="1600" b="0" baseline="0" dirty="0">
                <a:solidFill>
                  <a:srgbClr val="000000"/>
                </a:solidFill>
                <a:cs typeface="Arial" panose="020B0604020202020204" pitchFamily="34" charset="0"/>
              </a:rPr>
              <a:t>α </a:t>
            </a:r>
            <a:r>
              <a:rPr lang="pl-PL" sz="1600" b="0" baseline="0" dirty="0">
                <a:solidFill>
                  <a:srgbClr val="000000"/>
                </a:solidFill>
                <a:cs typeface="Arial" panose="020B0604020202020204" pitchFamily="34" charset="0"/>
              </a:rPr>
              <a:t>do temperatury otoczenia, tworzą się duże wydzielenia fazy 𝜃 na granicach ziarn roztworu </a:t>
            </a:r>
            <a:r>
              <a:rPr lang="el-GR" sz="1600" b="0" baseline="0" dirty="0">
                <a:solidFill>
                  <a:srgbClr val="000000"/>
                </a:solidFill>
                <a:cs typeface="Arial" panose="020B0604020202020204" pitchFamily="34" charset="0"/>
              </a:rPr>
              <a:t>α</a:t>
            </a:r>
            <a:r>
              <a:rPr lang="pl-PL" sz="1600" b="0" baseline="0" dirty="0">
                <a:solidFill>
                  <a:srgbClr val="000000"/>
                </a:solidFill>
                <a:cs typeface="Arial" panose="020B0604020202020204" pitchFamily="34" charset="0"/>
              </a:rPr>
              <a:t>. Spowodowane takimi cząstkami umocnienie jest nieznaczne. Duże twarde cząstki na granicach ziarn powodują natomiast znaczne pogorszenie odporności na pękanie</a:t>
            </a:r>
            <a:endParaRPr lang="pl-PL" sz="1600" baseline="0" dirty="0">
              <a:cs typeface="Arial" panose="020B0604020202020204" pitchFamily="34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DE095B50-A455-DC4C-A9B8-28B1F3538CE4}"/>
              </a:ext>
            </a:extLst>
          </p:cNvPr>
          <p:cNvSpPr/>
          <p:nvPr/>
        </p:nvSpPr>
        <p:spPr>
          <a:xfrm>
            <a:off x="-3495" y="1492136"/>
            <a:ext cx="91193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b="0" baseline="0" dirty="0">
                <a:solidFill>
                  <a:srgbClr val="000000"/>
                </a:solidFill>
                <a:cs typeface="Arial" panose="020B0604020202020204" pitchFamily="34" charset="0"/>
              </a:rPr>
              <a:t>Stop o zawartości 4% Cu w stanie równowagi w temperaturze pokojowej składa się z dwóch faz: kryształów roztworu stałego </a:t>
            </a:r>
            <a:r>
              <a:rPr lang="el-GR" sz="1400" b="0" baseline="0" dirty="0">
                <a:solidFill>
                  <a:srgbClr val="000000"/>
                </a:solidFill>
                <a:cs typeface="Arial" panose="020B0604020202020204" pitchFamily="34" charset="0"/>
              </a:rPr>
              <a:t>α, </a:t>
            </a:r>
            <a:r>
              <a:rPr lang="pl-PL" sz="1400" b="0" baseline="0" dirty="0">
                <a:solidFill>
                  <a:srgbClr val="000000"/>
                </a:solidFill>
                <a:cs typeface="Arial" panose="020B0604020202020204" pitchFamily="34" charset="0"/>
              </a:rPr>
              <a:t>stanowiącego osnowę i kryształów fazy międzymetalicznej  𝜃 (CuAl2).</a:t>
            </a:r>
            <a:endParaRPr lang="pl-PL" sz="1400" baseline="0" dirty="0">
              <a:cs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9DB251F-2CF8-414F-A27C-7E094AF31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565" y="600075"/>
            <a:ext cx="3394870" cy="31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85" tIns="37741" rIns="75485" bIns="37741">
            <a:spAutoFit/>
          </a:bodyPr>
          <a:lstStyle>
            <a:lvl1pPr algn="l" defTabSz="7556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7556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defTabSz="7556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7556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7556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sz="1900" baseline="0" dirty="0">
                <a:solidFill>
                  <a:schemeClr val="accent2"/>
                </a:solidFill>
                <a:latin typeface="Arial" charset="0"/>
              </a:rPr>
              <a:t>NOWOCZESNE MATERIAŁY</a:t>
            </a:r>
          </a:p>
        </p:txBody>
      </p:sp>
    </p:spTree>
    <p:extLst>
      <p:ext uri="{BB962C8B-B14F-4D97-AF65-F5344CB8AC3E}">
        <p14:creationId xmlns:p14="http://schemas.microsoft.com/office/powerpoint/2010/main" val="212786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5" name="Picture 11" descr="sem01_008">
            <a:extLst>
              <a:ext uri="{FF2B5EF4-FFF2-40B4-BE49-F238E27FC236}">
                <a16:creationId xmlns:a16="http://schemas.microsoft.com/office/drawing/2014/main" id="{938A5E08-67E0-41C1-8716-4EFDF73C7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0"/>
            <a:ext cx="1863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3">
            <a:extLst>
              <a:ext uri="{FF2B5EF4-FFF2-40B4-BE49-F238E27FC236}">
                <a16:creationId xmlns:a16="http://schemas.microsoft.com/office/drawing/2014/main" id="{2AC93FF2-9C0F-4DC8-9E0A-23D253CA0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908050"/>
            <a:ext cx="59769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434" tIns="37716" rIns="75434" bIns="37716" anchor="ctr"/>
          <a:lstStyle/>
          <a:p>
            <a:pPr algn="ctr" eaLnBrk="1" hangingPunct="1">
              <a:defRPr/>
            </a:pPr>
            <a:r>
              <a:rPr lang="pl-PL" sz="1400" baseline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Wykresy równowagi fazowej stopów dwuskładnikowych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718BD782-FA5B-F448-A121-B6E5458EEC80}"/>
              </a:ext>
            </a:extLst>
          </p:cNvPr>
          <p:cNvSpPr/>
          <p:nvPr/>
        </p:nvSpPr>
        <p:spPr>
          <a:xfrm>
            <a:off x="-3495" y="6581001"/>
            <a:ext cx="31502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200" b="0" baseline="0" dirty="0">
                <a:solidFill>
                  <a:schemeClr val="bg1"/>
                </a:solidFill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http://home.agh.edu.pl/~ziam/pliki/2LAB.pdf</a:t>
            </a:r>
            <a:endParaRPr lang="pl-PL" sz="1200" baseline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65EC92B3-6518-D24D-90D9-4DE7E083E372}"/>
              </a:ext>
            </a:extLst>
          </p:cNvPr>
          <p:cNvSpPr/>
          <p:nvPr/>
        </p:nvSpPr>
        <p:spPr>
          <a:xfrm>
            <a:off x="0" y="148464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b="0" baseline="0" dirty="0">
                <a:solidFill>
                  <a:srgbClr val="000000"/>
                </a:solidFill>
                <a:cs typeface="Arial" panose="020B0604020202020204" pitchFamily="34" charset="0"/>
              </a:rPr>
              <a:t>W celu rozpuszczenia cząstek teta oraz ujednorodnienia roztworu, stop jest nagrzewany do zakresu roztworu </a:t>
            </a:r>
            <a:r>
              <a:rPr lang="el-GR" sz="1400" b="0" baseline="0" dirty="0">
                <a:solidFill>
                  <a:srgbClr val="000000"/>
                </a:solidFill>
                <a:cs typeface="Arial" panose="020B0604020202020204" pitchFamily="34" charset="0"/>
              </a:rPr>
              <a:t>α (</a:t>
            </a:r>
            <a:r>
              <a:rPr lang="pl-PL" sz="1400" b="0" baseline="0" dirty="0">
                <a:solidFill>
                  <a:srgbClr val="000000"/>
                </a:solidFill>
                <a:cs typeface="Arial" panose="020B0604020202020204" pitchFamily="34" charset="0"/>
              </a:rPr>
              <a:t>powyżej linii rozpuszczalności) i wytrzymywany</a:t>
            </a:r>
            <a:endParaRPr lang="pl-PL" sz="1400" baseline="0" dirty="0">
              <a:cs typeface="Arial" panose="020B060402020202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78B02CC-ABC8-DC48-9D45-537E1AB36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990358"/>
            <a:ext cx="6223000" cy="3581400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ABCF0124-95BC-9E46-9A2E-0C7A637436A0}"/>
              </a:ext>
            </a:extLst>
          </p:cNvPr>
          <p:cNvSpPr/>
          <p:nvPr/>
        </p:nvSpPr>
        <p:spPr>
          <a:xfrm>
            <a:off x="0" y="5847466"/>
            <a:ext cx="91440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b="0" baseline="0" dirty="0">
                <a:solidFill>
                  <a:srgbClr val="000000"/>
                </a:solidFill>
                <a:cs typeface="Arial" panose="020B0604020202020204" pitchFamily="34" charset="0"/>
              </a:rPr>
              <a:t>Po uzyskaniu jednorodnego roztworu stałego </a:t>
            </a:r>
            <a:r>
              <a:rPr lang="el-GR" sz="1400" b="0" baseline="0" dirty="0">
                <a:solidFill>
                  <a:srgbClr val="000000"/>
                </a:solidFill>
                <a:cs typeface="Arial" panose="020B0604020202020204" pitchFamily="34" charset="0"/>
              </a:rPr>
              <a:t>α </a:t>
            </a:r>
            <a:r>
              <a:rPr lang="pl-PL" sz="1400" b="0" baseline="0" dirty="0">
                <a:solidFill>
                  <a:srgbClr val="000000"/>
                </a:solidFill>
                <a:cs typeface="Arial" panose="020B0604020202020204" pitchFamily="34" charset="0"/>
              </a:rPr>
              <a:t>stop jest oziębiany. Chłodzenie powinno być wystarczająco szybkie, aby nie zdążyła się wydzielić faza 𝜃, tj. aby atomy Cu pozostawały w roztworze </a:t>
            </a:r>
            <a:r>
              <a:rPr lang="el-GR" sz="1400" b="0" baseline="0" dirty="0">
                <a:solidFill>
                  <a:srgbClr val="000000"/>
                </a:solidFill>
                <a:cs typeface="Arial" panose="020B0604020202020204" pitchFamily="34" charset="0"/>
              </a:rPr>
              <a:t>α. </a:t>
            </a:r>
            <a:r>
              <a:rPr lang="pl-PL" sz="1400" b="0" baseline="0" dirty="0">
                <a:solidFill>
                  <a:srgbClr val="000000"/>
                </a:solidFill>
                <a:cs typeface="Arial" panose="020B0604020202020204" pitchFamily="34" charset="0"/>
              </a:rPr>
              <a:t>Otrzymany roztwór jest roztworem przesyconym (zawiera nadmiar atomów Cu, w porównaniu ze stanem równowagi).</a:t>
            </a:r>
            <a:br>
              <a:rPr lang="pl-PL" sz="1400" baseline="0" dirty="0">
                <a:cs typeface="Arial" panose="020B0604020202020204" pitchFamily="34" charset="0"/>
              </a:rPr>
            </a:br>
            <a:endParaRPr lang="pl-PL" sz="1400" baseline="0" dirty="0">
              <a:cs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F9D034E-EBBF-4E45-8C51-D235DDEE9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565" y="600075"/>
            <a:ext cx="3394870" cy="31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85" tIns="37741" rIns="75485" bIns="37741">
            <a:spAutoFit/>
          </a:bodyPr>
          <a:lstStyle>
            <a:lvl1pPr algn="l" defTabSz="7556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7556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defTabSz="7556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7556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7556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sz="1900" baseline="0" dirty="0">
                <a:solidFill>
                  <a:schemeClr val="accent2"/>
                </a:solidFill>
                <a:latin typeface="Arial" charset="0"/>
              </a:rPr>
              <a:t>NOWOCZESNE MATERIAŁY</a:t>
            </a:r>
          </a:p>
        </p:txBody>
      </p:sp>
    </p:spTree>
    <p:extLst>
      <p:ext uri="{BB962C8B-B14F-4D97-AF65-F5344CB8AC3E}">
        <p14:creationId xmlns:p14="http://schemas.microsoft.com/office/powerpoint/2010/main" val="107229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5" name="Picture 11" descr="sem01_008">
            <a:extLst>
              <a:ext uri="{FF2B5EF4-FFF2-40B4-BE49-F238E27FC236}">
                <a16:creationId xmlns:a16="http://schemas.microsoft.com/office/drawing/2014/main" id="{938A5E08-67E0-41C1-8716-4EFDF73C7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0"/>
            <a:ext cx="1863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3">
            <a:extLst>
              <a:ext uri="{FF2B5EF4-FFF2-40B4-BE49-F238E27FC236}">
                <a16:creationId xmlns:a16="http://schemas.microsoft.com/office/drawing/2014/main" id="{2AC93FF2-9C0F-4DC8-9E0A-23D253CA0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908050"/>
            <a:ext cx="59769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434" tIns="37716" rIns="75434" bIns="37716" anchor="ctr"/>
          <a:lstStyle/>
          <a:p>
            <a:pPr algn="ctr" eaLnBrk="1" hangingPunct="1">
              <a:defRPr/>
            </a:pPr>
            <a:r>
              <a:rPr lang="pl-PL" sz="1400" baseline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Wykresy równowagi fazowej stopów dwuskładnikowych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718BD782-FA5B-F448-A121-B6E5458EEC80}"/>
              </a:ext>
            </a:extLst>
          </p:cNvPr>
          <p:cNvSpPr/>
          <p:nvPr/>
        </p:nvSpPr>
        <p:spPr>
          <a:xfrm>
            <a:off x="-3495" y="6581001"/>
            <a:ext cx="31502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200" b="0" baseline="0" dirty="0">
                <a:solidFill>
                  <a:schemeClr val="bg1"/>
                </a:solidFill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http://home.agh.edu.pl/~ziam/pliki/2LAB.pdf</a:t>
            </a:r>
            <a:endParaRPr lang="pl-PL" sz="1200" baseline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65EC92B3-6518-D24D-90D9-4DE7E083E372}"/>
              </a:ext>
            </a:extLst>
          </p:cNvPr>
          <p:cNvSpPr/>
          <p:nvPr/>
        </p:nvSpPr>
        <p:spPr>
          <a:xfrm>
            <a:off x="0" y="148464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b="0" baseline="0" dirty="0">
                <a:solidFill>
                  <a:srgbClr val="000000"/>
                </a:solidFill>
                <a:cs typeface="Arial" panose="020B0604020202020204" pitchFamily="34" charset="0"/>
              </a:rPr>
              <a:t>W celu rozpuszczenia cząstek teta oraz ujednorodnienia roztworu, stop jest nagrzewany do zakresu roztworu </a:t>
            </a:r>
            <a:r>
              <a:rPr lang="el-GR" sz="1400" b="0" baseline="0" dirty="0">
                <a:solidFill>
                  <a:srgbClr val="000000"/>
                </a:solidFill>
                <a:cs typeface="Arial" panose="020B0604020202020204" pitchFamily="34" charset="0"/>
              </a:rPr>
              <a:t>α (</a:t>
            </a:r>
            <a:r>
              <a:rPr lang="pl-PL" sz="1400" b="0" baseline="0" dirty="0">
                <a:solidFill>
                  <a:srgbClr val="000000"/>
                </a:solidFill>
                <a:cs typeface="Arial" panose="020B0604020202020204" pitchFamily="34" charset="0"/>
              </a:rPr>
              <a:t>powyżej linii rozpuszczalności) i wytrzymywany</a:t>
            </a:r>
            <a:endParaRPr lang="pl-PL" sz="1400" baseline="0" dirty="0">
              <a:cs typeface="Arial" panose="020B060402020202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78B02CC-ABC8-DC48-9D45-537E1AB36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990358"/>
            <a:ext cx="6223000" cy="3581400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ABCF0124-95BC-9E46-9A2E-0C7A637436A0}"/>
              </a:ext>
            </a:extLst>
          </p:cNvPr>
          <p:cNvSpPr/>
          <p:nvPr/>
        </p:nvSpPr>
        <p:spPr>
          <a:xfrm>
            <a:off x="0" y="5847466"/>
            <a:ext cx="91440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b="0" baseline="0" dirty="0">
                <a:solidFill>
                  <a:srgbClr val="000000"/>
                </a:solidFill>
                <a:cs typeface="Arial" panose="020B0604020202020204" pitchFamily="34" charset="0"/>
              </a:rPr>
              <a:t>Po uzyskaniu jednorodnego roztworu stałego </a:t>
            </a:r>
            <a:r>
              <a:rPr lang="el-GR" sz="1400" b="0" baseline="0" dirty="0">
                <a:solidFill>
                  <a:srgbClr val="000000"/>
                </a:solidFill>
                <a:cs typeface="Arial" panose="020B0604020202020204" pitchFamily="34" charset="0"/>
              </a:rPr>
              <a:t>α </a:t>
            </a:r>
            <a:r>
              <a:rPr lang="pl-PL" sz="1400" b="0" baseline="0" dirty="0">
                <a:solidFill>
                  <a:srgbClr val="000000"/>
                </a:solidFill>
                <a:cs typeface="Arial" panose="020B0604020202020204" pitchFamily="34" charset="0"/>
              </a:rPr>
              <a:t>stop jest oziębiany. Chłodzenie powinno być wystarczająco szybkie, aby nie zdążyła się wydzielić faza 𝜃, tj. aby atomy Cu pozostawały w roztworze </a:t>
            </a:r>
            <a:r>
              <a:rPr lang="el-GR" sz="1400" b="0" baseline="0" dirty="0">
                <a:solidFill>
                  <a:srgbClr val="000000"/>
                </a:solidFill>
                <a:cs typeface="Arial" panose="020B0604020202020204" pitchFamily="34" charset="0"/>
              </a:rPr>
              <a:t>α. </a:t>
            </a:r>
            <a:r>
              <a:rPr lang="pl-PL" sz="1400" b="0" baseline="0" dirty="0">
                <a:solidFill>
                  <a:srgbClr val="000000"/>
                </a:solidFill>
                <a:cs typeface="Arial" panose="020B0604020202020204" pitchFamily="34" charset="0"/>
              </a:rPr>
              <a:t>Otrzymany roztwór jest roztworem przesyconym (zawiera nadmiar atomów Cu, w porównaniu ze stanem równowagi).</a:t>
            </a:r>
            <a:br>
              <a:rPr lang="pl-PL" sz="1400" baseline="0" dirty="0">
                <a:cs typeface="Arial" panose="020B0604020202020204" pitchFamily="34" charset="0"/>
              </a:rPr>
            </a:br>
            <a:endParaRPr lang="pl-PL" sz="1400" baseline="0" dirty="0">
              <a:cs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F9D034E-EBBF-4E45-8C51-D235DDEE9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565" y="600075"/>
            <a:ext cx="3394870" cy="31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85" tIns="37741" rIns="75485" bIns="37741">
            <a:spAutoFit/>
          </a:bodyPr>
          <a:lstStyle>
            <a:lvl1pPr algn="l" defTabSz="7556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7556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defTabSz="7556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7556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7556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sz="1900" baseline="0" dirty="0">
                <a:solidFill>
                  <a:schemeClr val="accent2"/>
                </a:solidFill>
                <a:latin typeface="Arial" charset="0"/>
              </a:rPr>
              <a:t>NOWOCZESNE MATERIAŁY</a:t>
            </a:r>
          </a:p>
        </p:txBody>
      </p:sp>
    </p:spTree>
    <p:extLst>
      <p:ext uri="{BB962C8B-B14F-4D97-AF65-F5344CB8AC3E}">
        <p14:creationId xmlns:p14="http://schemas.microsoft.com/office/powerpoint/2010/main" val="125909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5" name="Picture 11" descr="sem01_008">
            <a:extLst>
              <a:ext uri="{FF2B5EF4-FFF2-40B4-BE49-F238E27FC236}">
                <a16:creationId xmlns:a16="http://schemas.microsoft.com/office/drawing/2014/main" id="{938A5E08-67E0-41C1-8716-4EFDF73C7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0"/>
            <a:ext cx="1863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3">
            <a:extLst>
              <a:ext uri="{FF2B5EF4-FFF2-40B4-BE49-F238E27FC236}">
                <a16:creationId xmlns:a16="http://schemas.microsoft.com/office/drawing/2014/main" id="{2AC93FF2-9C0F-4DC8-9E0A-23D253CA0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908050"/>
            <a:ext cx="59769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434" tIns="37716" rIns="75434" bIns="37716" anchor="ctr"/>
          <a:lstStyle/>
          <a:p>
            <a:pPr algn="ctr" eaLnBrk="1" hangingPunct="1">
              <a:defRPr/>
            </a:pPr>
            <a:r>
              <a:rPr lang="pl-PL" sz="1400" baseline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Wykresy równowagi fazowej stopów dwuskładnikowych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718BD782-FA5B-F448-A121-B6E5458EEC80}"/>
              </a:ext>
            </a:extLst>
          </p:cNvPr>
          <p:cNvSpPr/>
          <p:nvPr/>
        </p:nvSpPr>
        <p:spPr>
          <a:xfrm>
            <a:off x="-3495" y="6581001"/>
            <a:ext cx="31502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200" b="0" baseline="0" dirty="0">
                <a:solidFill>
                  <a:schemeClr val="bg1"/>
                </a:solidFill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http://home.agh.edu.pl/~ziam/pliki/2LAB.pdf</a:t>
            </a:r>
            <a:endParaRPr lang="pl-PL" sz="1200" baseline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45EACC3-DA3B-AE4F-85CE-DD373B9FA7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990358"/>
            <a:ext cx="6223000" cy="3581400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2F75B614-D05C-C64B-8841-A22DAD408EFE}"/>
              </a:ext>
            </a:extLst>
          </p:cNvPr>
          <p:cNvSpPr/>
          <p:nvPr/>
        </p:nvSpPr>
        <p:spPr>
          <a:xfrm>
            <a:off x="0" y="5708967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0" baseline="0" dirty="0">
                <a:solidFill>
                  <a:srgbClr val="000000"/>
                </a:solidFill>
                <a:cs typeface="Arial" panose="020B0604020202020204" pitchFamily="34" charset="0"/>
              </a:rPr>
              <a:t>Wytrzymywanie stopu w temperaturze otoczenia (starzenie naturalne) lub w podwyższonej temperaturze (starzenie sztuczne) w celu doprowadzenia do utworzenia wydzieleń w przesyconym roztworze.</a:t>
            </a:r>
            <a:endParaRPr lang="pl-PL" sz="1600" baseline="0" dirty="0">
              <a:cs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AF959E4-156C-8D40-A4C4-48F0B94AC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565" y="600075"/>
            <a:ext cx="3394870" cy="31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85" tIns="37741" rIns="75485" bIns="37741">
            <a:spAutoFit/>
          </a:bodyPr>
          <a:lstStyle>
            <a:lvl1pPr algn="l" defTabSz="7556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7556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defTabSz="7556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7556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7556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sz="1900" baseline="0" dirty="0">
                <a:solidFill>
                  <a:schemeClr val="accent2"/>
                </a:solidFill>
                <a:latin typeface="Arial" charset="0"/>
              </a:rPr>
              <a:t>NOWOCZESNE MATERIAŁY</a:t>
            </a:r>
          </a:p>
        </p:txBody>
      </p:sp>
    </p:spTree>
    <p:extLst>
      <p:ext uri="{BB962C8B-B14F-4D97-AF65-F5344CB8AC3E}">
        <p14:creationId xmlns:p14="http://schemas.microsoft.com/office/powerpoint/2010/main" val="14437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5" name="Picture 11" descr="sem01_008">
            <a:extLst>
              <a:ext uri="{FF2B5EF4-FFF2-40B4-BE49-F238E27FC236}">
                <a16:creationId xmlns:a16="http://schemas.microsoft.com/office/drawing/2014/main" id="{938A5E08-67E0-41C1-8716-4EFDF73C7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0"/>
            <a:ext cx="1863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3">
            <a:extLst>
              <a:ext uri="{FF2B5EF4-FFF2-40B4-BE49-F238E27FC236}">
                <a16:creationId xmlns:a16="http://schemas.microsoft.com/office/drawing/2014/main" id="{2AC93FF2-9C0F-4DC8-9E0A-23D253CA0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908050"/>
            <a:ext cx="59769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434" tIns="37716" rIns="75434" bIns="37716" anchor="ctr"/>
          <a:lstStyle/>
          <a:p>
            <a:pPr algn="ctr" eaLnBrk="1" hangingPunct="1">
              <a:defRPr/>
            </a:pPr>
            <a:r>
              <a:rPr lang="pl-PL" sz="1400" baseline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Wykresy równowagi fazowej stopów dwuskładnikowych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718BD782-FA5B-F448-A121-B6E5458EEC80}"/>
              </a:ext>
            </a:extLst>
          </p:cNvPr>
          <p:cNvSpPr/>
          <p:nvPr/>
        </p:nvSpPr>
        <p:spPr>
          <a:xfrm>
            <a:off x="-3495" y="6581001"/>
            <a:ext cx="31502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200" b="0" baseline="0" dirty="0">
                <a:solidFill>
                  <a:schemeClr val="bg1"/>
                </a:solidFill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http://home.agh.edu.pl/~ziam/pliki/2LAB.pdf</a:t>
            </a:r>
            <a:endParaRPr lang="pl-PL" sz="1200" baseline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D3A287E5-40A0-9E4B-BFEC-8B68D24302F1}"/>
              </a:ext>
            </a:extLst>
          </p:cNvPr>
          <p:cNvSpPr/>
          <p:nvPr/>
        </p:nvSpPr>
        <p:spPr>
          <a:xfrm>
            <a:off x="0" y="1484784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aseline="0" dirty="0">
                <a:solidFill>
                  <a:srgbClr val="000000"/>
                </a:solidFill>
                <a:cs typeface="Arial" panose="020B0604020202020204" pitchFamily="34" charset="0"/>
              </a:rPr>
              <a:t>Procesy zachodzące podczas starzenia</a:t>
            </a:r>
            <a:br>
              <a:rPr lang="pl-PL" sz="1600" baseline="0" dirty="0">
                <a:cs typeface="Arial" panose="020B0604020202020204" pitchFamily="34" charset="0"/>
              </a:rPr>
            </a:br>
            <a:r>
              <a:rPr lang="pl-PL" sz="1600" b="0" baseline="0" dirty="0">
                <a:solidFill>
                  <a:srgbClr val="000000"/>
                </a:solidFill>
                <a:cs typeface="Arial" panose="020B0604020202020204" pitchFamily="34" charset="0"/>
              </a:rPr>
              <a:t>Procesy wydzielania w niskiej temperaturze są zwykle złożone, a sekwencja wydzielania zależy od składu przesyconego roztworu i temperatury starzenia. Wydzielanie faz stabilnych jest poprzedzone tworzeniem się faz metastabilnych nazywanych fazami przejściowymi. Dopiero wysoka temperatura lub długie czasy starzenia powodują wydzielanie fazy stabilnej. </a:t>
            </a:r>
            <a:endParaRPr lang="pl-PL" sz="1600" baseline="0" dirty="0">
              <a:cs typeface="Arial" panose="020B060402020202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8D71688-7085-D94F-91A9-43F796CA4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3049994"/>
            <a:ext cx="5080000" cy="3200400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2637D117-0C72-3D4D-B5DD-7C5749559AB7}"/>
              </a:ext>
            </a:extLst>
          </p:cNvPr>
          <p:cNvSpPr/>
          <p:nvPr/>
        </p:nvSpPr>
        <p:spPr>
          <a:xfrm>
            <a:off x="-3495" y="6250394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200" b="0" baseline="0" dirty="0">
                <a:solidFill>
                  <a:srgbClr val="000000"/>
                </a:solidFill>
                <a:cs typeface="Arial" panose="020B0604020202020204" pitchFamily="34" charset="0"/>
              </a:rPr>
              <a:t>Twardość przesyconego, a następnie starzonego stopu AlCu4 w zależności od czasu starzenia w temperaturze 150</a:t>
            </a:r>
            <a:r>
              <a:rPr lang="pl-PL" sz="1200" b="0" baseline="30000" dirty="0">
                <a:solidFill>
                  <a:srgbClr val="000000"/>
                </a:solidFill>
                <a:cs typeface="Arial" panose="020B0604020202020204" pitchFamily="34" charset="0"/>
              </a:rPr>
              <a:t>o</a:t>
            </a:r>
            <a:r>
              <a:rPr lang="pl-PL" sz="1200" b="0" baseline="0" dirty="0">
                <a:solidFill>
                  <a:srgbClr val="000000"/>
                </a:solidFill>
                <a:cs typeface="Arial" panose="020B0604020202020204" pitchFamily="34" charset="0"/>
              </a:rPr>
              <a:t>C </a:t>
            </a:r>
            <a:endParaRPr lang="pl-PL" sz="1200" baseline="0" dirty="0">
              <a:cs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D39634-7E1C-D849-88C8-1436AA895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565" y="600075"/>
            <a:ext cx="3394870" cy="31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85" tIns="37741" rIns="75485" bIns="37741">
            <a:spAutoFit/>
          </a:bodyPr>
          <a:lstStyle>
            <a:lvl1pPr algn="l" defTabSz="7556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7556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defTabSz="7556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7556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7556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sz="1900" baseline="0" dirty="0">
                <a:solidFill>
                  <a:schemeClr val="accent2"/>
                </a:solidFill>
                <a:latin typeface="Arial" charset="0"/>
              </a:rPr>
              <a:t>NOWOCZESNE MATERIAŁY</a:t>
            </a:r>
          </a:p>
        </p:txBody>
      </p:sp>
    </p:spTree>
    <p:extLst>
      <p:ext uri="{BB962C8B-B14F-4D97-AF65-F5344CB8AC3E}">
        <p14:creationId xmlns:p14="http://schemas.microsoft.com/office/powerpoint/2010/main" val="3761232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5" name="Picture 11" descr="sem01_008">
            <a:extLst>
              <a:ext uri="{FF2B5EF4-FFF2-40B4-BE49-F238E27FC236}">
                <a16:creationId xmlns:a16="http://schemas.microsoft.com/office/drawing/2014/main" id="{938A5E08-67E0-41C1-8716-4EFDF73C7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0"/>
            <a:ext cx="1863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3">
            <a:extLst>
              <a:ext uri="{FF2B5EF4-FFF2-40B4-BE49-F238E27FC236}">
                <a16:creationId xmlns:a16="http://schemas.microsoft.com/office/drawing/2014/main" id="{2AC93FF2-9C0F-4DC8-9E0A-23D253CA0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908050"/>
            <a:ext cx="59769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434" tIns="37716" rIns="75434" bIns="37716" anchor="ctr"/>
          <a:lstStyle/>
          <a:p>
            <a:pPr algn="ctr" eaLnBrk="1" hangingPunct="1">
              <a:defRPr/>
            </a:pPr>
            <a:r>
              <a:rPr lang="pl-PL" sz="1400" baseline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Wykresy równowagi fazowej stopów dwuskładnikowych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718BD782-FA5B-F448-A121-B6E5458EEC80}"/>
              </a:ext>
            </a:extLst>
          </p:cNvPr>
          <p:cNvSpPr/>
          <p:nvPr/>
        </p:nvSpPr>
        <p:spPr>
          <a:xfrm>
            <a:off x="-3495" y="6581001"/>
            <a:ext cx="31502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200" b="0" baseline="0" dirty="0">
                <a:solidFill>
                  <a:schemeClr val="bg1"/>
                </a:solidFill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http://home.agh.edu.pl/~ziam/pliki/2LAB.pdf</a:t>
            </a:r>
            <a:endParaRPr lang="pl-PL" sz="1200" baseline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B3900FE0-E5FE-044E-9CF9-08334B04BF89}"/>
              </a:ext>
            </a:extLst>
          </p:cNvPr>
          <p:cNvSpPr/>
          <p:nvPr/>
        </p:nvSpPr>
        <p:spPr>
          <a:xfrm>
            <a:off x="0" y="1762358"/>
            <a:ext cx="9144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0" baseline="0" dirty="0">
                <a:solidFill>
                  <a:srgbClr val="000000"/>
                </a:solidFill>
                <a:cs typeface="Arial" panose="020B0604020202020204" pitchFamily="34" charset="0"/>
              </a:rPr>
              <a:t>W początkowym okresie procesu starzenia, atomy składnika rozpuszczonego (np. miedzi) rozmieszczone losowo w przesyconym roztworze tworzą obszary o zwiększonej zawartości składnika rozpuszczonego, zwane strefami </a:t>
            </a:r>
            <a:r>
              <a:rPr lang="pl-PL" sz="1600" b="0" baseline="0" dirty="0" err="1">
                <a:solidFill>
                  <a:srgbClr val="000000"/>
                </a:solidFill>
                <a:cs typeface="Arial" panose="020B0604020202020204" pitchFamily="34" charset="0"/>
              </a:rPr>
              <a:t>Guiniera</a:t>
            </a:r>
            <a:r>
              <a:rPr lang="pl-PL" sz="1600" b="0" baseline="0" dirty="0">
                <a:solidFill>
                  <a:srgbClr val="000000"/>
                </a:solidFill>
                <a:cs typeface="Arial" panose="020B0604020202020204" pitchFamily="34" charset="0"/>
              </a:rPr>
              <a:t>-Prestona lub w skrócie – </a:t>
            </a:r>
            <a:r>
              <a:rPr lang="pl-PL" sz="1600" b="0" baseline="0" dirty="0">
                <a:solidFill>
                  <a:srgbClr val="FF0000"/>
                </a:solidFill>
                <a:cs typeface="Arial" panose="020B0604020202020204" pitchFamily="34" charset="0"/>
              </a:rPr>
              <a:t>strefami GP. </a:t>
            </a:r>
            <a:r>
              <a:rPr lang="pl-PL" sz="1600" b="0" baseline="0" dirty="0">
                <a:solidFill>
                  <a:srgbClr val="000000"/>
                </a:solidFill>
                <a:cs typeface="Arial" panose="020B0604020202020204" pitchFamily="34" charset="0"/>
              </a:rPr>
              <a:t>Strefy GP mają inny skład i mogą mieć również inne odległości międzyatomowe niż osnowa, ale istnieje ciągłość płaszczyzn i kierunków krystalicznych osnowy poprzez strefy. Strefy GP zarodkują jednorodnie w osnowie i są koherentne z osnową, przy czym płaskie powierzchnie stref są w pełni koherentne, natomiast zachowaniu koherencji w obszarach krawędzi towarzyszą duże odkształcenia sprężyste. W stopach Al-Cu strefy GP są skupiskami atomów o kształcie dysku, w innych stopach strefy te mogą przybierać kształt sferyczny lub kształt igieł. W stopach Al-Cu z wydłużeniem czasu starzenia następuje </a:t>
            </a:r>
            <a:r>
              <a:rPr lang="pl-PL" sz="1600" b="0" baseline="0" dirty="0">
                <a:solidFill>
                  <a:srgbClr val="FF0000"/>
                </a:solidFill>
                <a:cs typeface="Arial" panose="020B0604020202020204" pitchFamily="34" charset="0"/>
              </a:rPr>
              <a:t>przemiana niektórych stref GP w cząstki 𝜃’’. </a:t>
            </a:r>
            <a:r>
              <a:rPr lang="pl-PL" sz="1600" b="0" baseline="0" dirty="0">
                <a:solidFill>
                  <a:srgbClr val="000000"/>
                </a:solidFill>
                <a:cs typeface="Arial" panose="020B0604020202020204" pitchFamily="34" charset="0"/>
              </a:rPr>
              <a:t>Cząstki  𝜃’’, podobnie jak strefy GP, są koherentne z osnową. Wydzielenia te mają tetragonalną strukturę krystaliczną, której parametry a i b są takie same jak komórki elementarnej Al, natomiast parametr c jest znacznie większy. Wydzielenia te podobnie jak strefy GP powodują umocnienie stopu. Kolejna faza pośrednia </a:t>
            </a:r>
            <a:r>
              <a:rPr lang="pl-PL" sz="1600" b="0" baseline="0" dirty="0">
                <a:solidFill>
                  <a:srgbClr val="FF0000"/>
                </a:solidFill>
                <a:cs typeface="Arial" panose="020B0604020202020204" pitchFamily="34" charset="0"/>
              </a:rPr>
              <a:t>𝜃’ </a:t>
            </a:r>
            <a:r>
              <a:rPr lang="pl-PL" sz="1600" b="0" baseline="0" dirty="0">
                <a:solidFill>
                  <a:srgbClr val="000000"/>
                </a:solidFill>
                <a:cs typeface="Arial" panose="020B0604020202020204" pitchFamily="34" charset="0"/>
              </a:rPr>
              <a:t>ma także strukturę tetragonalną ale o innych parametrach niż faza 𝜃’’. </a:t>
            </a:r>
            <a:r>
              <a:rPr lang="pl-PL" sz="1600" b="0" baseline="0" dirty="0">
                <a:solidFill>
                  <a:srgbClr val="FF0000"/>
                </a:solidFill>
                <a:cs typeface="Arial" panose="020B0604020202020204" pitchFamily="34" charset="0"/>
              </a:rPr>
              <a:t>Tworzące się na dyslokacjach wydzielenia 𝜃’</a:t>
            </a:r>
            <a:r>
              <a:rPr lang="pl-PL" sz="1600" b="0" baseline="0" dirty="0">
                <a:solidFill>
                  <a:srgbClr val="000000"/>
                </a:solidFill>
                <a:cs typeface="Arial" panose="020B0604020202020204" pitchFamily="34" charset="0"/>
              </a:rPr>
              <a:t> mają kształt płytek. Płaskie powierzchnie cząstek są w pełni koherentne z osnową, natomiast krawędzie są niekoherentne. Tworzenie się wydzieleń 𝜃’ powoduje zmniejszanie się twardości stopu. Stabilna </a:t>
            </a:r>
            <a:r>
              <a:rPr lang="pl-PL" sz="1600" b="0" baseline="0" dirty="0">
                <a:solidFill>
                  <a:srgbClr val="FF0000"/>
                </a:solidFill>
                <a:cs typeface="Arial" panose="020B0604020202020204" pitchFamily="34" charset="0"/>
              </a:rPr>
              <a:t>faza 𝜃 </a:t>
            </a:r>
            <a:r>
              <a:rPr lang="pl-PL" sz="1600" b="0" baseline="0" dirty="0">
                <a:solidFill>
                  <a:srgbClr val="000000"/>
                </a:solidFill>
                <a:cs typeface="Arial" panose="020B0604020202020204" pitchFamily="34" charset="0"/>
              </a:rPr>
              <a:t>(Al</a:t>
            </a:r>
            <a:r>
              <a:rPr lang="pl-PL" sz="1600" b="0" baseline="-25000" dirty="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  <a:r>
              <a:rPr lang="pl-PL" sz="1600" b="0" baseline="0" dirty="0">
                <a:solidFill>
                  <a:srgbClr val="000000"/>
                </a:solidFill>
                <a:cs typeface="Arial" panose="020B0604020202020204" pitchFamily="34" charset="0"/>
              </a:rPr>
              <a:t>Cu) zarodkuje na granicach ziarn osnowy oraz na granicach międzyfazowych osnowa/wydzielenia 𝜃’. Jej granice z osnową są niekoherentne, a jej tworzenie się prowadzi zawsze do zmniejszenia twardości stopu.</a:t>
            </a:r>
            <a:endParaRPr lang="pl-PL" sz="1600" baseline="0" dirty="0">
              <a:cs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B221251-80FD-4D48-9092-B4C723E91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565" y="600075"/>
            <a:ext cx="3394870" cy="31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85" tIns="37741" rIns="75485" bIns="37741">
            <a:spAutoFit/>
          </a:bodyPr>
          <a:lstStyle>
            <a:lvl1pPr algn="l" defTabSz="7556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7556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defTabSz="7556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7556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7556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sz="1900" baseline="0" dirty="0">
                <a:solidFill>
                  <a:schemeClr val="accent2"/>
                </a:solidFill>
                <a:latin typeface="Arial" charset="0"/>
              </a:rPr>
              <a:t>NOWOCZESNE MATERIAŁY</a:t>
            </a:r>
          </a:p>
        </p:txBody>
      </p:sp>
    </p:spTree>
    <p:extLst>
      <p:ext uri="{BB962C8B-B14F-4D97-AF65-F5344CB8AC3E}">
        <p14:creationId xmlns:p14="http://schemas.microsoft.com/office/powerpoint/2010/main" val="2603661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5" name="Picture 11" descr="sem01_008">
            <a:extLst>
              <a:ext uri="{FF2B5EF4-FFF2-40B4-BE49-F238E27FC236}">
                <a16:creationId xmlns:a16="http://schemas.microsoft.com/office/drawing/2014/main" id="{938A5E08-67E0-41C1-8716-4EFDF73C7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0"/>
            <a:ext cx="1863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3">
            <a:extLst>
              <a:ext uri="{FF2B5EF4-FFF2-40B4-BE49-F238E27FC236}">
                <a16:creationId xmlns:a16="http://schemas.microsoft.com/office/drawing/2014/main" id="{2AC93FF2-9C0F-4DC8-9E0A-23D253CA0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908050"/>
            <a:ext cx="59769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5434" tIns="37716" rIns="75434" bIns="37716" anchor="ctr"/>
          <a:lstStyle/>
          <a:p>
            <a:pPr algn="ctr" eaLnBrk="1" hangingPunct="1">
              <a:defRPr/>
            </a:pPr>
            <a:r>
              <a:rPr lang="pl-PL" sz="1400" baseline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Wykresy równowagi fazowej stopów dwuskładnikowych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718BD782-FA5B-F448-A121-B6E5458EEC80}"/>
              </a:ext>
            </a:extLst>
          </p:cNvPr>
          <p:cNvSpPr/>
          <p:nvPr/>
        </p:nvSpPr>
        <p:spPr>
          <a:xfrm>
            <a:off x="-3495" y="6581001"/>
            <a:ext cx="31502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200" b="0" baseline="0" dirty="0">
                <a:solidFill>
                  <a:schemeClr val="bg1"/>
                </a:solidFill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http://home.agh.edu.pl/~ziam/pliki/2LAB.pdf</a:t>
            </a:r>
            <a:endParaRPr lang="pl-PL" sz="1200" baseline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85F729D-A0DD-6A43-852D-FB1B10474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575" y="1523146"/>
            <a:ext cx="3952850" cy="5048920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0303BBA2-BEE8-F443-94D7-2AB3592E8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565" y="600075"/>
            <a:ext cx="3394870" cy="31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85" tIns="37741" rIns="75485" bIns="37741">
            <a:spAutoFit/>
          </a:bodyPr>
          <a:lstStyle>
            <a:lvl1pPr algn="l" defTabSz="75565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defTabSz="7556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defTabSz="7556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defTabSz="7556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defTabSz="75565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755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l-PL" altLang="pl-PL" sz="1900" baseline="0" dirty="0">
                <a:solidFill>
                  <a:schemeClr val="accent2"/>
                </a:solidFill>
                <a:latin typeface="Arial" charset="0"/>
              </a:rPr>
              <a:t>NOWOCZESNE MATERIAŁY</a:t>
            </a:r>
          </a:p>
        </p:txBody>
      </p:sp>
    </p:spTree>
    <p:extLst>
      <p:ext uri="{BB962C8B-B14F-4D97-AF65-F5344CB8AC3E}">
        <p14:creationId xmlns:p14="http://schemas.microsoft.com/office/powerpoint/2010/main" val="1447179846"/>
      </p:ext>
    </p:extLst>
  </p:cSld>
  <p:clrMapOvr>
    <a:masterClrMapping/>
  </p:clrMapOvr>
</p:sld>
</file>

<file path=ppt/theme/theme1.xml><?xml version="1.0" encoding="utf-8"?>
<a:theme xmlns:a="http://schemas.openxmlformats.org/drawingml/2006/main" name="Projekt domyślny">
  <a:themeElements>
    <a:clrScheme name="Projekt domyśln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ojekt domyśln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sz="1900" b="1" i="0" u="none" strike="noStrike" cap="none" normalizeH="0" baseline="36000" smtClean="0">
            <a:ln>
              <a:noFill/>
            </a:ln>
            <a:solidFill>
              <a:srgbClr val="FF33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sz="1900" b="1" i="0" u="none" strike="noStrike" cap="none" normalizeH="0" baseline="36000" smtClean="0">
            <a:ln>
              <a:noFill/>
            </a:ln>
            <a:solidFill>
              <a:srgbClr val="FF33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jekt domyśln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6932</TotalTime>
  <Words>1115</Words>
  <Application>Microsoft Macintosh PowerPoint</Application>
  <PresentationFormat>Pokaz na ekranie (4:3)</PresentationFormat>
  <Paragraphs>66</Paragraphs>
  <Slides>18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2" baseType="lpstr">
      <vt:lpstr>Arial</vt:lpstr>
      <vt:lpstr>Calibri</vt:lpstr>
      <vt:lpstr>Verdana</vt:lpstr>
      <vt:lpstr>Projekt domyślny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AGH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Bogdan</dc:creator>
  <cp:lastModifiedBy>Bogdan Pawłowski</cp:lastModifiedBy>
  <cp:revision>1060</cp:revision>
  <dcterms:created xsi:type="dcterms:W3CDTF">2007-09-26T12:45:04Z</dcterms:created>
  <dcterms:modified xsi:type="dcterms:W3CDTF">2022-11-13T13:14:16Z</dcterms:modified>
</cp:coreProperties>
</file>