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07" r:id="rId4"/>
    <p:sldId id="308" r:id="rId5"/>
    <p:sldId id="309" r:id="rId6"/>
    <p:sldId id="313" r:id="rId7"/>
    <p:sldId id="312" r:id="rId8"/>
    <p:sldId id="265" r:id="rId9"/>
    <p:sldId id="310" r:id="rId10"/>
    <p:sldId id="264" r:id="rId11"/>
    <p:sldId id="314" r:id="rId12"/>
    <p:sldId id="315" r:id="rId13"/>
    <p:sldId id="316" r:id="rId14"/>
    <p:sldId id="317" r:id="rId15"/>
    <p:sldId id="318" r:id="rId16"/>
    <p:sldId id="320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3AE6C0-2AC9-4A74-8862-E320EC52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D3525C-075B-4FC6-B746-4F2A40139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48B8EA-B162-4675-B042-50036A36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38C681-46C3-46FC-9FD8-8D936158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FF73B8-7DBF-44CF-A5CF-92057107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9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8C528-3E11-48E8-8A1B-2EDC9D35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882581-DEEB-43A4-B6F7-227AEC3E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208956-1FFB-4C1E-AB3A-7B19685D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8BD01A-0753-4D89-87E3-5DD99CDD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6A20E4-3BB1-4ED8-8D46-ACDCBEA0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51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8800ED0-DD19-45B9-81C7-B97F792D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6CB076-4518-4649-9176-41D61D08A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63977E-32E1-4AAD-9004-5881E46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80C503-3F81-4719-BB90-17F0E0A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42E7DC-3250-4A0D-A8D2-4A7E1B4E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34688B-4110-4231-866B-A57952F1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3A496F-8908-4EDB-A214-030EE5D7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BF2E73-E97A-48F5-8FE0-1EC10F59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354DE0-4F3B-433B-B105-8217D65C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04C74A-6033-4FF5-955A-5C1CDE20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0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0126D-5548-46EB-8951-27137194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990B45-056E-4668-B1BB-1DAE1215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8C7100-46E9-4D7F-87C0-DC83F21A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83827B-8466-4485-800C-F76A5233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955DE2-DD16-4994-9399-A62396C5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8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ABB24-AAB5-4C16-AE3A-0FF907E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BC8CF7-56AE-4768-8064-5D2FF21C9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EC832DF-244B-4D9A-BD7F-46229964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7979A94-5E0E-470E-AA0A-14FF754A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714319-05D5-412E-AE35-B353B871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17EDF7-4182-4604-BAD1-2220FE4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0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617183-E9A9-4F53-9434-F9270466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6C0B47-0DC0-4B18-B999-00C69648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D916C14-1899-45CF-A739-5B4F0BEA5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5869A0-B1E2-4087-93FC-74ADCB5E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7B88E4A-F182-4B71-8FC4-397C023A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B371E0-5FBA-4FB3-803B-235B756B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B32A55-2A0F-4B97-A398-8C2C3435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AB182B2-62AA-424B-841E-838A3814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4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F85C9-B466-4576-BF29-E5089B30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9818157-6752-4502-9EA1-CEB8DF7D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140C6A-151D-49DF-8074-FF13ED4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77EEC53-AB01-4E83-94F8-6AC0F86B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56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CED5900-80E0-4BF3-9166-00DA3454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3B37E2-0B6E-46C0-99B2-FB25417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8B9C6A9-4A44-4FC8-B2E4-A7B84DD5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65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85FEE-817E-4297-96E3-0BB28486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377BD7-678F-4B9D-B153-01846480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A73093-59F7-4B11-AE5D-88B2596D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8BC25C-2C6A-4350-940B-ADE9308D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E162D7-8F70-4CC2-A5B7-053BE248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1781EF-B48A-4635-9235-DB27048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6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617FB2-7FF6-4634-B409-528D859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70536C8-017A-4A1A-B874-CCF458956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98D5CA5-6651-4997-BF13-89455B38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6834B2-60B7-478F-9D31-35197483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9D056-7EF9-41FF-9FD3-2A982FA9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2B9B9D-708E-4BE1-9C79-6E9C6145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29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23FD560-A104-4777-9EEE-D0B3F63C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DAE041-7D50-4C84-8154-8E5403D5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58D28F-D3F0-4F71-B43A-85A27B7E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700A-BA21-4795-B20C-C9A666F7F749}" type="datetimeFigureOut">
              <a:rPr lang="pl-PL" smtClean="0"/>
              <a:t>2022-10-12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05C828-2859-41EF-BAC5-B9289CD38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0B5D15-FDE3-414B-A306-9ED76D05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BDFF-57B4-4DC6-B10B-985F5A5D2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8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B3C8F-83BC-44D9-AF4A-6B39C6D8D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91" y="629648"/>
            <a:ext cx="9144000" cy="2387600"/>
          </a:xfrm>
        </p:spPr>
        <p:txBody>
          <a:bodyPr>
            <a:normAutofit/>
          </a:bodyPr>
          <a:lstStyle/>
          <a:p>
            <a:r>
              <a:rPr lang="pl-PL"/>
              <a:t>Informacje podstawowe</a:t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CD1AA53-93A5-4C6B-9241-2F96EF32A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1304"/>
            <a:ext cx="9278679" cy="2724333"/>
          </a:xfrm>
        </p:spPr>
        <p:txBody>
          <a:bodyPr>
            <a:normAutofit/>
          </a:bodyPr>
          <a:lstStyle/>
          <a:p>
            <a:endParaRPr lang="pl-PL" sz="2800" b="1" dirty="0"/>
          </a:p>
          <a:p>
            <a:r>
              <a:rPr lang="pl-PL" sz="2800" b="1" dirty="0"/>
              <a:t>Tematyka wszystkich zajęć / Zasady zaliczania</a:t>
            </a:r>
          </a:p>
          <a:p>
            <a:r>
              <a:rPr lang="pl-PL" sz="2800" b="1" dirty="0"/>
              <a:t>Literatura / Materiały pomocnicze</a:t>
            </a:r>
          </a:p>
          <a:p>
            <a:r>
              <a:rPr lang="pl-PL" sz="2800" b="1" dirty="0"/>
              <a:t> Podstawowe programy „Demo”</a:t>
            </a:r>
          </a:p>
        </p:txBody>
      </p:sp>
    </p:spTree>
    <p:extLst>
      <p:ext uri="{BB962C8B-B14F-4D97-AF65-F5344CB8AC3E}">
        <p14:creationId xmlns:p14="http://schemas.microsoft.com/office/powerpoint/2010/main" val="11319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E154BE7-9465-4967-B332-CDA76B4D0659}"/>
              </a:ext>
            </a:extLst>
          </p:cNvPr>
          <p:cNvSpPr txBox="1"/>
          <p:nvPr/>
        </p:nvSpPr>
        <p:spPr>
          <a:xfrm>
            <a:off x="3838353" y="1467293"/>
            <a:ext cx="41063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u="sng" dirty="0"/>
              <a:t>Zasady dotyczące wykładu i egzaminu</a:t>
            </a:r>
          </a:p>
          <a:p>
            <a:pPr algn="ctr"/>
            <a:r>
              <a:rPr lang="pl-PL" sz="2000" u="sng" dirty="0"/>
              <a:t>(aktualne)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    wykład jest nieobowiązkowy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egzamin  1 ustny </a:t>
            </a:r>
          </a:p>
          <a:p>
            <a:pPr algn="ctr"/>
            <a:r>
              <a:rPr lang="pl-PL" sz="2000" dirty="0"/>
              <a:t>egzamin 2 (max. 4,5) ustny</a:t>
            </a:r>
          </a:p>
          <a:p>
            <a:pPr algn="ctr"/>
            <a:r>
              <a:rPr lang="pl-PL" sz="2000" dirty="0"/>
              <a:t>egzamin 3 ustny (max. 4,0) ustny</a:t>
            </a:r>
          </a:p>
          <a:p>
            <a:pPr algn="ctr"/>
            <a:r>
              <a:rPr lang="pl-PL" sz="2000" dirty="0"/>
              <a:t>3 pytania  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„zerówka” ??</a:t>
            </a:r>
          </a:p>
        </p:txBody>
      </p:sp>
    </p:spTree>
    <p:extLst>
      <p:ext uri="{BB962C8B-B14F-4D97-AF65-F5344CB8AC3E}">
        <p14:creationId xmlns:p14="http://schemas.microsoft.com/office/powerpoint/2010/main" val="196712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E14577-93C2-4790-9282-61B223BA64D9}"/>
              </a:ext>
            </a:extLst>
          </p:cNvPr>
          <p:cNvSpPr txBox="1"/>
          <p:nvPr/>
        </p:nvSpPr>
        <p:spPr>
          <a:xfrm>
            <a:off x="3847242" y="765545"/>
            <a:ext cx="3695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Literatura / Materiały dodatkowe </a:t>
            </a:r>
            <a:endParaRPr lang="en-GB" sz="2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54FA085-3B0D-4729-A106-03CE16BE6ED3}"/>
              </a:ext>
            </a:extLst>
          </p:cNvPr>
          <p:cNvSpPr txBox="1"/>
          <p:nvPr/>
        </p:nvSpPr>
        <p:spPr>
          <a:xfrm>
            <a:off x="2243470" y="1657598"/>
            <a:ext cx="69029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MS Access</a:t>
            </a:r>
          </a:p>
          <a:p>
            <a:endParaRPr lang="pl-PL" sz="2400" dirty="0"/>
          </a:p>
          <a:p>
            <a:r>
              <a:rPr lang="pl-PL" sz="2400" dirty="0"/>
              <a:t>Danuta </a:t>
            </a:r>
            <a:r>
              <a:rPr lang="pl-PL" sz="2400" dirty="0" err="1"/>
              <a:t>Mendrala</a:t>
            </a:r>
            <a:r>
              <a:rPr lang="pl-PL" sz="2400" dirty="0"/>
              <a:t>, Marcin Szeliga, Access 2016 PL. </a:t>
            </a:r>
          </a:p>
          <a:p>
            <a:r>
              <a:rPr lang="pl-PL" sz="2400" dirty="0"/>
              <a:t>Ćwiczenia praktyczne, Helion,  Gliwice, 2015.</a:t>
            </a:r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Danuta </a:t>
            </a:r>
            <a:r>
              <a:rPr lang="pl-PL" sz="2400" dirty="0" err="1"/>
              <a:t>Mendrala</a:t>
            </a:r>
            <a:r>
              <a:rPr lang="pl-PL" sz="2400" dirty="0"/>
              <a:t>, Marcin Szeliga, Access 2016 PL. </a:t>
            </a:r>
          </a:p>
          <a:p>
            <a:r>
              <a:rPr lang="pl-PL" sz="2400" dirty="0"/>
              <a:t>Kurs, Helion,  Gliwice, 2016.</a:t>
            </a:r>
            <a:endParaRPr lang="en-GB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inne: zaleca się dowolne książki </a:t>
            </a:r>
            <a:r>
              <a:rPr lang="pl-PL" sz="2400" u="sng" dirty="0"/>
              <a:t>podstawowe</a:t>
            </a:r>
            <a:r>
              <a:rPr lang="pl-PL" sz="2400" dirty="0"/>
              <a:t> (czyli nie</a:t>
            </a:r>
          </a:p>
          <a:p>
            <a:r>
              <a:rPr lang="pl-PL" sz="2400" dirty="0"/>
              <a:t>obszerne typu „… Biblia”)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54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E14577-93C2-4790-9282-61B223BA64D9}"/>
              </a:ext>
            </a:extLst>
          </p:cNvPr>
          <p:cNvSpPr txBox="1"/>
          <p:nvPr/>
        </p:nvSpPr>
        <p:spPr>
          <a:xfrm>
            <a:off x="3519377" y="1020726"/>
            <a:ext cx="3695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Literatura / Materiały dodatkowe </a:t>
            </a:r>
            <a:endParaRPr lang="en-GB" sz="2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54FA085-3B0D-4729-A106-03CE16BE6ED3}"/>
              </a:ext>
            </a:extLst>
          </p:cNvPr>
          <p:cNvSpPr txBox="1"/>
          <p:nvPr/>
        </p:nvSpPr>
        <p:spPr>
          <a:xfrm>
            <a:off x="2052083" y="1420836"/>
            <a:ext cx="78088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MySQL</a:t>
            </a:r>
          </a:p>
          <a:p>
            <a:endParaRPr lang="pl-PL" sz="2400" dirty="0"/>
          </a:p>
          <a:p>
            <a:r>
              <a:rPr lang="pl-PL" sz="2400" dirty="0"/>
              <a:t>Marcin Lis – MySQL. Darmowa baza danych. </a:t>
            </a:r>
          </a:p>
          <a:p>
            <a:r>
              <a:rPr lang="pl-PL" sz="2400" dirty="0"/>
              <a:t>Ćwiczenia praktyczne. Wydanie drugie, Helion, Gliwice, 2013.</a:t>
            </a:r>
          </a:p>
          <a:p>
            <a:endParaRPr lang="pl-PL" sz="2400" dirty="0"/>
          </a:p>
          <a:p>
            <a:r>
              <a:rPr lang="pl-PL" sz="2400" dirty="0"/>
              <a:t>Luke </a:t>
            </a:r>
            <a:r>
              <a:rPr lang="pl-PL" sz="2400" dirty="0" err="1"/>
              <a:t>Welling</a:t>
            </a:r>
            <a:r>
              <a:rPr lang="pl-PL" sz="2400" dirty="0"/>
              <a:t>, Laura Thomson - PHP i MySQL. Tworzenie </a:t>
            </a:r>
          </a:p>
          <a:p>
            <a:r>
              <a:rPr lang="pl-PL" sz="2400" dirty="0"/>
              <a:t>stron WWW. Vademecum profesjonalisty. Wydanie piąte,</a:t>
            </a:r>
          </a:p>
          <a:p>
            <a:r>
              <a:rPr lang="pl-PL" sz="2400" dirty="0"/>
              <a:t>Helion, Gliwice, 2017.</a:t>
            </a:r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Przemysław Starosta – MySQL. Kurs video. Od podstaw </a:t>
            </a:r>
          </a:p>
          <a:p>
            <a:r>
              <a:rPr lang="pl-PL" sz="2400" dirty="0"/>
              <a:t>do zagadnień zaawansowanych, </a:t>
            </a:r>
            <a:r>
              <a:rPr lang="pl-PL" sz="2400" dirty="0" err="1"/>
              <a:t>Videopoint</a:t>
            </a:r>
            <a:r>
              <a:rPr lang="pl-PL" sz="2400" dirty="0"/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41500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E14577-93C2-4790-9282-61B223BA64D9}"/>
              </a:ext>
            </a:extLst>
          </p:cNvPr>
          <p:cNvSpPr txBox="1"/>
          <p:nvPr/>
        </p:nvSpPr>
        <p:spPr>
          <a:xfrm>
            <a:off x="3519377" y="1020726"/>
            <a:ext cx="3695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Literatura / Materiały dodatkowe </a:t>
            </a:r>
            <a:endParaRPr lang="en-GB" sz="2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54FA085-3B0D-4729-A106-03CE16BE6ED3}"/>
              </a:ext>
            </a:extLst>
          </p:cNvPr>
          <p:cNvSpPr txBox="1"/>
          <p:nvPr/>
        </p:nvSpPr>
        <p:spPr>
          <a:xfrm>
            <a:off x="2913321" y="1997839"/>
            <a:ext cx="67697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Oracle</a:t>
            </a:r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Jason </a:t>
            </a:r>
            <a:r>
              <a:rPr lang="pl-PL" sz="2400" dirty="0" err="1"/>
              <a:t>Price</a:t>
            </a:r>
            <a:r>
              <a:rPr lang="pl-PL" sz="2400" dirty="0"/>
              <a:t> – Oracle 12c i SQL, Helion Gliwice, 2015.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Piotr Wrotny- Podstawy programowania. Kurs video. </a:t>
            </a:r>
          </a:p>
          <a:p>
            <a:r>
              <a:rPr lang="pl-PL" sz="2400" dirty="0"/>
              <a:t>Bazy danych, </a:t>
            </a:r>
            <a:r>
              <a:rPr lang="pl-PL" sz="2400" dirty="0" err="1"/>
              <a:t>Videopoint</a:t>
            </a:r>
            <a:r>
              <a:rPr lang="pl-PL" sz="2400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132616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E14577-93C2-4790-9282-61B223BA64D9}"/>
              </a:ext>
            </a:extLst>
          </p:cNvPr>
          <p:cNvSpPr txBox="1"/>
          <p:nvPr/>
        </p:nvSpPr>
        <p:spPr>
          <a:xfrm>
            <a:off x="3785191" y="882503"/>
            <a:ext cx="3695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Literatura / Materiały dodatkowe </a:t>
            </a:r>
            <a:endParaRPr lang="en-GB" sz="2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54FA085-3B0D-4729-A106-03CE16BE6ED3}"/>
              </a:ext>
            </a:extLst>
          </p:cNvPr>
          <p:cNvSpPr txBox="1"/>
          <p:nvPr/>
        </p:nvSpPr>
        <p:spPr>
          <a:xfrm>
            <a:off x="1918137" y="1616255"/>
            <a:ext cx="68979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teoria relacyjnych baz danych</a:t>
            </a:r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Paul </a:t>
            </a:r>
            <a:r>
              <a:rPr lang="pl-PL" sz="2400" dirty="0" err="1"/>
              <a:t>Beynon</a:t>
            </a:r>
            <a:r>
              <a:rPr lang="pl-PL" sz="2400" dirty="0"/>
              <a:t>-Davies - Systemy baz danych, </a:t>
            </a:r>
          </a:p>
          <a:p>
            <a:r>
              <a:rPr lang="pl-PL" sz="2400" dirty="0"/>
              <a:t>Wydawnictwa Naukowo-Techniczne, Warszawa, 2003.</a:t>
            </a:r>
          </a:p>
          <a:p>
            <a:endParaRPr lang="pl-PL" sz="2400" dirty="0"/>
          </a:p>
          <a:p>
            <a:r>
              <a:rPr lang="pl-PL" sz="2400" dirty="0"/>
              <a:t>Piotr Kowalski – Podstawowe zagadnienia baz danych</a:t>
            </a:r>
          </a:p>
          <a:p>
            <a:r>
              <a:rPr lang="pl-PL" sz="2400" dirty="0"/>
              <a:t>i procesów przetwarzania, MIKOM, Warszawa, 2005. </a:t>
            </a:r>
          </a:p>
          <a:p>
            <a:endParaRPr lang="pl-PL" sz="2400" dirty="0"/>
          </a:p>
          <a:p>
            <a:r>
              <a:rPr lang="pl-PL" sz="2400" dirty="0"/>
              <a:t>Michael J. Hernandez – Projektowanie baz danych </a:t>
            </a:r>
          </a:p>
          <a:p>
            <a:r>
              <a:rPr lang="pl-PL" sz="2400" dirty="0"/>
              <a:t>dla każdego. Przewodnik krok po kroku, Helion,</a:t>
            </a:r>
          </a:p>
          <a:p>
            <a:r>
              <a:rPr lang="pl-PL" sz="2400" dirty="0"/>
              <a:t>Gliwice, 2014.</a:t>
            </a:r>
          </a:p>
        </p:txBody>
      </p:sp>
    </p:spTree>
    <p:extLst>
      <p:ext uri="{BB962C8B-B14F-4D97-AF65-F5344CB8AC3E}">
        <p14:creationId xmlns:p14="http://schemas.microsoft.com/office/powerpoint/2010/main" val="415709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E14577-93C2-4790-9282-61B223BA64D9}"/>
              </a:ext>
            </a:extLst>
          </p:cNvPr>
          <p:cNvSpPr txBox="1"/>
          <p:nvPr/>
        </p:nvSpPr>
        <p:spPr>
          <a:xfrm>
            <a:off x="3859619" y="779553"/>
            <a:ext cx="3695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Literatura / Materiały dodatkowe </a:t>
            </a:r>
            <a:endParaRPr lang="en-GB" sz="2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54FA085-3B0D-4729-A106-03CE16BE6ED3}"/>
              </a:ext>
            </a:extLst>
          </p:cNvPr>
          <p:cNvSpPr txBox="1"/>
          <p:nvPr/>
        </p:nvSpPr>
        <p:spPr>
          <a:xfrm>
            <a:off x="1677085" y="1615687"/>
            <a:ext cx="7064498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historia baz danych:</a:t>
            </a:r>
          </a:p>
          <a:p>
            <a:r>
              <a:rPr lang="pl-PL" sz="2400" dirty="0"/>
              <a:t>teoria relacyjnych baz danych + </a:t>
            </a:r>
          </a:p>
          <a:p>
            <a:r>
              <a:rPr lang="pl-PL" sz="2400" dirty="0" err="1"/>
              <a:t>wprow</a:t>
            </a:r>
            <a:r>
              <a:rPr lang="pl-PL" sz="2400" dirty="0"/>
              <a:t>. do baz typu </a:t>
            </a:r>
            <a:r>
              <a:rPr lang="pl-PL" sz="2400" dirty="0" err="1"/>
              <a:t>NoSQL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Ramez</a:t>
            </a:r>
            <a:r>
              <a:rPr lang="pl-PL" sz="2400" dirty="0"/>
              <a:t> </a:t>
            </a:r>
            <a:r>
              <a:rPr lang="pl-PL" sz="2400" dirty="0" err="1"/>
              <a:t>Elmasri</a:t>
            </a:r>
            <a:r>
              <a:rPr lang="pl-PL" sz="2400" dirty="0"/>
              <a:t>, </a:t>
            </a:r>
            <a:r>
              <a:rPr lang="pl-PL" sz="2400" dirty="0" err="1"/>
              <a:t>Shamkant</a:t>
            </a:r>
            <a:r>
              <a:rPr lang="pl-PL" sz="2400" dirty="0"/>
              <a:t> B. </a:t>
            </a:r>
            <a:r>
              <a:rPr lang="pl-PL" sz="2400" dirty="0" err="1"/>
              <a:t>Navathe</a:t>
            </a:r>
            <a:r>
              <a:rPr lang="pl-PL" sz="2400" dirty="0"/>
              <a:t> – Wprowadzenie </a:t>
            </a:r>
          </a:p>
          <a:p>
            <a:r>
              <a:rPr lang="pl-PL" sz="2400" dirty="0"/>
              <a:t>do systemów baz danych. Wydanie siódme, Helion, </a:t>
            </a:r>
          </a:p>
          <a:p>
            <a:r>
              <a:rPr lang="pl-PL" sz="2400" dirty="0"/>
              <a:t>Gliwice, 2019.</a:t>
            </a:r>
          </a:p>
          <a:p>
            <a:endParaRPr lang="pl-PL" sz="2400" dirty="0"/>
          </a:p>
          <a:p>
            <a:r>
              <a:rPr lang="pl-PL" sz="2400" dirty="0"/>
              <a:t>Guy Harrison – </a:t>
            </a:r>
            <a:r>
              <a:rPr lang="pl-PL" sz="2400" dirty="0" err="1"/>
              <a:t>NoSQL</a:t>
            </a:r>
            <a:r>
              <a:rPr lang="pl-PL" sz="2400" dirty="0"/>
              <a:t>, </a:t>
            </a:r>
            <a:r>
              <a:rPr lang="pl-PL" sz="2400" dirty="0" err="1"/>
              <a:t>NewSQL</a:t>
            </a:r>
            <a:r>
              <a:rPr lang="pl-PL" sz="2400" dirty="0"/>
              <a:t> i </a:t>
            </a:r>
            <a:r>
              <a:rPr lang="pl-PL" sz="2400" dirty="0" err="1"/>
              <a:t>BigData</a:t>
            </a:r>
            <a:r>
              <a:rPr lang="pl-PL" sz="2400" dirty="0"/>
              <a:t>. Bazy danych </a:t>
            </a:r>
          </a:p>
          <a:p>
            <a:r>
              <a:rPr lang="pl-PL" sz="2400" dirty="0"/>
              <a:t>następnej generacji, Helion, Gliwice, 2019.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3021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E24EE22-B40E-4C9C-BF93-45AB49974B91}"/>
              </a:ext>
            </a:extLst>
          </p:cNvPr>
          <p:cNvSpPr txBox="1"/>
          <p:nvPr/>
        </p:nvSpPr>
        <p:spPr>
          <a:xfrm>
            <a:off x="4055665" y="730887"/>
            <a:ext cx="301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Programy narzędziowe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4A848A1-45E9-4E98-A11E-0D4477861459}"/>
              </a:ext>
            </a:extLst>
          </p:cNvPr>
          <p:cNvSpPr txBox="1"/>
          <p:nvPr/>
        </p:nvSpPr>
        <p:spPr>
          <a:xfrm>
            <a:off x="3440400" y="1738489"/>
            <a:ext cx="42503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u="sng" dirty="0"/>
              <a:t>podstawowe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Access, XAMPP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uzupełniające</a:t>
            </a:r>
          </a:p>
          <a:p>
            <a:pPr algn="ctr"/>
            <a:r>
              <a:rPr lang="pl-PL" sz="2000" dirty="0"/>
              <a:t>WAMP, </a:t>
            </a:r>
            <a:r>
              <a:rPr lang="pl-PL" sz="2000" dirty="0" err="1"/>
              <a:t>Toad</a:t>
            </a:r>
            <a:r>
              <a:rPr lang="pl-PL" sz="2000" dirty="0"/>
              <a:t> Data Modeler, </a:t>
            </a:r>
          </a:p>
          <a:p>
            <a:pPr algn="ctr"/>
            <a:r>
              <a:rPr lang="pl-PL" sz="2000" dirty="0"/>
              <a:t>MySQL Workbench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zag. zaawansowane</a:t>
            </a:r>
          </a:p>
          <a:p>
            <a:pPr algn="ctr"/>
            <a:r>
              <a:rPr lang="pl-PL" sz="2000" dirty="0"/>
              <a:t>SZBD Oracle XE, Oracle SQL Developer, </a:t>
            </a:r>
          </a:p>
          <a:p>
            <a:pPr algn="ctr"/>
            <a:r>
              <a:rPr lang="pl-PL" sz="2000" dirty="0"/>
              <a:t>Oracle </a:t>
            </a:r>
            <a:r>
              <a:rPr lang="pl-PL" sz="2000"/>
              <a:t>Data Modeler,</a:t>
            </a:r>
            <a:endParaRPr lang="pl-PL" sz="2000" dirty="0"/>
          </a:p>
          <a:p>
            <a:pPr algn="ctr"/>
            <a:r>
              <a:rPr lang="pl-PL" sz="2000"/>
              <a:t>MongoDB</a:t>
            </a:r>
            <a:endParaRPr lang="pl-PL" sz="2000" dirty="0"/>
          </a:p>
          <a:p>
            <a:pPr algn="ctr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6393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8F76B-02C4-47E2-B6A5-8FE6E258065F}"/>
              </a:ext>
            </a:extLst>
          </p:cNvPr>
          <p:cNvSpPr txBox="1"/>
          <p:nvPr/>
        </p:nvSpPr>
        <p:spPr>
          <a:xfrm>
            <a:off x="3498112" y="1382233"/>
            <a:ext cx="36716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trzy okresy rozwoju</a:t>
            </a:r>
          </a:p>
          <a:p>
            <a:pPr algn="ctr"/>
            <a:r>
              <a:rPr lang="pl-PL" sz="2400" dirty="0"/>
              <a:t>komputerowych baz danych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okres I lata 1950-1970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okres II lata 1970-2005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okres III lata 2005-obecnie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4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87E6EDA-A551-404C-9DA1-13DCF2B5B6A7}"/>
              </a:ext>
            </a:extLst>
          </p:cNvPr>
          <p:cNvSpPr txBox="1"/>
          <p:nvPr/>
        </p:nvSpPr>
        <p:spPr>
          <a:xfrm>
            <a:off x="4589228" y="329610"/>
            <a:ext cx="2613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u="sng" dirty="0"/>
              <a:t>Historia baz danych</a:t>
            </a:r>
          </a:p>
          <a:p>
            <a:pPr algn="ctr"/>
            <a:r>
              <a:rPr lang="pl-PL" sz="2400" u="sng" dirty="0"/>
              <a:t>(komputerowych)</a:t>
            </a:r>
          </a:p>
          <a:p>
            <a:pPr algn="ctr"/>
            <a:r>
              <a:rPr lang="pl-PL" sz="2400" u="sng" dirty="0"/>
              <a:t>w uproszczeniu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05107F-5E00-46C3-9426-3431284B95F6}"/>
              </a:ext>
            </a:extLst>
          </p:cNvPr>
          <p:cNvSpPr txBox="1"/>
          <p:nvPr/>
        </p:nvSpPr>
        <p:spPr>
          <a:xfrm>
            <a:off x="596162" y="3295540"/>
            <a:ext cx="1523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I okres</a:t>
            </a:r>
          </a:p>
          <a:p>
            <a:pPr algn="ctr"/>
            <a:endParaRPr lang="pl-PL" sz="2400" b="1" dirty="0"/>
          </a:p>
          <a:p>
            <a:pPr algn="ctr"/>
            <a:r>
              <a:rPr lang="pl-PL" sz="2400" b="1" dirty="0"/>
              <a:t>1950-1970</a:t>
            </a:r>
            <a:endParaRPr lang="en-GB" sz="24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C52830-884B-4972-A274-C6799AB074AB}"/>
              </a:ext>
            </a:extLst>
          </p:cNvPr>
          <p:cNvSpPr txBox="1"/>
          <p:nvPr/>
        </p:nvSpPr>
        <p:spPr>
          <a:xfrm>
            <a:off x="2828261" y="2262525"/>
            <a:ext cx="80339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okres przed powstaniem teorii relacyjnych baz danych,</a:t>
            </a:r>
          </a:p>
          <a:p>
            <a:r>
              <a:rPr lang="pl-PL" sz="2400" b="1" dirty="0"/>
              <a:t>testowano różne koncepcje, trochę spontanicznie a trochę </a:t>
            </a:r>
          </a:p>
          <a:p>
            <a:r>
              <a:rPr lang="pl-PL" sz="2400" b="1" dirty="0"/>
              <a:t>w oparciu o doświadczenia z kartkowym bazami danych</a:t>
            </a:r>
          </a:p>
          <a:p>
            <a:endParaRPr lang="pl-PL" sz="2400" b="1" dirty="0"/>
          </a:p>
          <a:p>
            <a:r>
              <a:rPr lang="pl-PL" sz="2400" b="1" dirty="0"/>
              <a:t>model hierarchiczny</a:t>
            </a:r>
          </a:p>
          <a:p>
            <a:r>
              <a:rPr lang="pl-PL" sz="2400" b="1" dirty="0"/>
              <a:t>model sieciowy</a:t>
            </a:r>
          </a:p>
          <a:p>
            <a:endParaRPr lang="pl-PL" sz="2400" b="1" dirty="0"/>
          </a:p>
          <a:p>
            <a:r>
              <a:rPr lang="pl-PL" sz="2400" b="1" dirty="0"/>
              <a:t>bazy „niskopoziomowe”, struktura danych i język ich obsługi</a:t>
            </a:r>
          </a:p>
          <a:p>
            <a:r>
              <a:rPr lang="pl-PL" sz="2400" b="1" dirty="0"/>
              <a:t>były powiązane, tylko doświadczeni programiści byli w stanie</a:t>
            </a:r>
          </a:p>
          <a:p>
            <a:r>
              <a:rPr lang="pl-PL" sz="2400" b="1" dirty="0"/>
              <a:t>modyfikować bazy i wykonywać zapytania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337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87E6EDA-A551-404C-9DA1-13DCF2B5B6A7}"/>
              </a:ext>
            </a:extLst>
          </p:cNvPr>
          <p:cNvSpPr txBox="1"/>
          <p:nvPr/>
        </p:nvSpPr>
        <p:spPr>
          <a:xfrm>
            <a:off x="8913220" y="421845"/>
            <a:ext cx="2613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u="sng" dirty="0"/>
              <a:t>Historia baz danych</a:t>
            </a:r>
          </a:p>
          <a:p>
            <a:pPr algn="ctr"/>
            <a:r>
              <a:rPr lang="pl-PL" sz="2400" u="sng" dirty="0"/>
              <a:t>(komputerowych)</a:t>
            </a:r>
          </a:p>
          <a:p>
            <a:pPr algn="ctr"/>
            <a:r>
              <a:rPr lang="pl-PL" sz="2400" u="sng" dirty="0"/>
              <a:t>w uproszczeniu</a:t>
            </a:r>
          </a:p>
          <a:p>
            <a:pPr algn="ctr"/>
            <a:r>
              <a:rPr lang="pl-PL" sz="2400" u="sng" dirty="0"/>
              <a:t>c.d.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05107F-5E00-46C3-9426-3431284B95F6}"/>
              </a:ext>
            </a:extLst>
          </p:cNvPr>
          <p:cNvSpPr txBox="1"/>
          <p:nvPr/>
        </p:nvSpPr>
        <p:spPr>
          <a:xfrm>
            <a:off x="1503617" y="2828835"/>
            <a:ext cx="1523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II okres</a:t>
            </a:r>
          </a:p>
          <a:p>
            <a:pPr algn="ctr"/>
            <a:endParaRPr lang="pl-PL" sz="2400" b="1" dirty="0"/>
          </a:p>
          <a:p>
            <a:pPr algn="ctr"/>
            <a:r>
              <a:rPr lang="pl-PL" sz="2400" b="1" dirty="0"/>
              <a:t>1970-2005</a:t>
            </a:r>
            <a:endParaRPr lang="en-GB" sz="24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C52830-884B-4972-A274-C6799AB074AB}"/>
              </a:ext>
            </a:extLst>
          </p:cNvPr>
          <p:cNvSpPr txBox="1"/>
          <p:nvPr/>
        </p:nvSpPr>
        <p:spPr>
          <a:xfrm>
            <a:off x="3707173" y="1297908"/>
            <a:ext cx="773166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ok. 1970-1980</a:t>
            </a:r>
          </a:p>
          <a:p>
            <a:r>
              <a:rPr lang="pl-PL" sz="2000" b="1" dirty="0"/>
              <a:t>powstanie teorii relacyjnych baz danych</a:t>
            </a:r>
          </a:p>
          <a:p>
            <a:r>
              <a:rPr lang="pl-PL" sz="2000" b="1" dirty="0"/>
              <a:t>powstanie języka SQL i firmy ORACLE</a:t>
            </a:r>
          </a:p>
          <a:p>
            <a:r>
              <a:rPr lang="pl-PL" sz="2000" b="1" dirty="0"/>
              <a:t>ok. 1990-2005 </a:t>
            </a:r>
          </a:p>
          <a:p>
            <a:r>
              <a:rPr lang="pl-PL" sz="2000" b="1" dirty="0"/>
              <a:t>okres pełnej dominacji relacyjnych baz danych (pomimo</a:t>
            </a:r>
          </a:p>
          <a:p>
            <a:r>
              <a:rPr lang="pl-PL" sz="2000" b="1" dirty="0"/>
              <a:t>dużej mody na programowanie obiektowe) </a:t>
            </a:r>
          </a:p>
          <a:p>
            <a:endParaRPr lang="pl-PL" sz="2000" b="1" dirty="0"/>
          </a:p>
          <a:p>
            <a:r>
              <a:rPr lang="pl-PL" sz="2000" b="1" dirty="0"/>
              <a:t>model relacyjny</a:t>
            </a:r>
          </a:p>
          <a:p>
            <a:endParaRPr lang="pl-PL" sz="2000" b="1" dirty="0"/>
          </a:p>
          <a:p>
            <a:r>
              <a:rPr lang="pl-PL" sz="2000" b="1" dirty="0"/>
              <a:t>tworzenie schematów tabel i tworzenie zapytań wyświetlających </a:t>
            </a:r>
          </a:p>
          <a:p>
            <a:r>
              <a:rPr lang="pl-PL" sz="2000" b="1" dirty="0"/>
              <a:t>dane są wyraźnie rozdzielone, w założeniu zapytania powinny </a:t>
            </a:r>
          </a:p>
          <a:p>
            <a:r>
              <a:rPr lang="pl-PL" sz="2000" b="1" dirty="0"/>
              <a:t>umieć pisać nawet osoby nie będące profesjonalnymi informatykami,</a:t>
            </a:r>
          </a:p>
          <a:p>
            <a:r>
              <a:rPr lang="pl-PL" sz="2000" b="1" dirty="0"/>
              <a:t>założenie raczej nie do końca zrealizowane, ale SQL jest językiem </a:t>
            </a:r>
          </a:p>
          <a:p>
            <a:r>
              <a:rPr lang="pl-PL" sz="2000" b="1" dirty="0"/>
              <a:t>wysokopoziomowym, deklaratywnym (a nie proceduralnym), ponadto </a:t>
            </a:r>
          </a:p>
          <a:p>
            <a:r>
              <a:rPr lang="pl-PL" sz="2000" b="1" dirty="0"/>
              <a:t>dodatkowa koncepcja QBE (czyli graficznej techniki tworzenia zapytań) </a:t>
            </a:r>
          </a:p>
          <a:p>
            <a:r>
              <a:rPr lang="pl-PL" sz="2000" b="1" dirty="0"/>
              <a:t>na pewno bywa skuteczna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5055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87E6EDA-A551-404C-9DA1-13DCF2B5B6A7}"/>
              </a:ext>
            </a:extLst>
          </p:cNvPr>
          <p:cNvSpPr txBox="1"/>
          <p:nvPr/>
        </p:nvSpPr>
        <p:spPr>
          <a:xfrm>
            <a:off x="566662" y="677026"/>
            <a:ext cx="2613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u="sng" dirty="0"/>
              <a:t>Historia baz danych</a:t>
            </a:r>
          </a:p>
          <a:p>
            <a:pPr algn="ctr"/>
            <a:r>
              <a:rPr lang="pl-PL" sz="2400" u="sng" dirty="0"/>
              <a:t>(komputerowych)</a:t>
            </a:r>
          </a:p>
          <a:p>
            <a:pPr algn="ctr"/>
            <a:r>
              <a:rPr lang="pl-PL" sz="2400" u="sng" dirty="0"/>
              <a:t>w uproszczeniu</a:t>
            </a:r>
          </a:p>
          <a:p>
            <a:pPr algn="ctr"/>
            <a:r>
              <a:rPr lang="pl-PL" sz="2400" u="sng" dirty="0"/>
              <a:t>c.d.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05107F-5E00-46C3-9426-3431284B95F6}"/>
              </a:ext>
            </a:extLst>
          </p:cNvPr>
          <p:cNvSpPr txBox="1"/>
          <p:nvPr/>
        </p:nvSpPr>
        <p:spPr>
          <a:xfrm>
            <a:off x="332119" y="2828835"/>
            <a:ext cx="30182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III okres</a:t>
            </a:r>
          </a:p>
          <a:p>
            <a:pPr algn="ctr"/>
            <a:endParaRPr lang="pl-PL" sz="2400" b="1" dirty="0"/>
          </a:p>
          <a:p>
            <a:pPr algn="ctr"/>
            <a:r>
              <a:rPr lang="pl-PL" sz="2400" b="1" dirty="0"/>
              <a:t>2005 – czasy dzisiejsze</a:t>
            </a:r>
          </a:p>
          <a:p>
            <a:pPr algn="ctr"/>
            <a:endParaRPr lang="pl-PL" sz="2400" b="1" dirty="0"/>
          </a:p>
          <a:p>
            <a:pPr algn="ctr"/>
            <a:r>
              <a:rPr lang="pl-PL" b="1" dirty="0"/>
              <a:t>„trochę jakby powtórka </a:t>
            </a:r>
          </a:p>
          <a:p>
            <a:pPr algn="ctr"/>
            <a:r>
              <a:rPr lang="pl-PL" b="1" dirty="0"/>
              <a:t>z okresu I”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C52830-884B-4972-A274-C6799AB074AB}"/>
              </a:ext>
            </a:extLst>
          </p:cNvPr>
          <p:cNvSpPr txBox="1"/>
          <p:nvPr/>
        </p:nvSpPr>
        <p:spPr>
          <a:xfrm>
            <a:off x="3520949" y="1689644"/>
            <a:ext cx="719799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„spontaniczny” rozwój różnych koncepcji i oprogramowania</a:t>
            </a:r>
          </a:p>
          <a:p>
            <a:r>
              <a:rPr lang="pl-PL" sz="2000" b="1" dirty="0"/>
              <a:t>do przetwarzania ogromnych ilości danych, głównie w aplikacjach </a:t>
            </a:r>
          </a:p>
          <a:p>
            <a:r>
              <a:rPr lang="pl-PL" sz="2000" b="1" dirty="0"/>
              <a:t>internetowych</a:t>
            </a:r>
          </a:p>
          <a:p>
            <a:endParaRPr lang="pl-PL" sz="2000" b="1" dirty="0"/>
          </a:p>
          <a:p>
            <a:r>
              <a:rPr lang="pl-PL" sz="2000" b="1" dirty="0"/>
              <a:t> </a:t>
            </a:r>
          </a:p>
          <a:p>
            <a:r>
              <a:rPr lang="pl-PL" sz="2000" b="1" dirty="0"/>
              <a:t>model relacyjny</a:t>
            </a:r>
          </a:p>
          <a:p>
            <a:r>
              <a:rPr lang="pl-PL" sz="2000" b="1" dirty="0"/>
              <a:t>modele </a:t>
            </a:r>
            <a:r>
              <a:rPr lang="pl-PL" sz="2000" b="1" dirty="0" err="1"/>
              <a:t>NoSQL</a:t>
            </a:r>
            <a:r>
              <a:rPr lang="pl-PL" sz="2000" b="1" dirty="0"/>
              <a:t> (not </a:t>
            </a:r>
            <a:r>
              <a:rPr lang="pl-PL" sz="2000" b="1" dirty="0" err="1"/>
              <a:t>only</a:t>
            </a:r>
            <a:r>
              <a:rPr lang="pl-PL" sz="2000" b="1" dirty="0"/>
              <a:t> SQL)</a:t>
            </a:r>
          </a:p>
          <a:p>
            <a:endParaRPr lang="pl-PL" sz="2000" b="1" dirty="0"/>
          </a:p>
          <a:p>
            <a:endParaRPr lang="pl-PL" sz="2000" b="1" dirty="0"/>
          </a:p>
          <a:p>
            <a:r>
              <a:rPr lang="pl-PL" sz="2000" b="1" dirty="0"/>
              <a:t>na razie brak wyraźnych standardów chociaż dostrzec można np.</a:t>
            </a:r>
          </a:p>
          <a:p>
            <a:r>
              <a:rPr lang="pl-PL" sz="2000" b="1" dirty="0"/>
              <a:t>wykorzystanie struktury zapisu danych w formacie JSON, sporo</a:t>
            </a:r>
          </a:p>
          <a:p>
            <a:r>
              <a:rPr lang="pl-PL" sz="2000" b="1" dirty="0"/>
              <a:t>praktycznych zastosowań baz typu </a:t>
            </a:r>
            <a:r>
              <a:rPr lang="pl-PL" sz="2000" b="1" dirty="0" err="1"/>
              <a:t>NoSQL</a:t>
            </a:r>
            <a:r>
              <a:rPr lang="pl-PL" sz="2000" b="1" dirty="0"/>
              <a:t> ma powiązanie </a:t>
            </a:r>
          </a:p>
          <a:p>
            <a:r>
              <a:rPr lang="pl-PL" sz="2000" b="1" dirty="0"/>
              <a:t>z rozwojem koncepcji </a:t>
            </a:r>
            <a:r>
              <a:rPr lang="pl-PL" sz="2000" b="1" dirty="0" err="1"/>
              <a:t>Cloud</a:t>
            </a:r>
            <a:r>
              <a:rPr lang="pl-PL" sz="2000" b="1" dirty="0"/>
              <a:t> Computing</a:t>
            </a:r>
          </a:p>
        </p:txBody>
      </p:sp>
    </p:spTree>
    <p:extLst>
      <p:ext uri="{BB962C8B-B14F-4D97-AF65-F5344CB8AC3E}">
        <p14:creationId xmlns:p14="http://schemas.microsoft.com/office/powerpoint/2010/main" val="342150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E24EE22-B40E-4C9C-BF93-45AB49974B91}"/>
              </a:ext>
            </a:extLst>
          </p:cNvPr>
          <p:cNvSpPr txBox="1"/>
          <p:nvPr/>
        </p:nvSpPr>
        <p:spPr>
          <a:xfrm>
            <a:off x="4254583" y="387079"/>
            <a:ext cx="2754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Plan zajęć</a:t>
            </a:r>
          </a:p>
          <a:p>
            <a:pPr algn="ctr"/>
            <a:endParaRPr lang="pl-PL" dirty="0"/>
          </a:p>
          <a:p>
            <a:pPr algn="ctr"/>
            <a:r>
              <a:rPr lang="pl-PL" sz="2400" b="1" dirty="0"/>
              <a:t>zajęcia elementarne</a:t>
            </a:r>
          </a:p>
          <a:p>
            <a:pPr algn="ctr"/>
            <a:r>
              <a:rPr lang="pl-PL" dirty="0"/>
              <a:t>zajęcia zaawansowane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4A848A1-45E9-4E98-A11E-0D4477861459}"/>
              </a:ext>
            </a:extLst>
          </p:cNvPr>
          <p:cNvSpPr txBox="1"/>
          <p:nvPr/>
        </p:nvSpPr>
        <p:spPr>
          <a:xfrm>
            <a:off x="2706706" y="2110628"/>
            <a:ext cx="26979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u="sng" dirty="0"/>
              <a:t>oprogramowanie</a:t>
            </a:r>
            <a:r>
              <a:rPr lang="pl-PL" sz="2000" b="1" dirty="0"/>
              <a:t>  </a:t>
            </a:r>
            <a:endParaRPr lang="pl-PL" sz="2000" b="1" u="sng" dirty="0"/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Access </a:t>
            </a:r>
          </a:p>
          <a:p>
            <a:pPr algn="ctr"/>
            <a:endParaRPr lang="pl-PL" sz="2000" dirty="0"/>
          </a:p>
          <a:p>
            <a:pPr algn="ctr"/>
            <a:endParaRPr lang="pl-PL" sz="2000" dirty="0"/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(</a:t>
            </a:r>
            <a:r>
              <a:rPr lang="pl-PL" sz="2000" dirty="0" err="1"/>
              <a:t>Toad</a:t>
            </a:r>
            <a:r>
              <a:rPr lang="pl-PL" sz="2000" dirty="0"/>
              <a:t> Data Modeler)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MySQL </a:t>
            </a:r>
          </a:p>
          <a:p>
            <a:pPr algn="ctr"/>
            <a:r>
              <a:rPr lang="pl-PL" sz="2000" dirty="0"/>
              <a:t>(WAMP, ew. XAMPP lub </a:t>
            </a:r>
          </a:p>
          <a:p>
            <a:pPr algn="ctr"/>
            <a:r>
              <a:rPr lang="pl-PL" sz="2000" dirty="0"/>
              <a:t>konsola MySQL)</a:t>
            </a:r>
          </a:p>
          <a:p>
            <a:pPr algn="ctr"/>
            <a:r>
              <a:rPr lang="pl-PL" sz="2000" dirty="0"/>
              <a:t>(PHP)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CBD45FA-3ED3-41BA-AE89-9A13B0994046}"/>
              </a:ext>
            </a:extLst>
          </p:cNvPr>
          <p:cNvSpPr txBox="1"/>
          <p:nvPr/>
        </p:nvSpPr>
        <p:spPr>
          <a:xfrm>
            <a:off x="5170250" y="2110628"/>
            <a:ext cx="5542671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u="sng" dirty="0"/>
              <a:t>zagadnienia teoretyczne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dirty="0"/>
              <a:t>    wprowadzenie do tematyki </a:t>
            </a:r>
          </a:p>
          <a:p>
            <a:pPr algn="ctr"/>
            <a:r>
              <a:rPr lang="pl-PL" sz="2000" dirty="0"/>
              <a:t>   relacyjnych baz danych oraz </a:t>
            </a:r>
          </a:p>
          <a:p>
            <a:pPr algn="ctr"/>
            <a:r>
              <a:rPr lang="pl-PL" sz="2000" dirty="0"/>
              <a:t>koncepcji aplikacji bazodanowej 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   proste elementy modelowania danych</a:t>
            </a:r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 </a:t>
            </a:r>
          </a:p>
          <a:p>
            <a:pPr algn="ctr"/>
            <a:r>
              <a:rPr lang="pl-PL" sz="2000" dirty="0"/>
              <a:t>wprowadzenie do SQL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966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E24EE22-B40E-4C9C-BF93-45AB49974B91}"/>
              </a:ext>
            </a:extLst>
          </p:cNvPr>
          <p:cNvSpPr txBox="1"/>
          <p:nvPr/>
        </p:nvSpPr>
        <p:spPr>
          <a:xfrm>
            <a:off x="4110366" y="628263"/>
            <a:ext cx="3063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Plan zajęć</a:t>
            </a:r>
          </a:p>
          <a:p>
            <a:pPr algn="ctr"/>
            <a:endParaRPr lang="pl-PL" dirty="0"/>
          </a:p>
          <a:p>
            <a:pPr algn="ctr"/>
            <a:r>
              <a:rPr lang="pl-PL" dirty="0"/>
              <a:t>zajęcia elementarne</a:t>
            </a:r>
          </a:p>
          <a:p>
            <a:pPr algn="ctr"/>
            <a:r>
              <a:rPr lang="pl-PL" sz="2400" b="1" dirty="0"/>
              <a:t>zajęcia zaawansowane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4A848A1-45E9-4E98-A11E-0D4477861459}"/>
              </a:ext>
            </a:extLst>
          </p:cNvPr>
          <p:cNvSpPr txBox="1"/>
          <p:nvPr/>
        </p:nvSpPr>
        <p:spPr>
          <a:xfrm>
            <a:off x="2212491" y="2463168"/>
            <a:ext cx="29272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u="sng" dirty="0"/>
              <a:t>oprogramowanie</a:t>
            </a:r>
            <a:r>
              <a:rPr lang="pl-PL" sz="2000" b="1" dirty="0"/>
              <a:t>  </a:t>
            </a:r>
            <a:endParaRPr lang="pl-PL" sz="2000" b="1" u="sng" dirty="0"/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SZBD Oracle XE </a:t>
            </a:r>
          </a:p>
          <a:p>
            <a:pPr algn="ctr"/>
            <a:r>
              <a:rPr lang="pl-PL" sz="2000" dirty="0"/>
              <a:t>Oracle SQL Developer </a:t>
            </a:r>
          </a:p>
          <a:p>
            <a:pPr algn="ctr"/>
            <a:r>
              <a:rPr lang="pl-PL" sz="2000" dirty="0"/>
              <a:t>Oracle Data Modeler </a:t>
            </a:r>
          </a:p>
          <a:p>
            <a:pPr algn="ctr"/>
            <a:endParaRPr lang="pl-PL" sz="2000" dirty="0"/>
          </a:p>
          <a:p>
            <a:pPr algn="ctr"/>
            <a:endParaRPr lang="pl-PL" sz="2000" dirty="0"/>
          </a:p>
          <a:p>
            <a:pPr algn="ctr"/>
            <a:endParaRPr lang="pl-PL" sz="2000" dirty="0"/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(</a:t>
            </a:r>
            <a:r>
              <a:rPr lang="pl-PL" sz="2000" dirty="0" err="1"/>
              <a:t>MongoDB</a:t>
            </a:r>
            <a:r>
              <a:rPr lang="pl-PL" sz="2000" dirty="0"/>
              <a:t>,</a:t>
            </a:r>
          </a:p>
          <a:p>
            <a:pPr algn="ctr"/>
            <a:r>
              <a:rPr lang="pl-PL" sz="2000" dirty="0"/>
              <a:t>baza danych typu </a:t>
            </a:r>
            <a:r>
              <a:rPr lang="pl-PL" sz="2000" dirty="0" err="1"/>
              <a:t>NoSQL</a:t>
            </a:r>
            <a:r>
              <a:rPr lang="pl-PL" sz="2000" dirty="0"/>
              <a:t>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CBD45FA-3ED3-41BA-AE89-9A13B0994046}"/>
              </a:ext>
            </a:extLst>
          </p:cNvPr>
          <p:cNvSpPr txBox="1"/>
          <p:nvPr/>
        </p:nvSpPr>
        <p:spPr>
          <a:xfrm>
            <a:off x="6344013" y="2463168"/>
            <a:ext cx="328019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u="sng" dirty="0"/>
              <a:t>zagadnienia teoretyczne</a:t>
            </a:r>
          </a:p>
          <a:p>
            <a:pPr algn="ctr"/>
            <a:endParaRPr lang="pl-PL" sz="2000" b="1" dirty="0"/>
          </a:p>
          <a:p>
            <a:pPr algn="ctr"/>
            <a:r>
              <a:rPr lang="pl-PL" sz="2000" dirty="0"/>
              <a:t>    historia baz danych</a:t>
            </a:r>
          </a:p>
          <a:p>
            <a:pPr algn="ctr"/>
            <a:r>
              <a:rPr lang="pl-PL" sz="2000" dirty="0"/>
              <a:t>algebra relacji </a:t>
            </a:r>
          </a:p>
          <a:p>
            <a:pPr algn="ctr"/>
            <a:r>
              <a:rPr lang="pl-PL" sz="2000" dirty="0"/>
              <a:t>rachunek relacyjny</a:t>
            </a:r>
          </a:p>
          <a:p>
            <a:pPr algn="ctr"/>
            <a:r>
              <a:rPr lang="pl-PL" sz="2000" dirty="0"/>
              <a:t>modelowanie danych</a:t>
            </a:r>
          </a:p>
          <a:p>
            <a:pPr algn="ctr"/>
            <a:r>
              <a:rPr lang="pl-PL" sz="2000" dirty="0"/>
              <a:t>postacie normalne danych</a:t>
            </a:r>
          </a:p>
          <a:p>
            <a:pPr algn="ctr"/>
            <a:endParaRPr lang="pl-PL" sz="2000" dirty="0"/>
          </a:p>
          <a:p>
            <a:pPr algn="ctr"/>
            <a:endParaRPr lang="pl-PL" sz="2000" dirty="0"/>
          </a:p>
          <a:p>
            <a:pPr algn="ctr"/>
            <a:r>
              <a:rPr lang="pl-PL" sz="2000" dirty="0"/>
              <a:t>   wprowadzenie do tematyki </a:t>
            </a:r>
          </a:p>
          <a:p>
            <a:pPr algn="ctr"/>
            <a:r>
              <a:rPr lang="pl-PL" sz="2000" dirty="0"/>
              <a:t>baz </a:t>
            </a:r>
            <a:r>
              <a:rPr lang="pl-PL" sz="2000" dirty="0" err="1"/>
              <a:t>NoSQL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775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C0348AB-5497-410C-9CEE-A750BB494582}"/>
              </a:ext>
            </a:extLst>
          </p:cNvPr>
          <p:cNvSpPr txBox="1"/>
          <p:nvPr/>
        </p:nvSpPr>
        <p:spPr>
          <a:xfrm>
            <a:off x="2218616" y="956930"/>
            <a:ext cx="71081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solidFill>
                  <a:srgbClr val="FF0000"/>
                </a:solidFill>
              </a:rPr>
              <a:t>RODO a zajęcia on-line</a:t>
            </a:r>
          </a:p>
          <a:p>
            <a:pPr algn="ctr"/>
            <a:endParaRPr lang="pl-PL" sz="2400" dirty="0"/>
          </a:p>
          <a:p>
            <a:pPr algn="ctr"/>
            <a:r>
              <a:rPr lang="pl-PL" sz="2400" b="1" u="sng" dirty="0"/>
              <a:t>zajęć nie należy nagrywać</a:t>
            </a:r>
          </a:p>
          <a:p>
            <a:pPr algn="ctr"/>
            <a:r>
              <a:rPr lang="pl-PL" sz="2400" dirty="0"/>
              <a:t>(a także robić zrzutów ekranu),</a:t>
            </a:r>
          </a:p>
          <a:p>
            <a:pPr algn="ctr"/>
            <a:r>
              <a:rPr lang="pl-PL" sz="2400" dirty="0"/>
              <a:t>gdyż mogą zawierać dane osobowe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regulacje prawne w tej sprawie zostały </a:t>
            </a:r>
          </a:p>
          <a:p>
            <a:pPr algn="ctr"/>
            <a:r>
              <a:rPr lang="pl-PL" sz="2400" dirty="0"/>
              <a:t>wprowadzone bardzo niedawno, ale</a:t>
            </a:r>
          </a:p>
          <a:p>
            <a:pPr algn="ctr"/>
            <a:r>
              <a:rPr lang="pl-PL" sz="2400" dirty="0"/>
              <a:t>powinny być stosowane 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w przypadku stosowania MS TEAMS </a:t>
            </a:r>
          </a:p>
          <a:p>
            <a:pPr algn="ctr"/>
            <a:r>
              <a:rPr lang="pl-PL" sz="2400" dirty="0"/>
              <a:t>dane osobowe uczestników zajęć mogą trafiać do firmy </a:t>
            </a:r>
          </a:p>
          <a:p>
            <a:pPr algn="ctr"/>
            <a:r>
              <a:rPr lang="pl-PL" sz="2400" dirty="0"/>
              <a:t>Microsoft, ale AGH ma zawarte </a:t>
            </a:r>
          </a:p>
          <a:p>
            <a:pPr algn="ctr"/>
            <a:r>
              <a:rPr lang="pl-PL" sz="2400" dirty="0"/>
              <a:t>z tą firmą odpowiednie umowy  </a:t>
            </a:r>
          </a:p>
          <a:p>
            <a:pPr algn="ctr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21238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DFE4A4B-AF9A-4D1D-B865-31A293FD42C1}"/>
              </a:ext>
            </a:extLst>
          </p:cNvPr>
          <p:cNvSpPr txBox="1"/>
          <p:nvPr/>
        </p:nvSpPr>
        <p:spPr>
          <a:xfrm>
            <a:off x="3636889" y="1720840"/>
            <a:ext cx="4164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Zasady podstawowe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/>
              <a:t>zajęcia projektowe: można 1 raz</a:t>
            </a:r>
          </a:p>
          <a:p>
            <a:pPr algn="ctr"/>
            <a:r>
              <a:rPr lang="pl-PL" sz="2400" dirty="0"/>
              <a:t>opuścić bez usprawiedliwiania</a:t>
            </a:r>
          </a:p>
          <a:p>
            <a:pPr algn="ctr"/>
            <a:endParaRPr lang="pl-PL" sz="2400" dirty="0"/>
          </a:p>
          <a:p>
            <a:pPr algn="ctr"/>
            <a:r>
              <a:rPr lang="pl-PL" sz="2400" u="sng" dirty="0"/>
              <a:t>należy zdobyć zaliczenie </a:t>
            </a:r>
          </a:p>
          <a:p>
            <a:pPr algn="ctr"/>
            <a:r>
              <a:rPr lang="pl-PL" sz="2400" u="sng" dirty="0"/>
              <a:t>z ćwiczeń projektowych</a:t>
            </a:r>
          </a:p>
          <a:p>
            <a:pPr algn="ctr"/>
            <a:r>
              <a:rPr lang="pl-PL" sz="2400" dirty="0"/>
              <a:t>reguły ustala prowadzący </a:t>
            </a:r>
          </a:p>
          <a:p>
            <a:pPr algn="ctr"/>
            <a:r>
              <a:rPr lang="pl-PL" sz="2400" dirty="0"/>
              <a:t>te zajęcia</a:t>
            </a:r>
          </a:p>
        </p:txBody>
      </p:sp>
    </p:spTree>
    <p:extLst>
      <p:ext uri="{BB962C8B-B14F-4D97-AF65-F5344CB8AC3E}">
        <p14:creationId xmlns:p14="http://schemas.microsoft.com/office/powerpoint/2010/main" val="1908820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AEAA05AE80A048B57640A4A96F9B71" ma:contentTypeVersion="0" ma:contentTypeDescription="Utwórz nowy dokument." ma:contentTypeScope="" ma:versionID="a49d01159f1a493687993bad0a41fe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4cd768218ebcb4ca198ce0275a6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CFEFA9-B63E-41DF-91C6-9CDFFB571F33}"/>
</file>

<file path=customXml/itemProps2.xml><?xml version="1.0" encoding="utf-8"?>
<ds:datastoreItem xmlns:ds="http://schemas.openxmlformats.org/officeDocument/2006/customXml" ds:itemID="{E35E7E27-FD88-4EC5-8AB6-A17EFE71D49B}"/>
</file>

<file path=customXml/itemProps3.xml><?xml version="1.0" encoding="utf-8"?>
<ds:datastoreItem xmlns:ds="http://schemas.openxmlformats.org/officeDocument/2006/customXml" ds:itemID="{1982A99A-C933-4643-9A5C-3887F9ABF443}"/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820</Words>
  <Application>Microsoft Office PowerPoint</Application>
  <PresentationFormat>Panoramiczny</PresentationFormat>
  <Paragraphs>235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Informacje podstawowe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</dc:title>
  <dc:creator>Zbigniew Mitura</dc:creator>
  <cp:lastModifiedBy>Zbigniew Mitura</cp:lastModifiedBy>
  <cp:revision>100</cp:revision>
  <dcterms:created xsi:type="dcterms:W3CDTF">2020-10-19T16:00:57Z</dcterms:created>
  <dcterms:modified xsi:type="dcterms:W3CDTF">2022-10-12T11:20:19Z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0x0101004DAEAA05AE80A048B57640A4A96F9B71</vt:lpwstr>
  </property>
</Properties>
</file>