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257" r:id="rId13"/>
    <p:sldId id="321" r:id="rId14"/>
    <p:sldId id="258" r:id="rId15"/>
    <p:sldId id="261" r:id="rId16"/>
    <p:sldId id="260" r:id="rId17"/>
    <p:sldId id="259" r:id="rId18"/>
    <p:sldId id="262" r:id="rId19"/>
    <p:sldId id="263" r:id="rId20"/>
    <p:sldId id="265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304" r:id="rId29"/>
    <p:sldId id="305" r:id="rId30"/>
    <p:sldId id="306" r:id="rId31"/>
    <p:sldId id="307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81" r:id="rId41"/>
    <p:sldId id="282" r:id="rId42"/>
    <p:sldId id="283" r:id="rId43"/>
    <p:sldId id="284" r:id="rId44"/>
    <p:sldId id="308" r:id="rId45"/>
    <p:sldId id="285" r:id="rId46"/>
    <p:sldId id="286" r:id="rId47"/>
    <p:sldId id="287" r:id="rId48"/>
    <p:sldId id="288" r:id="rId49"/>
    <p:sldId id="289" r:id="rId5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F0915C-C3CB-44A5-83CF-0BA113D2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E1B0EA-6C9A-48AA-94B6-C0E7B507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AD4ED4-3157-4CAA-8475-4E5F71B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12087A-AEDB-4B3F-8ABF-C12C1D88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986554-C3BF-4837-B776-89A7B2B3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7C7F0-F6F9-43CF-A82B-68D770D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29738D-A1BE-4FDD-9AC8-4C615EDB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9EA8B3-41D0-44A9-B720-9CDB6185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A94F70-2B40-4280-9E63-4CB9D2A6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D60F77-BA1C-4B75-8E93-E31C368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6ACC4ED-FE23-457B-9CC0-026E42B31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31031B-C280-4DBD-9DF5-2D5F9964E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A020CA-3D44-46DD-B00C-14B563DD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E3C1CD-0698-4109-AF9A-E16BFFF7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8C6AD9-E565-4DCB-AEAC-0F3F592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397DE-1543-4A6B-8038-3A460CCC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5C3036-590D-4EA1-8068-6A959E34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9ED752-49A1-4EEE-897C-803126C8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0299BF-8ED7-4420-8653-945065F3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AF2887-CEEB-4B33-9BDD-59F28FEB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9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83D76-540C-4180-824D-EF54B456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20A3DD-FABD-4920-B96B-A8D4D008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D2CD5F-F7D5-4670-AEC5-138257EE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A9A94E-4A54-4751-948F-9EE7B311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2A2A93-2657-4CFF-A44E-5D6D8D13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4EC2D-5A26-4088-A260-FEF042A5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10AB8-4217-4458-BC74-D3C6943C0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59DD394-2293-44B0-8A0A-666A2D136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275F98-A7E5-485B-A5CA-072C0902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0FFC70-3E73-41F5-9014-4676BC1B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4F1AA3-3017-46A1-B20B-74FEB538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11627-A27C-4CA6-B08C-EFC914A1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93D3AE-47BE-41D7-A6E0-9C30353C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C7AA8E-2542-45B5-B10F-A62FB1C7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5BC3FC-2B60-4B19-9BEF-19DDEB6B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FFB695-1C2B-48E6-BA61-225B53B38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3AE1702-2537-4405-A4ED-2495A25A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AEFB17-091A-4767-A940-588FF860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FBA6D3-4361-4581-9E3E-D97D196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5A55D-4CB4-4918-91EB-583669F8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7EE5E7A-4B15-48B5-AD26-5A761296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ACAEF0-9723-4D10-833D-887974B5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75C20BC-34D9-4247-BD43-CA378D16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9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DE0260C-E5E2-482C-A005-F8CCE72A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082AA42-DD32-4950-8A01-D8188B33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40B5DE-7958-4F10-8CEC-C7B6EAA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D4B8D3-DC86-4E03-A84C-F14911DA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F4C917-43D6-4E90-8E42-D8671630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7916D7-1D29-4C2E-BED6-F04A9482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7317D4-3DC8-43E7-85AD-C012D3D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783BFC-E0BA-4F31-A84A-BCA34C1F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E5CBD2-F9B4-4F7E-AFF5-FB31BD0C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FE1961-4300-481F-9EAF-74DE163E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973679C-1B78-46B4-B79C-68F70F37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182335-44A0-45B9-8925-73F29B137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5A785EF-5EFD-4743-A0D8-1FA8990C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D292EA-4E37-48C3-9CC9-88E3E985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401976-6E4D-4A53-8BF8-547086EE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9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449C592-3981-495D-955B-2EBD0BE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BFF1C3-E92A-4F32-801F-B7AEA918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F35077-42B0-459F-A13E-B84C82F6B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AA57-917F-49F6-AFDD-CE0415A321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8C2BAE-82E1-4405-9888-8A638DC5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C4BDDE-98CC-4810-AC5C-19D204570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223C-90E0-4CEA-B756-0C2B9DDD7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5FDFDB7-8F3D-41E8-8FD1-76511B830D7B}"/>
              </a:ext>
            </a:extLst>
          </p:cNvPr>
          <p:cNvSpPr txBox="1"/>
          <p:nvPr/>
        </p:nvSpPr>
        <p:spPr>
          <a:xfrm>
            <a:off x="2090585" y="2466753"/>
            <a:ext cx="75679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/>
              <a:t>Krótka charakterystyka programu Access i </a:t>
            </a:r>
          </a:p>
          <a:p>
            <a:pPr algn="ctr"/>
            <a:r>
              <a:rPr lang="pl-PL" sz="3200" b="1" dirty="0"/>
              <a:t>systemu zarządzania bazami danych MySQL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0892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29F619B-832B-4FA7-8A0F-23535B9AB5C2}"/>
              </a:ext>
            </a:extLst>
          </p:cNvPr>
          <p:cNvSpPr txBox="1"/>
          <p:nvPr/>
        </p:nvSpPr>
        <p:spPr>
          <a:xfrm>
            <a:off x="2305064" y="212651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Access 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4645F7-145C-4C10-AC64-BCD1BF88FD9E}"/>
              </a:ext>
            </a:extLst>
          </p:cNvPr>
          <p:cNvSpPr txBox="1"/>
          <p:nvPr/>
        </p:nvSpPr>
        <p:spPr>
          <a:xfrm>
            <a:off x="5165405" y="1618680"/>
            <a:ext cx="5862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program bardzo przydatny do nauki relacyjnych </a:t>
            </a:r>
          </a:p>
          <a:p>
            <a:pPr algn="ctr"/>
            <a:r>
              <a:rPr lang="pl-PL" dirty="0"/>
              <a:t>baz  danych, ewentualnie  może być wykorzystany </a:t>
            </a:r>
          </a:p>
          <a:p>
            <a:pPr algn="ctr"/>
            <a:r>
              <a:rPr lang="pl-PL" dirty="0"/>
              <a:t>jako narzędzie pomocnicze przy tworzeniu zaawansowanych </a:t>
            </a:r>
          </a:p>
          <a:p>
            <a:pPr algn="ctr"/>
            <a:r>
              <a:rPr lang="pl-PL" dirty="0"/>
              <a:t>baz w języku SQL, w chwili obecnej raczej nieużywany </a:t>
            </a:r>
          </a:p>
          <a:p>
            <a:pPr algn="ctr"/>
            <a:r>
              <a:rPr lang="pl-PL" dirty="0"/>
              <a:t>w zastosowaniach profesjonalnych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879AEB0-0000-46EB-AFF9-F6F18B9349A1}"/>
              </a:ext>
            </a:extLst>
          </p:cNvPr>
          <p:cNvSpPr txBox="1"/>
          <p:nvPr/>
        </p:nvSpPr>
        <p:spPr>
          <a:xfrm>
            <a:off x="2373994" y="43437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MySQL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3B1818A-9516-4FFC-A3C1-71D828467E67}"/>
              </a:ext>
            </a:extLst>
          </p:cNvPr>
          <p:cNvSpPr txBox="1"/>
          <p:nvPr/>
        </p:nvSpPr>
        <p:spPr>
          <a:xfrm>
            <a:off x="5528930" y="4206028"/>
            <a:ext cx="482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system używany w wielu zastosowaniach </a:t>
            </a:r>
          </a:p>
          <a:p>
            <a:pPr algn="ctr"/>
            <a:r>
              <a:rPr lang="pl-PL" dirty="0"/>
              <a:t>profesjonalnych , będący często jakby na zapleczu</a:t>
            </a:r>
          </a:p>
          <a:p>
            <a:pPr algn="ctr"/>
            <a:r>
              <a:rPr lang="pl-PL" dirty="0"/>
              <a:t>aplikacji internetowych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231711D8-DCE4-4E74-9204-FFD03B172B6A}"/>
              </a:ext>
            </a:extLst>
          </p:cNvPr>
          <p:cNvSpPr/>
          <p:nvPr/>
        </p:nvSpPr>
        <p:spPr>
          <a:xfrm rot="10800000">
            <a:off x="3795822" y="2115028"/>
            <a:ext cx="9465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E97618B-0C6C-489A-89EF-D70954DB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88" y="4278513"/>
            <a:ext cx="96325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920260-C4A6-4E6D-80BF-4FE820C51F5C}"/>
              </a:ext>
            </a:extLst>
          </p:cNvPr>
          <p:cNvSpPr txBox="1"/>
          <p:nvPr/>
        </p:nvSpPr>
        <p:spPr>
          <a:xfrm>
            <a:off x="4896465" y="1339702"/>
            <a:ext cx="1593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/>
              <a:t>Access</a:t>
            </a:r>
            <a:endParaRPr lang="en-GB" sz="4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9EF5499-ECD7-4422-8A76-43DE0AF9A8CB}"/>
              </a:ext>
            </a:extLst>
          </p:cNvPr>
          <p:cNvSpPr txBox="1"/>
          <p:nvPr/>
        </p:nvSpPr>
        <p:spPr>
          <a:xfrm>
            <a:off x="2541181" y="2955851"/>
            <a:ext cx="7709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-tworzenie kwerend prostych, wybierających dane</a:t>
            </a:r>
          </a:p>
          <a:p>
            <a:endParaRPr lang="pl-PL" sz="2400" b="1" dirty="0"/>
          </a:p>
          <a:p>
            <a:r>
              <a:rPr lang="pl-PL" sz="2400" b="1" dirty="0"/>
              <a:t>-tworzenie kwerend złożonych, wybierających dane</a:t>
            </a:r>
          </a:p>
          <a:p>
            <a:endParaRPr lang="pl-PL" sz="2400" b="1" dirty="0"/>
          </a:p>
          <a:p>
            <a:r>
              <a:rPr lang="pl-PL" sz="2400" b="1" dirty="0"/>
              <a:t>-krótkie omówienie formularzy, raportów i innych narzędzi </a:t>
            </a:r>
          </a:p>
          <a:p>
            <a:r>
              <a:rPr lang="pl-PL" sz="2400" b="1" dirty="0"/>
              <a:t>do tworzenia graficznego </a:t>
            </a:r>
            <a:r>
              <a:rPr lang="pl-PL" sz="2400" b="1"/>
              <a:t>interfejsu użytkownika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7095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89E918-49DD-49C2-BA06-0F5AA6244FFA}"/>
              </a:ext>
            </a:extLst>
          </p:cNvPr>
          <p:cNvSpPr txBox="1"/>
          <p:nvPr/>
        </p:nvSpPr>
        <p:spPr>
          <a:xfrm>
            <a:off x="1901966" y="756481"/>
            <a:ext cx="763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tworzenie kwerend prostych, wybierających dane (Access)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83D55D-0DD9-4D78-983B-2C3CD5EB9B9A}"/>
              </a:ext>
            </a:extLst>
          </p:cNvPr>
          <p:cNvSpPr txBox="1"/>
          <p:nvPr/>
        </p:nvSpPr>
        <p:spPr>
          <a:xfrm>
            <a:off x="2328125" y="1804406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Państwa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5A6800-7ED9-4FBC-BAAC-6514B4C6F405}"/>
              </a:ext>
            </a:extLst>
          </p:cNvPr>
          <p:cNvSpPr txBox="1"/>
          <p:nvPr/>
        </p:nvSpPr>
        <p:spPr>
          <a:xfrm>
            <a:off x="1694939" y="2231190"/>
            <a:ext cx="1266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id_państwa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205DD3-2206-462A-A71B-FA4C64EBD8D3}"/>
              </a:ext>
            </a:extLst>
          </p:cNvPr>
          <p:cNvSpPr txBox="1"/>
          <p:nvPr/>
        </p:nvSpPr>
        <p:spPr>
          <a:xfrm>
            <a:off x="3301096" y="2231190"/>
            <a:ext cx="98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Polska</a:t>
            </a:r>
          </a:p>
          <a:p>
            <a:pPr algn="ctr"/>
            <a:r>
              <a:rPr lang="pl-PL" dirty="0"/>
              <a:t>Francja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E3C769A-6330-423B-97F1-BCA621825A81}"/>
              </a:ext>
            </a:extLst>
          </p:cNvPr>
          <p:cNvSpPr txBox="1"/>
          <p:nvPr/>
        </p:nvSpPr>
        <p:spPr>
          <a:xfrm>
            <a:off x="6905164" y="1804406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Miasta</a:t>
            </a:r>
            <a:endParaRPr lang="en-GB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FA34EE0-9C32-40C3-9719-133BC3FEA3E2}"/>
              </a:ext>
            </a:extLst>
          </p:cNvPr>
          <p:cNvSpPr txBox="1"/>
          <p:nvPr/>
        </p:nvSpPr>
        <p:spPr>
          <a:xfrm>
            <a:off x="5866074" y="2231190"/>
            <a:ext cx="109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id_miasta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3</a:t>
            </a:r>
          </a:p>
          <a:p>
            <a:pPr algn="ctr"/>
            <a:r>
              <a:rPr lang="pl-PL" dirty="0"/>
              <a:t>4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863BAE0-6DC0-4AC1-A58E-EBF48BEC6021}"/>
              </a:ext>
            </a:extLst>
          </p:cNvPr>
          <p:cNvSpPr txBox="1"/>
          <p:nvPr/>
        </p:nvSpPr>
        <p:spPr>
          <a:xfrm>
            <a:off x="7193758" y="2231190"/>
            <a:ext cx="1148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miasto</a:t>
            </a:r>
          </a:p>
          <a:p>
            <a:pPr algn="ctr"/>
            <a:r>
              <a:rPr lang="pl-PL" dirty="0"/>
              <a:t>Paryż</a:t>
            </a:r>
          </a:p>
          <a:p>
            <a:pPr algn="ctr"/>
            <a:r>
              <a:rPr lang="pl-PL" dirty="0"/>
              <a:t>Warszawa</a:t>
            </a:r>
          </a:p>
          <a:p>
            <a:pPr algn="ctr"/>
            <a:r>
              <a:rPr lang="pl-PL" dirty="0" err="1"/>
              <a:t>M_sporne</a:t>
            </a:r>
            <a:endParaRPr lang="pl-PL" dirty="0"/>
          </a:p>
          <a:p>
            <a:pPr algn="ctr"/>
            <a:r>
              <a:rPr lang="pl-PL" dirty="0"/>
              <a:t>Szczecin</a:t>
            </a:r>
          </a:p>
          <a:p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FD21129-2A9B-407E-8C5A-3F1A25AA7294}"/>
              </a:ext>
            </a:extLst>
          </p:cNvPr>
          <p:cNvSpPr txBox="1"/>
          <p:nvPr/>
        </p:nvSpPr>
        <p:spPr>
          <a:xfrm>
            <a:off x="1979872" y="3971612"/>
            <a:ext cx="75612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kwerendy proste polegają na wyświetleniu danych z jednej tabeli,</a:t>
            </a:r>
          </a:p>
          <a:p>
            <a:pPr algn="ctr"/>
            <a:r>
              <a:rPr lang="pl-PL" b="1" dirty="0"/>
              <a:t>najłatwiej tworzy się je się używając Projektu kwerendy,</a:t>
            </a:r>
          </a:p>
          <a:p>
            <a:pPr algn="ctr"/>
            <a:r>
              <a:rPr lang="pl-PL" b="1" dirty="0"/>
              <a:t>można tylko wyświetlać dane z tabeli, ale można także wykonywać pewne </a:t>
            </a:r>
          </a:p>
          <a:p>
            <a:pPr algn="ctr"/>
            <a:r>
              <a:rPr lang="pl-PL" b="1" dirty="0"/>
              <a:t>operacje matematyczne, są to wtedy kwerendy zliczające, które aktywuje się </a:t>
            </a:r>
          </a:p>
          <a:p>
            <a:pPr algn="ctr"/>
            <a:r>
              <a:rPr lang="pl-PL" b="1" dirty="0"/>
              <a:t>przyciskiem „∑” </a:t>
            </a:r>
          </a:p>
          <a:p>
            <a:pPr algn="ctr"/>
            <a:endParaRPr lang="en-GB" b="1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E4B640D-FC94-41E3-AF6D-963E73FE4DF7}"/>
              </a:ext>
            </a:extLst>
          </p:cNvPr>
          <p:cNvSpPr txBox="1"/>
          <p:nvPr/>
        </p:nvSpPr>
        <p:spPr>
          <a:xfrm>
            <a:off x="8790144" y="2231190"/>
            <a:ext cx="987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1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9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C3DC824-CAB9-4DE2-AC77-132760ADAE63}"/>
              </a:ext>
            </a:extLst>
          </p:cNvPr>
          <p:cNvSpPr txBox="1"/>
          <p:nvPr/>
        </p:nvSpPr>
        <p:spPr>
          <a:xfrm>
            <a:off x="6528390" y="3551275"/>
            <a:ext cx="365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MS Access</a:t>
            </a:r>
            <a:r>
              <a:rPr lang="pl-PL" sz="2400"/>
              <a:t>: zalecana lektura</a:t>
            </a:r>
            <a:endParaRPr lang="pl-PL" sz="24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BCFA03A-675D-4B44-B5A3-73E7073F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5" y="847127"/>
            <a:ext cx="4452938" cy="54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4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3A0F9F0-C31D-4D61-99C0-13C1D4AF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3" y="755340"/>
            <a:ext cx="5237798" cy="440817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88FAE92-D541-484F-B30C-2B0DAA06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81" y="1787838"/>
            <a:ext cx="5057775" cy="35147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D919366-B6F1-43F4-BD1D-57634D25522E}"/>
              </a:ext>
            </a:extLst>
          </p:cNvPr>
          <p:cNvSpPr txBox="1"/>
          <p:nvPr/>
        </p:nvSpPr>
        <p:spPr>
          <a:xfrm>
            <a:off x="2083981" y="5582093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Projekt kwerendy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EB6350D-BD79-421A-BCAF-43C95B31A825}"/>
              </a:ext>
            </a:extLst>
          </p:cNvPr>
          <p:cNvSpPr txBox="1"/>
          <p:nvPr/>
        </p:nvSpPr>
        <p:spPr>
          <a:xfrm>
            <a:off x="7251405" y="935665"/>
            <a:ext cx="316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Wynik uruchomienia kwerendy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40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010F0BB-CAC7-4395-92CC-6351FA6D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48" y="1877319"/>
            <a:ext cx="5151120" cy="366522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C391453-5A8F-4711-9196-4D65AEB5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133" y="2827914"/>
            <a:ext cx="3829050" cy="27146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E189DF3-05EA-48BC-AD82-6681F2A11B0A}"/>
              </a:ext>
            </a:extLst>
          </p:cNvPr>
          <p:cNvSpPr txBox="1"/>
          <p:nvPr/>
        </p:nvSpPr>
        <p:spPr>
          <a:xfrm>
            <a:off x="1259834" y="750277"/>
            <a:ext cx="532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błędna realizacja poprzedniej kwerendy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08F9510-D9EA-473F-93F3-83E95D66C42B}"/>
              </a:ext>
            </a:extLst>
          </p:cNvPr>
          <p:cNvSpPr txBox="1"/>
          <p:nvPr/>
        </p:nvSpPr>
        <p:spPr>
          <a:xfrm>
            <a:off x="6877927" y="1215599"/>
            <a:ext cx="4495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poniżej brakuje wartości „</a:t>
            </a:r>
            <a:r>
              <a:rPr lang="pl-PL" sz="2000" b="1" dirty="0" err="1"/>
              <a:t>M_sporne</a:t>
            </a:r>
            <a:r>
              <a:rPr lang="pl-PL" sz="2000" b="1" dirty="0"/>
              <a:t>”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(dodatkowe tabela zakłóca wyświetlanie</a:t>
            </a:r>
          </a:p>
          <a:p>
            <a:pPr algn="ctr"/>
            <a:r>
              <a:rPr lang="pl-PL" sz="2000" b="1" dirty="0"/>
              <a:t>m</a:t>
            </a:r>
            <a:r>
              <a:rPr lang="pl-PL" sz="2000" b="1"/>
              <a:t>iast </a:t>
            </a:r>
            <a:r>
              <a:rPr lang="pl-PL" sz="2000" b="1" dirty="0"/>
              <a:t>z </a:t>
            </a:r>
            <a:r>
              <a:rPr lang="pl-PL" sz="2000" b="1"/>
              <a:t>tabeli Miasta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7856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E21CC99-8AFB-4F3C-9F48-5BC6DDA9A941}"/>
              </a:ext>
            </a:extLst>
          </p:cNvPr>
          <p:cNvSpPr txBox="1"/>
          <p:nvPr/>
        </p:nvSpPr>
        <p:spPr>
          <a:xfrm>
            <a:off x="3001086" y="861237"/>
            <a:ext cx="597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przykładowa instrukcja w języku SQL</a:t>
            </a:r>
          </a:p>
          <a:p>
            <a:pPr algn="ctr"/>
            <a:r>
              <a:rPr lang="pl-PL" sz="2400" b="1" dirty="0"/>
              <a:t>tworząca kwerendę prostą, wybierającą dane</a:t>
            </a:r>
            <a:endParaRPr lang="en-GB" sz="24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D9EE329-761F-426B-8EFB-67E39C2AF87A}"/>
              </a:ext>
            </a:extLst>
          </p:cNvPr>
          <p:cNvSpPr txBox="1"/>
          <p:nvPr/>
        </p:nvSpPr>
        <p:spPr>
          <a:xfrm>
            <a:off x="3168502" y="2450503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SELECT miasto  FROM Miasta WHERE </a:t>
            </a:r>
            <a:r>
              <a:rPr lang="pl-PL" dirty="0" err="1"/>
              <a:t>id_miasta</a:t>
            </a:r>
            <a:r>
              <a:rPr lang="pl-PL" dirty="0"/>
              <a:t>=1; </a:t>
            </a:r>
            <a:endParaRPr lang="en-GB" dirty="0"/>
          </a:p>
        </p:txBody>
      </p:sp>
      <p:sp>
        <p:nvSpPr>
          <p:cNvPr id="4" name="Strzałka: w dół 3">
            <a:extLst>
              <a:ext uri="{FF2B5EF4-FFF2-40B4-BE49-F238E27FC236}">
                <a16:creationId xmlns:a16="http://schemas.microsoft.com/office/drawing/2014/main" id="{2D03C1A3-3FDC-4717-B788-F6849709380E}"/>
              </a:ext>
            </a:extLst>
          </p:cNvPr>
          <p:cNvSpPr/>
          <p:nvPr/>
        </p:nvSpPr>
        <p:spPr>
          <a:xfrm rot="11956852">
            <a:off x="3827720" y="3066256"/>
            <a:ext cx="180753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FA8C0EC-A76B-4F0D-9196-59A28C37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58020">
            <a:off x="5644675" y="3037394"/>
            <a:ext cx="219475" cy="72548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DEB75ED-7923-4A00-9A6D-E41FB2A0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82878">
            <a:off x="7602206" y="2992764"/>
            <a:ext cx="219475" cy="72548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8DB05BE-02A2-4D38-911B-8D9D2AFB2D7E}"/>
              </a:ext>
            </a:extLst>
          </p:cNvPr>
          <p:cNvSpPr txBox="1"/>
          <p:nvPr/>
        </p:nvSpPr>
        <p:spPr>
          <a:xfrm>
            <a:off x="1898568" y="3891181"/>
            <a:ext cx="2901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 ogólności tutaj wstawiamy</a:t>
            </a:r>
          </a:p>
          <a:p>
            <a:pPr algn="ctr"/>
            <a:r>
              <a:rPr lang="pl-PL" dirty="0"/>
              <a:t>nazwy kolumn, które chcemy</a:t>
            </a:r>
          </a:p>
          <a:p>
            <a:pPr algn="ctr"/>
            <a:r>
              <a:rPr lang="pl-PL" dirty="0"/>
              <a:t> wyświetlić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(bardziej ogólnie można było</a:t>
            </a:r>
          </a:p>
          <a:p>
            <a:pPr algn="ctr"/>
            <a:r>
              <a:rPr lang="pl-PL" dirty="0"/>
              <a:t>napisać </a:t>
            </a:r>
            <a:r>
              <a:rPr lang="pl-PL" dirty="0" err="1"/>
              <a:t>Miasta.miasto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F3CE6ED-E36C-479D-A22C-42047344F3A6}"/>
              </a:ext>
            </a:extLst>
          </p:cNvPr>
          <p:cNvSpPr txBox="1"/>
          <p:nvPr/>
        </p:nvSpPr>
        <p:spPr>
          <a:xfrm>
            <a:off x="5114350" y="3895044"/>
            <a:ext cx="216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nazwa tabeli, z której</a:t>
            </a:r>
          </a:p>
          <a:p>
            <a:pPr algn="ctr"/>
            <a:r>
              <a:rPr lang="pl-PL" dirty="0"/>
              <a:t>wybieramy dane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2C3E0BC-B4AD-4FD6-939A-81B608D17B65}"/>
              </a:ext>
            </a:extLst>
          </p:cNvPr>
          <p:cNvSpPr txBox="1"/>
          <p:nvPr/>
        </p:nvSpPr>
        <p:spPr>
          <a:xfrm>
            <a:off x="7921256" y="3886970"/>
            <a:ext cx="2643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warunki dodatkowe,</a:t>
            </a:r>
          </a:p>
          <a:p>
            <a:pPr algn="ctr"/>
            <a:r>
              <a:rPr lang="pl-PL" dirty="0"/>
              <a:t>efektywnie ograniczające </a:t>
            </a:r>
          </a:p>
          <a:p>
            <a:pPr algn="ctr"/>
            <a:r>
              <a:rPr lang="pl-PL" dirty="0"/>
              <a:t>liczbę wyświetlanych</a:t>
            </a:r>
          </a:p>
          <a:p>
            <a:pPr algn="ctr"/>
            <a:r>
              <a:rPr lang="pl-PL" dirty="0"/>
              <a:t>wierszy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85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89E918-49DD-49C2-BA06-0F5AA6244FFA}"/>
              </a:ext>
            </a:extLst>
          </p:cNvPr>
          <p:cNvSpPr txBox="1"/>
          <p:nvPr/>
        </p:nvSpPr>
        <p:spPr>
          <a:xfrm>
            <a:off x="3369319" y="797398"/>
            <a:ext cx="506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tworzenie kwerend złożonych (Access)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83D55D-0DD9-4D78-983B-2C3CD5EB9B9A}"/>
              </a:ext>
            </a:extLst>
          </p:cNvPr>
          <p:cNvSpPr txBox="1"/>
          <p:nvPr/>
        </p:nvSpPr>
        <p:spPr>
          <a:xfrm>
            <a:off x="2328125" y="1804406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Państwa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5A6800-7ED9-4FBC-BAAC-6514B4C6F405}"/>
              </a:ext>
            </a:extLst>
          </p:cNvPr>
          <p:cNvSpPr txBox="1"/>
          <p:nvPr/>
        </p:nvSpPr>
        <p:spPr>
          <a:xfrm>
            <a:off x="1694939" y="2231190"/>
            <a:ext cx="1266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id_państwa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205DD3-2206-462A-A71B-FA4C64EBD8D3}"/>
              </a:ext>
            </a:extLst>
          </p:cNvPr>
          <p:cNvSpPr txBox="1"/>
          <p:nvPr/>
        </p:nvSpPr>
        <p:spPr>
          <a:xfrm>
            <a:off x="3301096" y="2231190"/>
            <a:ext cx="98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Polska</a:t>
            </a:r>
          </a:p>
          <a:p>
            <a:pPr algn="ctr"/>
            <a:r>
              <a:rPr lang="pl-PL" dirty="0"/>
              <a:t>Francja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E3C769A-6330-423B-97F1-BCA621825A81}"/>
              </a:ext>
            </a:extLst>
          </p:cNvPr>
          <p:cNvSpPr txBox="1"/>
          <p:nvPr/>
        </p:nvSpPr>
        <p:spPr>
          <a:xfrm>
            <a:off x="6905164" y="1804406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Miasta</a:t>
            </a:r>
            <a:endParaRPr lang="en-GB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FA34EE0-9C32-40C3-9719-133BC3FEA3E2}"/>
              </a:ext>
            </a:extLst>
          </p:cNvPr>
          <p:cNvSpPr txBox="1"/>
          <p:nvPr/>
        </p:nvSpPr>
        <p:spPr>
          <a:xfrm>
            <a:off x="5866074" y="2231190"/>
            <a:ext cx="109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id_miasta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3</a:t>
            </a:r>
          </a:p>
          <a:p>
            <a:pPr algn="ctr"/>
            <a:r>
              <a:rPr lang="pl-PL" dirty="0"/>
              <a:t>4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863BAE0-6DC0-4AC1-A58E-EBF48BEC6021}"/>
              </a:ext>
            </a:extLst>
          </p:cNvPr>
          <p:cNvSpPr txBox="1"/>
          <p:nvPr/>
        </p:nvSpPr>
        <p:spPr>
          <a:xfrm>
            <a:off x="7193758" y="2231190"/>
            <a:ext cx="1148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miasto</a:t>
            </a:r>
          </a:p>
          <a:p>
            <a:pPr algn="ctr"/>
            <a:r>
              <a:rPr lang="pl-PL" dirty="0"/>
              <a:t>Paryż</a:t>
            </a:r>
          </a:p>
          <a:p>
            <a:pPr algn="ctr"/>
            <a:r>
              <a:rPr lang="pl-PL" dirty="0"/>
              <a:t>Warszawa</a:t>
            </a:r>
          </a:p>
          <a:p>
            <a:pPr algn="ctr"/>
            <a:r>
              <a:rPr lang="pl-PL" dirty="0" err="1"/>
              <a:t>M_sporne</a:t>
            </a:r>
            <a:endParaRPr lang="pl-PL" dirty="0"/>
          </a:p>
          <a:p>
            <a:pPr algn="ctr"/>
            <a:r>
              <a:rPr lang="pl-PL" dirty="0"/>
              <a:t>Szczecin</a:t>
            </a:r>
          </a:p>
          <a:p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FD21129-2A9B-407E-8C5A-3F1A25AA7294}"/>
              </a:ext>
            </a:extLst>
          </p:cNvPr>
          <p:cNvSpPr txBox="1"/>
          <p:nvPr/>
        </p:nvSpPr>
        <p:spPr>
          <a:xfrm>
            <a:off x="1571878" y="4398608"/>
            <a:ext cx="92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Access: relacje utworzone wcześniej podczas tworzenia tabel i wpisywaniu danych</a:t>
            </a:r>
          </a:p>
          <a:p>
            <a:pPr algn="ctr"/>
            <a:r>
              <a:rPr lang="pl-PL" b="1" dirty="0"/>
              <a:t>są automatycznie przenoszone, jako domyślne warunki złączenia tabel przy tworzeniu kwerend</a:t>
            </a:r>
          </a:p>
          <a:p>
            <a:pPr algn="ctr"/>
            <a:r>
              <a:rPr lang="pl-PL" b="1" dirty="0"/>
              <a:t>(MySQL- tworzenie tabel i kontrola wpisywania danych są w dużym stopniu </a:t>
            </a:r>
          </a:p>
          <a:p>
            <a:pPr algn="ctr"/>
            <a:r>
              <a:rPr lang="pl-PL" b="1" dirty="0"/>
              <a:t>niezależne od tworzenie kwerend) </a:t>
            </a:r>
            <a:endParaRPr lang="en-GB" b="1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E4B640D-FC94-41E3-AF6D-963E73FE4DF7}"/>
              </a:ext>
            </a:extLst>
          </p:cNvPr>
          <p:cNvSpPr txBox="1"/>
          <p:nvPr/>
        </p:nvSpPr>
        <p:spPr>
          <a:xfrm>
            <a:off x="8790144" y="2231190"/>
            <a:ext cx="987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1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1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B82AD3E-6269-4D1E-80A4-BAF5CF05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82" y="1436462"/>
            <a:ext cx="4891088" cy="419766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F7CABFC-71CD-4BE6-9C26-10FEA998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87" y="2905844"/>
            <a:ext cx="3671888" cy="238601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2F1541-2B3C-42CD-8EED-2177731276F4}"/>
              </a:ext>
            </a:extLst>
          </p:cNvPr>
          <p:cNvSpPr txBox="1"/>
          <p:nvPr/>
        </p:nvSpPr>
        <p:spPr>
          <a:xfrm>
            <a:off x="3917152" y="457200"/>
            <a:ext cx="357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pierwszy ważny przypadek</a:t>
            </a:r>
            <a:endParaRPr lang="en-GB" sz="24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543DA98-11AB-47E1-BAEC-1EBE0A44AA9A}"/>
              </a:ext>
            </a:extLst>
          </p:cNvPr>
          <p:cNvSpPr txBox="1"/>
          <p:nvPr/>
        </p:nvSpPr>
        <p:spPr>
          <a:xfrm>
            <a:off x="7007291" y="1566143"/>
            <a:ext cx="4246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poniżej brakuje wartości „</a:t>
            </a:r>
            <a:r>
              <a:rPr lang="pl-PL" sz="2000" b="1" dirty="0" err="1"/>
              <a:t>M_sporne</a:t>
            </a:r>
            <a:r>
              <a:rPr lang="pl-PL" sz="2000" b="1" dirty="0"/>
              <a:t>”, </a:t>
            </a:r>
          </a:p>
          <a:p>
            <a:pPr algn="ctr"/>
            <a:r>
              <a:rPr lang="pl-PL" sz="2000" b="1" dirty="0"/>
              <a:t>ale ogólnie jest raczej OK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9158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92F1541-2B3C-42CD-8EED-2177731276F4}"/>
              </a:ext>
            </a:extLst>
          </p:cNvPr>
          <p:cNvSpPr txBox="1"/>
          <p:nvPr/>
        </p:nvSpPr>
        <p:spPr>
          <a:xfrm>
            <a:off x="1599982" y="505492"/>
            <a:ext cx="806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drugi ważny przypadek (po ręcznym usunięciu połączenia 1-∞)</a:t>
            </a:r>
            <a:endParaRPr lang="en-GB" sz="24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FAF5FC-19E6-42D9-A8B1-39258569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3" y="1566143"/>
            <a:ext cx="5052060" cy="40862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8FFD58-47A3-479E-B2D2-177B114A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92" y="2073116"/>
            <a:ext cx="3800475" cy="44291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9DDDB8F-6F8F-40D6-9E4A-EAD9455C9E1E}"/>
              </a:ext>
            </a:extLst>
          </p:cNvPr>
          <p:cNvSpPr txBox="1"/>
          <p:nvPr/>
        </p:nvSpPr>
        <p:spPr>
          <a:xfrm>
            <a:off x="6500889" y="1459818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w wyniku kwerendy mamy 8 wierszy (4x2)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945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38C0B23-9137-4259-8556-672BEF17EE8D}"/>
              </a:ext>
            </a:extLst>
          </p:cNvPr>
          <p:cNvSpPr txBox="1"/>
          <p:nvPr/>
        </p:nvSpPr>
        <p:spPr>
          <a:xfrm>
            <a:off x="2264407" y="1391250"/>
            <a:ext cx="23961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komponenty programu </a:t>
            </a:r>
          </a:p>
          <a:p>
            <a:r>
              <a:rPr lang="pl-PL" dirty="0"/>
              <a:t>MS Access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Tabele</a:t>
            </a:r>
          </a:p>
          <a:p>
            <a:r>
              <a:rPr lang="pl-PL" dirty="0"/>
              <a:t>Relacje</a:t>
            </a:r>
          </a:p>
          <a:p>
            <a:r>
              <a:rPr lang="pl-PL" dirty="0"/>
              <a:t>Kwerendy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Formularze</a:t>
            </a:r>
          </a:p>
          <a:p>
            <a:r>
              <a:rPr lang="pl-PL" dirty="0"/>
              <a:t>Raporty</a:t>
            </a:r>
          </a:p>
          <a:p>
            <a:r>
              <a:rPr lang="pl-PL" dirty="0"/>
              <a:t>Makra</a:t>
            </a:r>
          </a:p>
          <a:p>
            <a:r>
              <a:rPr lang="pl-PL" dirty="0"/>
              <a:t>Moduły VBA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448EB7A-BD0E-4D13-B6EA-C7613143932B}"/>
              </a:ext>
            </a:extLst>
          </p:cNvPr>
          <p:cNvSpPr txBox="1"/>
          <p:nvPr/>
        </p:nvSpPr>
        <p:spPr>
          <a:xfrm>
            <a:off x="6096000" y="2581154"/>
            <a:ext cx="5898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mogą być generowane przy pomocy kodu SQL, albo przy </a:t>
            </a:r>
          </a:p>
          <a:p>
            <a:r>
              <a:rPr lang="pl-PL" dirty="0"/>
              <a:t>użyciu narzędzi graficznych  (w praktyce, w przypadku </a:t>
            </a:r>
          </a:p>
          <a:p>
            <a:r>
              <a:rPr lang="pl-PL" dirty="0"/>
              <a:t>programu MS Access stosuje się głównie tę </a:t>
            </a:r>
            <a:r>
              <a:rPr lang="pl-PL"/>
              <a:t>drugą możliwość)</a:t>
            </a:r>
            <a:endParaRPr lang="pl-PL" dirty="0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95C2ADAE-C327-4162-896B-1293D28107C5}"/>
              </a:ext>
            </a:extLst>
          </p:cNvPr>
          <p:cNvSpPr/>
          <p:nvPr/>
        </p:nvSpPr>
        <p:spPr>
          <a:xfrm rot="10800000">
            <a:off x="4880344" y="2851433"/>
            <a:ext cx="740787" cy="1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821FFCA0-B3C8-4752-8870-A0F86C493A71}"/>
              </a:ext>
            </a:extLst>
          </p:cNvPr>
          <p:cNvSpPr/>
          <p:nvPr/>
        </p:nvSpPr>
        <p:spPr>
          <a:xfrm rot="10800000">
            <a:off x="4880343" y="4343536"/>
            <a:ext cx="740787" cy="1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DFE383D-2428-4FF4-AE64-036BF2840013}"/>
              </a:ext>
            </a:extLst>
          </p:cNvPr>
          <p:cNvSpPr txBox="1"/>
          <p:nvPr/>
        </p:nvSpPr>
        <p:spPr>
          <a:xfrm>
            <a:off x="6305107" y="4189228"/>
            <a:ext cx="487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narzędzia pomocnicze, umożliwiają np. tworzenie </a:t>
            </a:r>
          </a:p>
          <a:p>
            <a:r>
              <a:rPr lang="pl-PL" dirty="0"/>
              <a:t>interfejsów przyjaznych dla użytkownika </a:t>
            </a:r>
          </a:p>
        </p:txBody>
      </p:sp>
    </p:spTree>
    <p:extLst>
      <p:ext uri="{BB962C8B-B14F-4D97-AF65-F5344CB8AC3E}">
        <p14:creationId xmlns:p14="http://schemas.microsoft.com/office/powerpoint/2010/main" val="42330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CBC91FA-3580-41A4-9718-0DCEA27C75F2}"/>
              </a:ext>
            </a:extLst>
          </p:cNvPr>
          <p:cNvSpPr txBox="1"/>
          <p:nvPr/>
        </p:nvSpPr>
        <p:spPr>
          <a:xfrm>
            <a:off x="3016556" y="322889"/>
            <a:ext cx="56008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(ukryta) logika tworzenia złożonych zapytań</a:t>
            </a:r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285D55-1224-4236-A805-804A2CB9C483}"/>
              </a:ext>
            </a:extLst>
          </p:cNvPr>
          <p:cNvSpPr txBox="1"/>
          <p:nvPr/>
        </p:nvSpPr>
        <p:spPr>
          <a:xfrm>
            <a:off x="2209708" y="1002964"/>
            <a:ext cx="7772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u="sng" dirty="0"/>
              <a:t>krok 1: złączeniem bazowym jest tzw. iloczyn kartezjański dwóch tabel</a:t>
            </a:r>
            <a:r>
              <a:rPr lang="pl-PL" sz="2000" dirty="0"/>
              <a:t>  </a:t>
            </a:r>
            <a:endParaRPr lang="en-GB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5F7153-3014-453D-9A30-7D4B14E3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0" y="1615551"/>
            <a:ext cx="5854827" cy="39070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FCB1220-E9F4-4D25-B0AA-9CAE30EF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70" y="2140331"/>
            <a:ext cx="606933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4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1223DB5-B5CF-4F64-BB9C-B793A431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6" y="934497"/>
            <a:ext cx="7586663" cy="35718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5FE36B4-0278-478D-B47D-6A086A5892C7}"/>
              </a:ext>
            </a:extLst>
          </p:cNvPr>
          <p:cNvSpPr txBox="1"/>
          <p:nvPr/>
        </p:nvSpPr>
        <p:spPr>
          <a:xfrm>
            <a:off x="2499085" y="4506372"/>
            <a:ext cx="5220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tylko dla zakreślonych wierszy zachodzi </a:t>
            </a:r>
          </a:p>
          <a:p>
            <a:pPr algn="ctr"/>
            <a:r>
              <a:rPr lang="pl-PL" b="1" dirty="0" err="1"/>
              <a:t>Miasta.państwo</a:t>
            </a:r>
            <a:r>
              <a:rPr lang="pl-PL" b="1" dirty="0"/>
              <a:t>=</a:t>
            </a:r>
            <a:r>
              <a:rPr lang="pl-PL" b="1" dirty="0" err="1"/>
              <a:t>Państwo.id_państwa</a:t>
            </a:r>
            <a:r>
              <a:rPr lang="pl-PL" b="1" dirty="0"/>
              <a:t>,</a:t>
            </a:r>
          </a:p>
          <a:p>
            <a:pPr algn="ctr"/>
            <a:r>
              <a:rPr lang="pl-PL" b="1" dirty="0"/>
              <a:t>i to są te wiersze, które tak naprawdę nas interesują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214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BE0A74D-73D4-4A08-8A9F-BC8ABB01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91" y="881789"/>
            <a:ext cx="5027295" cy="22659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F47F7DD-61C1-406E-A852-C0C7DEE5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2" y="3985504"/>
            <a:ext cx="5324475" cy="23526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11A58A7-2DC0-4ED4-A9DC-32C71D61A435}"/>
              </a:ext>
            </a:extLst>
          </p:cNvPr>
          <p:cNvSpPr txBox="1"/>
          <p:nvPr/>
        </p:nvSpPr>
        <p:spPr>
          <a:xfrm>
            <a:off x="1605516" y="3147787"/>
            <a:ext cx="391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graficzne wymuszenie </a:t>
            </a:r>
          </a:p>
          <a:p>
            <a:pPr algn="ctr"/>
            <a:r>
              <a:rPr lang="pl-PL" b="1" dirty="0"/>
              <a:t>warunku „równości”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423C60-FF33-42FA-B87D-30350440BE44}"/>
              </a:ext>
            </a:extLst>
          </p:cNvPr>
          <p:cNvSpPr txBox="1"/>
          <p:nvPr/>
        </p:nvSpPr>
        <p:spPr>
          <a:xfrm>
            <a:off x="6905114" y="2316790"/>
            <a:ext cx="4239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SELECT </a:t>
            </a:r>
            <a:r>
              <a:rPr lang="pl-PL" dirty="0" err="1"/>
              <a:t>Miasta.id_miasta</a:t>
            </a:r>
            <a:r>
              <a:rPr lang="pl-PL" dirty="0"/>
              <a:t>, </a:t>
            </a:r>
            <a:r>
              <a:rPr lang="pl-PL" dirty="0" err="1"/>
              <a:t>Miasta.miasto</a:t>
            </a:r>
            <a:r>
              <a:rPr lang="pl-PL" dirty="0"/>
              <a:t>, </a:t>
            </a:r>
          </a:p>
          <a:p>
            <a:r>
              <a:rPr lang="pl-PL" dirty="0" err="1"/>
              <a:t>Miasta.państwo</a:t>
            </a:r>
            <a:r>
              <a:rPr lang="pl-PL" dirty="0"/>
              <a:t>, </a:t>
            </a:r>
            <a:r>
              <a:rPr lang="pl-PL" dirty="0" err="1"/>
              <a:t>Państwa.id_państwa</a:t>
            </a:r>
            <a:r>
              <a:rPr lang="pl-PL" dirty="0"/>
              <a:t>, </a:t>
            </a:r>
          </a:p>
          <a:p>
            <a:r>
              <a:rPr lang="pl-PL" dirty="0" err="1"/>
              <a:t>Państwa.państwo</a:t>
            </a:r>
            <a:endParaRPr lang="pl-PL" dirty="0"/>
          </a:p>
          <a:p>
            <a:r>
              <a:rPr lang="pl-PL" dirty="0"/>
              <a:t>FROM Państwa INNER JOIN Miasta </a:t>
            </a:r>
          </a:p>
          <a:p>
            <a:r>
              <a:rPr lang="pl-PL" dirty="0"/>
              <a:t>ON </a:t>
            </a:r>
            <a:r>
              <a:rPr lang="pl-PL" dirty="0" err="1"/>
              <a:t>Państwa.id_państwa</a:t>
            </a:r>
            <a:r>
              <a:rPr lang="pl-PL" dirty="0"/>
              <a:t> = </a:t>
            </a:r>
            <a:r>
              <a:rPr lang="pl-PL" dirty="0" err="1"/>
              <a:t>Miasta.państwo</a:t>
            </a:r>
            <a:r>
              <a:rPr lang="pl-PL" dirty="0"/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293C75-F44F-4B81-80C0-FB5864734120}"/>
              </a:ext>
            </a:extLst>
          </p:cNvPr>
          <p:cNvSpPr txBox="1"/>
          <p:nvPr/>
        </p:nvSpPr>
        <p:spPr>
          <a:xfrm>
            <a:off x="4029740" y="404037"/>
            <a:ext cx="425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krok2: wymuszenie warunku równości</a:t>
            </a:r>
            <a:endParaRPr lang="en-GB" sz="20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79E8D7-6E06-444B-A69A-60DD7F38BA1F}"/>
              </a:ext>
            </a:extLst>
          </p:cNvPr>
          <p:cNvSpPr txBox="1"/>
          <p:nvPr/>
        </p:nvSpPr>
        <p:spPr>
          <a:xfrm>
            <a:off x="8013209" y="1830122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instrukcja SQL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892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0888F33-44A9-4456-ADA4-C16534FA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73" y="1105867"/>
            <a:ext cx="6476048" cy="2241233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35924856-BAD2-4044-9318-DAFC1988F244}"/>
              </a:ext>
            </a:extLst>
          </p:cNvPr>
          <p:cNvSpPr txBox="1"/>
          <p:nvPr/>
        </p:nvSpPr>
        <p:spPr>
          <a:xfrm>
            <a:off x="2196373" y="619687"/>
            <a:ext cx="6700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krok 3: wybieramy tylko te kolumny, które chcemy wyświetlić</a:t>
            </a:r>
            <a:endParaRPr lang="en-GB" sz="2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76D5F9-DB1F-47E3-82C3-5C434045FB2B}"/>
              </a:ext>
            </a:extLst>
          </p:cNvPr>
          <p:cNvSpPr txBox="1"/>
          <p:nvPr/>
        </p:nvSpPr>
        <p:spPr>
          <a:xfrm>
            <a:off x="831071" y="3347100"/>
            <a:ext cx="7461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SELECT </a:t>
            </a:r>
            <a:r>
              <a:rPr lang="pl-PL" dirty="0" err="1"/>
              <a:t>Miasta.id_miasta</a:t>
            </a:r>
            <a:r>
              <a:rPr lang="pl-PL" dirty="0"/>
              <a:t>, </a:t>
            </a:r>
            <a:r>
              <a:rPr lang="pl-PL" dirty="0" err="1"/>
              <a:t>Miasta.miasto</a:t>
            </a:r>
            <a:r>
              <a:rPr lang="pl-PL" dirty="0"/>
              <a:t>, </a:t>
            </a:r>
            <a:r>
              <a:rPr lang="pl-PL" dirty="0" err="1"/>
              <a:t>Państwa.państwo</a:t>
            </a:r>
            <a:endParaRPr lang="pl-PL" dirty="0"/>
          </a:p>
          <a:p>
            <a:r>
              <a:rPr lang="pl-PL" dirty="0"/>
              <a:t>FROM Państwa INNER JOIN Miasta ON </a:t>
            </a:r>
            <a:r>
              <a:rPr lang="pl-PL" dirty="0" err="1"/>
              <a:t>Państwa.id_państwa</a:t>
            </a:r>
            <a:r>
              <a:rPr lang="pl-PL" dirty="0"/>
              <a:t> = </a:t>
            </a:r>
            <a:r>
              <a:rPr lang="pl-PL" dirty="0" err="1"/>
              <a:t>Miasta.państwo</a:t>
            </a:r>
            <a:endParaRPr lang="pl-PL" dirty="0"/>
          </a:p>
          <a:p>
            <a:r>
              <a:rPr lang="pl-PL" dirty="0"/>
              <a:t>ORDER BY </a:t>
            </a:r>
            <a:r>
              <a:rPr lang="pl-PL" dirty="0" err="1"/>
              <a:t>Miasta.id_miasta</a:t>
            </a:r>
            <a:r>
              <a:rPr lang="pl-PL" dirty="0"/>
              <a:t>;</a:t>
            </a:r>
          </a:p>
          <a:p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CF4A5A-C797-4CA8-8C9C-258FAB56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67" y="4249094"/>
            <a:ext cx="4743450" cy="23145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A6EEB13-2316-42ED-AF9B-EA5BDAA965FD}"/>
              </a:ext>
            </a:extLst>
          </p:cNvPr>
          <p:cNvSpPr txBox="1"/>
          <p:nvPr/>
        </p:nvSpPr>
        <p:spPr>
          <a:xfrm>
            <a:off x="9246548" y="4547429"/>
            <a:ext cx="2291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wynik końcowy</a:t>
            </a:r>
          </a:p>
          <a:p>
            <a:pPr algn="ctr"/>
            <a:r>
              <a:rPr lang="pl-PL" sz="2400" b="1" dirty="0"/>
              <a:t>(zazwyczaj tylko </a:t>
            </a:r>
          </a:p>
          <a:p>
            <a:pPr algn="ctr"/>
            <a:r>
              <a:rPr lang="pl-PL" sz="2400" b="1" dirty="0"/>
              <a:t>to widzimy)</a:t>
            </a:r>
            <a:endParaRPr lang="en-GB" sz="2400" b="1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65D966C8-402F-410E-9D5C-D775168661C8}"/>
              </a:ext>
            </a:extLst>
          </p:cNvPr>
          <p:cNvSpPr/>
          <p:nvPr/>
        </p:nvSpPr>
        <p:spPr>
          <a:xfrm rot="10800000">
            <a:off x="8292088" y="5358210"/>
            <a:ext cx="775235" cy="26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A724C61E-F706-4F0E-825D-DB2FBFB8548B}"/>
              </a:ext>
            </a:extLst>
          </p:cNvPr>
          <p:cNvSpPr/>
          <p:nvPr/>
        </p:nvSpPr>
        <p:spPr>
          <a:xfrm rot="10800000">
            <a:off x="8291256" y="3510901"/>
            <a:ext cx="911467" cy="162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D51847E-8F92-451E-AD39-9F742046E138}"/>
              </a:ext>
            </a:extLst>
          </p:cNvPr>
          <p:cNvSpPr txBox="1"/>
          <p:nvPr/>
        </p:nvSpPr>
        <p:spPr>
          <a:xfrm>
            <a:off x="9202723" y="2921168"/>
            <a:ext cx="2762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można zastosować </a:t>
            </a:r>
          </a:p>
          <a:p>
            <a:pPr algn="ctr"/>
            <a:r>
              <a:rPr lang="pl-PL" sz="2000" b="1" dirty="0"/>
              <a:t>kod SQL lub zdefiniować</a:t>
            </a:r>
          </a:p>
          <a:p>
            <a:pPr algn="ctr"/>
            <a:r>
              <a:rPr lang="pl-PL" sz="2000" b="1" dirty="0"/>
              <a:t>wybór graficznie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9002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92F1541-2B3C-42CD-8EED-2177731276F4}"/>
              </a:ext>
            </a:extLst>
          </p:cNvPr>
          <p:cNvSpPr txBox="1"/>
          <p:nvPr/>
        </p:nvSpPr>
        <p:spPr>
          <a:xfrm>
            <a:off x="2094391" y="443188"/>
            <a:ext cx="848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uzupełnienie: trzeci ważny przypadek (tzw. złączenie zewnętrzne)</a:t>
            </a:r>
            <a:endParaRPr lang="en-GB" sz="24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DDDB8F-6F8F-40D6-9E4A-EAD9455C9E1E}"/>
              </a:ext>
            </a:extLst>
          </p:cNvPr>
          <p:cNvSpPr txBox="1"/>
          <p:nvPr/>
        </p:nvSpPr>
        <p:spPr>
          <a:xfrm>
            <a:off x="6306439" y="1135041"/>
            <a:ext cx="5582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w wyniku kwerendy otrzymujemy dodatkowo</a:t>
            </a:r>
          </a:p>
          <a:p>
            <a:r>
              <a:rPr lang="pl-PL" sz="2000" b="1" dirty="0"/>
              <a:t>t</a:t>
            </a:r>
            <a:r>
              <a:rPr lang="pl-PL" sz="2000" b="1"/>
              <a:t>akże </a:t>
            </a:r>
            <a:r>
              <a:rPr lang="pl-PL" sz="2000" b="1" dirty="0"/>
              <a:t>miasta bez odpowiedników w tabeli Państwa</a:t>
            </a:r>
            <a:endParaRPr lang="en-GB" sz="2000" b="1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1F03379-F876-4C33-BF9E-4F8671DA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24" y="1335405"/>
            <a:ext cx="5093970" cy="418719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889C916-8DE9-489B-887E-73F68000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21" y="2139538"/>
            <a:ext cx="364331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2529A58-2F6D-4312-A472-D2F1F232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89" y="1881182"/>
            <a:ext cx="10788015" cy="30537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D68B639-34E3-48BD-9D4C-06DEB89821A7}"/>
              </a:ext>
            </a:extLst>
          </p:cNvPr>
          <p:cNvSpPr txBox="1"/>
          <p:nvPr/>
        </p:nvSpPr>
        <p:spPr>
          <a:xfrm>
            <a:off x="2636874" y="811322"/>
            <a:ext cx="643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 formularza utworzonego automatycznie</a:t>
            </a:r>
            <a:endParaRPr lang="en-GB" sz="24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662DE3C-3850-432E-B438-2F1FF38B95DB}"/>
              </a:ext>
            </a:extLst>
          </p:cNvPr>
          <p:cNvSpPr txBox="1"/>
          <p:nvPr/>
        </p:nvSpPr>
        <p:spPr>
          <a:xfrm>
            <a:off x="1424763" y="5184903"/>
            <a:ext cx="949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formularze mogą być często wygodniejsze od tabel, do wpisywania i odczytywania danych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148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33DA9CF-18B7-40B8-9059-397C111D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8" y="1923607"/>
            <a:ext cx="10761345" cy="34671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2E8DEAF-F444-419E-84A6-8F250015AAE5}"/>
              </a:ext>
            </a:extLst>
          </p:cNvPr>
          <p:cNvSpPr txBox="1"/>
          <p:nvPr/>
        </p:nvSpPr>
        <p:spPr>
          <a:xfrm>
            <a:off x="1759952" y="636296"/>
            <a:ext cx="6337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przykład formularza z listą rozwijaną utworzoną </a:t>
            </a:r>
          </a:p>
          <a:p>
            <a:pPr algn="ctr"/>
            <a:r>
              <a:rPr lang="pl-PL" sz="2400" b="1" dirty="0"/>
              <a:t>z pomocą formantu „kombi”</a:t>
            </a:r>
            <a:endParaRPr lang="en-GB" sz="24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34D9727-977C-4045-8EAA-129EF87509E9}"/>
              </a:ext>
            </a:extLst>
          </p:cNvPr>
          <p:cNvSpPr txBox="1"/>
          <p:nvPr/>
        </p:nvSpPr>
        <p:spPr>
          <a:xfrm>
            <a:off x="2015329" y="5390707"/>
            <a:ext cx="8409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/>
              <a:t>program Access posiada bardzo dużo różnych możliwości tworzenia formularzy </a:t>
            </a:r>
          </a:p>
          <a:p>
            <a:pPr algn="ctr"/>
            <a:r>
              <a:rPr lang="pl-PL" sz="2000" dirty="0"/>
              <a:t>ułatwiających pracę potencjalnym użytkownikom końcowym</a:t>
            </a:r>
            <a:endParaRPr lang="en-GB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BE15D5-2AF7-408B-884A-995B5FB6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218" y="555308"/>
            <a:ext cx="2726055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FC49F5-C211-47DC-807B-4BEE6FA0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6" y="594601"/>
            <a:ext cx="6280785" cy="221361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7D3C88D-B011-40A6-91A2-56C8CF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7" y="3084392"/>
            <a:ext cx="5387340" cy="3280410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C085CEE5-7238-4951-B478-36ADCBE7DB4A}"/>
              </a:ext>
            </a:extLst>
          </p:cNvPr>
          <p:cNvSpPr/>
          <p:nvPr/>
        </p:nvSpPr>
        <p:spPr>
          <a:xfrm rot="10800000">
            <a:off x="7644809" y="1839433"/>
            <a:ext cx="818707" cy="18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C06A84-7B63-4970-8751-9AD2582E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187040" y="4614859"/>
            <a:ext cx="835224" cy="219475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FA309BA6-8FB9-4B23-8931-576A079DE417}"/>
              </a:ext>
            </a:extLst>
          </p:cNvPr>
          <p:cNvCxnSpPr/>
          <p:nvPr/>
        </p:nvCxnSpPr>
        <p:spPr>
          <a:xfrm>
            <a:off x="467833" y="2977116"/>
            <a:ext cx="766961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D2CB9FE-EC4B-4ADF-B505-7AA44198E570}"/>
              </a:ext>
            </a:extLst>
          </p:cNvPr>
          <p:cNvSpPr txBox="1"/>
          <p:nvPr/>
        </p:nvSpPr>
        <p:spPr>
          <a:xfrm>
            <a:off x="8741503" y="1701406"/>
            <a:ext cx="2591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raport wygenerowany </a:t>
            </a:r>
          </a:p>
          <a:p>
            <a:pPr algn="ctr"/>
            <a:r>
              <a:rPr lang="pl-PL" sz="2000" b="1" dirty="0"/>
              <a:t>automatycznie</a:t>
            </a:r>
            <a:endParaRPr lang="en-GB" sz="2000" b="1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4C48E3-6E25-4583-9CE8-6A2C3E81D85C}"/>
              </a:ext>
            </a:extLst>
          </p:cNvPr>
          <p:cNvSpPr txBox="1"/>
          <p:nvPr/>
        </p:nvSpPr>
        <p:spPr>
          <a:xfrm>
            <a:off x="8054162" y="3811674"/>
            <a:ext cx="34367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raport z grupowaniem </a:t>
            </a:r>
          </a:p>
          <a:p>
            <a:pPr algn="ctr"/>
            <a:r>
              <a:rPr lang="pl-PL" sz="2000" b="1" dirty="0"/>
              <a:t>danych (jedna z możliwości</a:t>
            </a:r>
          </a:p>
          <a:p>
            <a:pPr algn="ctr"/>
            <a:r>
              <a:rPr lang="pl-PL" sz="2000" b="1" dirty="0"/>
              <a:t>tworzenia raportów </a:t>
            </a:r>
          </a:p>
          <a:p>
            <a:pPr algn="ctr"/>
            <a:r>
              <a:rPr lang="pl-PL" sz="2000" b="1" dirty="0"/>
              <a:t>„przyjaznych” dla użytkownika</a:t>
            </a:r>
          </a:p>
          <a:p>
            <a:pPr algn="ctr"/>
            <a:r>
              <a:rPr lang="pl-PL" sz="2000" b="1" dirty="0"/>
              <a:t>końcowego)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901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C8672D2-83D4-441C-9401-9450CF9B9D98}"/>
              </a:ext>
            </a:extLst>
          </p:cNvPr>
          <p:cNvSpPr txBox="1"/>
          <p:nvPr/>
        </p:nvSpPr>
        <p:spPr>
          <a:xfrm>
            <a:off x="4481214" y="1131430"/>
            <a:ext cx="1688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/>
              <a:t>MySQL</a:t>
            </a:r>
            <a:endParaRPr lang="pl-PL" sz="4000" b="1" dirty="0"/>
          </a:p>
          <a:p>
            <a:endParaRPr lang="en-GB" sz="4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A86EEFB-8CA8-40ED-A3AE-A77DCFA4B192}"/>
              </a:ext>
            </a:extLst>
          </p:cNvPr>
          <p:cNvSpPr txBox="1"/>
          <p:nvPr/>
        </p:nvSpPr>
        <p:spPr>
          <a:xfrm>
            <a:off x="1971112" y="2864248"/>
            <a:ext cx="80591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2000" b="1" dirty="0"/>
          </a:p>
          <a:p>
            <a:r>
              <a:rPr lang="pl-PL" sz="2000" b="1" dirty="0"/>
              <a:t>-ogólna charakterystyka pracy, z poziomu konsoli,  </a:t>
            </a:r>
          </a:p>
          <a:p>
            <a:r>
              <a:rPr lang="pl-PL" sz="2000" b="1" dirty="0"/>
              <a:t>    z systemem zarządzania bazami danych  (SZBD) MySQL</a:t>
            </a:r>
          </a:p>
          <a:p>
            <a:endParaRPr lang="pl-PL" sz="2000" b="1" dirty="0"/>
          </a:p>
          <a:p>
            <a:r>
              <a:rPr lang="pl-PL" sz="2000" b="1" dirty="0"/>
              <a:t>-wybrane przykłady instrukcji SQL realizowanych przy użyciu  SZBD MySQL</a:t>
            </a:r>
          </a:p>
          <a:p>
            <a:endParaRPr lang="pl-PL" sz="2000" b="1" dirty="0"/>
          </a:p>
          <a:p>
            <a:r>
              <a:rPr lang="pl-PL" sz="2000" b="1" dirty="0"/>
              <a:t>-tworzenie zapytań złożonych wybierających dane z wielu tabel</a:t>
            </a:r>
          </a:p>
          <a:p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89488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EFEE2B4-35E1-4871-83DE-C1A3E073B195}"/>
              </a:ext>
            </a:extLst>
          </p:cNvPr>
          <p:cNvSpPr txBox="1"/>
          <p:nvPr/>
        </p:nvSpPr>
        <p:spPr>
          <a:xfrm>
            <a:off x="6693323" y="2562446"/>
            <a:ext cx="4871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/>
              <a:t>polecana lektura: </a:t>
            </a:r>
          </a:p>
          <a:p>
            <a:pPr algn="ctr"/>
            <a:r>
              <a:rPr lang="pl-PL" sz="2400" b="1"/>
              <a:t>Marcin Lis - MySQL. Darmowa </a:t>
            </a:r>
          </a:p>
          <a:p>
            <a:pPr algn="ctr"/>
            <a:r>
              <a:rPr lang="pl-PL" sz="2400" b="1"/>
              <a:t>baza danych. Ćwiczenia praktyczne, </a:t>
            </a:r>
          </a:p>
          <a:p>
            <a:pPr algn="ctr"/>
            <a:r>
              <a:rPr lang="pl-PL" sz="2400" b="1"/>
              <a:t>wyd. drugie, 2013, Helion,  Gliwice</a:t>
            </a:r>
            <a:endParaRPr lang="en-GB" sz="2400" b="1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3592350-5053-4D11-9B58-2D7D65A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3" y="4"/>
            <a:ext cx="4337685" cy="61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38C0B23-9137-4259-8556-672BEF17EE8D}"/>
              </a:ext>
            </a:extLst>
          </p:cNvPr>
          <p:cNvSpPr txBox="1"/>
          <p:nvPr/>
        </p:nvSpPr>
        <p:spPr>
          <a:xfrm>
            <a:off x="2109150" y="1262830"/>
            <a:ext cx="23961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komponenty programu </a:t>
            </a:r>
          </a:p>
          <a:p>
            <a:r>
              <a:rPr lang="pl-PL" dirty="0"/>
              <a:t>MS Access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Tabele</a:t>
            </a:r>
          </a:p>
          <a:p>
            <a:r>
              <a:rPr lang="pl-PL" dirty="0"/>
              <a:t>Relacje</a:t>
            </a:r>
          </a:p>
          <a:p>
            <a:r>
              <a:rPr lang="pl-PL" dirty="0"/>
              <a:t>Kwerendy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Formularze</a:t>
            </a:r>
          </a:p>
          <a:p>
            <a:r>
              <a:rPr lang="pl-PL" dirty="0"/>
              <a:t>Raporty</a:t>
            </a:r>
          </a:p>
          <a:p>
            <a:r>
              <a:rPr lang="pl-PL" dirty="0"/>
              <a:t>Makra</a:t>
            </a:r>
          </a:p>
          <a:p>
            <a:r>
              <a:rPr lang="pl-PL" dirty="0"/>
              <a:t>Moduły VBA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01F6BF4-4F97-4B30-96F2-81E0A6B41F67}"/>
              </a:ext>
            </a:extLst>
          </p:cNvPr>
          <p:cNvSpPr txBox="1"/>
          <p:nvPr/>
        </p:nvSpPr>
        <p:spPr>
          <a:xfrm>
            <a:off x="6549656" y="1262830"/>
            <a:ext cx="46201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komponenty systemu MySQL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Tabele</a:t>
            </a:r>
          </a:p>
          <a:p>
            <a:r>
              <a:rPr lang="pl-PL" dirty="0"/>
              <a:t>Relacje</a:t>
            </a:r>
          </a:p>
          <a:p>
            <a:r>
              <a:rPr lang="pl-PL" dirty="0"/>
              <a:t>Kwerendy</a:t>
            </a:r>
          </a:p>
          <a:p>
            <a:endParaRPr lang="pl-PL" dirty="0"/>
          </a:p>
          <a:p>
            <a:endParaRPr lang="pl-PL" dirty="0"/>
          </a:p>
          <a:p>
            <a:r>
              <a:rPr lang="pl-PL" u="sng" dirty="0"/>
              <a:t>w wersji najbardziej podstawowej nie ma tutaj </a:t>
            </a:r>
          </a:p>
          <a:p>
            <a:r>
              <a:rPr lang="pl-PL" u="sng" dirty="0"/>
              <a:t>ani narzędzi wspomagających tworzenie bazy</a:t>
            </a:r>
          </a:p>
          <a:p>
            <a:r>
              <a:rPr lang="pl-PL" u="sng" dirty="0"/>
              <a:t>przez programistę, ani narzędzi pozwalających </a:t>
            </a:r>
          </a:p>
          <a:p>
            <a:r>
              <a:rPr lang="pl-PL" u="sng" dirty="0"/>
              <a:t>tworzyć interfejs dla użytkownika końcowego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459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2A83619-D845-4431-B704-77165D4C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3" y="545178"/>
            <a:ext cx="7928991" cy="4304538"/>
          </a:xfrm>
          <a:prstGeom prst="rect">
            <a:avLst/>
          </a:prstGeom>
        </p:spPr>
      </p:pic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E4E9796D-84DA-481C-BEC5-9A304AEC81F8}"/>
              </a:ext>
            </a:extLst>
          </p:cNvPr>
          <p:cNvSpPr/>
          <p:nvPr/>
        </p:nvSpPr>
        <p:spPr>
          <a:xfrm rot="11830808">
            <a:off x="1860698" y="3732028"/>
            <a:ext cx="882502" cy="23285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7454855-3B41-4EAB-AA9F-7BB02F06899F}"/>
              </a:ext>
            </a:extLst>
          </p:cNvPr>
          <p:cNvSpPr txBox="1"/>
          <p:nvPr/>
        </p:nvSpPr>
        <p:spPr>
          <a:xfrm>
            <a:off x="2440089" y="5486399"/>
            <a:ext cx="410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tutaj wpisywany mogą  być polecenia SQL</a:t>
            </a:r>
          </a:p>
        </p:txBody>
      </p:sp>
    </p:spTree>
    <p:extLst>
      <p:ext uri="{BB962C8B-B14F-4D97-AF65-F5344CB8AC3E}">
        <p14:creationId xmlns:p14="http://schemas.microsoft.com/office/powerpoint/2010/main" val="293961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654B1ED-1AE5-4240-BD51-838DD66F29B4}"/>
              </a:ext>
            </a:extLst>
          </p:cNvPr>
          <p:cNvSpPr txBox="1"/>
          <p:nvPr/>
        </p:nvSpPr>
        <p:spPr>
          <a:xfrm>
            <a:off x="1085596" y="3045944"/>
            <a:ext cx="253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praca z SZBD MySQL </a:t>
            </a:r>
          </a:p>
          <a:p>
            <a:r>
              <a:rPr lang="pl-PL" sz="2000" b="1"/>
              <a:t>w trybie konsolowym </a:t>
            </a:r>
            <a:endParaRPr lang="en-GB" sz="20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CA90F9C-91E5-4C48-85BA-E1848ED5B3B2}"/>
              </a:ext>
            </a:extLst>
          </p:cNvPr>
          <p:cNvSpPr txBox="1"/>
          <p:nvPr/>
        </p:nvSpPr>
        <p:spPr>
          <a:xfrm>
            <a:off x="4495800" y="1812010"/>
            <a:ext cx="29831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instrukcje pomocnicze:  </a:t>
            </a:r>
          </a:p>
          <a:p>
            <a:pPr algn="ctr"/>
            <a:r>
              <a:rPr lang="pl-PL" sz="2000" b="1"/>
              <a:t>Monitora SQL</a:t>
            </a:r>
          </a:p>
          <a:p>
            <a:pPr algn="ctr"/>
            <a:r>
              <a:rPr lang="pl-PL" sz="2000" b="1"/>
              <a:t>oraz ułatwiające</a:t>
            </a:r>
          </a:p>
          <a:p>
            <a:pPr algn="ctr"/>
            <a:r>
              <a:rPr lang="pl-PL" sz="2000" b="1"/>
              <a:t>do poruszanie się po bazie</a:t>
            </a:r>
          </a:p>
          <a:p>
            <a:pPr algn="ctr"/>
            <a:r>
              <a:rPr lang="pl-PL" sz="2000" b="1"/>
              <a:t>(„nawigacyjne”) </a:t>
            </a:r>
            <a:endParaRPr lang="en-GB" sz="2000" b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FA40B8A-B8FB-4D8A-8804-D6F96435A878}"/>
              </a:ext>
            </a:extLst>
          </p:cNvPr>
          <p:cNvSpPr txBox="1"/>
          <p:nvPr/>
        </p:nvSpPr>
        <p:spPr>
          <a:xfrm>
            <a:off x="4220244" y="4113480"/>
            <a:ext cx="3534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„główne” instrukcje języka SQL </a:t>
            </a:r>
          </a:p>
          <a:p>
            <a:pPr algn="ctr"/>
            <a:r>
              <a:rPr lang="pl-PL" sz="2000" b="1"/>
              <a:t>(w wersji zaimplementowanej </a:t>
            </a:r>
          </a:p>
          <a:p>
            <a:pPr algn="ctr"/>
            <a:r>
              <a:rPr lang="pl-PL" sz="2000" b="1"/>
              <a:t>w systemie MySQL)</a:t>
            </a:r>
            <a:endParaRPr lang="en-GB" sz="2000" b="1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47B315E-ED47-4324-B49C-585366920347}"/>
              </a:ext>
            </a:extLst>
          </p:cNvPr>
          <p:cNvCxnSpPr>
            <a:cxnSpLocks/>
          </p:cNvCxnSpPr>
          <p:nvPr/>
        </p:nvCxnSpPr>
        <p:spPr>
          <a:xfrm flipH="1">
            <a:off x="3439726" y="2270318"/>
            <a:ext cx="819714" cy="781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E6653EF-B826-4534-A110-620403B4FBAC}"/>
              </a:ext>
            </a:extLst>
          </p:cNvPr>
          <p:cNvCxnSpPr>
            <a:cxnSpLocks/>
          </p:cNvCxnSpPr>
          <p:nvPr/>
        </p:nvCxnSpPr>
        <p:spPr>
          <a:xfrm flipH="1" flipV="1">
            <a:off x="3506188" y="3429000"/>
            <a:ext cx="839300" cy="672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BC65C48-D86E-4786-AB24-043793982605}"/>
              </a:ext>
            </a:extLst>
          </p:cNvPr>
          <p:cNvSpPr txBox="1"/>
          <p:nvPr/>
        </p:nvSpPr>
        <p:spPr>
          <a:xfrm>
            <a:off x="8120680" y="1996677"/>
            <a:ext cx="295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(w praktyce często nie muszą</a:t>
            </a:r>
          </a:p>
          <a:p>
            <a:pPr algn="ctr"/>
            <a:r>
              <a:rPr lang="pl-PL" b="1"/>
              <a:t>kończyć  się średnikiem)</a:t>
            </a:r>
            <a:endParaRPr lang="en-GB" b="1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3F204C-090F-4EE8-A408-5888E883EE32}"/>
              </a:ext>
            </a:extLst>
          </p:cNvPr>
          <p:cNvSpPr txBox="1"/>
          <p:nvPr/>
        </p:nvSpPr>
        <p:spPr>
          <a:xfrm>
            <a:off x="8358019" y="3727249"/>
            <a:ext cx="2845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(zawsze powinny </a:t>
            </a:r>
          </a:p>
          <a:p>
            <a:pPr algn="ctr"/>
            <a:r>
              <a:rPr lang="pl-PL" b="1"/>
              <a:t>kończyć się średnikiem, jeśli</a:t>
            </a:r>
          </a:p>
          <a:p>
            <a:pPr algn="ctr"/>
            <a:r>
              <a:rPr lang="pl-PL" b="1"/>
              <a:t>wcześniej pojawi się ENTER,</a:t>
            </a:r>
          </a:p>
          <a:p>
            <a:pPr algn="ctr"/>
            <a:r>
              <a:rPr lang="pl-PL" b="1"/>
              <a:t>to zgłasza się kolejna linia </a:t>
            </a:r>
          </a:p>
          <a:p>
            <a:pPr algn="ctr"/>
            <a:r>
              <a:rPr lang="pl-PL" b="1"/>
              <a:t>do kontynuowania </a:t>
            </a:r>
          </a:p>
          <a:p>
            <a:pPr algn="ctr"/>
            <a:r>
              <a:rPr lang="pl-PL" b="1"/>
              <a:t>wpisywania instrukcji)</a:t>
            </a:r>
            <a:endParaRPr lang="en-GB" b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3F5CD52-6B47-42E9-A39B-050D08BA18C5}"/>
              </a:ext>
            </a:extLst>
          </p:cNvPr>
          <p:cNvSpPr txBox="1"/>
          <p:nvPr/>
        </p:nvSpPr>
        <p:spPr>
          <a:xfrm>
            <a:off x="964847" y="4691811"/>
            <a:ext cx="2576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zaleca się, aby instrukcje </a:t>
            </a:r>
          </a:p>
          <a:p>
            <a:pPr algn="ctr"/>
            <a:r>
              <a:rPr lang="pl-PL" b="1"/>
              <a:t>były zakończone </a:t>
            </a:r>
          </a:p>
          <a:p>
            <a:pPr algn="ctr"/>
            <a:r>
              <a:rPr lang="pl-PL" b="1"/>
              <a:t>średnikiem</a:t>
            </a:r>
            <a:endParaRPr lang="en-GB"/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B9626ED8-0251-4795-92CD-6F27D9C3D5D0}"/>
              </a:ext>
            </a:extLst>
          </p:cNvPr>
          <p:cNvSpPr/>
          <p:nvPr/>
        </p:nvSpPr>
        <p:spPr>
          <a:xfrm rot="10800000">
            <a:off x="2087377" y="3920606"/>
            <a:ext cx="95693" cy="501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07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7C5C324-01D3-4D92-819C-6CA8B1AA45FE}"/>
              </a:ext>
            </a:extLst>
          </p:cNvPr>
          <p:cNvSpPr txBox="1"/>
          <p:nvPr/>
        </p:nvSpPr>
        <p:spPr>
          <a:xfrm>
            <a:off x="4207031" y="736209"/>
            <a:ext cx="282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ważniejsze instrukcje</a:t>
            </a:r>
          </a:p>
          <a:p>
            <a:pPr algn="ctr"/>
            <a:r>
              <a:rPr lang="pl-PL" sz="2000" b="1"/>
              <a:t>Monitora MySQL  oraz </a:t>
            </a:r>
          </a:p>
          <a:p>
            <a:pPr algn="ctr"/>
            <a:r>
              <a:rPr lang="pl-PL" sz="2000" b="1"/>
              <a:t>instrukcje „nawigacyjne”</a:t>
            </a:r>
            <a:endParaRPr lang="en-GB" sz="20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6ED417-584C-4E7E-BCC5-1EF2DEB937CC}"/>
              </a:ext>
            </a:extLst>
          </p:cNvPr>
          <p:cNvSpPr txBox="1"/>
          <p:nvPr/>
        </p:nvSpPr>
        <p:spPr>
          <a:xfrm>
            <a:off x="992167" y="2875301"/>
            <a:ext cx="41963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&gt;</a:t>
            </a:r>
            <a:r>
              <a:rPr lang="pl-PL" err="1"/>
              <a:t>help</a:t>
            </a:r>
            <a:r>
              <a:rPr lang="pl-PL"/>
              <a:t>; także &gt;\h       - pomoc on-line</a:t>
            </a:r>
          </a:p>
          <a:p>
            <a:r>
              <a:rPr lang="pl-PL"/>
              <a:t>&gt;</a:t>
            </a:r>
            <a:r>
              <a:rPr lang="pl-PL" err="1"/>
              <a:t>quit</a:t>
            </a:r>
            <a:r>
              <a:rPr lang="pl-PL"/>
              <a:t>; także &gt;\q        - koniec pracy</a:t>
            </a:r>
          </a:p>
          <a:p>
            <a:endParaRPr lang="pl-PL"/>
          </a:p>
          <a:p>
            <a:r>
              <a:rPr lang="pl-PL"/>
              <a:t>&gt;</a:t>
            </a:r>
            <a:r>
              <a:rPr lang="pl-PL" err="1"/>
              <a:t>source</a:t>
            </a:r>
            <a:r>
              <a:rPr lang="pl-PL"/>
              <a:t> </a:t>
            </a:r>
            <a:r>
              <a:rPr lang="pl-PL" i="1">
                <a:solidFill>
                  <a:srgbClr val="FF0000"/>
                </a:solidFill>
              </a:rPr>
              <a:t>ścieżka do pliku oraz nazwa pliku</a:t>
            </a:r>
            <a:r>
              <a:rPr lang="pl-PL" i="1"/>
              <a:t>;</a:t>
            </a:r>
          </a:p>
          <a:p>
            <a:r>
              <a:rPr lang="pl-PL"/>
              <a:t>       -polecenia kolejno wykonywane z pliku</a:t>
            </a:r>
          </a:p>
          <a:p>
            <a:endParaRPr lang="pl-PL"/>
          </a:p>
          <a:p>
            <a:r>
              <a:rPr lang="pl-PL"/>
              <a:t>&gt;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i="1">
                <a:solidFill>
                  <a:srgbClr val="FF0000"/>
                </a:solidFill>
              </a:rPr>
              <a:t>nazwa bazy danych</a:t>
            </a:r>
            <a:r>
              <a:rPr lang="pl-PL" i="1"/>
              <a:t>;</a:t>
            </a:r>
            <a:endParaRPr lang="pl-PL" i="1">
              <a:solidFill>
                <a:srgbClr val="FF0000"/>
              </a:solidFill>
            </a:endParaRPr>
          </a:p>
          <a:p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78DBA2F-C195-4C58-83D1-8714D87A34EF}"/>
              </a:ext>
            </a:extLst>
          </p:cNvPr>
          <p:cNvSpPr txBox="1"/>
          <p:nvPr/>
        </p:nvSpPr>
        <p:spPr>
          <a:xfrm>
            <a:off x="6582900" y="2936856"/>
            <a:ext cx="50036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/>
              <a:t>do kontroli przebiegu pracy </a:t>
            </a:r>
          </a:p>
          <a:p>
            <a:pPr algn="ctr"/>
            <a:r>
              <a:rPr lang="pl-PL" sz="2000"/>
              <a:t>ważne są następujące polecenia ze średnikami</a:t>
            </a:r>
          </a:p>
          <a:p>
            <a:endParaRPr lang="pl-PL" sz="2000"/>
          </a:p>
          <a:p>
            <a:r>
              <a:rPr lang="pl-PL" sz="2000"/>
              <a:t>                    &gt;show </a:t>
            </a:r>
            <a:r>
              <a:rPr lang="pl-PL" sz="2000" err="1"/>
              <a:t>databases</a:t>
            </a:r>
            <a:r>
              <a:rPr lang="pl-PL" sz="2000"/>
              <a:t>;</a:t>
            </a:r>
          </a:p>
          <a:p>
            <a:r>
              <a:rPr lang="pl-PL" sz="2000"/>
              <a:t>                    &gt;show </a:t>
            </a:r>
            <a:r>
              <a:rPr lang="pl-PL" sz="2000" err="1"/>
              <a:t>tables</a:t>
            </a:r>
            <a:r>
              <a:rPr lang="pl-PL" sz="2000"/>
              <a:t>;</a:t>
            </a:r>
            <a:endParaRPr lang="en-GB" sz="2000"/>
          </a:p>
          <a:p>
            <a:endParaRPr lang="pl-PL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0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05A517C-C6EA-4685-B915-E3B8D96425F3}"/>
              </a:ext>
            </a:extLst>
          </p:cNvPr>
          <p:cNvSpPr txBox="1"/>
          <p:nvPr/>
        </p:nvSpPr>
        <p:spPr>
          <a:xfrm>
            <a:off x="529810" y="2813721"/>
            <a:ext cx="2428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„główne”</a:t>
            </a:r>
          </a:p>
          <a:p>
            <a:pPr algn="ctr"/>
            <a:r>
              <a:rPr lang="pl-PL" sz="2000" b="1"/>
              <a:t>instrukcje SQL</a:t>
            </a:r>
          </a:p>
          <a:p>
            <a:pPr algn="ctr"/>
            <a:r>
              <a:rPr lang="pl-PL" sz="2000" b="1"/>
              <a:t>(zaimplementowane </a:t>
            </a:r>
          </a:p>
          <a:p>
            <a:pPr algn="ctr"/>
            <a:r>
              <a:rPr lang="pl-PL" sz="2000" b="1"/>
              <a:t>w SZBD MySQL)</a:t>
            </a:r>
            <a:endParaRPr lang="en-GB" sz="20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0C1B9AE-F74F-43EF-A046-3E60066CADCE}"/>
              </a:ext>
            </a:extLst>
          </p:cNvPr>
          <p:cNvSpPr txBox="1"/>
          <p:nvPr/>
        </p:nvSpPr>
        <p:spPr>
          <a:xfrm>
            <a:off x="3455582" y="1979060"/>
            <a:ext cx="306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/>
              <a:t>DCL (data </a:t>
            </a:r>
            <a:r>
              <a:rPr lang="pl-PL" sz="2000" err="1"/>
              <a:t>control</a:t>
            </a:r>
            <a:r>
              <a:rPr lang="pl-PL" sz="2000"/>
              <a:t> </a:t>
            </a:r>
            <a:r>
              <a:rPr lang="pl-PL" sz="2000" err="1"/>
              <a:t>language</a:t>
            </a:r>
            <a:r>
              <a:rPr lang="pl-PL" sz="2000"/>
              <a:t>)</a:t>
            </a:r>
            <a:endParaRPr lang="en-GB" sz="200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5B7EA48-DA19-4741-A50D-1E16D74CA94B}"/>
              </a:ext>
            </a:extLst>
          </p:cNvPr>
          <p:cNvSpPr txBox="1"/>
          <p:nvPr/>
        </p:nvSpPr>
        <p:spPr>
          <a:xfrm>
            <a:off x="3398876" y="3228945"/>
            <a:ext cx="3348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/>
              <a:t>DDL (data </a:t>
            </a:r>
            <a:r>
              <a:rPr lang="pl-PL" sz="2000" err="1"/>
              <a:t>definition</a:t>
            </a:r>
            <a:r>
              <a:rPr lang="pl-PL" sz="2000"/>
              <a:t> </a:t>
            </a:r>
            <a:r>
              <a:rPr lang="pl-PL" sz="2000" err="1"/>
              <a:t>language</a:t>
            </a:r>
            <a:r>
              <a:rPr lang="pl-PL" sz="2000"/>
              <a:t>)</a:t>
            </a:r>
            <a:endParaRPr lang="en-GB" sz="200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3D4E3F-61D3-4FC9-80BD-BFFD9EF96C73}"/>
              </a:ext>
            </a:extLst>
          </p:cNvPr>
          <p:cNvSpPr txBox="1"/>
          <p:nvPr/>
        </p:nvSpPr>
        <p:spPr>
          <a:xfrm>
            <a:off x="3398876" y="4694275"/>
            <a:ext cx="379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/>
              <a:t>DML (data </a:t>
            </a:r>
            <a:r>
              <a:rPr lang="pl-PL" sz="2000" err="1"/>
              <a:t>manipulation</a:t>
            </a:r>
            <a:r>
              <a:rPr lang="pl-PL" sz="2000"/>
              <a:t> </a:t>
            </a:r>
            <a:r>
              <a:rPr lang="pl-PL" sz="2000" err="1"/>
              <a:t>language</a:t>
            </a:r>
            <a:r>
              <a:rPr lang="pl-PL" sz="2000"/>
              <a:t>)</a:t>
            </a:r>
            <a:endParaRPr lang="en-GB" sz="200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763C874-9AC1-4C1E-8247-DB55192F0F43}"/>
              </a:ext>
            </a:extLst>
          </p:cNvPr>
          <p:cNvSpPr txBox="1"/>
          <p:nvPr/>
        </p:nvSpPr>
        <p:spPr>
          <a:xfrm>
            <a:off x="7648519" y="1425062"/>
            <a:ext cx="3293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/>
              <a:t>typu GRANT, REVOKE</a:t>
            </a:r>
          </a:p>
          <a:p>
            <a:pPr algn="ctr"/>
            <a:r>
              <a:rPr lang="pl-PL" sz="2000"/>
              <a:t>-do administrowania kontami </a:t>
            </a:r>
          </a:p>
          <a:p>
            <a:pPr algn="ctr"/>
            <a:r>
              <a:rPr lang="pl-PL" sz="2000"/>
              <a:t>użytkowników</a:t>
            </a:r>
            <a:endParaRPr lang="en-GB" sz="200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857748E-3412-4E2E-A376-11F1C748D5C5}"/>
              </a:ext>
            </a:extLst>
          </p:cNvPr>
          <p:cNvSpPr txBox="1"/>
          <p:nvPr/>
        </p:nvSpPr>
        <p:spPr>
          <a:xfrm>
            <a:off x="7299777" y="2967610"/>
            <a:ext cx="4362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/>
              <a:t>typu CREATE, DROP</a:t>
            </a:r>
          </a:p>
          <a:p>
            <a:pPr algn="ctr"/>
            <a:r>
              <a:rPr lang="pl-PL" sz="2000"/>
              <a:t>-do generowania i usuwania schematów</a:t>
            </a:r>
          </a:p>
          <a:p>
            <a:pPr algn="ctr"/>
            <a:r>
              <a:rPr lang="pl-PL" sz="2000"/>
              <a:t>tabel</a:t>
            </a:r>
            <a:endParaRPr lang="en-GB" sz="200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0CD2573-33AA-4A66-9B71-F12E266C03A1}"/>
              </a:ext>
            </a:extLst>
          </p:cNvPr>
          <p:cNvSpPr txBox="1"/>
          <p:nvPr/>
        </p:nvSpPr>
        <p:spPr>
          <a:xfrm>
            <a:off x="7645345" y="4601942"/>
            <a:ext cx="3348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/>
              <a:t>typu INSERT, SELECT, UPDATE</a:t>
            </a:r>
          </a:p>
          <a:p>
            <a:pPr algn="ctr"/>
            <a:r>
              <a:rPr lang="pl-PL" sz="2000"/>
              <a:t>-do wstawiania, uaktualniania </a:t>
            </a:r>
          </a:p>
          <a:p>
            <a:pPr algn="ctr"/>
            <a:r>
              <a:rPr lang="pl-PL" sz="2000"/>
              <a:t>i wyświetlania danych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906989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F6A1A1E-EC9F-4037-9E42-35C0EF6EF4D2}"/>
              </a:ext>
            </a:extLst>
          </p:cNvPr>
          <p:cNvSpPr txBox="1"/>
          <p:nvPr/>
        </p:nvSpPr>
        <p:spPr>
          <a:xfrm>
            <a:off x="2664523" y="988826"/>
            <a:ext cx="494539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/>
              <a:t>&gt;CREATE DATABASE </a:t>
            </a:r>
            <a:r>
              <a:rPr lang="pl-PL" sz="2000" err="1"/>
              <a:t>testowa_db</a:t>
            </a:r>
            <a:r>
              <a:rPr lang="pl-PL" sz="2000"/>
              <a:t>;</a:t>
            </a:r>
          </a:p>
          <a:p>
            <a:r>
              <a:rPr lang="pl-PL" sz="2000"/>
              <a:t>&gt;SHOW DATABASES;</a:t>
            </a:r>
          </a:p>
          <a:p>
            <a:endParaRPr lang="pl-PL" sz="2000"/>
          </a:p>
          <a:p>
            <a:r>
              <a:rPr lang="pl-PL" sz="2000"/>
              <a:t>&gt;USE </a:t>
            </a:r>
            <a:r>
              <a:rPr lang="pl-PL" sz="2000" err="1"/>
              <a:t>testowa_db</a:t>
            </a:r>
            <a:r>
              <a:rPr lang="pl-PL" sz="2000"/>
              <a:t>;</a:t>
            </a:r>
          </a:p>
          <a:p>
            <a:endParaRPr lang="pl-PL" sz="2000"/>
          </a:p>
          <a:p>
            <a:r>
              <a:rPr lang="pl-PL" sz="2000"/>
              <a:t>&gt;CREATE TABLE </a:t>
            </a:r>
            <a:r>
              <a:rPr lang="pl-PL" sz="2000" err="1"/>
              <a:t>tab_probna</a:t>
            </a:r>
            <a:r>
              <a:rPr lang="pl-PL" sz="2000"/>
              <a:t>(</a:t>
            </a:r>
          </a:p>
          <a:p>
            <a:r>
              <a:rPr lang="pl-PL" sz="2000"/>
              <a:t>  -&gt;</a:t>
            </a:r>
            <a:r>
              <a:rPr lang="pl-PL" sz="2000" err="1"/>
              <a:t>id_h</a:t>
            </a:r>
            <a:r>
              <a:rPr lang="pl-PL" sz="2000"/>
              <a:t> INT PRIMARY KEY,</a:t>
            </a:r>
          </a:p>
          <a:p>
            <a:r>
              <a:rPr lang="pl-PL" sz="2000"/>
              <a:t>  -&gt;</a:t>
            </a:r>
            <a:r>
              <a:rPr lang="pl-PL" sz="2000" err="1"/>
              <a:t>nazwa_t</a:t>
            </a:r>
            <a:r>
              <a:rPr lang="pl-PL" sz="2000"/>
              <a:t> CHAR(10));</a:t>
            </a:r>
          </a:p>
          <a:p>
            <a:endParaRPr lang="pl-PL" sz="2000"/>
          </a:p>
          <a:p>
            <a:r>
              <a:rPr lang="pl-PL" sz="2000"/>
              <a:t>&gt;</a:t>
            </a:r>
            <a:r>
              <a:rPr lang="en-US" sz="2000"/>
              <a:t>INSERT INTO </a:t>
            </a:r>
            <a:r>
              <a:rPr lang="en-US" sz="2000" err="1"/>
              <a:t>tab</a:t>
            </a:r>
            <a:r>
              <a:rPr lang="en-US" sz="2000"/>
              <a:t>_</a:t>
            </a:r>
            <a:r>
              <a:rPr lang="pl-PL" sz="2000"/>
              <a:t>probna</a:t>
            </a:r>
            <a:r>
              <a:rPr lang="en-US" sz="2000"/>
              <a:t> VALUES (1, 'one’);</a:t>
            </a:r>
          </a:p>
          <a:p>
            <a:r>
              <a:rPr lang="pl-PL" sz="2000"/>
              <a:t>&gt;</a:t>
            </a:r>
            <a:r>
              <a:rPr lang="en-US" sz="2000"/>
              <a:t>INSERT INTO </a:t>
            </a:r>
            <a:r>
              <a:rPr lang="en-US" sz="2000" err="1"/>
              <a:t>tab</a:t>
            </a:r>
            <a:r>
              <a:rPr lang="en-US" sz="2000"/>
              <a:t>_</a:t>
            </a:r>
            <a:r>
              <a:rPr lang="pl-PL" sz="2000"/>
              <a:t>probna</a:t>
            </a:r>
            <a:r>
              <a:rPr lang="en-US" sz="2000"/>
              <a:t> VALUES (2, 'two');</a:t>
            </a:r>
          </a:p>
          <a:p>
            <a:endParaRPr lang="pl-PL" sz="2000"/>
          </a:p>
          <a:p>
            <a:r>
              <a:rPr lang="pl-PL" sz="2000"/>
              <a:t>&gt;SELECT * FROM </a:t>
            </a:r>
            <a:r>
              <a:rPr lang="pl-PL" sz="2000" err="1"/>
              <a:t>tab_probna</a:t>
            </a:r>
            <a:r>
              <a:rPr lang="pl-PL" sz="2000"/>
              <a:t>;</a:t>
            </a:r>
          </a:p>
          <a:p>
            <a:r>
              <a:rPr lang="pl-PL" sz="2000"/>
              <a:t>&gt;SELECT </a:t>
            </a:r>
            <a:r>
              <a:rPr lang="pl-PL" sz="2000" err="1"/>
              <a:t>id_h,id_h</a:t>
            </a:r>
            <a:r>
              <a:rPr lang="pl-PL" sz="2000"/>
              <a:t> FROM </a:t>
            </a:r>
            <a:r>
              <a:rPr lang="pl-PL" sz="2000" err="1"/>
              <a:t>tab_probna</a:t>
            </a:r>
            <a:r>
              <a:rPr lang="pl-PL" sz="2000"/>
              <a:t>;</a:t>
            </a:r>
          </a:p>
          <a:p>
            <a:endParaRPr lang="pl-PL" sz="2000"/>
          </a:p>
          <a:p>
            <a:r>
              <a:rPr lang="pl-PL" sz="2000"/>
              <a:t>&gt;DROP TABLE </a:t>
            </a:r>
            <a:r>
              <a:rPr lang="pl-PL" sz="2000" err="1"/>
              <a:t>tab_probna</a:t>
            </a:r>
            <a:r>
              <a:rPr lang="pl-PL" sz="2000"/>
              <a:t>;</a:t>
            </a:r>
          </a:p>
          <a:p>
            <a:r>
              <a:rPr lang="pl-PL" sz="2000"/>
              <a:t>&gt;DROP DATABASE </a:t>
            </a:r>
            <a:r>
              <a:rPr lang="pl-PL" sz="2000" err="1"/>
              <a:t>testowa_db</a:t>
            </a:r>
            <a:r>
              <a:rPr lang="pl-PL" sz="2000"/>
              <a:t>;</a:t>
            </a:r>
            <a:endParaRPr lang="en-GB" sz="200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4FCA277-0E82-4868-A0F8-791C0E40A6BE}"/>
              </a:ext>
            </a:extLst>
          </p:cNvPr>
          <p:cNvSpPr txBox="1"/>
          <p:nvPr/>
        </p:nvSpPr>
        <p:spPr>
          <a:xfrm>
            <a:off x="7535373" y="1803737"/>
            <a:ext cx="26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wybór bazy dany do pracy</a:t>
            </a:r>
            <a:endParaRPr lang="en-GB" b="1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0110EADC-B657-4D43-B236-D886C2913D6D}"/>
              </a:ext>
            </a:extLst>
          </p:cNvPr>
          <p:cNvSpPr/>
          <p:nvPr/>
        </p:nvSpPr>
        <p:spPr>
          <a:xfrm rot="10800000">
            <a:off x="6288214" y="1982174"/>
            <a:ext cx="800570" cy="143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0CB258B-8844-416B-99C5-2299950E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38" y="3022153"/>
            <a:ext cx="816935" cy="1767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031FF15-BEE3-4B90-A6B5-4ADB5E9D4C85}"/>
              </a:ext>
            </a:extLst>
          </p:cNvPr>
          <p:cNvSpPr txBox="1"/>
          <p:nvPr/>
        </p:nvSpPr>
        <p:spPr>
          <a:xfrm>
            <a:off x="7855017" y="2782669"/>
            <a:ext cx="22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utworzenie tabeli </a:t>
            </a:r>
          </a:p>
          <a:p>
            <a:pPr algn="ctr"/>
            <a:r>
              <a:rPr lang="pl-PL" b="1"/>
              <a:t>z dwiema kolumnami</a:t>
            </a:r>
            <a:endParaRPr lang="en-GB" b="1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2331052-86D4-4803-9E22-553BBFC9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66" y="4849702"/>
            <a:ext cx="816935" cy="17679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2BCDAC1-9A9C-486D-92FE-F7961BD7C3A3}"/>
              </a:ext>
            </a:extLst>
          </p:cNvPr>
          <p:cNvSpPr txBox="1"/>
          <p:nvPr/>
        </p:nvSpPr>
        <p:spPr>
          <a:xfrm>
            <a:off x="7978250" y="4649008"/>
            <a:ext cx="2231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wyświetlenie danych </a:t>
            </a:r>
          </a:p>
          <a:p>
            <a:pPr algn="ctr"/>
            <a:r>
              <a:rPr lang="pl-PL" b="1"/>
              <a:t>z tabeli</a:t>
            </a:r>
            <a:endParaRPr lang="en-GB" b="1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FBA7384-BA6F-4763-A3D8-D460A2291639}"/>
              </a:ext>
            </a:extLst>
          </p:cNvPr>
          <p:cNvSpPr txBox="1"/>
          <p:nvPr/>
        </p:nvSpPr>
        <p:spPr>
          <a:xfrm>
            <a:off x="279469" y="2598787"/>
            <a:ext cx="1632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/>
              <a:t>test</a:t>
            </a:r>
          </a:p>
          <a:p>
            <a:pPr algn="ctr"/>
            <a:r>
              <a:rPr lang="pl-PL" sz="2400" b="1"/>
              <a:t>środowiska</a:t>
            </a:r>
          </a:p>
          <a:p>
            <a:pPr algn="ctr"/>
            <a:r>
              <a:rPr lang="pl-PL" sz="2400" b="1"/>
              <a:t>MySQL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02247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1A0737C-9195-488B-B44A-DA42C6FA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10" y="1027639"/>
            <a:ext cx="4863465" cy="3614737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86C8F57F-7BA9-462E-BB4B-7C31CB4C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4" y="1027639"/>
            <a:ext cx="5367338" cy="388858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51845C3-4E2F-4679-9B67-90836A2F27B1}"/>
              </a:ext>
            </a:extLst>
          </p:cNvPr>
          <p:cNvSpPr txBox="1"/>
          <p:nvPr/>
        </p:nvSpPr>
        <p:spPr>
          <a:xfrm>
            <a:off x="7567323" y="5369442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wyświetlenie danych z tabeli</a:t>
            </a:r>
            <a:endParaRPr lang="en-GB" sz="2000" b="1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D0D46CA-9BCF-4C4A-ACF9-BFE41F997F4D}"/>
              </a:ext>
            </a:extLst>
          </p:cNvPr>
          <p:cNvSpPr txBox="1"/>
          <p:nvPr/>
        </p:nvSpPr>
        <p:spPr>
          <a:xfrm>
            <a:off x="1169582" y="5369442"/>
            <a:ext cx="406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utworzenie bazy danych </a:t>
            </a:r>
            <a:r>
              <a:rPr lang="pl-PL" sz="2000" b="1" err="1"/>
              <a:t>testowa_db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828325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39B7838-9398-4B58-BC23-20ECBD3FD6DF}"/>
              </a:ext>
            </a:extLst>
          </p:cNvPr>
          <p:cNvSpPr txBox="1"/>
          <p:nvPr/>
        </p:nvSpPr>
        <p:spPr>
          <a:xfrm>
            <a:off x="2276377" y="555654"/>
            <a:ext cx="2481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/>
              <a:t>Tabela pracownicy</a:t>
            </a:r>
            <a:endParaRPr lang="en-GB" sz="240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B580692-60E4-4E0E-9B30-F11E8EA3BFB9}"/>
              </a:ext>
            </a:extLst>
          </p:cNvPr>
          <p:cNvSpPr txBox="1"/>
          <p:nvPr/>
        </p:nvSpPr>
        <p:spPr>
          <a:xfrm>
            <a:off x="736488" y="1110043"/>
            <a:ext cx="11269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id_prac</a:t>
            </a:r>
            <a:endParaRPr lang="pl-PL" sz="2400" b="1"/>
          </a:p>
          <a:p>
            <a:pPr algn="ctr"/>
            <a:endParaRPr lang="pl-PL" sz="2400" u="sng"/>
          </a:p>
          <a:p>
            <a:pPr algn="ctr"/>
            <a:r>
              <a:rPr lang="pl-PL" sz="2400"/>
              <a:t>7513</a:t>
            </a:r>
          </a:p>
          <a:p>
            <a:pPr algn="ctr"/>
            <a:r>
              <a:rPr lang="pl-PL" sz="2400"/>
              <a:t>9842</a:t>
            </a:r>
          </a:p>
          <a:p>
            <a:pPr algn="ctr"/>
            <a:r>
              <a:rPr lang="pl-PL" sz="2400"/>
              <a:t>6651</a:t>
            </a:r>
          </a:p>
          <a:p>
            <a:pPr algn="ctr"/>
            <a:r>
              <a:rPr lang="pl-PL" sz="2400"/>
              <a:t>9006</a:t>
            </a:r>
            <a:endParaRPr lang="en-GB" sz="240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C56E320-1235-470C-8C84-EC038885E901}"/>
              </a:ext>
            </a:extLst>
          </p:cNvPr>
          <p:cNvSpPr txBox="1"/>
          <p:nvPr/>
        </p:nvSpPr>
        <p:spPr>
          <a:xfrm>
            <a:off x="1823439" y="1131310"/>
            <a:ext cx="2255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imie_i_nazw</a:t>
            </a:r>
            <a:endParaRPr lang="pl-PL" sz="2400" b="1"/>
          </a:p>
          <a:p>
            <a:pPr algn="ctr"/>
            <a:endParaRPr lang="pl-PL" sz="2400" u="sng"/>
          </a:p>
          <a:p>
            <a:pPr algn="ctr"/>
            <a:r>
              <a:rPr lang="pl-PL" sz="2400"/>
              <a:t>Ewa Nowacka</a:t>
            </a:r>
          </a:p>
          <a:p>
            <a:pPr algn="ctr"/>
            <a:r>
              <a:rPr lang="pl-PL" sz="2400"/>
              <a:t>Bartosz Kowalski</a:t>
            </a:r>
          </a:p>
          <a:p>
            <a:pPr algn="ctr"/>
            <a:r>
              <a:rPr lang="pl-PL" sz="2400"/>
              <a:t>Andrzej Plater</a:t>
            </a:r>
          </a:p>
          <a:p>
            <a:pPr algn="ctr"/>
            <a:r>
              <a:rPr lang="pl-PL" sz="2400"/>
              <a:t>Barbara </a:t>
            </a:r>
            <a:r>
              <a:rPr lang="pl-PL" sz="2400" err="1"/>
              <a:t>Cetryk</a:t>
            </a:r>
            <a:endParaRPr lang="en-GB" sz="240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1359F62-206C-4DE8-B645-0C4E017F015F}"/>
              </a:ext>
            </a:extLst>
          </p:cNvPr>
          <p:cNvSpPr txBox="1"/>
          <p:nvPr/>
        </p:nvSpPr>
        <p:spPr>
          <a:xfrm>
            <a:off x="4079755" y="1131308"/>
            <a:ext cx="16177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d_ur</a:t>
            </a:r>
            <a:endParaRPr lang="pl-PL" sz="2400" b="1"/>
          </a:p>
          <a:p>
            <a:pPr algn="ctr"/>
            <a:endParaRPr lang="pl-PL" sz="2400"/>
          </a:p>
          <a:p>
            <a:pPr algn="ctr"/>
            <a:r>
              <a:rPr lang="pl-PL" sz="2400"/>
              <a:t>1967-0502</a:t>
            </a:r>
          </a:p>
          <a:p>
            <a:pPr algn="ctr"/>
            <a:r>
              <a:rPr lang="pl-PL" sz="2400"/>
              <a:t>1957-09-15</a:t>
            </a:r>
          </a:p>
          <a:p>
            <a:pPr algn="ctr"/>
            <a:r>
              <a:rPr lang="pl-PL" sz="2400"/>
              <a:t>1978-12-22</a:t>
            </a:r>
          </a:p>
          <a:p>
            <a:pPr algn="ctr"/>
            <a:r>
              <a:rPr lang="pl-PL" sz="2400"/>
              <a:t>1963-09-19</a:t>
            </a:r>
            <a:endParaRPr lang="en-GB" sz="240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FE6687-CDFE-43DD-8745-736C4DBA12DD}"/>
              </a:ext>
            </a:extLst>
          </p:cNvPr>
          <p:cNvSpPr txBox="1"/>
          <p:nvPr/>
        </p:nvSpPr>
        <p:spPr>
          <a:xfrm>
            <a:off x="5697507" y="1131308"/>
            <a:ext cx="18441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numer_wydz</a:t>
            </a:r>
            <a:endParaRPr lang="pl-PL" sz="2400" b="1"/>
          </a:p>
          <a:p>
            <a:pPr algn="ctr"/>
            <a:endParaRPr lang="pl-PL" sz="2400"/>
          </a:p>
          <a:p>
            <a:pPr algn="ctr"/>
            <a:r>
              <a:rPr lang="pl-PL" sz="2400"/>
              <a:t>128</a:t>
            </a:r>
          </a:p>
          <a:p>
            <a:pPr algn="ctr"/>
            <a:r>
              <a:rPr lang="pl-PL" sz="2400"/>
              <a:t>42</a:t>
            </a:r>
          </a:p>
          <a:p>
            <a:pPr algn="ctr"/>
            <a:r>
              <a:rPr lang="pl-PL" sz="2400"/>
              <a:t>128</a:t>
            </a:r>
          </a:p>
          <a:p>
            <a:pPr algn="ctr"/>
            <a:r>
              <a:rPr lang="pl-PL" sz="2400"/>
              <a:t>128</a:t>
            </a:r>
            <a:endParaRPr lang="en-GB" sz="240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35CBBE9-7028-4B1F-A56C-FDEB8AD535CA}"/>
              </a:ext>
            </a:extLst>
          </p:cNvPr>
          <p:cNvSpPr txBox="1"/>
          <p:nvPr/>
        </p:nvSpPr>
        <p:spPr>
          <a:xfrm>
            <a:off x="2451777" y="4019108"/>
            <a:ext cx="213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/>
              <a:t>Tabela </a:t>
            </a:r>
            <a:r>
              <a:rPr lang="pl-PL" sz="2400" err="1"/>
              <a:t>wydzialy</a:t>
            </a:r>
            <a:endParaRPr lang="en-GB" sz="240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5830B7E-4770-4242-BB8E-AC9D4611B745}"/>
              </a:ext>
            </a:extLst>
          </p:cNvPr>
          <p:cNvSpPr txBox="1"/>
          <p:nvPr/>
        </p:nvSpPr>
        <p:spPr>
          <a:xfrm>
            <a:off x="1354297" y="4640261"/>
            <a:ext cx="1844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numer_wydz</a:t>
            </a:r>
            <a:endParaRPr lang="pl-PL" sz="2400" b="1"/>
          </a:p>
          <a:p>
            <a:pPr algn="ctr"/>
            <a:endParaRPr lang="pl-PL" sz="2400"/>
          </a:p>
          <a:p>
            <a:pPr algn="ctr"/>
            <a:r>
              <a:rPr lang="pl-PL" sz="2400"/>
              <a:t>42</a:t>
            </a:r>
          </a:p>
          <a:p>
            <a:pPr algn="ctr"/>
            <a:r>
              <a:rPr lang="pl-PL" sz="2400"/>
              <a:t>128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B6275D-2BB4-455F-BA6D-38731D750317}"/>
              </a:ext>
            </a:extLst>
          </p:cNvPr>
          <p:cNvSpPr txBox="1"/>
          <p:nvPr/>
        </p:nvSpPr>
        <p:spPr>
          <a:xfrm>
            <a:off x="3401414" y="4640261"/>
            <a:ext cx="2052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/>
              <a:t>nazwa_wydz</a:t>
            </a:r>
            <a:endParaRPr lang="pl-PL" sz="2400" b="1"/>
          </a:p>
          <a:p>
            <a:pPr algn="ctr"/>
            <a:endParaRPr lang="pl-PL" sz="2400"/>
          </a:p>
          <a:p>
            <a:pPr algn="ctr"/>
            <a:r>
              <a:rPr lang="pl-PL" sz="2400"/>
              <a:t>Finanse</a:t>
            </a:r>
          </a:p>
          <a:p>
            <a:pPr algn="ctr"/>
            <a:r>
              <a:rPr lang="pl-PL" sz="2400"/>
              <a:t>Badania i </a:t>
            </a:r>
            <a:r>
              <a:rPr lang="pl-PL" sz="2400" err="1"/>
              <a:t>Rozw</a:t>
            </a:r>
            <a:endParaRPr lang="pl-PL" sz="240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5009F3-50B4-4550-956B-94396EA124A0}"/>
              </a:ext>
            </a:extLst>
          </p:cNvPr>
          <p:cNvSpPr txBox="1"/>
          <p:nvPr/>
        </p:nvSpPr>
        <p:spPr>
          <a:xfrm>
            <a:off x="6768542" y="4249940"/>
            <a:ext cx="4375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mamy dwie tabele, pokazane zostanie,</a:t>
            </a:r>
          </a:p>
          <a:p>
            <a:pPr algn="ctr"/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jak, przy użyciu trybu konsolowego MYSQL,</a:t>
            </a:r>
            <a:endParaRPr lang="en-GB" b="1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wprowadzić do bazy danych zawarte </a:t>
            </a:r>
          </a:p>
          <a:p>
            <a:pPr algn="ctr"/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w nich  informacje oraz jak wyświetlać dane</a:t>
            </a:r>
            <a:endParaRPr lang="en-GB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26CF76A-F62D-43AE-B43F-0C091FA364A8}"/>
              </a:ext>
            </a:extLst>
          </p:cNvPr>
          <p:cNvSpPr txBox="1"/>
          <p:nvPr/>
        </p:nvSpPr>
        <p:spPr>
          <a:xfrm>
            <a:off x="8346558" y="3572540"/>
            <a:ext cx="1270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>
                <a:solidFill>
                  <a:schemeClr val="accent6">
                    <a:lumMod val="75000"/>
                  </a:schemeClr>
                </a:solidFill>
              </a:rPr>
              <a:t>przykład</a:t>
            </a:r>
            <a:endParaRPr lang="en-GB" sz="2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5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A297F85-B31E-4172-A807-2AA570712F07}"/>
              </a:ext>
            </a:extLst>
          </p:cNvPr>
          <p:cNvSpPr txBox="1"/>
          <p:nvPr/>
        </p:nvSpPr>
        <p:spPr>
          <a:xfrm>
            <a:off x="314298" y="751344"/>
            <a:ext cx="53960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&gt;CREATE TABLE pracownicy (</a:t>
            </a:r>
          </a:p>
          <a:p>
            <a:r>
              <a:rPr lang="pl-PL"/>
              <a:t>  -&gt;</a:t>
            </a:r>
            <a:r>
              <a:rPr lang="pl-PL" err="1"/>
              <a:t>id_prac</a:t>
            </a:r>
            <a:r>
              <a:rPr lang="pl-PL"/>
              <a:t> INT NOT NULL PRIMARY KEY,</a:t>
            </a:r>
          </a:p>
          <a:p>
            <a:r>
              <a:rPr lang="pl-PL"/>
              <a:t>  -&gt;</a:t>
            </a:r>
            <a:r>
              <a:rPr lang="pl-PL" err="1"/>
              <a:t>im_i_nazw</a:t>
            </a:r>
            <a:r>
              <a:rPr lang="pl-PL"/>
              <a:t> CHAR(20),</a:t>
            </a:r>
          </a:p>
          <a:p>
            <a:r>
              <a:rPr lang="pl-PL"/>
              <a:t>  -&gt;</a:t>
            </a:r>
            <a:r>
              <a:rPr lang="pl-PL" err="1"/>
              <a:t>d_ur</a:t>
            </a:r>
            <a:r>
              <a:rPr lang="pl-PL"/>
              <a:t> DATE,</a:t>
            </a:r>
          </a:p>
          <a:p>
            <a:r>
              <a:rPr lang="pl-PL"/>
              <a:t>  -&gt;</a:t>
            </a:r>
            <a:r>
              <a:rPr lang="pl-PL" err="1"/>
              <a:t>numer_wydz</a:t>
            </a:r>
            <a:r>
              <a:rPr lang="pl-PL"/>
              <a:t> INT);</a:t>
            </a:r>
          </a:p>
          <a:p>
            <a:endParaRPr lang="pl-PL"/>
          </a:p>
          <a:p>
            <a:r>
              <a:rPr lang="pl-PL"/>
              <a:t>&gt;INSERT INTO pracownicy (</a:t>
            </a:r>
            <a:r>
              <a:rPr lang="pl-PL" err="1"/>
              <a:t>id_prac</a:t>
            </a:r>
            <a:r>
              <a:rPr lang="pl-PL"/>
              <a:t>, </a:t>
            </a:r>
            <a:r>
              <a:rPr lang="pl-PL" err="1"/>
              <a:t>im_i_nazw</a:t>
            </a:r>
            <a:r>
              <a:rPr lang="pl-PL"/>
              <a:t>,</a:t>
            </a:r>
          </a:p>
          <a:p>
            <a:r>
              <a:rPr lang="pl-PL"/>
              <a:t>   -&gt;</a:t>
            </a:r>
            <a:r>
              <a:rPr lang="pl-PL" err="1"/>
              <a:t>d_ur</a:t>
            </a:r>
            <a:r>
              <a:rPr lang="pl-PL"/>
              <a:t>, </a:t>
            </a:r>
            <a:r>
              <a:rPr lang="pl-PL" err="1"/>
              <a:t>numer_wydz</a:t>
            </a:r>
            <a:r>
              <a:rPr lang="pl-PL"/>
              <a:t>)</a:t>
            </a:r>
          </a:p>
          <a:p>
            <a:r>
              <a:rPr lang="pl-PL"/>
              <a:t>   -&gt;VALUES (7513, 'Ewa Nowacka', '1967-05-02’, 128);</a:t>
            </a:r>
          </a:p>
          <a:p>
            <a:r>
              <a:rPr lang="pl-PL"/>
              <a:t>&gt;INSERT INTO pracownicy (</a:t>
            </a:r>
            <a:r>
              <a:rPr lang="pl-PL" err="1"/>
              <a:t>id_prac</a:t>
            </a:r>
            <a:r>
              <a:rPr lang="pl-PL"/>
              <a:t>, </a:t>
            </a:r>
            <a:r>
              <a:rPr lang="pl-PL" err="1"/>
              <a:t>im_i_nazw</a:t>
            </a:r>
            <a:r>
              <a:rPr lang="pl-PL"/>
              <a:t>,</a:t>
            </a:r>
          </a:p>
          <a:p>
            <a:r>
              <a:rPr lang="pl-PL"/>
              <a:t>   -&gt;</a:t>
            </a:r>
            <a:r>
              <a:rPr lang="pl-PL" err="1"/>
              <a:t>d_ur</a:t>
            </a:r>
            <a:r>
              <a:rPr lang="pl-PL"/>
              <a:t>, </a:t>
            </a:r>
            <a:r>
              <a:rPr lang="pl-PL" err="1"/>
              <a:t>numer_wydz</a:t>
            </a:r>
            <a:r>
              <a:rPr lang="pl-PL"/>
              <a:t>)</a:t>
            </a:r>
          </a:p>
          <a:p>
            <a:r>
              <a:rPr lang="pl-PL"/>
              <a:t>   -&gt;VALUES (9842, 'Bartosz Kowalski', '1957-09-15', 42);</a:t>
            </a:r>
          </a:p>
          <a:p>
            <a:r>
              <a:rPr lang="pl-PL"/>
              <a:t>&gt;INSERT INTO pracownicy (</a:t>
            </a:r>
            <a:r>
              <a:rPr lang="pl-PL" err="1"/>
              <a:t>id_prac</a:t>
            </a:r>
            <a:r>
              <a:rPr lang="pl-PL"/>
              <a:t>, </a:t>
            </a:r>
            <a:r>
              <a:rPr lang="pl-PL" err="1"/>
              <a:t>im_i_nazw</a:t>
            </a:r>
            <a:r>
              <a:rPr lang="pl-PL"/>
              <a:t>,</a:t>
            </a:r>
          </a:p>
          <a:p>
            <a:r>
              <a:rPr lang="pl-PL"/>
              <a:t>   -&gt;</a:t>
            </a:r>
            <a:r>
              <a:rPr lang="pl-PL" err="1"/>
              <a:t>d_ur</a:t>
            </a:r>
            <a:r>
              <a:rPr lang="pl-PL"/>
              <a:t>, </a:t>
            </a:r>
            <a:r>
              <a:rPr lang="pl-PL" err="1"/>
              <a:t>numer_wydz</a:t>
            </a:r>
            <a:r>
              <a:rPr lang="pl-PL"/>
              <a:t>)</a:t>
            </a:r>
          </a:p>
          <a:p>
            <a:r>
              <a:rPr lang="pl-PL"/>
              <a:t>   -&gt;</a:t>
            </a:r>
            <a:r>
              <a:rPr lang="en-US"/>
              <a:t>VALUES (6651,</a:t>
            </a:r>
            <a:r>
              <a:rPr lang="pl-PL"/>
              <a:t> </a:t>
            </a:r>
            <a:r>
              <a:rPr lang="en-US"/>
              <a:t>'Andrzej Plater', '1978-12-22', 128);</a:t>
            </a:r>
            <a:endParaRPr lang="pl-PL"/>
          </a:p>
          <a:p>
            <a:r>
              <a:rPr lang="pl-PL"/>
              <a:t>&gt;INSERT INTO pracownicy (</a:t>
            </a:r>
            <a:r>
              <a:rPr lang="pl-PL" err="1"/>
              <a:t>id_prac</a:t>
            </a:r>
            <a:r>
              <a:rPr lang="pl-PL"/>
              <a:t>, </a:t>
            </a:r>
            <a:r>
              <a:rPr lang="pl-PL" err="1"/>
              <a:t>im_i_nazw</a:t>
            </a:r>
            <a:r>
              <a:rPr lang="pl-PL"/>
              <a:t>,</a:t>
            </a:r>
          </a:p>
          <a:p>
            <a:r>
              <a:rPr lang="pl-PL"/>
              <a:t>   -&gt;</a:t>
            </a:r>
            <a:r>
              <a:rPr lang="pl-PL" err="1"/>
              <a:t>d_ur</a:t>
            </a:r>
            <a:r>
              <a:rPr lang="pl-PL"/>
              <a:t>, </a:t>
            </a:r>
            <a:r>
              <a:rPr lang="pl-PL" err="1"/>
              <a:t>numer_wydz</a:t>
            </a:r>
            <a:r>
              <a:rPr lang="pl-PL"/>
              <a:t>)</a:t>
            </a:r>
          </a:p>
          <a:p>
            <a:r>
              <a:rPr lang="pl-PL"/>
              <a:t>   -&gt;</a:t>
            </a:r>
            <a:r>
              <a:rPr lang="fr-FR"/>
              <a:t>VALUES (9006,</a:t>
            </a:r>
            <a:r>
              <a:rPr lang="pl-PL"/>
              <a:t> </a:t>
            </a:r>
            <a:r>
              <a:rPr lang="fr-FR"/>
              <a:t>'Barbara Cetryk', '1963-09-19', 128);</a:t>
            </a:r>
            <a:endParaRPr lang="pl-PL"/>
          </a:p>
          <a:p>
            <a:endParaRPr lang="en-GB"/>
          </a:p>
        </p:txBody>
      </p:sp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70ACCF50-CB02-459B-93B8-99E061A7B997}"/>
              </a:ext>
            </a:extLst>
          </p:cNvPr>
          <p:cNvSpPr/>
          <p:nvPr/>
        </p:nvSpPr>
        <p:spPr>
          <a:xfrm rot="10800000">
            <a:off x="8688983" y="3616870"/>
            <a:ext cx="116958" cy="73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EC7253D-9019-4C96-8E71-F76FA3BBBC33}"/>
              </a:ext>
            </a:extLst>
          </p:cNvPr>
          <p:cNvSpPr txBox="1"/>
          <p:nvPr/>
        </p:nvSpPr>
        <p:spPr>
          <a:xfrm>
            <a:off x="7071724" y="4827182"/>
            <a:ext cx="407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wyświetlenie całej utworzonej tabeli</a:t>
            </a:r>
            <a:endParaRPr lang="en-GB" sz="2000" b="1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0BC9D65-632A-40B3-AF77-05769896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73" y="1202019"/>
            <a:ext cx="615391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4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4B0A57A-A92B-4B3F-B4A1-31D48D2D6F8B}"/>
              </a:ext>
            </a:extLst>
          </p:cNvPr>
          <p:cNvSpPr txBox="1"/>
          <p:nvPr/>
        </p:nvSpPr>
        <p:spPr>
          <a:xfrm>
            <a:off x="762886" y="1424233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&gt;</a:t>
            </a:r>
            <a:r>
              <a:rPr lang="en-GB"/>
              <a:t>CREATE TABLE </a:t>
            </a:r>
            <a:r>
              <a:rPr lang="en-GB" err="1"/>
              <a:t>wydzialy</a:t>
            </a:r>
            <a:r>
              <a:rPr lang="en-GB"/>
              <a:t> (</a:t>
            </a:r>
          </a:p>
          <a:p>
            <a:r>
              <a:rPr lang="pl-PL"/>
              <a:t>  -&gt;</a:t>
            </a:r>
            <a:r>
              <a:rPr lang="en-GB" err="1"/>
              <a:t>numer_wydz</a:t>
            </a:r>
            <a:r>
              <a:rPr lang="en-GB"/>
              <a:t> INT NOT NULL PRIMARY KEY,</a:t>
            </a:r>
          </a:p>
          <a:p>
            <a:r>
              <a:rPr lang="pl-PL"/>
              <a:t>  -&gt;</a:t>
            </a:r>
            <a:r>
              <a:rPr lang="en-GB" err="1"/>
              <a:t>nazwa_wydz</a:t>
            </a:r>
            <a:r>
              <a:rPr lang="en-GB"/>
              <a:t> CHAR(20));</a:t>
            </a:r>
          </a:p>
          <a:p>
            <a:endParaRPr lang="en-GB"/>
          </a:p>
          <a:p>
            <a:r>
              <a:rPr lang="pl-PL"/>
              <a:t>&gt;</a:t>
            </a:r>
            <a:r>
              <a:rPr lang="en-GB"/>
              <a:t>INSERT INTO </a:t>
            </a:r>
            <a:r>
              <a:rPr lang="en-GB" err="1"/>
              <a:t>wydzialy</a:t>
            </a:r>
            <a:r>
              <a:rPr lang="en-GB"/>
              <a:t> (</a:t>
            </a:r>
            <a:r>
              <a:rPr lang="en-GB" err="1"/>
              <a:t>numer_wydz</a:t>
            </a:r>
            <a:r>
              <a:rPr lang="en-GB"/>
              <a:t>, </a:t>
            </a:r>
            <a:r>
              <a:rPr lang="en-GB" err="1"/>
              <a:t>nazwa_wydz</a:t>
            </a:r>
            <a:r>
              <a:rPr lang="en-GB"/>
              <a:t>)</a:t>
            </a:r>
          </a:p>
          <a:p>
            <a:r>
              <a:rPr lang="pl-PL"/>
              <a:t>  -&gt;</a:t>
            </a:r>
            <a:r>
              <a:rPr lang="en-GB"/>
              <a:t>VALUES (42, '</a:t>
            </a:r>
            <a:r>
              <a:rPr lang="en-GB" err="1"/>
              <a:t>Finanse</a:t>
            </a:r>
            <a:r>
              <a:rPr lang="en-GB"/>
              <a:t>’);</a:t>
            </a:r>
          </a:p>
          <a:p>
            <a:r>
              <a:rPr lang="pl-PL"/>
              <a:t>&gt;</a:t>
            </a:r>
            <a:r>
              <a:rPr lang="en-GB"/>
              <a:t>INSERT INTO </a:t>
            </a:r>
            <a:r>
              <a:rPr lang="en-GB" err="1"/>
              <a:t>wydzialy</a:t>
            </a:r>
            <a:r>
              <a:rPr lang="en-GB"/>
              <a:t> (</a:t>
            </a:r>
            <a:r>
              <a:rPr lang="en-GB" err="1"/>
              <a:t>numer_wydz</a:t>
            </a:r>
            <a:r>
              <a:rPr lang="en-GB"/>
              <a:t>, </a:t>
            </a:r>
            <a:r>
              <a:rPr lang="en-GB" err="1"/>
              <a:t>nazwa_wydz</a:t>
            </a:r>
            <a:r>
              <a:rPr lang="en-GB"/>
              <a:t>)</a:t>
            </a:r>
          </a:p>
          <a:p>
            <a:r>
              <a:rPr lang="pl-PL"/>
              <a:t>  -&gt;</a:t>
            </a:r>
            <a:r>
              <a:rPr lang="en-GB"/>
              <a:t>VALUES (128, '</a:t>
            </a:r>
            <a:r>
              <a:rPr lang="en-GB" err="1"/>
              <a:t>Badania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Rozw</a:t>
            </a:r>
            <a:r>
              <a:rPr lang="en-GB"/>
              <a:t>');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8FBD0A3-6E9C-4578-8321-1A460212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36" y="2049290"/>
            <a:ext cx="4019550" cy="1800225"/>
          </a:xfrm>
          <a:prstGeom prst="rect">
            <a:avLst/>
          </a:prstGeom>
        </p:spPr>
      </p:pic>
      <p:sp>
        <p:nvSpPr>
          <p:cNvPr id="4" name="Strzałka: w dół 3">
            <a:extLst>
              <a:ext uri="{FF2B5EF4-FFF2-40B4-BE49-F238E27FC236}">
                <a16:creationId xmlns:a16="http://schemas.microsoft.com/office/drawing/2014/main" id="{05CAF42D-5E0B-4BC8-9207-C59950A1ABEC}"/>
              </a:ext>
            </a:extLst>
          </p:cNvPr>
          <p:cNvSpPr/>
          <p:nvPr/>
        </p:nvSpPr>
        <p:spPr>
          <a:xfrm rot="10800000">
            <a:off x="8552121" y="4109483"/>
            <a:ext cx="138223" cy="499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054CCAC-1735-4354-91B9-C97BB872612A}"/>
              </a:ext>
            </a:extLst>
          </p:cNvPr>
          <p:cNvSpPr txBox="1"/>
          <p:nvPr/>
        </p:nvSpPr>
        <p:spPr>
          <a:xfrm>
            <a:off x="7071888" y="4869183"/>
            <a:ext cx="323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wyświetlenie tabeli </a:t>
            </a:r>
            <a:r>
              <a:rPr lang="pl-PL" sz="2000" b="1" err="1"/>
              <a:t>wydzialy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86780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102AF3-6413-47EF-839F-2E45F51AB146}"/>
              </a:ext>
            </a:extLst>
          </p:cNvPr>
          <p:cNvSpPr txBox="1"/>
          <p:nvPr/>
        </p:nvSpPr>
        <p:spPr>
          <a:xfrm>
            <a:off x="1562986" y="1828798"/>
            <a:ext cx="4347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&gt;</a:t>
            </a:r>
            <a:r>
              <a:rPr lang="en-US"/>
              <a:t>SELECT COUNT(*) FROM </a:t>
            </a:r>
            <a:r>
              <a:rPr lang="en-US" err="1"/>
              <a:t>pracownicy</a:t>
            </a:r>
            <a:r>
              <a:rPr lang="en-US"/>
              <a:t>; </a:t>
            </a:r>
          </a:p>
          <a:p>
            <a:r>
              <a:rPr lang="pl-PL"/>
              <a:t>albo</a:t>
            </a:r>
          </a:p>
          <a:p>
            <a:r>
              <a:rPr lang="pl-PL"/>
              <a:t>&gt;</a:t>
            </a:r>
            <a:r>
              <a:rPr lang="en-US"/>
              <a:t>SELECT COUNT(</a:t>
            </a:r>
            <a:r>
              <a:rPr lang="pl-PL" err="1"/>
              <a:t>id_prac</a:t>
            </a:r>
            <a:r>
              <a:rPr lang="en-US"/>
              <a:t>) FROM </a:t>
            </a:r>
            <a:r>
              <a:rPr lang="en-US" err="1"/>
              <a:t>pracownicy</a:t>
            </a:r>
            <a:r>
              <a:rPr lang="en-US"/>
              <a:t>;</a:t>
            </a:r>
            <a:endParaRPr lang="pl-PL"/>
          </a:p>
          <a:p>
            <a:endParaRPr lang="pl-PL"/>
          </a:p>
          <a:p>
            <a:endParaRPr lang="en-US"/>
          </a:p>
          <a:p>
            <a:r>
              <a:rPr lang="pl-PL"/>
              <a:t>&gt;</a:t>
            </a:r>
            <a:r>
              <a:rPr lang="en-US"/>
              <a:t>SELECT COUNT(*), </a:t>
            </a:r>
            <a:r>
              <a:rPr lang="en-US" err="1"/>
              <a:t>numer_wydz</a:t>
            </a:r>
            <a:endParaRPr lang="en-US"/>
          </a:p>
          <a:p>
            <a:r>
              <a:rPr lang="pl-PL"/>
              <a:t>  -&gt;</a:t>
            </a:r>
            <a:r>
              <a:rPr lang="en-US"/>
              <a:t>FROM </a:t>
            </a:r>
            <a:r>
              <a:rPr lang="en-US" err="1"/>
              <a:t>pracownicy</a:t>
            </a:r>
            <a:endParaRPr lang="en-US"/>
          </a:p>
          <a:p>
            <a:r>
              <a:rPr lang="pl-PL"/>
              <a:t>  -&gt;</a:t>
            </a:r>
            <a:r>
              <a:rPr lang="en-US"/>
              <a:t>GROUP BY </a:t>
            </a:r>
            <a:r>
              <a:rPr lang="en-US" err="1"/>
              <a:t>numer_wydz</a:t>
            </a:r>
            <a:r>
              <a:rPr lang="en-US"/>
              <a:t>; </a:t>
            </a:r>
          </a:p>
          <a:p>
            <a:r>
              <a:rPr lang="pl-PL"/>
              <a:t>albo</a:t>
            </a:r>
          </a:p>
          <a:p>
            <a:r>
              <a:rPr lang="pl-PL"/>
              <a:t>&gt;</a:t>
            </a:r>
            <a:r>
              <a:rPr lang="en-US"/>
              <a:t>SELECT COUNT(</a:t>
            </a:r>
            <a:r>
              <a:rPr lang="pl-PL" err="1"/>
              <a:t>id_prac</a:t>
            </a:r>
            <a:r>
              <a:rPr lang="en-US"/>
              <a:t>), </a:t>
            </a:r>
            <a:r>
              <a:rPr lang="en-US" err="1"/>
              <a:t>numer_wydz</a:t>
            </a:r>
            <a:endParaRPr lang="en-US"/>
          </a:p>
          <a:p>
            <a:r>
              <a:rPr lang="pl-PL"/>
              <a:t>  -&gt;</a:t>
            </a:r>
            <a:r>
              <a:rPr lang="en-US"/>
              <a:t>FROM </a:t>
            </a:r>
            <a:r>
              <a:rPr lang="en-US" err="1"/>
              <a:t>pracownicy</a:t>
            </a:r>
            <a:endParaRPr lang="en-US"/>
          </a:p>
          <a:p>
            <a:r>
              <a:rPr lang="pl-PL"/>
              <a:t>  -&gt;</a:t>
            </a:r>
            <a:r>
              <a:rPr lang="en-US"/>
              <a:t>GROUP BY </a:t>
            </a:r>
            <a:r>
              <a:rPr lang="en-US" err="1"/>
              <a:t>numer_wydz</a:t>
            </a:r>
            <a:r>
              <a:rPr lang="en-US"/>
              <a:t>; </a:t>
            </a:r>
          </a:p>
          <a:p>
            <a:endParaRPr lang="pl-PL"/>
          </a:p>
          <a:p>
            <a:endParaRPr lang="en-GB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9604A2C2-0B4F-428C-87B4-12300E75E2EE}"/>
              </a:ext>
            </a:extLst>
          </p:cNvPr>
          <p:cNvSpPr/>
          <p:nvPr/>
        </p:nvSpPr>
        <p:spPr>
          <a:xfrm rot="10800000">
            <a:off x="6517757" y="2211572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1FEEA1E5-6D48-495A-9E6D-79FD58D9DBCE}"/>
              </a:ext>
            </a:extLst>
          </p:cNvPr>
          <p:cNvSpPr/>
          <p:nvPr/>
        </p:nvSpPr>
        <p:spPr>
          <a:xfrm rot="10800000">
            <a:off x="6517756" y="3808641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09B7170-96BD-4188-AEBA-450A7164F7F3}"/>
              </a:ext>
            </a:extLst>
          </p:cNvPr>
          <p:cNvSpPr txBox="1"/>
          <p:nvPr/>
        </p:nvSpPr>
        <p:spPr>
          <a:xfrm>
            <a:off x="3623903" y="642324"/>
            <a:ext cx="518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kwerendy tworzone na podstawie jednej tabeli</a:t>
            </a:r>
            <a:endParaRPr lang="en-GB" sz="2000" b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3EF054-3095-41DD-9B27-5909D9FEBFA9}"/>
              </a:ext>
            </a:extLst>
          </p:cNvPr>
          <p:cNvSpPr txBox="1"/>
          <p:nvPr/>
        </p:nvSpPr>
        <p:spPr>
          <a:xfrm>
            <a:off x="7931888" y="2029080"/>
            <a:ext cx="350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kwerenda zwracająca</a:t>
            </a:r>
          </a:p>
          <a:p>
            <a:pPr algn="ctr"/>
            <a:r>
              <a:rPr lang="pl-PL" b="1"/>
              <a:t>liczbę wierszy w tabeli pracownicy</a:t>
            </a:r>
            <a:endParaRPr lang="en-GB" b="1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DF1895-FBAA-45D4-B1B4-1047646B3404}"/>
              </a:ext>
            </a:extLst>
          </p:cNvPr>
          <p:cNvSpPr txBox="1"/>
          <p:nvPr/>
        </p:nvSpPr>
        <p:spPr>
          <a:xfrm>
            <a:off x="7342577" y="4003856"/>
            <a:ext cx="4404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kwerenda pokazująca liczbę</a:t>
            </a:r>
          </a:p>
          <a:p>
            <a:pPr algn="ctr"/>
            <a:r>
              <a:rPr lang="pl-PL" b="1"/>
              <a:t>pracowników na każdym wydziale </a:t>
            </a:r>
          </a:p>
          <a:p>
            <a:pPr algn="ctr"/>
            <a:r>
              <a:rPr lang="pl-PL" b="1"/>
              <a:t>(identyfikowanym przez numer a nie nazwę)</a:t>
            </a:r>
            <a:endParaRPr lang="en-GB" b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2A83619-D845-4431-B704-77165D4C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3" y="545178"/>
            <a:ext cx="7928991" cy="4304538"/>
          </a:xfrm>
          <a:prstGeom prst="rect">
            <a:avLst/>
          </a:prstGeom>
        </p:spPr>
      </p:pic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E4E9796D-84DA-481C-BEC5-9A304AEC81F8}"/>
              </a:ext>
            </a:extLst>
          </p:cNvPr>
          <p:cNvSpPr/>
          <p:nvPr/>
        </p:nvSpPr>
        <p:spPr>
          <a:xfrm rot="11830808">
            <a:off x="1860698" y="3732028"/>
            <a:ext cx="882502" cy="23285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7454855-3B41-4EAB-AA9F-7BB02F06899F}"/>
              </a:ext>
            </a:extLst>
          </p:cNvPr>
          <p:cNvSpPr txBox="1"/>
          <p:nvPr/>
        </p:nvSpPr>
        <p:spPr>
          <a:xfrm>
            <a:off x="2440089" y="5486399"/>
            <a:ext cx="410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tutaj wpisywany mogą  być polecenia SQL</a:t>
            </a:r>
          </a:p>
        </p:txBody>
      </p:sp>
    </p:spTree>
    <p:extLst>
      <p:ext uri="{BB962C8B-B14F-4D97-AF65-F5344CB8AC3E}">
        <p14:creationId xmlns:p14="http://schemas.microsoft.com/office/powerpoint/2010/main" val="565022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102AF3-6413-47EF-839F-2E45F51AB146}"/>
              </a:ext>
            </a:extLst>
          </p:cNvPr>
          <p:cNvSpPr txBox="1"/>
          <p:nvPr/>
        </p:nvSpPr>
        <p:spPr>
          <a:xfrm>
            <a:off x="759667" y="1787865"/>
            <a:ext cx="52003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&gt;</a:t>
            </a:r>
            <a:r>
              <a:rPr lang="en-US"/>
              <a:t>SELECT </a:t>
            </a:r>
            <a:r>
              <a:rPr lang="en-US" err="1"/>
              <a:t>im_i_nazw</a:t>
            </a:r>
            <a:endParaRPr lang="en-US"/>
          </a:p>
          <a:p>
            <a:r>
              <a:rPr lang="pl-PL"/>
              <a:t>  -&gt;</a:t>
            </a:r>
            <a:r>
              <a:rPr lang="en-US"/>
              <a:t>FROM </a:t>
            </a:r>
            <a:r>
              <a:rPr lang="en-US" err="1"/>
              <a:t>pracownicy</a:t>
            </a:r>
            <a:endParaRPr lang="en-US"/>
          </a:p>
          <a:p>
            <a:r>
              <a:rPr lang="pl-PL"/>
              <a:t>  -&gt;</a:t>
            </a:r>
            <a:r>
              <a:rPr lang="en-US"/>
              <a:t>WHERE </a:t>
            </a:r>
            <a:r>
              <a:rPr lang="en-US" err="1"/>
              <a:t>d_ur</a:t>
            </a:r>
            <a:r>
              <a:rPr lang="en-US"/>
              <a:t> BETWEEN '1960-01-01’</a:t>
            </a:r>
          </a:p>
          <a:p>
            <a:r>
              <a:rPr lang="pl-PL"/>
              <a:t>  -&gt;</a:t>
            </a:r>
            <a:r>
              <a:rPr lang="en-US"/>
              <a:t>AND '1970-01-01’;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&gt;SELECT </a:t>
            </a:r>
            <a:r>
              <a:rPr lang="pl-PL" err="1"/>
              <a:t>im_i_nazw</a:t>
            </a:r>
            <a:r>
              <a:rPr lang="pl-PL"/>
              <a:t>, </a:t>
            </a:r>
            <a:r>
              <a:rPr lang="pl-PL" err="1"/>
              <a:t>numer_wydz</a:t>
            </a:r>
            <a:endParaRPr lang="pl-PL"/>
          </a:p>
          <a:p>
            <a:r>
              <a:rPr lang="pl-PL"/>
              <a:t>  -&gt;FROM pracownicy </a:t>
            </a:r>
          </a:p>
          <a:p>
            <a:r>
              <a:rPr lang="pl-PL"/>
              <a:t>  -&gt;WHERE </a:t>
            </a:r>
            <a:r>
              <a:rPr lang="pl-PL" err="1"/>
              <a:t>numer_wydz</a:t>
            </a:r>
            <a:r>
              <a:rPr lang="pl-PL"/>
              <a:t>=(SELECT </a:t>
            </a:r>
            <a:r>
              <a:rPr lang="pl-PL" err="1"/>
              <a:t>numer_wydz</a:t>
            </a:r>
            <a:r>
              <a:rPr lang="pl-PL"/>
              <a:t> FROM</a:t>
            </a:r>
          </a:p>
          <a:p>
            <a:r>
              <a:rPr lang="pl-PL"/>
              <a:t>  -&gt;pracownicy WHERE </a:t>
            </a:r>
            <a:r>
              <a:rPr lang="pl-PL" err="1"/>
              <a:t>im_i_nazw</a:t>
            </a:r>
            <a:r>
              <a:rPr lang="pl-PL"/>
              <a:t>='Ewa Nowacka');</a:t>
            </a:r>
          </a:p>
          <a:p>
            <a:endParaRPr lang="pl-PL"/>
          </a:p>
          <a:p>
            <a:endParaRPr lang="en-GB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9604A2C2-0B4F-428C-87B4-12300E75E2EE}"/>
              </a:ext>
            </a:extLst>
          </p:cNvPr>
          <p:cNvSpPr/>
          <p:nvPr/>
        </p:nvSpPr>
        <p:spPr>
          <a:xfrm rot="10800000">
            <a:off x="6007393" y="2149091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1FEEA1E5-6D48-495A-9E6D-79FD58D9DBCE}"/>
              </a:ext>
            </a:extLst>
          </p:cNvPr>
          <p:cNvSpPr/>
          <p:nvPr/>
        </p:nvSpPr>
        <p:spPr>
          <a:xfrm rot="10800000">
            <a:off x="6007393" y="3865633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09B7170-96BD-4188-AEBA-450A7164F7F3}"/>
              </a:ext>
            </a:extLst>
          </p:cNvPr>
          <p:cNvSpPr txBox="1"/>
          <p:nvPr/>
        </p:nvSpPr>
        <p:spPr>
          <a:xfrm>
            <a:off x="3623903" y="642324"/>
            <a:ext cx="518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kwerendy tworzone na podstawie jednej tabeli</a:t>
            </a:r>
            <a:endParaRPr lang="en-GB" sz="2000" b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3EF054-3095-41DD-9B27-5909D9FEBFA9}"/>
              </a:ext>
            </a:extLst>
          </p:cNvPr>
          <p:cNvSpPr txBox="1"/>
          <p:nvPr/>
        </p:nvSpPr>
        <p:spPr>
          <a:xfrm>
            <a:off x="8023808" y="2029080"/>
            <a:ext cx="331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kwerenda wyświetlająca </a:t>
            </a:r>
          </a:p>
          <a:p>
            <a:pPr algn="ctr"/>
            <a:r>
              <a:rPr lang="pl-PL" b="1"/>
              <a:t>pracowników urodzonych </a:t>
            </a:r>
          </a:p>
          <a:p>
            <a:pPr algn="ctr"/>
            <a:r>
              <a:rPr lang="pl-PL" b="1"/>
              <a:t>w zadanym przedziale czasowym</a:t>
            </a:r>
            <a:endParaRPr lang="en-GB" b="1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DF1895-FBAA-45D4-B1B4-1047646B3404}"/>
              </a:ext>
            </a:extLst>
          </p:cNvPr>
          <p:cNvSpPr txBox="1"/>
          <p:nvPr/>
        </p:nvSpPr>
        <p:spPr>
          <a:xfrm>
            <a:off x="7624485" y="4003856"/>
            <a:ext cx="3840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zapytanie z tzw. podzapytaniem</a:t>
            </a:r>
          </a:p>
          <a:p>
            <a:r>
              <a:rPr lang="pl-PL" b="1"/>
              <a:t>(instrukcja SELECT jest użyta dwa razy)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853128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102AF3-6413-47EF-839F-2E45F51AB146}"/>
              </a:ext>
            </a:extLst>
          </p:cNvPr>
          <p:cNvSpPr txBox="1"/>
          <p:nvPr/>
        </p:nvSpPr>
        <p:spPr>
          <a:xfrm>
            <a:off x="759667" y="1787865"/>
            <a:ext cx="5402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&gt;SELECT </a:t>
            </a:r>
            <a:r>
              <a:rPr lang="pl-PL" dirty="0" err="1"/>
              <a:t>pracownicy.id_prac</a:t>
            </a:r>
            <a:r>
              <a:rPr lang="pl-PL" dirty="0"/>
              <a:t>, </a:t>
            </a:r>
            <a:r>
              <a:rPr lang="pl-PL" dirty="0" err="1"/>
              <a:t>pracownicy.im_i_nazw</a:t>
            </a:r>
            <a:r>
              <a:rPr lang="pl-PL" dirty="0"/>
              <a:t>, </a:t>
            </a:r>
          </a:p>
          <a:p>
            <a:r>
              <a:rPr lang="pl-PL" dirty="0"/>
              <a:t>  -&gt;</a:t>
            </a:r>
            <a:r>
              <a:rPr lang="pl-PL" dirty="0" err="1"/>
              <a:t>pracownicy.numer_wydz</a:t>
            </a:r>
            <a:r>
              <a:rPr lang="pl-PL" dirty="0"/>
              <a:t>, </a:t>
            </a:r>
            <a:r>
              <a:rPr lang="pl-PL" dirty="0" err="1"/>
              <a:t>wydzialy.nazwa_wydz</a:t>
            </a:r>
            <a:endParaRPr lang="pl-PL" dirty="0"/>
          </a:p>
          <a:p>
            <a:r>
              <a:rPr lang="pl-PL" dirty="0"/>
              <a:t>  -&gt;FROM pracownicy INNER JOIN </a:t>
            </a:r>
            <a:r>
              <a:rPr lang="pl-PL" dirty="0" err="1"/>
              <a:t>wydzialy</a:t>
            </a:r>
            <a:endParaRPr lang="pl-PL" dirty="0"/>
          </a:p>
          <a:p>
            <a:r>
              <a:rPr lang="pl-PL" dirty="0"/>
              <a:t>  -&gt;ON </a:t>
            </a:r>
            <a:r>
              <a:rPr lang="pl-PL" dirty="0" err="1"/>
              <a:t>pracownicy.numer_wydz</a:t>
            </a:r>
            <a:r>
              <a:rPr lang="pl-PL" dirty="0"/>
              <a:t>=</a:t>
            </a:r>
            <a:r>
              <a:rPr lang="pl-PL" dirty="0" err="1"/>
              <a:t>wydzialy.numer_wydz</a:t>
            </a:r>
            <a:r>
              <a:rPr lang="pl-PL" dirty="0"/>
              <a:t>;</a:t>
            </a:r>
          </a:p>
          <a:p>
            <a:endParaRPr lang="pl-PL" dirty="0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9604A2C2-0B4F-428C-87B4-12300E75E2EE}"/>
              </a:ext>
            </a:extLst>
          </p:cNvPr>
          <p:cNvSpPr/>
          <p:nvPr/>
        </p:nvSpPr>
        <p:spPr>
          <a:xfrm rot="10800000">
            <a:off x="6007393" y="2149091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09B7170-96BD-4188-AEBA-450A7164F7F3}"/>
              </a:ext>
            </a:extLst>
          </p:cNvPr>
          <p:cNvSpPr txBox="1"/>
          <p:nvPr/>
        </p:nvSpPr>
        <p:spPr>
          <a:xfrm>
            <a:off x="3046094" y="708867"/>
            <a:ext cx="623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kwerendy złożone utworzone na podstawie dwóch tabeli</a:t>
            </a:r>
            <a:endParaRPr lang="en-GB" sz="20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3EF054-3095-41DD-9B27-5909D9FEBFA9}"/>
              </a:ext>
            </a:extLst>
          </p:cNvPr>
          <p:cNvSpPr txBox="1"/>
          <p:nvPr/>
        </p:nvSpPr>
        <p:spPr>
          <a:xfrm>
            <a:off x="8217496" y="2029080"/>
            <a:ext cx="2929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kwerenda wyświetlająca </a:t>
            </a:r>
          </a:p>
          <a:p>
            <a:pPr algn="ctr"/>
            <a:r>
              <a:rPr lang="pl-PL" b="1" dirty="0"/>
              <a:t> </a:t>
            </a:r>
            <a:r>
              <a:rPr lang="pl-PL" b="1"/>
              <a:t>informacje o pracownikach, </a:t>
            </a:r>
          </a:p>
          <a:p>
            <a:pPr algn="ctr"/>
            <a:r>
              <a:rPr lang="pl-PL" b="1"/>
              <a:t>łącznie </a:t>
            </a:r>
            <a:r>
              <a:rPr lang="pl-PL" b="1" dirty="0"/>
              <a:t>z nazwą wydziału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DCD5EDC-E2E8-4D60-8CAA-2B3B625B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1" y="3465651"/>
            <a:ext cx="6962775" cy="18192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0BD1874-2759-45E1-BD95-603B84C4C1D6}"/>
              </a:ext>
            </a:extLst>
          </p:cNvPr>
          <p:cNvSpPr txBox="1"/>
          <p:nvPr/>
        </p:nvSpPr>
        <p:spPr>
          <a:xfrm>
            <a:off x="3979368" y="5779801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wynik działania </a:t>
            </a:r>
            <a:r>
              <a:rPr lang="pl-PL" b="1" dirty="0" err="1"/>
              <a:t>kweredy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9913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9604A2C2-0B4F-428C-87B4-12300E75E2EE}"/>
              </a:ext>
            </a:extLst>
          </p:cNvPr>
          <p:cNvSpPr/>
          <p:nvPr/>
        </p:nvSpPr>
        <p:spPr>
          <a:xfrm rot="10800000">
            <a:off x="6007393" y="2149091"/>
            <a:ext cx="1020725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09B7170-96BD-4188-AEBA-450A7164F7F3}"/>
              </a:ext>
            </a:extLst>
          </p:cNvPr>
          <p:cNvSpPr txBox="1"/>
          <p:nvPr/>
        </p:nvSpPr>
        <p:spPr>
          <a:xfrm>
            <a:off x="3046094" y="708867"/>
            <a:ext cx="623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kwerendy złożone utworzone na podstawie dwóch tabeli</a:t>
            </a:r>
            <a:endParaRPr lang="en-GB" sz="20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DF1895-FBAA-45D4-B1B4-1047646B3404}"/>
              </a:ext>
            </a:extLst>
          </p:cNvPr>
          <p:cNvSpPr txBox="1"/>
          <p:nvPr/>
        </p:nvSpPr>
        <p:spPr>
          <a:xfrm>
            <a:off x="7257552" y="1963872"/>
            <a:ext cx="432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kwerenda pokazująca ile jest pracowników </a:t>
            </a:r>
          </a:p>
          <a:p>
            <a:pPr algn="ctr"/>
            <a:r>
              <a:rPr lang="pl-PL" b="1" dirty="0"/>
              <a:t>na każdym wydziale </a:t>
            </a:r>
          </a:p>
          <a:p>
            <a:pPr algn="ctr"/>
            <a:r>
              <a:rPr lang="pl-PL" b="1" dirty="0"/>
              <a:t>(identyfikowanym poprzez nazwę)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A164E6-0C4B-4862-A63D-20F80C69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93" y="3644634"/>
            <a:ext cx="6569393" cy="2807970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1D3ECCF2-9032-4C72-9273-6992377A6C6B}"/>
              </a:ext>
            </a:extLst>
          </p:cNvPr>
          <p:cNvSpPr/>
          <p:nvPr/>
        </p:nvSpPr>
        <p:spPr>
          <a:xfrm>
            <a:off x="3811192" y="1792175"/>
            <a:ext cx="1387656" cy="633362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C4C47CA-A570-4489-8045-569FAE280805}"/>
              </a:ext>
            </a:extLst>
          </p:cNvPr>
          <p:cNvSpPr txBox="1"/>
          <p:nvPr/>
        </p:nvSpPr>
        <p:spPr>
          <a:xfrm>
            <a:off x="773588" y="1687737"/>
            <a:ext cx="5233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&gt;SELECT </a:t>
            </a:r>
            <a:r>
              <a:rPr lang="pl-PL" dirty="0" err="1"/>
              <a:t>wydzialy.nazwa_wydz</a:t>
            </a:r>
            <a:r>
              <a:rPr lang="pl-PL" dirty="0"/>
              <a:t>, </a:t>
            </a:r>
          </a:p>
          <a:p>
            <a:r>
              <a:rPr lang="pl-PL" dirty="0"/>
              <a:t>  -&gt;COUNT(</a:t>
            </a:r>
            <a:r>
              <a:rPr lang="pl-PL" dirty="0" err="1"/>
              <a:t>pracownicy.id_prac</a:t>
            </a:r>
            <a:r>
              <a:rPr lang="pl-PL" dirty="0"/>
              <a:t>)  AS </a:t>
            </a:r>
            <a:r>
              <a:rPr lang="pl-PL" dirty="0" err="1"/>
              <a:t>liczba_prac</a:t>
            </a:r>
            <a:endParaRPr lang="pl-PL" dirty="0"/>
          </a:p>
          <a:p>
            <a:r>
              <a:rPr lang="pl-PL" dirty="0"/>
              <a:t> -&gt;FROM pracownicy INNER JOIN </a:t>
            </a:r>
            <a:r>
              <a:rPr lang="pl-PL" dirty="0" err="1"/>
              <a:t>wydzialy</a:t>
            </a:r>
            <a:endParaRPr lang="pl-PL" dirty="0"/>
          </a:p>
          <a:p>
            <a:r>
              <a:rPr lang="pl-PL" dirty="0"/>
              <a:t>-&gt;ON </a:t>
            </a:r>
            <a:r>
              <a:rPr lang="pl-PL" dirty="0" err="1"/>
              <a:t>pracownicy.numer_wydz</a:t>
            </a:r>
            <a:r>
              <a:rPr lang="pl-PL" dirty="0"/>
              <a:t>=</a:t>
            </a:r>
            <a:r>
              <a:rPr lang="pl-PL" dirty="0" err="1"/>
              <a:t>wydzialy.numer_wydz</a:t>
            </a:r>
            <a:endParaRPr lang="pl-PL" dirty="0"/>
          </a:p>
          <a:p>
            <a:r>
              <a:rPr lang="pl-PL" dirty="0"/>
              <a:t>-&gt;GROUP BY </a:t>
            </a:r>
            <a:r>
              <a:rPr lang="pl-PL" dirty="0" err="1"/>
              <a:t>wydziały.nazwa_wydz</a:t>
            </a:r>
            <a:r>
              <a:rPr lang="pl-PL" dirty="0"/>
              <a:t>;</a:t>
            </a:r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482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197328-9B90-45CC-834A-2CF1E95907E9}"/>
              </a:ext>
            </a:extLst>
          </p:cNvPr>
          <p:cNvSpPr txBox="1"/>
          <p:nvPr/>
        </p:nvSpPr>
        <p:spPr>
          <a:xfrm>
            <a:off x="944294" y="1233376"/>
            <a:ext cx="44454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&gt;</a:t>
            </a:r>
            <a:r>
              <a:rPr lang="en-GB" dirty="0"/>
              <a:t>DROP TABLE IF EXISTS </a:t>
            </a:r>
            <a:r>
              <a:rPr lang="en-GB" dirty="0" err="1"/>
              <a:t>pracownicy</a:t>
            </a:r>
            <a:r>
              <a:rPr lang="en-GB" dirty="0"/>
              <a:t>;</a:t>
            </a:r>
          </a:p>
          <a:p>
            <a:r>
              <a:rPr lang="pl-PL" dirty="0"/>
              <a:t>&gt;</a:t>
            </a:r>
            <a:r>
              <a:rPr lang="en-GB" dirty="0"/>
              <a:t>DROP TABLE IF EXISTS </a:t>
            </a:r>
            <a:r>
              <a:rPr lang="en-GB" dirty="0" err="1"/>
              <a:t>wydzialy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pl-PL" dirty="0"/>
              <a:t>&gt;</a:t>
            </a:r>
            <a:r>
              <a:rPr lang="en-GB" dirty="0"/>
              <a:t>CREATE TABLE </a:t>
            </a:r>
            <a:r>
              <a:rPr lang="en-GB" dirty="0" err="1"/>
              <a:t>pracownicy</a:t>
            </a:r>
            <a:r>
              <a:rPr lang="en-GB" dirty="0"/>
              <a:t> (</a:t>
            </a:r>
          </a:p>
          <a:p>
            <a:r>
              <a:rPr lang="pl-PL" dirty="0"/>
              <a:t>  -&gt;</a:t>
            </a:r>
            <a:r>
              <a:rPr lang="en-GB" dirty="0" err="1"/>
              <a:t>id_prac</a:t>
            </a:r>
            <a:r>
              <a:rPr lang="en-GB" dirty="0"/>
              <a:t> INT NOT NULL PRIMARY KEY,</a:t>
            </a:r>
          </a:p>
          <a:p>
            <a:r>
              <a:rPr lang="pl-PL" dirty="0"/>
              <a:t>  -&gt;</a:t>
            </a:r>
            <a:r>
              <a:rPr lang="en-GB" dirty="0" err="1"/>
              <a:t>im_i_nazw</a:t>
            </a:r>
            <a:r>
              <a:rPr lang="en-GB" dirty="0"/>
              <a:t> CHAR(20),</a:t>
            </a:r>
          </a:p>
          <a:p>
            <a:r>
              <a:rPr lang="pl-PL" dirty="0"/>
              <a:t>  -.</a:t>
            </a:r>
            <a:r>
              <a:rPr lang="en-GB" dirty="0" err="1"/>
              <a:t>d_ur</a:t>
            </a:r>
            <a:r>
              <a:rPr lang="en-GB" dirty="0"/>
              <a:t> DATE,</a:t>
            </a:r>
          </a:p>
          <a:p>
            <a:r>
              <a:rPr lang="pl-PL" dirty="0"/>
              <a:t>  -&gt;</a:t>
            </a:r>
            <a:r>
              <a:rPr lang="en-GB" dirty="0" err="1"/>
              <a:t>numer_wydz</a:t>
            </a:r>
            <a:r>
              <a:rPr lang="en-GB" dirty="0"/>
              <a:t> INT) ENGINE = </a:t>
            </a:r>
            <a:r>
              <a:rPr lang="en-GB" dirty="0" err="1"/>
              <a:t>InnoDB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pl-PL" dirty="0"/>
              <a:t>&gt;</a:t>
            </a:r>
            <a:r>
              <a:rPr lang="en-GB" dirty="0"/>
              <a:t>CREATE TABLE </a:t>
            </a:r>
            <a:r>
              <a:rPr lang="en-GB" dirty="0" err="1"/>
              <a:t>wydzialy</a:t>
            </a:r>
            <a:r>
              <a:rPr lang="en-GB" dirty="0"/>
              <a:t> (</a:t>
            </a:r>
          </a:p>
          <a:p>
            <a:r>
              <a:rPr lang="pl-PL" dirty="0"/>
              <a:t>  -&gt;</a:t>
            </a:r>
            <a:r>
              <a:rPr lang="en-GB" dirty="0" err="1"/>
              <a:t>numer_wydz</a:t>
            </a:r>
            <a:r>
              <a:rPr lang="en-GB" dirty="0"/>
              <a:t> INT NOT NULL PRIMARY KEY,</a:t>
            </a:r>
          </a:p>
          <a:p>
            <a:r>
              <a:rPr lang="pl-PL" dirty="0"/>
              <a:t>  -&gt;</a:t>
            </a:r>
            <a:r>
              <a:rPr lang="en-GB" dirty="0" err="1"/>
              <a:t>nazwa_wydz</a:t>
            </a:r>
            <a:r>
              <a:rPr lang="en-GB" dirty="0"/>
              <a:t> CHAR(20)) ENGINE = </a:t>
            </a:r>
            <a:r>
              <a:rPr lang="en-GB" dirty="0" err="1"/>
              <a:t>InnoDB</a:t>
            </a:r>
            <a:r>
              <a:rPr lang="en-GB" dirty="0"/>
              <a:t>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C60E50-44E2-4013-8F73-1E4D4BACA506}"/>
              </a:ext>
            </a:extLst>
          </p:cNvPr>
          <p:cNvSpPr txBox="1"/>
          <p:nvPr/>
        </p:nvSpPr>
        <p:spPr>
          <a:xfrm>
            <a:off x="6930256" y="1105509"/>
            <a:ext cx="47134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w przypadku MySQL relacje pomiędzy </a:t>
            </a:r>
          </a:p>
          <a:p>
            <a:pPr algn="ctr"/>
            <a:r>
              <a:rPr lang="pl-PL" b="1" dirty="0"/>
              <a:t>tabelami nie mają dużego wpływu </a:t>
            </a:r>
          </a:p>
          <a:p>
            <a:pPr algn="ctr"/>
            <a:r>
              <a:rPr lang="pl-PL" b="1" dirty="0"/>
              <a:t>na kwerendy wybierające dane (o ich właściwą </a:t>
            </a:r>
          </a:p>
          <a:p>
            <a:pPr algn="ctr"/>
            <a:r>
              <a:rPr lang="pl-PL" b="1" dirty="0"/>
              <a:t>formę programista musi się zatroszczyć sam) </a:t>
            </a:r>
          </a:p>
          <a:p>
            <a:pPr algn="ctr"/>
            <a:endParaRPr lang="pl-PL" b="1" dirty="0"/>
          </a:p>
          <a:p>
            <a:pPr algn="ctr"/>
            <a:r>
              <a:rPr lang="pl-PL" b="1" dirty="0"/>
              <a:t>uwaga:  kolejność wyświetlania wierszy </a:t>
            </a:r>
          </a:p>
          <a:p>
            <a:pPr algn="ctr"/>
            <a:r>
              <a:rPr lang="pl-PL" b="1" dirty="0"/>
              <a:t>może zależeć od różnych czynników, </a:t>
            </a:r>
          </a:p>
          <a:p>
            <a:pPr algn="ctr"/>
            <a:r>
              <a:rPr lang="pl-PL" b="1" dirty="0"/>
              <a:t>jeśli nie jest wprost zdefiniowana</a:t>
            </a:r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r>
              <a:rPr lang="pl-PL" b="1" dirty="0"/>
              <a:t>utworzenie dwóch tabel, a następnie</a:t>
            </a:r>
          </a:p>
          <a:p>
            <a:pPr algn="ctr"/>
            <a:r>
              <a:rPr lang="pl-PL" b="1" dirty="0"/>
              <a:t>zdefiniowanie relacji pomiędzy nimi</a:t>
            </a:r>
          </a:p>
          <a:p>
            <a:pPr algn="ctr"/>
            <a:r>
              <a:rPr lang="pl-PL" b="1" dirty="0"/>
              <a:t>(poprzez utworzenie klucza obcego),</a:t>
            </a:r>
          </a:p>
          <a:p>
            <a:pPr algn="ctr"/>
            <a:r>
              <a:rPr lang="pl-PL" b="1" dirty="0"/>
              <a:t>ta relacja służy do kontroli</a:t>
            </a:r>
          </a:p>
          <a:p>
            <a:pPr algn="ctr"/>
            <a:r>
              <a:rPr lang="pl-PL" b="1" dirty="0"/>
              <a:t> wprowadzanych danych w obu tabelach</a:t>
            </a:r>
          </a:p>
          <a:p>
            <a:pPr algn="ctr"/>
            <a:endParaRPr lang="pl-PL" b="1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2FD56FC-D884-4E5B-B6AA-DFE53EEDCD31}"/>
              </a:ext>
            </a:extLst>
          </p:cNvPr>
          <p:cNvSpPr/>
          <p:nvPr/>
        </p:nvSpPr>
        <p:spPr>
          <a:xfrm>
            <a:off x="944294" y="4731604"/>
            <a:ext cx="5821402" cy="104746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pl-PL" dirty="0"/>
              <a:t>&gt;</a:t>
            </a:r>
            <a:r>
              <a:rPr lang="en-GB" dirty="0"/>
              <a:t>ALTER  TABLE </a:t>
            </a:r>
            <a:r>
              <a:rPr lang="en-GB" dirty="0" err="1"/>
              <a:t>pracownicy</a:t>
            </a:r>
            <a:r>
              <a:rPr lang="en-GB" dirty="0"/>
              <a:t> add FOREIGN KEY (</a:t>
            </a:r>
            <a:r>
              <a:rPr lang="en-GB" dirty="0" err="1"/>
              <a:t>numer_wydz</a:t>
            </a:r>
            <a:r>
              <a:rPr lang="en-GB" dirty="0"/>
              <a:t>) </a:t>
            </a:r>
          </a:p>
          <a:p>
            <a:r>
              <a:rPr lang="pl-PL" dirty="0"/>
              <a:t>  -&gt;</a:t>
            </a:r>
            <a:r>
              <a:rPr lang="en-GB" dirty="0"/>
              <a:t>REFERENCES </a:t>
            </a:r>
            <a:r>
              <a:rPr lang="en-GB" dirty="0" err="1"/>
              <a:t>wydzialy</a:t>
            </a:r>
            <a:r>
              <a:rPr lang="en-GB" dirty="0"/>
              <a:t> (</a:t>
            </a:r>
            <a:r>
              <a:rPr lang="en-GB" dirty="0" err="1"/>
              <a:t>numer_wydz</a:t>
            </a:r>
            <a:r>
              <a:rPr lang="en-GB" dirty="0"/>
              <a:t>);</a:t>
            </a:r>
            <a:endParaRPr lang="pl-PL" dirty="0"/>
          </a:p>
          <a:p>
            <a:pPr algn="ctr"/>
            <a:endParaRPr lang="en-GB" dirty="0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4B7F6AB4-5D7F-4C0B-821B-7211EC2055B1}"/>
              </a:ext>
            </a:extLst>
          </p:cNvPr>
          <p:cNvSpPr/>
          <p:nvPr/>
        </p:nvSpPr>
        <p:spPr>
          <a:xfrm rot="8055355">
            <a:off x="6940999" y="4657176"/>
            <a:ext cx="531628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9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89E918-49DD-49C2-BA06-0F5AA6244FFA}"/>
              </a:ext>
            </a:extLst>
          </p:cNvPr>
          <p:cNvSpPr txBox="1"/>
          <p:nvPr/>
        </p:nvSpPr>
        <p:spPr>
          <a:xfrm>
            <a:off x="3369319" y="797398"/>
            <a:ext cx="5135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tworzenie kwerend złożonych (MYSQL)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83D55D-0DD9-4D78-983B-2C3CD5EB9B9A}"/>
              </a:ext>
            </a:extLst>
          </p:cNvPr>
          <p:cNvSpPr txBox="1"/>
          <p:nvPr/>
        </p:nvSpPr>
        <p:spPr>
          <a:xfrm>
            <a:off x="2328125" y="1804406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Państwa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5A6800-7ED9-4FBC-BAAC-6514B4C6F405}"/>
              </a:ext>
            </a:extLst>
          </p:cNvPr>
          <p:cNvSpPr txBox="1"/>
          <p:nvPr/>
        </p:nvSpPr>
        <p:spPr>
          <a:xfrm>
            <a:off x="1694939" y="2231190"/>
            <a:ext cx="1266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id_państwa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/>
              <a:t>2</a:t>
            </a:r>
          </a:p>
          <a:p>
            <a:pPr algn="ctr"/>
            <a:r>
              <a:rPr lang="pl-PL"/>
              <a:t>3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205DD3-2206-462A-A71B-FA4C64EBD8D3}"/>
              </a:ext>
            </a:extLst>
          </p:cNvPr>
          <p:cNvSpPr txBox="1"/>
          <p:nvPr/>
        </p:nvSpPr>
        <p:spPr>
          <a:xfrm>
            <a:off x="3301096" y="2231190"/>
            <a:ext cx="98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Francja</a:t>
            </a:r>
          </a:p>
          <a:p>
            <a:pPr algn="ctr"/>
            <a:r>
              <a:rPr lang="pl-PL"/>
              <a:t>Polska</a:t>
            </a:r>
          </a:p>
          <a:p>
            <a:pPr algn="ctr"/>
            <a:r>
              <a:rPr lang="pl-PL"/>
              <a:t>Czechy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E3C769A-6330-423B-97F1-BCA621825A81}"/>
              </a:ext>
            </a:extLst>
          </p:cNvPr>
          <p:cNvSpPr txBox="1"/>
          <p:nvPr/>
        </p:nvSpPr>
        <p:spPr>
          <a:xfrm>
            <a:off x="6905164" y="1804406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Tabela Miasta</a:t>
            </a:r>
            <a:endParaRPr lang="en-GB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FA34EE0-9C32-40C3-9719-133BC3FEA3E2}"/>
              </a:ext>
            </a:extLst>
          </p:cNvPr>
          <p:cNvSpPr txBox="1"/>
          <p:nvPr/>
        </p:nvSpPr>
        <p:spPr>
          <a:xfrm>
            <a:off x="5866074" y="2231190"/>
            <a:ext cx="1094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 err="1"/>
              <a:t>id_miasta</a:t>
            </a:r>
            <a:endParaRPr lang="pl-PL" u="sng" dirty="0"/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863BAE0-6DC0-4AC1-A58E-EBF48BEC6021}"/>
              </a:ext>
            </a:extLst>
          </p:cNvPr>
          <p:cNvSpPr txBox="1"/>
          <p:nvPr/>
        </p:nvSpPr>
        <p:spPr>
          <a:xfrm>
            <a:off x="7198086" y="2231190"/>
            <a:ext cx="1139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miasto</a:t>
            </a:r>
          </a:p>
          <a:p>
            <a:pPr algn="ctr"/>
            <a:r>
              <a:rPr lang="pl-PL" dirty="0"/>
              <a:t>Warszawa</a:t>
            </a:r>
          </a:p>
          <a:p>
            <a:pPr algn="ctr"/>
            <a:r>
              <a:rPr lang="pl-PL" dirty="0"/>
              <a:t>Paryż</a:t>
            </a:r>
          </a:p>
          <a:p>
            <a:pPr algn="ctr"/>
            <a:r>
              <a:rPr lang="pl-PL" dirty="0"/>
              <a:t>Rybnik</a:t>
            </a:r>
          </a:p>
          <a:p>
            <a:pPr algn="ctr"/>
            <a:endParaRPr lang="pl-PL" dirty="0"/>
          </a:p>
          <a:p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FD21129-2A9B-407E-8C5A-3F1A25AA7294}"/>
              </a:ext>
            </a:extLst>
          </p:cNvPr>
          <p:cNvSpPr txBox="1"/>
          <p:nvPr/>
        </p:nvSpPr>
        <p:spPr>
          <a:xfrm>
            <a:off x="2180119" y="4126647"/>
            <a:ext cx="8075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MySQL- tworzenie tabel i kontrola wpisywania danych przy pomocy relacji</a:t>
            </a:r>
          </a:p>
          <a:p>
            <a:pPr algn="ctr"/>
            <a:r>
              <a:rPr lang="pl-PL" b="1" dirty="0"/>
              <a:t>są w dużym stopniu niezależne od tworzenie kwerend </a:t>
            </a:r>
            <a:endParaRPr lang="en-GB" b="1" dirty="0"/>
          </a:p>
          <a:p>
            <a:pPr algn="ctr"/>
            <a:endParaRPr lang="pl-PL" b="1" dirty="0"/>
          </a:p>
          <a:p>
            <a:pPr algn="ctr"/>
            <a:r>
              <a:rPr lang="pl-PL" b="1" dirty="0"/>
              <a:t>(Access: relacje utworzone wcześniej podczas tworzenia tabel i wpisywaniu danych</a:t>
            </a:r>
          </a:p>
          <a:p>
            <a:pPr algn="ctr"/>
            <a:r>
              <a:rPr lang="pl-PL" b="1" dirty="0"/>
              <a:t>są automatycznie przenoszone, jako domyślne warunki </a:t>
            </a:r>
          </a:p>
          <a:p>
            <a:pPr algn="ctr"/>
            <a:r>
              <a:rPr lang="pl-PL" b="1" dirty="0"/>
              <a:t>złączenia tabel przy tworzeniu kwerend)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E4B640D-FC94-41E3-AF6D-963E73FE4DF7}"/>
              </a:ext>
            </a:extLst>
          </p:cNvPr>
          <p:cNvSpPr txBox="1"/>
          <p:nvPr/>
        </p:nvSpPr>
        <p:spPr>
          <a:xfrm>
            <a:off x="8790144" y="2231190"/>
            <a:ext cx="987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państwo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r>
              <a:rPr lang="pl-PL" dirty="0"/>
              <a:t>1</a:t>
            </a:r>
          </a:p>
          <a:p>
            <a:pPr algn="ctr"/>
            <a:r>
              <a:rPr lang="pl-PL" dirty="0"/>
              <a:t>2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14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A194C1E-78A1-4E28-8A00-01C63EC47985}"/>
              </a:ext>
            </a:extLst>
          </p:cNvPr>
          <p:cNvSpPr txBox="1"/>
          <p:nvPr/>
        </p:nvSpPr>
        <p:spPr>
          <a:xfrm>
            <a:off x="2381692" y="1663144"/>
            <a:ext cx="308597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u="sng" dirty="0"/>
              <a:t>dwa sposoby łączenia tabel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-przy pomocy konstrukcji </a:t>
            </a:r>
          </a:p>
          <a:p>
            <a:r>
              <a:rPr lang="pl-PL" i="1" dirty="0"/>
              <a:t>table1, table2</a:t>
            </a:r>
          </a:p>
          <a:p>
            <a:r>
              <a:rPr lang="pl-PL" dirty="0"/>
              <a:t>(+ ewentualnie „WHERE”)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-przy pomocy konstrukcji </a:t>
            </a:r>
          </a:p>
          <a:p>
            <a:r>
              <a:rPr lang="pl-PL" i="1" dirty="0"/>
              <a:t>table1</a:t>
            </a:r>
            <a:r>
              <a:rPr lang="pl-PL" dirty="0"/>
              <a:t> INNER JOIN </a:t>
            </a:r>
            <a:r>
              <a:rPr lang="pl-PL" i="1" dirty="0"/>
              <a:t>table2</a:t>
            </a:r>
          </a:p>
          <a:p>
            <a:r>
              <a:rPr lang="pl-PL" dirty="0"/>
              <a:t>(+ ewentualnie „ON”)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C7DDACE-5D33-4894-ADCF-39918F9FC39F}"/>
              </a:ext>
            </a:extLst>
          </p:cNvPr>
          <p:cNvSpPr txBox="1"/>
          <p:nvPr/>
        </p:nvSpPr>
        <p:spPr>
          <a:xfrm>
            <a:off x="6249590" y="2700669"/>
            <a:ext cx="396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sposób niezalecany do zastosowań</a:t>
            </a:r>
          </a:p>
          <a:p>
            <a:pPr algn="ctr"/>
            <a:r>
              <a:rPr lang="pl-PL" b="1" dirty="0"/>
              <a:t>praktycznych, ale ważny do zrozumienia</a:t>
            </a:r>
          </a:p>
          <a:p>
            <a:pPr algn="ctr"/>
            <a:r>
              <a:rPr lang="pl-PL" b="1" dirty="0"/>
              <a:t>„logiki” łączenia tabel</a:t>
            </a:r>
            <a:endParaRPr lang="en-GB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BFC2480-2464-44F8-A981-B16C87241C2B}"/>
              </a:ext>
            </a:extLst>
          </p:cNvPr>
          <p:cNvSpPr txBox="1"/>
          <p:nvPr/>
        </p:nvSpPr>
        <p:spPr>
          <a:xfrm>
            <a:off x="6563940" y="4433133"/>
            <a:ext cx="369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sposób często spotykany w praktyce,</a:t>
            </a:r>
          </a:p>
          <a:p>
            <a:pPr algn="ctr"/>
            <a:r>
              <a:rPr lang="pl-PL" b="1" dirty="0"/>
              <a:t>ale z nieco ukrytą logiką </a:t>
            </a:r>
            <a:endParaRPr lang="en-GB" b="1" dirty="0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3FBC28EB-2168-468B-8A02-05442CEFF8B1}"/>
              </a:ext>
            </a:extLst>
          </p:cNvPr>
          <p:cNvSpPr/>
          <p:nvPr/>
        </p:nvSpPr>
        <p:spPr>
          <a:xfrm rot="10800000">
            <a:off x="5117826" y="3162334"/>
            <a:ext cx="730081" cy="133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D5663CC-7AE0-409E-8A86-9D7249FA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66" y="4576389"/>
            <a:ext cx="743776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8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FDD6C2B-0EBB-44CB-9B55-CB8F7541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9" y="171450"/>
            <a:ext cx="7148513" cy="325755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4832D63-CB73-47A3-B354-E2507A0A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10" y="3589379"/>
            <a:ext cx="7229951" cy="3221355"/>
          </a:xfrm>
          <a:prstGeom prst="rect">
            <a:avLst/>
          </a:prstGeom>
        </p:spPr>
      </p:pic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86BA23DC-B406-4B5F-8EFC-E53AB297948C}"/>
              </a:ext>
            </a:extLst>
          </p:cNvPr>
          <p:cNvSpPr/>
          <p:nvPr/>
        </p:nvSpPr>
        <p:spPr>
          <a:xfrm rot="10800000">
            <a:off x="5858540" y="590554"/>
            <a:ext cx="2966483" cy="2232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EAB626-CE0C-46CF-BF14-4399E7D2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08" y="4042203"/>
            <a:ext cx="2987299" cy="26215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3BECB63-61E8-4F37-BC52-24823EE7E380}"/>
              </a:ext>
            </a:extLst>
          </p:cNvPr>
          <p:cNvSpPr txBox="1"/>
          <p:nvPr/>
        </p:nvSpPr>
        <p:spPr>
          <a:xfrm>
            <a:off x="9845346" y="4008473"/>
            <a:ext cx="1589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ten sam wynik </a:t>
            </a:r>
          </a:p>
          <a:p>
            <a:pPr algn="ctr"/>
            <a:r>
              <a:rPr lang="pl-PL" dirty="0"/>
              <a:t>przy użyciu</a:t>
            </a:r>
          </a:p>
          <a:p>
            <a:pPr algn="ctr"/>
            <a:r>
              <a:rPr lang="pl-PL" dirty="0"/>
              <a:t>INNER JOIN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021F950-E380-4418-A5E0-B417E12CC86A}"/>
              </a:ext>
            </a:extLst>
          </p:cNvPr>
          <p:cNvSpPr txBox="1"/>
          <p:nvPr/>
        </p:nvSpPr>
        <p:spPr>
          <a:xfrm>
            <a:off x="8683416" y="798336"/>
            <a:ext cx="2790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iloczyn kartezjański zbiorów</a:t>
            </a:r>
          </a:p>
          <a:p>
            <a:pPr algn="ctr"/>
            <a:r>
              <a:rPr lang="pl-PL" dirty="0"/>
              <a:t>(pełne złączenie </a:t>
            </a:r>
          </a:p>
          <a:p>
            <a:pPr algn="ctr"/>
            <a:r>
              <a:rPr lang="pl-PL" dirty="0"/>
              <a:t>dwóch tabel)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572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050B275-AFE8-4C3E-A2A5-137197C2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8" y="508751"/>
            <a:ext cx="8111014" cy="259032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1C90468-A9B4-4E4D-A9EF-A1CB204B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6" y="3648859"/>
            <a:ext cx="8041005" cy="251031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BEDD247-1DE6-4A32-99A8-F1F9D85A5497}"/>
              </a:ext>
            </a:extLst>
          </p:cNvPr>
          <p:cNvSpPr txBox="1"/>
          <p:nvPr/>
        </p:nvSpPr>
        <p:spPr>
          <a:xfrm>
            <a:off x="8707178" y="871870"/>
            <a:ext cx="2985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dodatkowy warunek</a:t>
            </a:r>
          </a:p>
          <a:p>
            <a:pPr algn="ctr"/>
            <a:r>
              <a:rPr lang="pl-PL" sz="2000" b="1" dirty="0"/>
              <a:t>WHERE, ale efektywnie </a:t>
            </a:r>
          </a:p>
          <a:p>
            <a:pPr algn="ctr"/>
            <a:r>
              <a:rPr lang="pl-PL" sz="2000" b="1" dirty="0"/>
              <a:t>końcowy wynik jest </a:t>
            </a:r>
          </a:p>
          <a:p>
            <a:pPr algn="ctr"/>
            <a:r>
              <a:rPr lang="pl-PL" sz="2000" b="1" dirty="0"/>
              <a:t>wyznaczany „na piechotę”</a:t>
            </a:r>
            <a:endParaRPr lang="en-GB" sz="20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41CC46-F4AF-4A96-805D-12E231D4E775}"/>
              </a:ext>
            </a:extLst>
          </p:cNvPr>
          <p:cNvSpPr txBox="1"/>
          <p:nvPr/>
        </p:nvSpPr>
        <p:spPr>
          <a:xfrm>
            <a:off x="9081689" y="3429000"/>
            <a:ext cx="29067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to samo przy użyciu</a:t>
            </a:r>
          </a:p>
          <a:p>
            <a:pPr algn="ctr"/>
            <a:r>
              <a:rPr lang="pl-PL" sz="2000" b="1" dirty="0"/>
              <a:t>INNER JOIN ... ON,</a:t>
            </a:r>
          </a:p>
          <a:p>
            <a:pPr algn="ctr"/>
            <a:r>
              <a:rPr lang="pl-PL" sz="2000" b="1" dirty="0"/>
              <a:t>ta konstrukcja jest bardzo</a:t>
            </a:r>
          </a:p>
          <a:p>
            <a:pPr algn="ctr"/>
            <a:r>
              <a:rPr lang="pl-PL" sz="2000" b="1" dirty="0"/>
              <a:t>specyficzna, więc cała</a:t>
            </a:r>
          </a:p>
          <a:p>
            <a:pPr algn="ctr"/>
            <a:r>
              <a:rPr lang="pl-PL" sz="2000" b="1" dirty="0"/>
              <a:t>operacja może </a:t>
            </a:r>
          </a:p>
          <a:p>
            <a:pPr algn="ctr"/>
            <a:r>
              <a:rPr lang="pl-PL" sz="2000" b="1" dirty="0"/>
              <a:t>być przez serwery </a:t>
            </a:r>
          </a:p>
          <a:p>
            <a:pPr algn="ctr"/>
            <a:r>
              <a:rPr lang="pl-PL" sz="2000" b="1" dirty="0"/>
              <a:t>optymalizowana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40211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F46C46B-CA62-4A57-ACDF-CFCD7BFD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57" y="697428"/>
            <a:ext cx="6300788" cy="261032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09157CE-B9CA-4CBB-894D-06C5E8CC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2" y="3550247"/>
            <a:ext cx="6340793" cy="24603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0487171-3BF0-4587-9F2A-1BE04EE9E8F8}"/>
              </a:ext>
            </a:extLst>
          </p:cNvPr>
          <p:cNvSpPr txBox="1"/>
          <p:nvPr/>
        </p:nvSpPr>
        <p:spPr>
          <a:xfrm>
            <a:off x="8212824" y="2888527"/>
            <a:ext cx="3351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wyniki wykonania</a:t>
            </a:r>
          </a:p>
          <a:p>
            <a:pPr algn="ctr"/>
            <a:r>
              <a:rPr lang="pl-PL" sz="2000" b="1" dirty="0"/>
              <a:t>kwerend, przy pozostawieniu </a:t>
            </a:r>
          </a:p>
          <a:p>
            <a:pPr algn="ctr"/>
            <a:r>
              <a:rPr lang="pl-PL" sz="2000" b="1" dirty="0"/>
              <a:t>kolumn istotnych </a:t>
            </a:r>
          </a:p>
          <a:p>
            <a:pPr algn="ctr"/>
            <a:r>
              <a:rPr lang="pl-PL" sz="2000" b="1" dirty="0"/>
              <a:t>dla użytkownika końcowego</a:t>
            </a:r>
            <a:endParaRPr lang="en-GB" sz="2000" b="1" dirty="0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5AAB2AD4-0A5B-4BA7-9EE1-77204EB59DDA}"/>
              </a:ext>
            </a:extLst>
          </p:cNvPr>
          <p:cNvSpPr/>
          <p:nvPr/>
        </p:nvSpPr>
        <p:spPr>
          <a:xfrm rot="11610083">
            <a:off x="7978907" y="2236639"/>
            <a:ext cx="1133195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B58F3F3-6DA6-4CC4-B744-C3C7C32A7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25648">
            <a:off x="7645846" y="4553837"/>
            <a:ext cx="1133954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4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FE5FA22-E036-40F3-A8DF-ADDA5E50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61" y="1416311"/>
            <a:ext cx="6569393" cy="25146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C3E8E4-131B-42D8-ABE9-3691BDB4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31829" y="1926323"/>
            <a:ext cx="2987299" cy="26215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52464DF-51C8-4629-949B-2B236636F89F}"/>
              </a:ext>
            </a:extLst>
          </p:cNvPr>
          <p:cNvSpPr txBox="1"/>
          <p:nvPr/>
        </p:nvSpPr>
        <p:spPr>
          <a:xfrm>
            <a:off x="701748" y="2767280"/>
            <a:ext cx="3004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ciekawostka: INNER JOIN</a:t>
            </a:r>
          </a:p>
          <a:p>
            <a:r>
              <a:rPr lang="pl-PL" sz="2000" b="1" dirty="0"/>
              <a:t>może być używany razem</a:t>
            </a:r>
          </a:p>
          <a:p>
            <a:r>
              <a:rPr lang="pl-PL" sz="2000" b="1" dirty="0"/>
              <a:t>z WHERE (zamiast ON), ale</a:t>
            </a:r>
          </a:p>
          <a:p>
            <a:r>
              <a:rPr lang="pl-PL" sz="2000" b="1" dirty="0"/>
              <a:t>nie jest to zalecana forma</a:t>
            </a:r>
          </a:p>
        </p:txBody>
      </p:sp>
    </p:spTree>
    <p:extLst>
      <p:ext uri="{BB962C8B-B14F-4D97-AF65-F5344CB8AC3E}">
        <p14:creationId xmlns:p14="http://schemas.microsoft.com/office/powerpoint/2010/main" val="28300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91788C7-AD3D-42A7-8612-1D04758DBED0}"/>
              </a:ext>
            </a:extLst>
          </p:cNvPr>
          <p:cNvSpPr txBox="1"/>
          <p:nvPr/>
        </p:nvSpPr>
        <p:spPr>
          <a:xfrm>
            <a:off x="1648046" y="2079499"/>
            <a:ext cx="885434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Praca w trybie konsolowym stanowi najbardziej podstawowy tryb pracy </a:t>
            </a:r>
          </a:p>
          <a:p>
            <a:pPr algn="ctr"/>
            <a:r>
              <a:rPr lang="pl-PL" sz="2000" b="1" dirty="0"/>
              <a:t>dla MySQL (w praktyce stosuje się zaś często inne „okienkowe” rozwiązania).</a:t>
            </a:r>
          </a:p>
          <a:p>
            <a:pPr algn="ctr"/>
            <a:endParaRPr lang="pl-PL" sz="2000" b="1" dirty="0"/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Podobnie jest dla innych systemów zarządzania bazami danych. Można przyjąć, że</a:t>
            </a:r>
          </a:p>
          <a:p>
            <a:pPr algn="ctr"/>
            <a:r>
              <a:rPr lang="pl-PL" sz="2000" b="1" dirty="0"/>
              <a:t>tryb konsolowy jest zawsze trybem podstawowym, nawet jeśli używane są</a:t>
            </a:r>
          </a:p>
          <a:p>
            <a:pPr algn="ctr"/>
            <a:r>
              <a:rPr lang="pl-PL" sz="2000" b="1" dirty="0"/>
              <a:t>wygodniejsze programy narzędziowe.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3CBA54B-7C02-46B0-84D9-50AC0DDCDE88}"/>
              </a:ext>
            </a:extLst>
          </p:cNvPr>
          <p:cNvSpPr txBox="1"/>
          <p:nvPr/>
        </p:nvSpPr>
        <p:spPr>
          <a:xfrm>
            <a:off x="595390" y="1658771"/>
            <a:ext cx="575984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WAMP</a:t>
            </a:r>
          </a:p>
          <a:p>
            <a:pPr algn="ctr"/>
            <a:endParaRPr lang="pl-PL" sz="2000" b="1" dirty="0"/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Windows - </a:t>
            </a:r>
            <a:r>
              <a:rPr lang="pl-PL" sz="2000" dirty="0"/>
              <a:t>system operacyjny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b="1"/>
              <a:t>Apache </a:t>
            </a:r>
            <a:r>
              <a:rPr lang="pl-PL" sz="2000" b="1" dirty="0"/>
              <a:t>– </a:t>
            </a:r>
            <a:r>
              <a:rPr lang="pl-PL" sz="2000" dirty="0"/>
              <a:t>serwer udostępniający strony internetowe</a:t>
            </a:r>
          </a:p>
          <a:p>
            <a:pPr algn="ctr"/>
            <a:endParaRPr lang="pl-PL" sz="2000" dirty="0"/>
          </a:p>
          <a:p>
            <a:pPr algn="ctr"/>
            <a:r>
              <a:rPr lang="pl-PL" sz="2000" b="1" dirty="0"/>
              <a:t>MySQL – </a:t>
            </a:r>
            <a:r>
              <a:rPr lang="pl-PL" sz="2000" dirty="0"/>
              <a:t>system zarządzania bazami danych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PHP - </a:t>
            </a:r>
            <a:r>
              <a:rPr lang="pl-PL" sz="2000" dirty="0"/>
              <a:t>język programowania </a:t>
            </a:r>
          </a:p>
          <a:p>
            <a:pPr algn="ctr"/>
            <a:r>
              <a:rPr lang="pl-PL" sz="2000" dirty="0"/>
              <a:t>przeznaczony do współpracy z kodem 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CD17FF-E778-42A8-8322-7655611CC410}"/>
              </a:ext>
            </a:extLst>
          </p:cNvPr>
          <p:cNvSpPr txBox="1"/>
          <p:nvPr/>
        </p:nvSpPr>
        <p:spPr>
          <a:xfrm>
            <a:off x="7616455" y="1422655"/>
            <a:ext cx="3082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pakiet użytecznych programów</a:t>
            </a:r>
          </a:p>
          <a:p>
            <a:pPr algn="ctr"/>
            <a:r>
              <a:rPr lang="pl-PL" dirty="0"/>
              <a:t>do przygotowywania aplikacji </a:t>
            </a:r>
          </a:p>
          <a:p>
            <a:pPr algn="ctr"/>
            <a:r>
              <a:rPr lang="pl-PL" dirty="0"/>
              <a:t>internetowych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CB2321D4-06D2-45A8-9288-C34940870CD7}"/>
              </a:ext>
            </a:extLst>
          </p:cNvPr>
          <p:cNvSpPr/>
          <p:nvPr/>
        </p:nvSpPr>
        <p:spPr>
          <a:xfrm rot="10800000">
            <a:off x="5964865" y="1738561"/>
            <a:ext cx="1265275" cy="14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1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9A2B6A2-A23D-4539-9C32-84579C94B1F5}"/>
              </a:ext>
            </a:extLst>
          </p:cNvPr>
          <p:cNvSpPr txBox="1"/>
          <p:nvPr/>
        </p:nvSpPr>
        <p:spPr>
          <a:xfrm>
            <a:off x="3232298" y="1573619"/>
            <a:ext cx="3136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serwer stron internetowych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B31CC9-532F-423A-B61E-DCB72603E9EF}"/>
              </a:ext>
            </a:extLst>
          </p:cNvPr>
          <p:cNvSpPr txBox="1"/>
          <p:nvPr/>
        </p:nvSpPr>
        <p:spPr>
          <a:xfrm>
            <a:off x="3742660" y="4082902"/>
            <a:ext cx="252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użytkownik Internetu 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5A02D99-00EF-419F-830A-7246E23A0066}"/>
              </a:ext>
            </a:extLst>
          </p:cNvPr>
          <p:cNvCxnSpPr>
            <a:cxnSpLocks/>
          </p:cNvCxnSpPr>
          <p:nvPr/>
        </p:nvCxnSpPr>
        <p:spPr>
          <a:xfrm flipV="1">
            <a:off x="4134680" y="2286000"/>
            <a:ext cx="0" cy="12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2B43187-8589-47B9-B12A-1FEC9963F0DF}"/>
              </a:ext>
            </a:extLst>
          </p:cNvPr>
          <p:cNvCxnSpPr>
            <a:cxnSpLocks/>
          </p:cNvCxnSpPr>
          <p:nvPr/>
        </p:nvCxnSpPr>
        <p:spPr>
          <a:xfrm>
            <a:off x="5740196" y="2314354"/>
            <a:ext cx="0" cy="130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4685D1D-6FC0-4FC9-B205-A34111509697}"/>
              </a:ext>
            </a:extLst>
          </p:cNvPr>
          <p:cNvSpPr txBox="1"/>
          <p:nvPr/>
        </p:nvSpPr>
        <p:spPr>
          <a:xfrm>
            <a:off x="1053687" y="2688365"/>
            <a:ext cx="288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wpisanie adresu strony</a:t>
            </a:r>
          </a:p>
          <a:p>
            <a:pPr algn="ctr"/>
            <a:r>
              <a:rPr lang="pl-PL" dirty="0"/>
              <a:t>internetowej do przeglądarki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B1874FA-8352-456B-BBFA-5C2107E44A9F}"/>
              </a:ext>
            </a:extLst>
          </p:cNvPr>
          <p:cNvSpPr txBox="1"/>
          <p:nvPr/>
        </p:nvSpPr>
        <p:spPr>
          <a:xfrm>
            <a:off x="6451805" y="2521619"/>
            <a:ext cx="313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odbiór pliku *.</a:t>
            </a:r>
            <a:r>
              <a:rPr lang="pl-PL" dirty="0" err="1"/>
              <a:t>html</a:t>
            </a:r>
            <a:r>
              <a:rPr lang="pl-PL" dirty="0"/>
              <a:t>, który jest </a:t>
            </a:r>
          </a:p>
          <a:p>
            <a:pPr algn="ctr"/>
            <a:r>
              <a:rPr lang="pl-PL" dirty="0"/>
              <a:t>wyświetlany przez przeglądarkę</a:t>
            </a:r>
          </a:p>
          <a:p>
            <a:pPr algn="ctr"/>
            <a:r>
              <a:rPr lang="pl-PL" dirty="0"/>
              <a:t>zgodnie z kodem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95C1C82-D565-469A-B48D-246BF25C2E78}"/>
              </a:ext>
            </a:extLst>
          </p:cNvPr>
          <p:cNvSpPr txBox="1"/>
          <p:nvPr/>
        </p:nvSpPr>
        <p:spPr>
          <a:xfrm>
            <a:off x="2743200" y="637953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/>
              <a:t>Przypadek bardzo prostego kodu w języku HTML</a:t>
            </a:r>
          </a:p>
        </p:txBody>
      </p:sp>
    </p:spTree>
    <p:extLst>
      <p:ext uri="{BB962C8B-B14F-4D97-AF65-F5344CB8AC3E}">
        <p14:creationId xmlns:p14="http://schemas.microsoft.com/office/powerpoint/2010/main" val="220938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9A2B6A2-A23D-4539-9C32-84579C94B1F5}"/>
              </a:ext>
            </a:extLst>
          </p:cNvPr>
          <p:cNvSpPr txBox="1"/>
          <p:nvPr/>
        </p:nvSpPr>
        <p:spPr>
          <a:xfrm>
            <a:off x="3232298" y="1573619"/>
            <a:ext cx="3136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serwer stron internetowych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B31CC9-532F-423A-B61E-DCB72603E9EF}"/>
              </a:ext>
            </a:extLst>
          </p:cNvPr>
          <p:cNvSpPr txBox="1"/>
          <p:nvPr/>
        </p:nvSpPr>
        <p:spPr>
          <a:xfrm>
            <a:off x="3742660" y="4082902"/>
            <a:ext cx="252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użytkownik Internetu 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5A02D99-00EF-419F-830A-7246E23A0066}"/>
              </a:ext>
            </a:extLst>
          </p:cNvPr>
          <p:cNvCxnSpPr>
            <a:cxnSpLocks/>
          </p:cNvCxnSpPr>
          <p:nvPr/>
        </p:nvCxnSpPr>
        <p:spPr>
          <a:xfrm flipV="1">
            <a:off x="4134680" y="2286000"/>
            <a:ext cx="0" cy="12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2B43187-8589-47B9-B12A-1FEC9963F0DF}"/>
              </a:ext>
            </a:extLst>
          </p:cNvPr>
          <p:cNvCxnSpPr>
            <a:cxnSpLocks/>
          </p:cNvCxnSpPr>
          <p:nvPr/>
        </p:nvCxnSpPr>
        <p:spPr>
          <a:xfrm>
            <a:off x="5740196" y="2314354"/>
            <a:ext cx="0" cy="130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4685D1D-6FC0-4FC9-B205-A34111509697}"/>
              </a:ext>
            </a:extLst>
          </p:cNvPr>
          <p:cNvSpPr txBox="1"/>
          <p:nvPr/>
        </p:nvSpPr>
        <p:spPr>
          <a:xfrm>
            <a:off x="1053687" y="2688365"/>
            <a:ext cx="288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wpisanie adresu strony</a:t>
            </a:r>
          </a:p>
          <a:p>
            <a:pPr algn="ctr"/>
            <a:r>
              <a:rPr lang="pl-PL" dirty="0"/>
              <a:t>internetowej do przeglądarki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B1874FA-8352-456B-BBFA-5C2107E44A9F}"/>
              </a:ext>
            </a:extLst>
          </p:cNvPr>
          <p:cNvSpPr txBox="1"/>
          <p:nvPr/>
        </p:nvSpPr>
        <p:spPr>
          <a:xfrm>
            <a:off x="6451805" y="2695284"/>
            <a:ext cx="313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odbiór pliku *.</a:t>
            </a:r>
            <a:r>
              <a:rPr lang="pl-PL" dirty="0" err="1"/>
              <a:t>html</a:t>
            </a:r>
            <a:r>
              <a:rPr lang="pl-PL" dirty="0"/>
              <a:t>, który jest </a:t>
            </a:r>
          </a:p>
          <a:p>
            <a:pPr algn="ctr"/>
            <a:r>
              <a:rPr lang="pl-PL" dirty="0"/>
              <a:t>wyświetlany przez przeglądarkę</a:t>
            </a:r>
          </a:p>
          <a:p>
            <a:pPr algn="ctr"/>
            <a:r>
              <a:rPr lang="pl-PL" dirty="0"/>
              <a:t>zgodnie z kodem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95C1C82-D565-469A-B48D-246BF25C2E78}"/>
              </a:ext>
            </a:extLst>
          </p:cNvPr>
          <p:cNvSpPr txBox="1"/>
          <p:nvPr/>
        </p:nvSpPr>
        <p:spPr>
          <a:xfrm>
            <a:off x="2743200" y="637953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u="sng" dirty="0"/>
              <a:t>Przypadek  kodu w języku HTML zawierającego </a:t>
            </a:r>
          </a:p>
          <a:p>
            <a:pPr algn="ctr"/>
            <a:r>
              <a:rPr lang="pl-PL" u="sng" dirty="0"/>
              <a:t>fragmenty napisane w innych językach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07ECF80-A506-49FB-836D-24B17D356B88}"/>
              </a:ext>
            </a:extLst>
          </p:cNvPr>
          <p:cNvSpPr txBox="1"/>
          <p:nvPr/>
        </p:nvSpPr>
        <p:spPr>
          <a:xfrm>
            <a:off x="6762307" y="3888997"/>
            <a:ext cx="3161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dodatkowe przetwarzanie pliku </a:t>
            </a:r>
          </a:p>
          <a:p>
            <a:pPr algn="ctr"/>
            <a:r>
              <a:rPr lang="pl-PL" dirty="0"/>
              <a:t>po stronie użytkownika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6EFA2DF-5C09-4A53-B3BE-3382A9602541}"/>
              </a:ext>
            </a:extLst>
          </p:cNvPr>
          <p:cNvSpPr/>
          <p:nvPr/>
        </p:nvSpPr>
        <p:spPr>
          <a:xfrm rot="10800000">
            <a:off x="7554432" y="935665"/>
            <a:ext cx="669851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27FA215-E3C5-472B-B7F7-7695EC7CE0FD}"/>
              </a:ext>
            </a:extLst>
          </p:cNvPr>
          <p:cNvSpPr txBox="1"/>
          <p:nvPr/>
        </p:nvSpPr>
        <p:spPr>
          <a:xfrm>
            <a:off x="8343156" y="409928"/>
            <a:ext cx="27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 dużym uproszczeniu,</a:t>
            </a:r>
          </a:p>
          <a:p>
            <a:pPr algn="ctr"/>
            <a:r>
              <a:rPr lang="pl-PL" dirty="0"/>
              <a:t>w zasadzie to już wykracza </a:t>
            </a:r>
          </a:p>
          <a:p>
            <a:pPr algn="ctr"/>
            <a:r>
              <a:rPr lang="pl-PL" dirty="0"/>
              <a:t>poza ramy przedmiotu</a:t>
            </a:r>
          </a:p>
          <a:p>
            <a:pPr algn="ctr"/>
            <a:r>
              <a:rPr lang="pl-PL"/>
              <a:t>Bazy </a:t>
            </a:r>
            <a:r>
              <a:rPr lang="pl-PL" dirty="0"/>
              <a:t>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21B776F-D8BF-4B81-B31B-63FFEE7EDFA3}"/>
              </a:ext>
            </a:extLst>
          </p:cNvPr>
          <p:cNvSpPr txBox="1"/>
          <p:nvPr/>
        </p:nvSpPr>
        <p:spPr>
          <a:xfrm>
            <a:off x="6562975" y="1707638"/>
            <a:ext cx="37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przed przekazaniem pliku, dodatkowe</a:t>
            </a:r>
          </a:p>
          <a:p>
            <a:pPr algn="ctr"/>
            <a:r>
              <a:rPr lang="pl-PL" dirty="0"/>
              <a:t>przetwarzanie po stronie serwera</a:t>
            </a:r>
          </a:p>
        </p:txBody>
      </p:sp>
    </p:spTree>
    <p:extLst>
      <p:ext uri="{BB962C8B-B14F-4D97-AF65-F5344CB8AC3E}">
        <p14:creationId xmlns:p14="http://schemas.microsoft.com/office/powerpoint/2010/main" val="188340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EF2F80C-C1B8-455C-AEDE-1345C488B968}"/>
              </a:ext>
            </a:extLst>
          </p:cNvPr>
          <p:cNvSpPr txBox="1"/>
          <p:nvPr/>
        </p:nvSpPr>
        <p:spPr>
          <a:xfrm>
            <a:off x="3481670" y="1360968"/>
            <a:ext cx="4282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przetwarzanie po stronie użytkownika </a:t>
            </a:r>
          </a:p>
          <a:p>
            <a:pPr algn="ctr"/>
            <a:r>
              <a:rPr lang="pl-PL" sz="2000" b="1" dirty="0"/>
              <a:t>np. JavaScript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9DB164C-D4D8-46C8-9857-96B55D488D01}"/>
              </a:ext>
            </a:extLst>
          </p:cNvPr>
          <p:cNvSpPr txBox="1"/>
          <p:nvPr/>
        </p:nvSpPr>
        <p:spPr>
          <a:xfrm>
            <a:off x="2799821" y="2784119"/>
            <a:ext cx="594380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przetwarzanie po stronie serwera</a:t>
            </a:r>
          </a:p>
          <a:p>
            <a:pPr algn="ctr"/>
            <a:r>
              <a:rPr lang="pl-PL" sz="2000" b="1" dirty="0"/>
              <a:t>np. PHP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przed wysłaniem pliku do użytkownika kod PHP </a:t>
            </a:r>
          </a:p>
          <a:p>
            <a:pPr algn="ctr"/>
            <a:r>
              <a:rPr lang="pl-PL" sz="2000" b="1" dirty="0"/>
              <a:t>jest wykonywany, a jego rezultaty wstawiane do kodu </a:t>
            </a:r>
          </a:p>
          <a:p>
            <a:pPr algn="ctr"/>
            <a:r>
              <a:rPr lang="pl-PL" sz="2000" b="1" dirty="0"/>
              <a:t>w języku HTML, w szczególności przy pomocy </a:t>
            </a:r>
          </a:p>
          <a:p>
            <a:pPr algn="ctr"/>
            <a:r>
              <a:rPr lang="pl-PL" sz="2000" b="1" dirty="0"/>
              <a:t>komend PHP można wydobywać dane z baz danych </a:t>
            </a:r>
          </a:p>
          <a:p>
            <a:pPr algn="ctr"/>
            <a:r>
              <a:rPr lang="pl-PL" sz="2000" b="1" dirty="0"/>
              <a:t>systemu MySQL lub można także </a:t>
            </a:r>
          </a:p>
          <a:p>
            <a:pPr algn="ctr"/>
            <a:r>
              <a:rPr lang="pl-PL" sz="2000" b="1" dirty="0"/>
              <a:t>przetwarzać dane pochodzące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9777255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AEAA05AE80A048B57640A4A96F9B71" ma:contentTypeVersion="2" ma:contentTypeDescription="Utwórz nowy dokument." ma:contentTypeScope="" ma:versionID="5804b7a8ce8dfdc5f146b99eae9b490b">
  <xsd:schema xmlns:xsd="http://www.w3.org/2001/XMLSchema" xmlns:xs="http://www.w3.org/2001/XMLSchema" xmlns:p="http://schemas.microsoft.com/office/2006/metadata/properties" xmlns:ns2="7ba5ccc6-9ac5-4070-9f68-a7e10be9e366" targetNamespace="http://schemas.microsoft.com/office/2006/metadata/properties" ma:root="true" ma:fieldsID="512e2f76e8147dd82d7f73d1dc8e9b6c" ns2:_="">
    <xsd:import namespace="7ba5ccc6-9ac5-4070-9f68-a7e10be9e3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5ccc6-9ac5-4070-9f68-a7e10be9e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E674D-F03D-48DF-9BF6-792CAE5B21EA}"/>
</file>

<file path=customXml/itemProps2.xml><?xml version="1.0" encoding="utf-8"?>
<ds:datastoreItem xmlns:ds="http://schemas.openxmlformats.org/officeDocument/2006/customXml" ds:itemID="{98CEB54A-0D18-4DD9-9BA4-4DBF4ADDC630}"/>
</file>

<file path=customXml/itemProps3.xml><?xml version="1.0" encoding="utf-8"?>
<ds:datastoreItem xmlns:ds="http://schemas.openxmlformats.org/officeDocument/2006/customXml" ds:itemID="{C0810F49-814C-47B0-868C-9657900A582C}"/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2430</Words>
  <Application>Microsoft Office PowerPoint</Application>
  <PresentationFormat>Panoramiczny</PresentationFormat>
  <Paragraphs>562</Paragraphs>
  <Slides>49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Zbigniew Mitura</dc:creator>
  <cp:lastModifiedBy>Zbigniew Mitura</cp:lastModifiedBy>
  <cp:revision>43</cp:revision>
  <dcterms:created xsi:type="dcterms:W3CDTF">2020-11-01T14:19:32Z</dcterms:created>
  <dcterms:modified xsi:type="dcterms:W3CDTF">2021-05-24T20:35:16Z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0x0101004DAEAA05AE80A048B57640A4A96F9B71</vt:lpwstr>
  </property>
</Properties>
</file>