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277" r:id="rId5"/>
    <p:sldId id="278" r:id="rId6"/>
    <p:sldId id="285" r:id="rId7"/>
    <p:sldId id="286" r:id="rId8"/>
    <p:sldId id="287" r:id="rId9"/>
    <p:sldId id="288" r:id="rId10"/>
    <p:sldId id="293" r:id="rId11"/>
    <p:sldId id="294" r:id="rId12"/>
    <p:sldId id="282" r:id="rId13"/>
    <p:sldId id="283" r:id="rId14"/>
    <p:sldId id="295" r:id="rId15"/>
    <p:sldId id="290" r:id="rId16"/>
    <p:sldId id="291" r:id="rId17"/>
    <p:sldId id="292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9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04DF0A-2BF8-40C3-9F43-6CDE9A9B4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7CF24-3891-47F5-906C-0C66948D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F9B1AD-8A65-496D-8EDD-E565D2EE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599F5F-A2F8-430E-9397-384E56F2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02C746-26AC-4D76-BC42-F93F2662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23F91-1674-447D-9E93-8B0B9E5F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882BB6-B679-4FED-A038-5BA1DB41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E7C31E-D70C-43C1-B271-2E322D17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477DFC-9982-48FB-B94E-181C8E57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0F5CBF-2FB4-4F2E-9A41-867355F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3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9D55F2-DA5E-4126-8343-7CC3797A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0B4C81-710D-4541-8023-25053380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FFEA24-B46F-4FC4-8A11-4280649A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41A018-56F4-47CB-9BC6-C121888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75AEBD-9E0D-4F3B-914C-96A661AB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8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D03E99-EC1A-4166-910D-35FDB6A1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0D24B6-4089-481D-B1AE-77A495FA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63767B-05EE-4C01-848C-EA591EC3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685ED5-8A6E-458E-88E9-CAC6C15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B06A45-55C8-4B52-9546-B07045D0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7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399D31-14C1-4386-8D49-A17F5E4E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C0994C-085F-4689-A5DF-5301A5BC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DCE2B3-C467-45EB-B690-36B16450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B5C6F4-BC3B-4D47-B945-8E57248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3156F0-B2E8-46C2-8E83-C0C1DD7B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446FBA-8D09-4AA7-969E-FB4D7084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648E3-379F-4C79-8BA4-A41F016DA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E80D35-8FAA-44BD-B8D9-1CE399F9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5E0742-3A2A-4671-AB25-68023D04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0ABA9D-1672-4379-B333-D551AB89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75CE8D-0E64-45CA-AA20-C134F840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4D5C1-449A-45BF-A98A-A3B4740F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072198-4A26-47BD-837C-72DA7642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DD8ACF-4284-4533-9F94-48C10998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5CCEE52-DD96-4439-BB82-289D7911D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805926-176B-45C8-97DD-D6A140B5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39088A6-F846-4C79-B613-853C6B0B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9F16A2A-B5F9-4703-A402-2C9998E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B0E6CEC-5770-4687-8683-E837EBE4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9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AB13D4-E51B-4385-B4F6-8807BFA3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698E39-FC19-416D-9A5E-7203DEC3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8857920-6F94-4260-95B0-FF6B7D99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A7B7FE4-F05B-433B-A9FE-2D111017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5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3927BD6-BC6E-4FCD-AEDB-19B2C72A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F029B0-788B-48C8-B7F4-258834DC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B1B00E-3576-43A1-A7FC-1F165EC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A48726-FDC3-4FE2-AE26-49614A03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BBB22-2A8B-4781-8E16-9D63F24E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9CFCED-962E-45E1-BF68-A1B95CB53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370B076-65D8-4692-971B-D2249B7E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15DF1E-8957-4765-A921-D51FDBA9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F22176-146F-4C3F-B25A-5A0B945B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E52F2E-D233-4995-8119-7918A697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3F59E4-8F82-49BC-9D24-CB7399B64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A36C67-4685-4947-AC35-443D39423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32AA17-6EEA-49BD-A0F3-06B25F89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80B3BB-7D41-4E69-8884-55557CFC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61F47A-E6CC-45B6-888B-E50B8EB7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A55351D-3FFB-43F3-B2CA-041DCABD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E62C34-6205-4CEC-92E0-12EDDBE9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6857BC-B72B-40DF-95CA-38D196819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2DC8-5246-4540-9D24-E710A782647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792C29-2D34-4465-8423-AFCA2F6C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653249-C622-4EF7-B9CC-AC1617DA0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2160-02B3-4B57-BD86-A15B33C35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A86EEFB-8CA8-40ED-A3AE-A77DCFA4B192}"/>
              </a:ext>
            </a:extLst>
          </p:cNvPr>
          <p:cNvSpPr txBox="1"/>
          <p:nvPr/>
        </p:nvSpPr>
        <p:spPr>
          <a:xfrm>
            <a:off x="1727374" y="968583"/>
            <a:ext cx="85458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>
                <a:solidFill>
                  <a:srgbClr val="C00000"/>
                </a:solidFill>
              </a:rPr>
              <a:t>Różne instrukcje SQL na przykładzie SZBD MySQL</a:t>
            </a:r>
          </a:p>
          <a:p>
            <a:pPr algn="ctr"/>
            <a:endParaRPr lang="pl-PL" sz="2000" b="1"/>
          </a:p>
          <a:p>
            <a:pPr algn="ctr"/>
            <a:r>
              <a:rPr lang="pl-PL" sz="2000" b="1"/>
              <a:t>  </a:t>
            </a:r>
            <a:r>
              <a:rPr lang="pl-PL" sz="2800" b="1"/>
              <a:t>- </a:t>
            </a:r>
            <a:r>
              <a:rPr lang="pl-PL" sz="2800" b="1" err="1"/>
              <a:t>phpMyAdmin</a:t>
            </a:r>
            <a:r>
              <a:rPr lang="pl-PL" sz="2800" b="1"/>
              <a:t> (wybrane funkcjonalności)</a:t>
            </a:r>
          </a:p>
          <a:p>
            <a:pPr algn="ctr"/>
            <a:endParaRPr lang="pl-PL" sz="2800" b="1"/>
          </a:p>
          <a:p>
            <a:pPr algn="ctr"/>
            <a:r>
              <a:rPr lang="pl-PL" sz="2800" b="1"/>
              <a:t>  -  MySQL Workbench (wybrane funkcjonalności)</a:t>
            </a:r>
          </a:p>
          <a:p>
            <a:pPr algn="ctr"/>
            <a:endParaRPr lang="pl-PL" sz="2800" b="1"/>
          </a:p>
          <a:p>
            <a:pPr algn="ctr"/>
            <a:r>
              <a:rPr lang="pl-PL" sz="2800" b="1"/>
              <a:t>  - uproszczona baza danych  Sprzedaż Wysyłkowa</a:t>
            </a:r>
          </a:p>
          <a:p>
            <a:pPr algn="ctr"/>
            <a:endParaRPr lang="pl-PL" sz="2800" b="1"/>
          </a:p>
          <a:p>
            <a:pPr algn="ctr"/>
            <a:r>
              <a:rPr lang="pl-PL" sz="2800" b="1"/>
              <a:t>  - MySQL: różne przykłady podstawowych instrukcji SQL</a:t>
            </a:r>
          </a:p>
          <a:p>
            <a:pPr algn="ctr"/>
            <a:endParaRPr lang="pl-PL" sz="2800" b="1"/>
          </a:p>
          <a:p>
            <a:pPr algn="ctr"/>
            <a:r>
              <a:rPr lang="pl-PL" sz="2800" b="1"/>
              <a:t>  - wybrane przykłady dodatkowych instrukcji SQL, np.</a:t>
            </a:r>
          </a:p>
          <a:p>
            <a:pPr algn="ctr"/>
            <a:r>
              <a:rPr lang="pl-PL" sz="2800" b="1"/>
              <a:t>        użycie procedur składowanych</a:t>
            </a:r>
          </a:p>
        </p:txBody>
      </p:sp>
    </p:spTree>
    <p:extLst>
      <p:ext uri="{BB962C8B-B14F-4D97-AF65-F5344CB8AC3E}">
        <p14:creationId xmlns:p14="http://schemas.microsoft.com/office/powerpoint/2010/main" val="8948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DCADE3C-2559-4019-8B31-CBD5E761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25" y="414337"/>
            <a:ext cx="8401050" cy="60293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44F1914-61B2-4CF2-8E4D-0C7FD95F3B03}"/>
              </a:ext>
            </a:extLst>
          </p:cNvPr>
          <p:cNvSpPr txBox="1"/>
          <p:nvPr/>
        </p:nvSpPr>
        <p:spPr>
          <a:xfrm>
            <a:off x="312918" y="1048048"/>
            <a:ext cx="1869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/>
              <a:t>Sprzedaż</a:t>
            </a:r>
          </a:p>
          <a:p>
            <a:pPr algn="ctr"/>
            <a:r>
              <a:rPr lang="pl-PL" sz="2800" b="1"/>
              <a:t>Wysyłkowa</a:t>
            </a:r>
            <a:endParaRPr lang="en-US" sz="2800" b="1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6CE231E-9CC5-4A47-8782-7AC98327ABFA}"/>
              </a:ext>
            </a:extLst>
          </p:cNvPr>
          <p:cNvSpPr txBox="1"/>
          <p:nvPr/>
        </p:nvSpPr>
        <p:spPr>
          <a:xfrm>
            <a:off x="265758" y="3625702"/>
            <a:ext cx="2443554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/>
              <a:t>na podstawie:</a:t>
            </a:r>
          </a:p>
          <a:p>
            <a:r>
              <a:rPr lang="en-US" sz="1600" b="1"/>
              <a:t>Richard Stones, </a:t>
            </a:r>
            <a:endParaRPr lang="pl-PL" sz="1600" b="1"/>
          </a:p>
          <a:p>
            <a:r>
              <a:rPr lang="en-US" sz="1600" b="1"/>
              <a:t>Neil Matthew, </a:t>
            </a:r>
          </a:p>
          <a:p>
            <a:r>
              <a:rPr lang="en-US" sz="1600" b="1"/>
              <a:t>Bazy danych i PostgreSQL. </a:t>
            </a:r>
            <a:endParaRPr lang="pl-PL" sz="1600" b="1"/>
          </a:p>
          <a:p>
            <a:r>
              <a:rPr lang="en-US" sz="1600" b="1"/>
              <a:t>Od podstaw,</a:t>
            </a:r>
          </a:p>
          <a:p>
            <a:r>
              <a:rPr lang="en-US" sz="1600" b="1"/>
              <a:t>Helion, Gliwice, 2002 </a:t>
            </a:r>
          </a:p>
          <a:p>
            <a:endParaRPr lang="pl-PL" sz="1600" b="1"/>
          </a:p>
          <a:p>
            <a:r>
              <a:rPr lang="pl-PL" sz="1600" b="1"/>
              <a:t>(po zmodyfikowaniu </a:t>
            </a:r>
          </a:p>
          <a:p>
            <a:r>
              <a:rPr lang="pl-PL" sz="1600" b="1"/>
              <a:t>I dostosowaniu do </a:t>
            </a:r>
          </a:p>
          <a:p>
            <a:r>
              <a:rPr lang="pl-PL" sz="1600" b="1"/>
              <a:t>SZBD MySQL)</a:t>
            </a:r>
            <a:endParaRPr lang="en-US" sz="1600" b="1"/>
          </a:p>
          <a:p>
            <a:r>
              <a:rPr lang="en-US"/>
              <a:t>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8D7FBB0-9F72-A2D2-C7C9-FE839AE96FBF}"/>
              </a:ext>
            </a:extLst>
          </p:cNvPr>
          <p:cNvSpPr txBox="1"/>
          <p:nvPr/>
        </p:nvSpPr>
        <p:spPr>
          <a:xfrm>
            <a:off x="3238332" y="5591860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/>
              <a:t>phpMyAdmin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7944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F5F7D9CD-9289-1879-9BE5-3749D9E0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90" y="201453"/>
            <a:ext cx="8165306" cy="645509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CFF98B1-20C5-4123-DE59-C944E7940530}"/>
              </a:ext>
            </a:extLst>
          </p:cNvPr>
          <p:cNvSpPr txBox="1"/>
          <p:nvPr/>
        </p:nvSpPr>
        <p:spPr>
          <a:xfrm>
            <a:off x="3764778" y="5832949"/>
            <a:ext cx="270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/>
              <a:t>MySQL Work Bench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73062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0946CDA-53CC-4197-9E44-B625D419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393" y="1390761"/>
            <a:ext cx="2790349" cy="420766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18D7B36-B827-49AF-99C4-C1337C42E48D}"/>
              </a:ext>
            </a:extLst>
          </p:cNvPr>
          <p:cNvSpPr txBox="1"/>
          <p:nvPr/>
        </p:nvSpPr>
        <p:spPr>
          <a:xfrm>
            <a:off x="6096000" y="1128280"/>
            <a:ext cx="1487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Tabela </a:t>
            </a:r>
            <a:r>
              <a:rPr lang="pl-PL" sz="2000" b="1" err="1"/>
              <a:t>stock</a:t>
            </a:r>
            <a:endParaRPr lang="en-US" sz="2000" b="1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FB666CC-D08B-4EFD-80A6-BB18F32C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86" y="1837589"/>
            <a:ext cx="2155508" cy="3941921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C99F5834-1A30-4ACF-9B58-861B68C0D2B2}"/>
              </a:ext>
            </a:extLst>
          </p:cNvPr>
          <p:cNvSpPr txBox="1"/>
          <p:nvPr/>
        </p:nvSpPr>
        <p:spPr>
          <a:xfrm>
            <a:off x="9353085" y="735104"/>
            <a:ext cx="179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Tabela </a:t>
            </a:r>
            <a:r>
              <a:rPr lang="pl-PL" sz="2000" b="1" err="1"/>
              <a:t>barcode</a:t>
            </a:r>
            <a:endParaRPr lang="en-US" sz="2000" b="1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6C29067-C468-4505-82EE-78269AF70B3E}"/>
              </a:ext>
            </a:extLst>
          </p:cNvPr>
          <p:cNvSpPr txBox="1"/>
          <p:nvPr/>
        </p:nvSpPr>
        <p:spPr>
          <a:xfrm>
            <a:off x="1455295" y="943991"/>
            <a:ext cx="141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Tabela </a:t>
            </a:r>
            <a:r>
              <a:rPr lang="pl-PL" sz="2000" b="1" err="1"/>
              <a:t>item</a:t>
            </a:r>
            <a:endParaRPr lang="en-US" sz="2000" b="1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A6AF69C-A83D-4BC1-A154-57ACB5738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23" y="1597454"/>
            <a:ext cx="4901565" cy="4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C4636C3-D7AE-4BB7-B976-C8FC80F5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01" y="941011"/>
            <a:ext cx="7747635" cy="237363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768EC9E-9384-4C17-B839-0C9785EFCDDA}"/>
              </a:ext>
            </a:extLst>
          </p:cNvPr>
          <p:cNvSpPr txBox="1"/>
          <p:nvPr/>
        </p:nvSpPr>
        <p:spPr>
          <a:xfrm>
            <a:off x="6464135" y="357128"/>
            <a:ext cx="1931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Tabela </a:t>
            </a:r>
            <a:r>
              <a:rPr lang="pl-PL" sz="2000" b="1" err="1"/>
              <a:t>customer</a:t>
            </a:r>
            <a:endParaRPr lang="en-US" sz="2000" b="1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572162F-1593-452F-B323-FF23438B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2" y="1959429"/>
            <a:ext cx="3173730" cy="293778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24E4B40-56E6-417B-8714-22A0775BF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88" y="4433887"/>
            <a:ext cx="6347460" cy="166687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1EB2A51-4331-41F3-8825-92DDF3594D2F}"/>
              </a:ext>
            </a:extLst>
          </p:cNvPr>
          <p:cNvSpPr txBox="1"/>
          <p:nvPr/>
        </p:nvSpPr>
        <p:spPr>
          <a:xfrm>
            <a:off x="886294" y="1375684"/>
            <a:ext cx="191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Tabela </a:t>
            </a:r>
            <a:r>
              <a:rPr lang="pl-PL" sz="2000" b="1" err="1"/>
              <a:t>orderline</a:t>
            </a:r>
            <a:endParaRPr lang="en-US" sz="2000" b="1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F84EDE8-C881-4ED8-BFC7-89D36D889A86}"/>
              </a:ext>
            </a:extLst>
          </p:cNvPr>
          <p:cNvSpPr txBox="1"/>
          <p:nvPr/>
        </p:nvSpPr>
        <p:spPr>
          <a:xfrm>
            <a:off x="6857834" y="3895651"/>
            <a:ext cx="1932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Tabela </a:t>
            </a:r>
            <a:r>
              <a:rPr lang="pl-PL" sz="2000" b="1" err="1"/>
              <a:t>orderinfo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80936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A5592A2-60F2-440E-958E-C539A5DAFBBC}"/>
              </a:ext>
            </a:extLst>
          </p:cNvPr>
          <p:cNvSpPr txBox="1"/>
          <p:nvPr/>
        </p:nvSpPr>
        <p:spPr>
          <a:xfrm>
            <a:off x="503635" y="435934"/>
            <a:ext cx="111847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-- NULL </a:t>
            </a:r>
            <a:r>
              <a:rPr lang="en-US" sz="2400" b="1" err="1"/>
              <a:t>specjalna</a:t>
            </a:r>
            <a:r>
              <a:rPr lang="en-US" sz="2400" b="1"/>
              <a:t> </a:t>
            </a:r>
            <a:r>
              <a:rPr lang="en-US" sz="2400" b="1" err="1"/>
              <a:t>wartość</a:t>
            </a:r>
            <a:endParaRPr lang="en-US" sz="2400" b="1"/>
          </a:p>
          <a:p>
            <a:r>
              <a:rPr lang="en-US" sz="2400" b="1"/>
              <a:t>-- </a:t>
            </a:r>
            <a:r>
              <a:rPr lang="en-US" sz="2400" b="1" err="1"/>
              <a:t>wartość</a:t>
            </a:r>
            <a:r>
              <a:rPr lang="en-US" sz="2400" b="1"/>
              <a:t> NULL </a:t>
            </a:r>
            <a:r>
              <a:rPr lang="en-US" sz="2400" b="1" err="1"/>
              <a:t>przy</a:t>
            </a:r>
            <a:r>
              <a:rPr lang="en-US" sz="2400" b="1"/>
              <a:t> po </a:t>
            </a:r>
            <a:r>
              <a:rPr lang="en-US" sz="2400" b="1" err="1"/>
              <a:t>porównywaniu</a:t>
            </a:r>
            <a:r>
              <a:rPr lang="en-US" sz="2400" b="1"/>
              <a:t> </a:t>
            </a:r>
            <a:r>
              <a:rPr lang="en-US" sz="2400" b="1" err="1"/>
              <a:t>nie</a:t>
            </a:r>
            <a:r>
              <a:rPr lang="en-US" sz="2400" b="1"/>
              <a:t> jest </a:t>
            </a:r>
            <a:r>
              <a:rPr lang="en-US" sz="2400" b="1" err="1"/>
              <a:t>równa</a:t>
            </a:r>
            <a:r>
              <a:rPr lang="en-US" sz="2400" b="1"/>
              <a:t> </a:t>
            </a:r>
            <a:r>
              <a:rPr lang="en-US" sz="2400" b="1" err="1"/>
              <a:t>innej</a:t>
            </a:r>
            <a:r>
              <a:rPr lang="en-US" sz="2400" b="1"/>
              <a:t> wartoścci NULL</a:t>
            </a:r>
          </a:p>
          <a:p>
            <a:endParaRPr lang="en-US" sz="2400" b="1"/>
          </a:p>
          <a:p>
            <a:r>
              <a:rPr lang="en-US" sz="2400" b="1"/>
              <a:t>-- insert into item(description, </a:t>
            </a:r>
            <a:r>
              <a:rPr lang="en-US" sz="2400" b="1" err="1"/>
              <a:t>cost_price</a:t>
            </a:r>
            <a:r>
              <a:rPr lang="en-US" sz="2400" b="1"/>
              <a:t>, </a:t>
            </a:r>
            <a:r>
              <a:rPr lang="en-US" sz="2400" b="1" err="1"/>
              <a:t>sell_price</a:t>
            </a:r>
            <a:r>
              <a:rPr lang="en-US" sz="2400" b="1"/>
              <a:t>) VALUES('Small Ball', NULL, NULL);</a:t>
            </a:r>
          </a:p>
          <a:p>
            <a:r>
              <a:rPr lang="en-US" sz="2400" b="1"/>
              <a:t>-- insert into item(description, </a:t>
            </a:r>
            <a:r>
              <a:rPr lang="en-US" sz="2400" b="1" err="1"/>
              <a:t>cost_price</a:t>
            </a:r>
            <a:r>
              <a:rPr lang="en-US" sz="2400" b="1"/>
              <a:t>, </a:t>
            </a:r>
            <a:r>
              <a:rPr lang="en-US" sz="2400" b="1" err="1"/>
              <a:t>sell_price</a:t>
            </a:r>
            <a:r>
              <a:rPr lang="en-US" sz="2400" b="1"/>
              <a:t>) VALUES('Torus', 2.07, 2.49);</a:t>
            </a:r>
          </a:p>
          <a:p>
            <a:r>
              <a:rPr lang="en-US" sz="2400" b="1"/>
              <a:t>-- insert into item(description, </a:t>
            </a:r>
            <a:r>
              <a:rPr lang="en-US" sz="2400" b="1" err="1"/>
              <a:t>cost_price</a:t>
            </a:r>
            <a:r>
              <a:rPr lang="en-US" sz="2400" b="1"/>
              <a:t>, </a:t>
            </a:r>
            <a:r>
              <a:rPr lang="en-US" sz="2400" b="1" err="1"/>
              <a:t>sell_price</a:t>
            </a:r>
            <a:r>
              <a:rPr lang="en-US" sz="2400" b="1"/>
              <a:t>) VALUES('Large Ball', NULL, NULL);</a:t>
            </a:r>
          </a:p>
          <a:p>
            <a:endParaRPr lang="en-US" sz="2400" b="1"/>
          </a:p>
          <a:p>
            <a:r>
              <a:rPr lang="en-US" sz="2400" b="1"/>
              <a:t>-- </a:t>
            </a:r>
            <a:r>
              <a:rPr lang="en-US" sz="2400" b="1" err="1"/>
              <a:t>nieprawidłowe</a:t>
            </a:r>
            <a:r>
              <a:rPr lang="en-US" sz="2400" b="1"/>
              <a:t> </a:t>
            </a:r>
            <a:r>
              <a:rPr lang="en-US" sz="2400" b="1" err="1"/>
              <a:t>zapytanie</a:t>
            </a:r>
            <a:r>
              <a:rPr lang="en-US" sz="2400" b="1"/>
              <a:t> o NULL</a:t>
            </a:r>
          </a:p>
          <a:p>
            <a:r>
              <a:rPr lang="en-US" sz="2400" b="1"/>
              <a:t>SELECT item. description FROM item WHERE </a:t>
            </a:r>
            <a:r>
              <a:rPr lang="en-US" sz="2400" b="1" err="1"/>
              <a:t>item.cost_price</a:t>
            </a:r>
            <a:r>
              <a:rPr lang="en-US" sz="2400" b="1"/>
              <a:t>=NULL;</a:t>
            </a:r>
          </a:p>
          <a:p>
            <a:endParaRPr lang="en-US" sz="2400" b="1"/>
          </a:p>
          <a:p>
            <a:r>
              <a:rPr lang="en-US" sz="2400" b="1"/>
              <a:t>-- </a:t>
            </a:r>
            <a:r>
              <a:rPr lang="en-US" sz="2400" b="1" err="1"/>
              <a:t>prawidłowe</a:t>
            </a:r>
            <a:r>
              <a:rPr lang="en-US" sz="2400" b="1"/>
              <a:t> </a:t>
            </a:r>
            <a:r>
              <a:rPr lang="en-US" sz="2400" b="1" err="1"/>
              <a:t>zapytanie</a:t>
            </a:r>
            <a:r>
              <a:rPr lang="en-US" sz="2400" b="1"/>
              <a:t> o NULL</a:t>
            </a:r>
          </a:p>
          <a:p>
            <a:r>
              <a:rPr lang="en-US" sz="2400" b="1"/>
              <a:t>SELECT item. description FROM item WHERE </a:t>
            </a:r>
            <a:r>
              <a:rPr lang="en-US" sz="2400" b="1" err="1"/>
              <a:t>item.cost_price</a:t>
            </a:r>
            <a:r>
              <a:rPr lang="en-US" sz="2400" b="1"/>
              <a:t> IS NULL;</a:t>
            </a:r>
          </a:p>
          <a:p>
            <a:endParaRPr lang="en-US" sz="2400" b="1"/>
          </a:p>
          <a:p>
            <a:r>
              <a:rPr lang="en-US" sz="2400" b="1"/>
              <a:t>-- </a:t>
            </a:r>
            <a:r>
              <a:rPr lang="en-US" sz="2400" b="1" err="1"/>
              <a:t>prawidłowe</a:t>
            </a:r>
            <a:r>
              <a:rPr lang="en-US" sz="2400" b="1"/>
              <a:t> </a:t>
            </a:r>
            <a:r>
              <a:rPr lang="en-US" sz="2400" b="1" err="1"/>
              <a:t>zapytanie</a:t>
            </a:r>
            <a:r>
              <a:rPr lang="en-US" sz="2400" b="1"/>
              <a:t> o NOT NULL</a:t>
            </a:r>
          </a:p>
          <a:p>
            <a:r>
              <a:rPr lang="en-US" sz="2400" b="1"/>
              <a:t>SELECT item. description FROM item WHERE </a:t>
            </a:r>
            <a:r>
              <a:rPr lang="en-US" sz="2400" b="1" err="1"/>
              <a:t>item.cost_price</a:t>
            </a:r>
            <a:r>
              <a:rPr lang="en-US" sz="2400" b="1"/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397103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A5592A2-60F2-440E-958E-C539A5DAFBBC}"/>
              </a:ext>
            </a:extLst>
          </p:cNvPr>
          <p:cNvSpPr txBox="1"/>
          <p:nvPr/>
        </p:nvSpPr>
        <p:spPr>
          <a:xfrm>
            <a:off x="748184" y="612844"/>
            <a:ext cx="101609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-- wyświetlanie w wygodnej postaci</a:t>
            </a:r>
          </a:p>
          <a:p>
            <a:r>
              <a:rPr lang="en-US" sz="2400" b="1"/>
              <a:t>SELECT fname, lname, town from customer; </a:t>
            </a:r>
          </a:p>
          <a:p>
            <a:endParaRPr lang="en-US" sz="2400" b="1"/>
          </a:p>
          <a:p>
            <a:r>
              <a:rPr lang="en-US" sz="2400" b="1"/>
              <a:t>SELECT CONCAT(fname, ' ', lname, ' ', town) AS customer_bas FROM customer;</a:t>
            </a:r>
          </a:p>
          <a:p>
            <a:endParaRPr lang="en-US" sz="2400" b="1"/>
          </a:p>
          <a:p>
            <a:r>
              <a:rPr lang="en-US" sz="2400" b="1"/>
              <a:t>-- wyświetlanie w pensach</a:t>
            </a:r>
          </a:p>
          <a:p>
            <a:r>
              <a:rPr lang="en-US" sz="2400" b="1"/>
              <a:t>SELECT description, CAST(cost_price*100 AS DECIMAL(10,0)) AS cost_in_ps, </a:t>
            </a:r>
          </a:p>
          <a:p>
            <a:r>
              <a:rPr lang="en-US" sz="2400" b="1"/>
              <a:t>CAST(sell_price*100 as DECIMAL(10,0)) AS price_in_ps FROM item;</a:t>
            </a:r>
          </a:p>
          <a:p>
            <a:r>
              <a:rPr lang="en-US" sz="2400" b="1"/>
              <a:t> </a:t>
            </a:r>
          </a:p>
          <a:p>
            <a:r>
              <a:rPr lang="en-US" sz="2400" b="1"/>
              <a:t>-- LIKE</a:t>
            </a:r>
          </a:p>
          <a:p>
            <a:r>
              <a:rPr lang="en-US" sz="2400" b="1"/>
              <a:t>SELECT customer.fname, customer.lname, customer.town FROM customer</a:t>
            </a:r>
          </a:p>
          <a:p>
            <a:r>
              <a:rPr lang="en-US" sz="2400" b="1"/>
              <a:t>WHERE customer.town LIKE 'H%’;</a:t>
            </a:r>
          </a:p>
          <a:p>
            <a:endParaRPr lang="pl-PL" sz="2400" b="1"/>
          </a:p>
          <a:p>
            <a:r>
              <a:rPr lang="en-US" sz="2400" b="1"/>
              <a:t>SELECT customer.fname, customer.lname FROM customer</a:t>
            </a:r>
          </a:p>
          <a:p>
            <a:r>
              <a:rPr lang="en-US" sz="2400" b="1"/>
              <a:t>WHERE customer.fname LIKE</a:t>
            </a:r>
            <a:r>
              <a:rPr lang="pl-PL" sz="2400" b="1"/>
              <a:t> </a:t>
            </a:r>
            <a:r>
              <a:rPr lang="en-US" sz="2400" b="1"/>
              <a:t>'A__';</a:t>
            </a:r>
          </a:p>
        </p:txBody>
      </p:sp>
    </p:spTree>
    <p:extLst>
      <p:ext uri="{BB962C8B-B14F-4D97-AF65-F5344CB8AC3E}">
        <p14:creationId xmlns:p14="http://schemas.microsoft.com/office/powerpoint/2010/main" val="120907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A5592A2-60F2-440E-958E-C539A5DAFBBC}"/>
              </a:ext>
            </a:extLst>
          </p:cNvPr>
          <p:cNvSpPr txBox="1"/>
          <p:nvPr/>
        </p:nvSpPr>
        <p:spPr>
          <a:xfrm>
            <a:off x="503635" y="435934"/>
            <a:ext cx="881472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2400" b="1"/>
          </a:p>
          <a:p>
            <a:r>
              <a:rPr lang="en-US" sz="2400" b="1"/>
              <a:t>-- DELETE</a:t>
            </a:r>
          </a:p>
          <a:p>
            <a:r>
              <a:rPr lang="en-US" sz="2400" b="1"/>
              <a:t>DELETE FROM item WHERE item.cost_price IS NULL;</a:t>
            </a:r>
          </a:p>
          <a:p>
            <a:endParaRPr lang="en-US" sz="2400" b="1"/>
          </a:p>
          <a:p>
            <a:r>
              <a:rPr lang="en-US" sz="2400" b="1"/>
              <a:t>-- UPDATE</a:t>
            </a:r>
          </a:p>
          <a:p>
            <a:r>
              <a:rPr lang="en-US" sz="2400" b="1"/>
              <a:t>UPDATE item SET item.item_id=12 WHERE item.description='Torus’;</a:t>
            </a:r>
          </a:p>
          <a:p>
            <a:endParaRPr lang="pl-PL" sz="2400" b="1"/>
          </a:p>
          <a:p>
            <a:endParaRPr lang="en-US" sz="2400" b="1"/>
          </a:p>
          <a:p>
            <a:r>
              <a:rPr lang="en-US" sz="2400" b="1"/>
              <a:t>SELECT * FROM ITEM WHERE item_id&lt;=3;</a:t>
            </a:r>
          </a:p>
          <a:p>
            <a:r>
              <a:rPr lang="en-US" sz="2400" b="1"/>
              <a:t>BEGIN;</a:t>
            </a:r>
          </a:p>
          <a:p>
            <a:r>
              <a:rPr lang="en-US" sz="2400" b="1"/>
              <a:t>UPDATE item SET sell_price=NULL WHERE item_id=1;</a:t>
            </a:r>
          </a:p>
          <a:p>
            <a:r>
              <a:rPr lang="en-US" sz="2400" b="1"/>
              <a:t>SELECT * FROM ITEM WHERE item_id&lt;=3;</a:t>
            </a:r>
          </a:p>
          <a:p>
            <a:r>
              <a:rPr lang="en-US" sz="2400" b="1"/>
              <a:t>ROLLBACK;</a:t>
            </a:r>
            <a:endParaRPr lang="pl-PL" sz="2400" b="1"/>
          </a:p>
          <a:p>
            <a:r>
              <a:rPr lang="pl-PL" sz="2400" b="1"/>
              <a:t>-- OR COMMIT;</a:t>
            </a:r>
            <a:endParaRPr lang="en-US" sz="2400" b="1"/>
          </a:p>
          <a:p>
            <a:r>
              <a:rPr lang="en-US" sz="2400" b="1"/>
              <a:t>SELECT * FROM ITEM WHERE item_id&lt;=3;</a:t>
            </a:r>
          </a:p>
          <a:p>
            <a:endParaRPr lang="en-US" sz="2400" b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38E0BD0-B033-6C35-1696-CC01D42A80E1}"/>
              </a:ext>
            </a:extLst>
          </p:cNvPr>
          <p:cNvSpPr txBox="1"/>
          <p:nvPr/>
        </p:nvSpPr>
        <p:spPr>
          <a:xfrm>
            <a:off x="8814390" y="4019107"/>
            <a:ext cx="1706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>
                <a:solidFill>
                  <a:srgbClr val="002060"/>
                </a:solidFill>
              </a:rPr>
              <a:t>transakcja</a:t>
            </a:r>
            <a:endParaRPr lang="en-US" sz="2800" b="1">
              <a:solidFill>
                <a:srgbClr val="002060"/>
              </a:solidFill>
            </a:endParaRP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1EB36F1A-E6D6-458C-1127-405E6D1FE136}"/>
              </a:ext>
            </a:extLst>
          </p:cNvPr>
          <p:cNvSpPr/>
          <p:nvPr/>
        </p:nvSpPr>
        <p:spPr>
          <a:xfrm rot="10800000">
            <a:off x="7985051" y="4242391"/>
            <a:ext cx="606056" cy="11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A5592A2-60F2-440E-958E-C539A5DAFBBC}"/>
              </a:ext>
            </a:extLst>
          </p:cNvPr>
          <p:cNvSpPr txBox="1"/>
          <p:nvPr/>
        </p:nvSpPr>
        <p:spPr>
          <a:xfrm>
            <a:off x="503635" y="435934"/>
            <a:ext cx="69024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/>
          </a:p>
          <a:p>
            <a:r>
              <a:rPr lang="en-US" sz="2400" b="1">
                <a:solidFill>
                  <a:srgbClr val="FF0000"/>
                </a:solidFill>
              </a:rPr>
              <a:t>-- cofnięte transakcje mogą zostawiać ślady</a:t>
            </a:r>
          </a:p>
          <a:p>
            <a:r>
              <a:rPr lang="en-US" sz="2400" b="1">
                <a:solidFill>
                  <a:srgbClr val="FF0000"/>
                </a:solidFill>
              </a:rPr>
              <a:t>-- poniższą transakcję należy uznać za nieprawidłową</a:t>
            </a:r>
          </a:p>
          <a:p>
            <a:r>
              <a:rPr lang="en-US" sz="2400" b="1">
                <a:solidFill>
                  <a:srgbClr val="FF0000"/>
                </a:solidFill>
              </a:rPr>
              <a:t>--    ale system tego nie sygnalizuje</a:t>
            </a:r>
          </a:p>
          <a:p>
            <a:r>
              <a:rPr lang="en-US" sz="2400" b="1"/>
              <a:t>SELECT * FROM ITEM WHERE item_id&lt;=3;</a:t>
            </a:r>
          </a:p>
          <a:p>
            <a:r>
              <a:rPr lang="en-US" sz="2400" b="1"/>
              <a:t>SHOW TABLES;</a:t>
            </a:r>
          </a:p>
          <a:p>
            <a:r>
              <a:rPr lang="en-US" sz="2400" b="1"/>
              <a:t>BEGIN;</a:t>
            </a:r>
          </a:p>
          <a:p>
            <a:r>
              <a:rPr lang="en-US" sz="2400" b="1"/>
              <a:t>UPDATE item SET sell_price=5.00 WHERE item_id=1;</a:t>
            </a:r>
          </a:p>
          <a:p>
            <a:r>
              <a:rPr lang="en-US" sz="2400" b="1"/>
              <a:t>SELECT * FROM ITEM WHERE item_id&lt;=3;</a:t>
            </a:r>
          </a:p>
          <a:p>
            <a:r>
              <a:rPr lang="en-US" sz="2400" b="1"/>
              <a:t>DROP TABLE IF EXISTS it_d; </a:t>
            </a:r>
          </a:p>
          <a:p>
            <a:r>
              <a:rPr lang="en-US" sz="2400" b="1"/>
              <a:t>CREATE TABLE it_d(i1 INT, it2 INT) ENGINE=InnoDB;</a:t>
            </a:r>
          </a:p>
          <a:p>
            <a:r>
              <a:rPr lang="en-US" sz="2400" b="1"/>
              <a:t>ROLLBACK;</a:t>
            </a:r>
          </a:p>
          <a:p>
            <a:r>
              <a:rPr lang="en-US" sz="2400" b="1"/>
              <a:t>SELECT * FROM ITEM WHERE item_id&lt;=3;</a:t>
            </a:r>
          </a:p>
          <a:p>
            <a:r>
              <a:rPr lang="en-US" sz="2400" b="1"/>
              <a:t>SHOW TABLES;</a:t>
            </a:r>
          </a:p>
        </p:txBody>
      </p:sp>
    </p:spTree>
    <p:extLst>
      <p:ext uri="{BB962C8B-B14F-4D97-AF65-F5344CB8AC3E}">
        <p14:creationId xmlns:p14="http://schemas.microsoft.com/office/powerpoint/2010/main" val="332075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D562BAC-9392-4A0E-61EE-CA8AC39CF683}"/>
              </a:ext>
            </a:extLst>
          </p:cNvPr>
          <p:cNvSpPr txBox="1"/>
          <p:nvPr/>
        </p:nvSpPr>
        <p:spPr>
          <a:xfrm>
            <a:off x="2275369" y="797443"/>
            <a:ext cx="74530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/>
              <a:t>do tworzenia widoków, funkcji, procedur składowanych,</a:t>
            </a:r>
          </a:p>
          <a:p>
            <a:r>
              <a:rPr lang="pl-PL" sz="2400" b="1"/>
              <a:t>wyzwalaczy, kursorów itp. używane są specjalne </a:t>
            </a:r>
          </a:p>
          <a:p>
            <a:r>
              <a:rPr lang="pl-PL" sz="2400" b="1"/>
              <a:t>„rozszerzone” instrukcje SQL przypominające konstrukcje</a:t>
            </a:r>
          </a:p>
          <a:p>
            <a:r>
              <a:rPr lang="pl-PL" sz="2400" b="1"/>
              <a:t>z innych języków programowania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34014D4-6881-FA03-C1FA-E6D02A57AFEF}"/>
              </a:ext>
            </a:extLst>
          </p:cNvPr>
          <p:cNvSpPr txBox="1"/>
          <p:nvPr/>
        </p:nvSpPr>
        <p:spPr>
          <a:xfrm>
            <a:off x="3510330" y="3285759"/>
            <a:ext cx="5493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/>
              <a:t>Zaleta tworzenia procedur składowanych,</a:t>
            </a:r>
          </a:p>
          <a:p>
            <a:r>
              <a:rPr lang="pl-PL" sz="2400" b="1"/>
              <a:t>wyzwalaczy itp.</a:t>
            </a:r>
          </a:p>
          <a:p>
            <a:endParaRPr lang="pl-PL" sz="2400" b="1"/>
          </a:p>
          <a:p>
            <a:r>
              <a:rPr lang="pl-PL" sz="2400" b="1"/>
              <a:t>- możliwość znacznie dokładniejszego </a:t>
            </a:r>
          </a:p>
          <a:p>
            <a:r>
              <a:rPr lang="pl-PL" sz="2400" b="1"/>
              <a:t>zarządzania bazami danych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18560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842F114-1CD5-3F69-29A7-D8EA9E4731C6}"/>
              </a:ext>
            </a:extLst>
          </p:cNvPr>
          <p:cNvSpPr txBox="1"/>
          <p:nvPr/>
        </p:nvSpPr>
        <p:spPr>
          <a:xfrm>
            <a:off x="1521691" y="1228397"/>
            <a:ext cx="780405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Wady tworzenia procedur składowanych,</a:t>
            </a:r>
          </a:p>
          <a:p>
            <a:pPr algn="ctr"/>
            <a:r>
              <a:rPr lang="pl-PL" sz="2000" b="1"/>
              <a:t>wyzwalaczy itp.</a:t>
            </a:r>
          </a:p>
          <a:p>
            <a:endParaRPr lang="pl-PL" sz="2000" b="1"/>
          </a:p>
          <a:p>
            <a:r>
              <a:rPr lang="pl-PL" sz="2000" b="1"/>
              <a:t>-składnia instrukcji w niektórych przypadkach jest skomplikowana, </a:t>
            </a:r>
          </a:p>
          <a:p>
            <a:r>
              <a:rPr lang="pl-PL" sz="2000" b="1"/>
              <a:t>to stwarza problemy osobom mającym małe doświadczenie </a:t>
            </a:r>
          </a:p>
          <a:p>
            <a:r>
              <a:rPr lang="pl-PL" sz="2000" b="1"/>
              <a:t>w programowaniu (w pierwotnym założeniu SQL miał być językiem </a:t>
            </a:r>
          </a:p>
          <a:p>
            <a:r>
              <a:rPr lang="pl-PL" sz="2000" b="1"/>
              <a:t>prostym)</a:t>
            </a:r>
          </a:p>
          <a:p>
            <a:endParaRPr lang="pl-PL" sz="2000" b="1"/>
          </a:p>
          <a:p>
            <a:r>
              <a:rPr lang="pl-PL" sz="2000" b="1"/>
              <a:t>-dokładne zrozumienie działania bazy danych może być czasochłonne, </a:t>
            </a:r>
          </a:p>
          <a:p>
            <a:r>
              <a:rPr lang="pl-PL" sz="2000" b="1"/>
              <a:t>gdyż jej niektóre cechy mogą ujawniac się tylko w pewnych </a:t>
            </a:r>
          </a:p>
          <a:p>
            <a:r>
              <a:rPr lang="pl-PL" sz="2000" b="1"/>
              <a:t>okolicznościach (np. gdy są zdefinowane przez wyzwalacze)</a:t>
            </a:r>
          </a:p>
          <a:p>
            <a:endParaRPr lang="pl-PL" sz="2000" b="1"/>
          </a:p>
          <a:p>
            <a:r>
              <a:rPr lang="pl-PL" sz="2000" b="1"/>
              <a:t>-składnia dodatkowych instrukcji różni się znacznie dla różnych SZBD </a:t>
            </a:r>
          </a:p>
          <a:p>
            <a:r>
              <a:rPr lang="pl-PL" sz="2000" b="1"/>
              <a:t>(przeniesienie bazy do innego systemu wymaga sporego nakładu pracy)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64191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32BB623-02A7-4E46-AD52-40CD73DB0074}"/>
              </a:ext>
            </a:extLst>
          </p:cNvPr>
          <p:cNvSpPr txBox="1"/>
          <p:nvPr/>
        </p:nvSpPr>
        <p:spPr>
          <a:xfrm>
            <a:off x="1031258" y="2459504"/>
            <a:ext cx="2922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Zalety </a:t>
            </a:r>
          </a:p>
          <a:p>
            <a:pPr algn="ctr"/>
            <a:r>
              <a:rPr lang="pl-PL" sz="2000" b="1"/>
              <a:t>-prosta, intuicyjna praca</a:t>
            </a:r>
          </a:p>
          <a:p>
            <a:pPr algn="ctr"/>
            <a:endParaRPr lang="pl-PL" sz="2000" b="1"/>
          </a:p>
          <a:p>
            <a:pPr algn="ctr"/>
            <a:r>
              <a:rPr lang="pl-PL" sz="2000" b="1"/>
              <a:t>-niektórych komend typu </a:t>
            </a:r>
          </a:p>
          <a:p>
            <a:pPr algn="ctr"/>
            <a:r>
              <a:rPr lang="pl-PL" sz="2000" b="1"/>
              <a:t>     CREATE TABLE</a:t>
            </a:r>
          </a:p>
          <a:p>
            <a:pPr algn="ctr"/>
            <a:r>
              <a:rPr lang="pl-PL" sz="2000" b="1"/>
              <a:t> nie trzeba pamiętać</a:t>
            </a:r>
            <a:endParaRPr lang="en-US" sz="2000" b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2D7AC6A-2865-4C44-8EAE-637B357DAD83}"/>
              </a:ext>
            </a:extLst>
          </p:cNvPr>
          <p:cNvSpPr txBox="1"/>
          <p:nvPr/>
        </p:nvSpPr>
        <p:spPr>
          <a:xfrm>
            <a:off x="2359314" y="411489"/>
            <a:ext cx="27979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err="1">
                <a:solidFill>
                  <a:schemeClr val="accent1"/>
                </a:solidFill>
              </a:rPr>
              <a:t>phpMyAdmin</a:t>
            </a:r>
            <a:endParaRPr lang="pl-PL" sz="2400" b="1">
              <a:solidFill>
                <a:schemeClr val="accent1"/>
              </a:solidFill>
            </a:endParaRPr>
          </a:p>
          <a:p>
            <a:pPr algn="ctr"/>
            <a:r>
              <a:rPr lang="pl-PL" sz="2400" b="1">
                <a:solidFill>
                  <a:schemeClr val="accent1"/>
                </a:solidFill>
              </a:rPr>
              <a:t>oraz </a:t>
            </a:r>
          </a:p>
          <a:p>
            <a:pPr algn="ctr"/>
            <a:r>
              <a:rPr lang="pl-PL" sz="2400" b="1">
                <a:solidFill>
                  <a:schemeClr val="accent1"/>
                </a:solidFill>
              </a:rPr>
              <a:t>MySQL Workbench</a:t>
            </a:r>
            <a:endParaRPr lang="en-US" sz="2400" b="1">
              <a:solidFill>
                <a:schemeClr val="accent1"/>
              </a:solidFill>
            </a:endParaRPr>
          </a:p>
          <a:p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60EC98-63CB-4403-8B4A-D9AA5FB894B0}"/>
              </a:ext>
            </a:extLst>
          </p:cNvPr>
          <p:cNvSpPr txBox="1"/>
          <p:nvPr/>
        </p:nvSpPr>
        <p:spPr>
          <a:xfrm>
            <a:off x="5623725" y="1331760"/>
            <a:ext cx="463062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Wady</a:t>
            </a:r>
          </a:p>
          <a:p>
            <a:pPr algn="ctr"/>
            <a:r>
              <a:rPr lang="pl-PL" sz="2000" b="1"/>
              <a:t>-programy narzędziowe odsuwają od nas </a:t>
            </a:r>
          </a:p>
          <a:p>
            <a:pPr algn="ctr"/>
            <a:r>
              <a:rPr lang="pl-PL" sz="2000" b="1"/>
              <a:t>pierwotną koncepcję, że baza danych to</a:t>
            </a:r>
          </a:p>
          <a:p>
            <a:pPr algn="ctr"/>
            <a:r>
              <a:rPr lang="pl-PL" sz="2000" b="1"/>
              <a:t>jest niby-ciąg komend SQL</a:t>
            </a:r>
          </a:p>
          <a:p>
            <a:pPr algn="ctr"/>
            <a:endParaRPr lang="pl-PL" sz="2000" b="1"/>
          </a:p>
          <a:p>
            <a:pPr algn="ctr"/>
            <a:r>
              <a:rPr lang="pl-PL" sz="2000" b="1"/>
              <a:t>-mogą być dodawane pewne instrukcje</a:t>
            </a:r>
          </a:p>
          <a:p>
            <a:pPr algn="ctr"/>
            <a:r>
              <a:rPr lang="pl-PL" sz="2000" b="1"/>
              <a:t>ustawione jako domyślne</a:t>
            </a:r>
          </a:p>
          <a:p>
            <a:pPr algn="ctr"/>
            <a:r>
              <a:rPr lang="pl-PL" sz="2000" b="1"/>
              <a:t> </a:t>
            </a:r>
          </a:p>
          <a:p>
            <a:pPr algn="ctr"/>
            <a:r>
              <a:rPr lang="pl-PL" sz="2000" b="1"/>
              <a:t>-niektóre prawidłowe polecenia mogą </a:t>
            </a:r>
          </a:p>
          <a:p>
            <a:pPr algn="ctr"/>
            <a:r>
              <a:rPr lang="pl-PL" sz="2000" b="1"/>
              <a:t>być sygnalizowane jako błędne </a:t>
            </a:r>
          </a:p>
          <a:p>
            <a:pPr algn="ctr"/>
            <a:endParaRPr lang="pl-PL" sz="2000" b="1"/>
          </a:p>
          <a:p>
            <a:pPr algn="ctr"/>
            <a:r>
              <a:rPr lang="pl-PL" sz="2000" b="1"/>
              <a:t>-wersja końcowa MySQL może być</a:t>
            </a:r>
          </a:p>
          <a:p>
            <a:pPr algn="ctr"/>
            <a:r>
              <a:rPr lang="pl-PL" sz="2000" b="1"/>
              <a:t>inna niż założono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41962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33F5A29-BA6D-F647-52B5-324022AEBE7B}"/>
              </a:ext>
            </a:extLst>
          </p:cNvPr>
          <p:cNvSpPr txBox="1"/>
          <p:nvPr/>
        </p:nvSpPr>
        <p:spPr>
          <a:xfrm>
            <a:off x="6708079" y="329609"/>
            <a:ext cx="47425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/>
              <a:t>Widoki</a:t>
            </a:r>
          </a:p>
          <a:p>
            <a:r>
              <a:rPr lang="pl-PL" sz="2000" b="1"/>
              <a:t>obiekty bardzo podobne do tabel,</a:t>
            </a:r>
          </a:p>
          <a:p>
            <a:r>
              <a:rPr lang="pl-PL" sz="2000" b="1"/>
              <a:t>ale nie są faktycznie przechowywane</a:t>
            </a:r>
          </a:p>
          <a:p>
            <a:r>
              <a:rPr lang="pl-PL" sz="2000" b="1"/>
              <a:t>w bazach danych, tzn. przechowywana jest</a:t>
            </a:r>
          </a:p>
          <a:p>
            <a:r>
              <a:rPr lang="pl-PL" sz="2000" b="1"/>
              <a:t>definicja widoku a sam widok z danymi </a:t>
            </a:r>
          </a:p>
          <a:p>
            <a:r>
              <a:rPr lang="pl-PL" sz="2000" b="1"/>
              <a:t>jest tworzony w momencie wywołania</a:t>
            </a:r>
            <a:endParaRPr lang="en-US" sz="2000" b="1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4FCF4F9-4F0C-7319-062D-BA3DC1A72F18}"/>
              </a:ext>
            </a:extLst>
          </p:cNvPr>
          <p:cNvSpPr txBox="1"/>
          <p:nvPr/>
        </p:nvSpPr>
        <p:spPr>
          <a:xfrm>
            <a:off x="525585" y="1997839"/>
            <a:ext cx="85537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DROP VIEW IF EXISTS reporders;</a:t>
            </a:r>
          </a:p>
          <a:p>
            <a:r>
              <a:rPr lang="en-US"/>
              <a:t>CREATE VIEW reporders AS</a:t>
            </a:r>
          </a:p>
          <a:p>
            <a:r>
              <a:rPr lang="en-US">
                <a:solidFill>
                  <a:srgbClr val="FF0000"/>
                </a:solidFill>
              </a:rPr>
              <a:t>SELECT orderinfo.orderinfo_id, customer.fname, customer.lname, orderinfo.date_placed, </a:t>
            </a:r>
          </a:p>
          <a:p>
            <a:r>
              <a:rPr lang="en-US">
                <a:solidFill>
                  <a:srgbClr val="FF0000"/>
                </a:solidFill>
              </a:rPr>
              <a:t>item.description, orderline.quantity, item.sell_price, </a:t>
            </a:r>
          </a:p>
          <a:p>
            <a:r>
              <a:rPr lang="en-US">
                <a:solidFill>
                  <a:srgbClr val="FF0000"/>
                </a:solidFill>
              </a:rPr>
              <a:t>orderline.quantity*item.sell_price AS item_cost</a:t>
            </a:r>
          </a:p>
          <a:p>
            <a:r>
              <a:rPr lang="en-US">
                <a:solidFill>
                  <a:srgbClr val="FF0000"/>
                </a:solidFill>
              </a:rPr>
              <a:t>FROM customer</a:t>
            </a:r>
          </a:p>
          <a:p>
            <a:r>
              <a:rPr lang="en-US">
                <a:solidFill>
                  <a:srgbClr val="FF0000"/>
                </a:solidFill>
              </a:rPr>
              <a:t>INNER JOIN orderinfo ON customer.customer_id = orderinfo.customer_id </a:t>
            </a:r>
          </a:p>
          <a:p>
            <a:r>
              <a:rPr lang="en-US">
                <a:solidFill>
                  <a:srgbClr val="FF0000"/>
                </a:solidFill>
              </a:rPr>
              <a:t>INNER JOIN orderline ON orderinfo.orderinfo_id = orderline.orderinfo_id </a:t>
            </a:r>
          </a:p>
          <a:p>
            <a:r>
              <a:rPr lang="en-US">
                <a:solidFill>
                  <a:srgbClr val="FF0000"/>
                </a:solidFill>
              </a:rPr>
              <a:t>INNER JOIN item ON orderline.item_id = item.item_id;</a:t>
            </a:r>
            <a:endParaRPr lang="pl-PL">
              <a:solidFill>
                <a:srgbClr val="FF0000"/>
              </a:solidFill>
            </a:endParaRPr>
          </a:p>
          <a:p>
            <a:endParaRPr lang="pl-PL"/>
          </a:p>
          <a:p>
            <a:r>
              <a:rPr lang="en-US"/>
              <a:t>SELECT * FROM reporders;</a:t>
            </a:r>
            <a:endParaRPr lang="pl-PL"/>
          </a:p>
          <a:p>
            <a:endParaRPr lang="pl-PL"/>
          </a:p>
          <a:p>
            <a:r>
              <a:rPr lang="pl-PL"/>
              <a:t>SELECT </a:t>
            </a:r>
            <a:r>
              <a:rPr lang="en-US"/>
              <a:t>orderinfo_id</a:t>
            </a:r>
            <a:r>
              <a:rPr lang="pl-PL"/>
              <a:t>, SUM(</a:t>
            </a:r>
            <a:r>
              <a:rPr lang="en-US"/>
              <a:t>item_cost</a:t>
            </a:r>
            <a:r>
              <a:rPr lang="pl-PL"/>
              <a:t>) AS tot_sum FROM reporders</a:t>
            </a:r>
          </a:p>
          <a:p>
            <a:r>
              <a:rPr lang="pl-PL"/>
              <a:t>GROUP BY </a:t>
            </a:r>
            <a:r>
              <a:rPr lang="en-US"/>
              <a:t>orderinfo_id</a:t>
            </a:r>
            <a:r>
              <a:rPr lang="pl-PL"/>
              <a:t> ORDER BY tot_sum DESC;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D3E8C26-36A0-F596-35FA-1B88651C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006411"/>
            <a:ext cx="9998964" cy="242258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6C8848-508B-2FD9-2942-F3901E2E3FC9}"/>
              </a:ext>
            </a:extLst>
          </p:cNvPr>
          <p:cNvSpPr txBox="1"/>
          <p:nvPr/>
        </p:nvSpPr>
        <p:spPr>
          <a:xfrm>
            <a:off x="3418151" y="535444"/>
            <a:ext cx="26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* FROM reporders;</a:t>
            </a:r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70C1236-A520-45F2-1A9E-8F9E1BC3CDC8}"/>
              </a:ext>
            </a:extLst>
          </p:cNvPr>
          <p:cNvSpPr txBox="1"/>
          <p:nvPr/>
        </p:nvSpPr>
        <p:spPr>
          <a:xfrm>
            <a:off x="4509370" y="4659682"/>
            <a:ext cx="642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SELECT </a:t>
            </a:r>
            <a:r>
              <a:rPr lang="en-US"/>
              <a:t>orderinfo_id</a:t>
            </a:r>
            <a:r>
              <a:rPr lang="pl-PL"/>
              <a:t>, SUM(</a:t>
            </a:r>
            <a:r>
              <a:rPr lang="en-US"/>
              <a:t>item_cost</a:t>
            </a:r>
            <a:r>
              <a:rPr lang="pl-PL"/>
              <a:t>) AS tot_sum FROM reporders</a:t>
            </a:r>
          </a:p>
          <a:p>
            <a:r>
              <a:rPr lang="pl-PL"/>
              <a:t>GROUP BY </a:t>
            </a:r>
            <a:r>
              <a:rPr lang="en-US"/>
              <a:t>orderinfo_id</a:t>
            </a:r>
            <a:r>
              <a:rPr lang="pl-PL"/>
              <a:t> ORDER BY tot_sum DESC;</a:t>
            </a:r>
            <a:endParaRPr lang="en-US"/>
          </a:p>
          <a:p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C6884DE-E2B5-7F3B-0266-05BAA005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15" y="4219871"/>
            <a:ext cx="2377821" cy="22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1B7C461-E3CC-FF83-7860-1C4F02BB48FE}"/>
              </a:ext>
            </a:extLst>
          </p:cNvPr>
          <p:cNvSpPr txBox="1"/>
          <p:nvPr/>
        </p:nvSpPr>
        <p:spPr>
          <a:xfrm>
            <a:off x="1511479" y="1392312"/>
            <a:ext cx="5791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DROP PROCEDURE IF EXISTS disp_txt;</a:t>
            </a:r>
          </a:p>
          <a:p>
            <a:r>
              <a:rPr lang="en-US" sz="2400" b="1"/>
              <a:t>DELIMITER //</a:t>
            </a:r>
          </a:p>
          <a:p>
            <a:r>
              <a:rPr lang="en-US" sz="2400" b="1"/>
              <a:t>CREATE PROCEDURE disp_txt(d_t CHAR(20))</a:t>
            </a:r>
          </a:p>
          <a:p>
            <a:r>
              <a:rPr lang="en-US" sz="2400" b="1"/>
              <a:t>  BEGIN</a:t>
            </a:r>
          </a:p>
          <a:p>
            <a:r>
              <a:rPr lang="en-US" sz="2400" b="1"/>
              <a:t>    </a:t>
            </a:r>
            <a:r>
              <a:rPr lang="en-US" sz="2400" b="1">
                <a:solidFill>
                  <a:srgbClr val="C00000"/>
                </a:solidFill>
              </a:rPr>
              <a:t>SELECT d_t;</a:t>
            </a:r>
          </a:p>
          <a:p>
            <a:r>
              <a:rPr lang="en-US" sz="2400" b="1"/>
              <a:t>  END //</a:t>
            </a:r>
          </a:p>
          <a:p>
            <a:r>
              <a:rPr lang="en-US" sz="2400" b="1"/>
              <a:t>DELIMITER ;</a:t>
            </a:r>
          </a:p>
          <a:p>
            <a:endParaRPr lang="en-US" sz="2400" b="1"/>
          </a:p>
          <a:p>
            <a:r>
              <a:rPr lang="en-US" sz="2400" b="1">
                <a:solidFill>
                  <a:srgbClr val="C00000"/>
                </a:solidFill>
              </a:rPr>
              <a:t>CALL disp_txt('prow_ZM');</a:t>
            </a:r>
            <a:endParaRPr lang="en-US" sz="2400" b="1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794F17E-9678-B3D6-E2DF-1E1CB6D9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99" y="2624222"/>
            <a:ext cx="1238250" cy="952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0BA93BA-BB5C-A019-4E09-0A25062282AC}"/>
              </a:ext>
            </a:extLst>
          </p:cNvPr>
          <p:cNvSpPr txBox="1"/>
          <p:nvPr/>
        </p:nvSpPr>
        <p:spPr>
          <a:xfrm>
            <a:off x="8199399" y="1766949"/>
            <a:ext cx="103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>
                <a:solidFill>
                  <a:srgbClr val="FF0000"/>
                </a:solidFill>
              </a:rPr>
              <a:t>wynik: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ABC25FA8-0381-CF15-DA2E-FC5B38129B91}"/>
              </a:ext>
            </a:extLst>
          </p:cNvPr>
          <p:cNvSpPr/>
          <p:nvPr/>
        </p:nvSpPr>
        <p:spPr>
          <a:xfrm rot="1100105">
            <a:off x="1215464" y="866458"/>
            <a:ext cx="999461" cy="218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035C2B25-BD57-E4E2-DD15-AED877A3612B}"/>
              </a:ext>
            </a:extLst>
          </p:cNvPr>
          <p:cNvSpPr/>
          <p:nvPr/>
        </p:nvSpPr>
        <p:spPr>
          <a:xfrm rot="3971555">
            <a:off x="267785" y="2527352"/>
            <a:ext cx="1625118" cy="225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919AC1B-ED60-FD12-C2B9-739623A9CAC2}"/>
              </a:ext>
            </a:extLst>
          </p:cNvPr>
          <p:cNvSpPr txBox="1"/>
          <p:nvPr/>
        </p:nvSpPr>
        <p:spPr>
          <a:xfrm>
            <a:off x="112859" y="1062496"/>
            <a:ext cx="114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>
                <a:solidFill>
                  <a:srgbClr val="0070C0"/>
                </a:solidFill>
              </a:rPr>
              <a:t>szablon</a:t>
            </a:r>
            <a:endParaRPr lang="en-US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8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5889CC5-1328-93C6-F55C-A52B9046329D}"/>
              </a:ext>
            </a:extLst>
          </p:cNvPr>
          <p:cNvSpPr txBox="1"/>
          <p:nvPr/>
        </p:nvSpPr>
        <p:spPr>
          <a:xfrm>
            <a:off x="1550589" y="474345"/>
            <a:ext cx="513005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DROP PROCEDURE IF EXISTS dispx3_txt;</a:t>
            </a:r>
          </a:p>
          <a:p>
            <a:r>
              <a:rPr lang="en-US" sz="2000" b="1"/>
              <a:t>DELIMITER //</a:t>
            </a:r>
          </a:p>
          <a:p>
            <a:r>
              <a:rPr lang="en-US" sz="2000" b="1"/>
              <a:t>CREATE PROCEDURE dispx3_txt(dx3 CHAR(20))</a:t>
            </a:r>
          </a:p>
          <a:p>
            <a:r>
              <a:rPr lang="en-US" sz="2000" b="1"/>
              <a:t>  BEGIN</a:t>
            </a:r>
          </a:p>
          <a:p>
            <a:r>
              <a:rPr lang="en-US" sz="2000" b="1"/>
              <a:t>    </a:t>
            </a:r>
            <a:r>
              <a:rPr lang="en-US" sz="2000" b="1">
                <a:solidFill>
                  <a:srgbClr val="C00000"/>
                </a:solidFill>
              </a:rPr>
              <a:t>DECLARE it INT;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DECLARE s CHAR(60);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SET s='';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SET it=1;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WHILE it &lt;= 3 DO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SET s=CONCAT(s,' ', dx3);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SET it = it + 1;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END WHILE;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SELECT s;</a:t>
            </a:r>
          </a:p>
          <a:p>
            <a:r>
              <a:rPr lang="en-US" sz="2000" b="1">
                <a:solidFill>
                  <a:srgbClr val="C00000"/>
                </a:solidFill>
              </a:rPr>
              <a:t> </a:t>
            </a:r>
            <a:r>
              <a:rPr lang="en-US" sz="2000" b="1"/>
              <a:t> END //</a:t>
            </a:r>
          </a:p>
          <a:p>
            <a:r>
              <a:rPr lang="en-US" sz="2000" b="1"/>
              <a:t>DELIMITER ;</a:t>
            </a:r>
          </a:p>
          <a:p>
            <a:endParaRPr lang="pl-PL" sz="2000" b="1"/>
          </a:p>
          <a:p>
            <a:r>
              <a:rPr lang="en-US" sz="2000" b="1">
                <a:solidFill>
                  <a:srgbClr val="C00000"/>
                </a:solidFill>
              </a:rPr>
              <a:t>CALL disp</a:t>
            </a:r>
            <a:r>
              <a:rPr lang="pl-PL" sz="2000" b="1">
                <a:solidFill>
                  <a:srgbClr val="C00000"/>
                </a:solidFill>
              </a:rPr>
              <a:t>x3</a:t>
            </a:r>
            <a:r>
              <a:rPr lang="en-US" sz="2000" b="1">
                <a:solidFill>
                  <a:srgbClr val="C00000"/>
                </a:solidFill>
              </a:rPr>
              <a:t>_txt('prow_ZM');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1BA61A0-441F-563C-5518-120B140FF8A8}"/>
              </a:ext>
            </a:extLst>
          </p:cNvPr>
          <p:cNvSpPr txBox="1"/>
          <p:nvPr/>
        </p:nvSpPr>
        <p:spPr>
          <a:xfrm>
            <a:off x="6833031" y="4128676"/>
            <a:ext cx="4802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zmianę wiersza dla WINDOWS można </a:t>
            </a:r>
          </a:p>
          <a:p>
            <a:r>
              <a:rPr lang="pl-PL" sz="2000" b="1"/>
              <a:t>wymusić poprzez '\r\n',  ale należy przyjąć, </a:t>
            </a:r>
          </a:p>
          <a:p>
            <a:r>
              <a:rPr lang="pl-PL" sz="2000" b="1"/>
              <a:t>że ma to ograniczone zastosowanie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7295CE4-1D29-7112-BDA3-F6A8A07F02A0}"/>
              </a:ext>
            </a:extLst>
          </p:cNvPr>
          <p:cNvSpPr txBox="1"/>
          <p:nvPr/>
        </p:nvSpPr>
        <p:spPr>
          <a:xfrm>
            <a:off x="8199399" y="1766949"/>
            <a:ext cx="103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>
                <a:solidFill>
                  <a:srgbClr val="FF0000"/>
                </a:solidFill>
              </a:rPr>
              <a:t>wynik: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EEDD7B6-F4C2-274C-84AB-1F4900E7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11" y="2514600"/>
            <a:ext cx="327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B394058-78D8-E7E9-DF73-B0F59020BBA0}"/>
              </a:ext>
            </a:extLst>
          </p:cNvPr>
          <p:cNvSpPr txBox="1"/>
          <p:nvPr/>
        </p:nvSpPr>
        <p:spPr>
          <a:xfrm>
            <a:off x="637954" y="552892"/>
            <a:ext cx="799507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DROP PROCEDURE IF EXISTS ord_person;</a:t>
            </a:r>
          </a:p>
          <a:p>
            <a:r>
              <a:rPr lang="en-US" sz="2000" b="1"/>
              <a:t>DELIMITER //</a:t>
            </a:r>
          </a:p>
          <a:p>
            <a:r>
              <a:rPr lang="en-US" sz="2000" b="1"/>
              <a:t>CREATE PROCEDURE ord_person(fn CHAR(20), ln CHAR(20))</a:t>
            </a:r>
          </a:p>
          <a:p>
            <a:r>
              <a:rPr lang="en-US" sz="2000" b="1"/>
              <a:t>  BEGIN</a:t>
            </a:r>
          </a:p>
          <a:p>
            <a:r>
              <a:rPr lang="en-US" sz="2000" b="1">
                <a:solidFill>
                  <a:srgbClr val="C00000"/>
                </a:solidFill>
              </a:rPr>
              <a:t>SELECT orderinfo.orderinfo_id, customer.fname, </a:t>
            </a:r>
            <a:endParaRPr lang="pl-PL" sz="2000" b="1">
              <a:solidFill>
                <a:srgbClr val="C00000"/>
              </a:solidFill>
            </a:endParaRPr>
          </a:p>
          <a:p>
            <a:r>
              <a:rPr lang="en-US" sz="2000" b="1">
                <a:solidFill>
                  <a:srgbClr val="C00000"/>
                </a:solidFill>
              </a:rPr>
              <a:t>customer.lname, orderinfo.date_placed, </a:t>
            </a:r>
          </a:p>
          <a:p>
            <a:r>
              <a:rPr lang="en-US" sz="2000" b="1">
                <a:solidFill>
                  <a:srgbClr val="C00000"/>
                </a:solidFill>
              </a:rPr>
              <a:t>item.description, orderline.quantity, item.sell_price, </a:t>
            </a:r>
          </a:p>
          <a:p>
            <a:r>
              <a:rPr lang="en-US" sz="2000" b="1">
                <a:solidFill>
                  <a:srgbClr val="C00000"/>
                </a:solidFill>
              </a:rPr>
              <a:t>orderline.quantity*item.sell_price AS item_cost</a:t>
            </a:r>
          </a:p>
          <a:p>
            <a:r>
              <a:rPr lang="en-US" sz="2000" b="1">
                <a:solidFill>
                  <a:srgbClr val="C00000"/>
                </a:solidFill>
              </a:rPr>
              <a:t>FROM customer</a:t>
            </a:r>
          </a:p>
          <a:p>
            <a:r>
              <a:rPr lang="en-US" sz="2000" b="1">
                <a:solidFill>
                  <a:srgbClr val="C00000"/>
                </a:solidFill>
              </a:rPr>
              <a:t>INNER JOIN orderinfo ON customer.customer_id = orderinfo.customer_id </a:t>
            </a:r>
          </a:p>
          <a:p>
            <a:r>
              <a:rPr lang="en-US" sz="2000" b="1">
                <a:solidFill>
                  <a:srgbClr val="C00000"/>
                </a:solidFill>
              </a:rPr>
              <a:t>INNER JOIN orderline ON orderinfo.orderinfo_id = orderline.orderinfo_id </a:t>
            </a:r>
          </a:p>
          <a:p>
            <a:r>
              <a:rPr lang="en-US" sz="2000" b="1">
                <a:solidFill>
                  <a:srgbClr val="C00000"/>
                </a:solidFill>
              </a:rPr>
              <a:t>INNER JOIN item ON orderline.item_id = item.item_id</a:t>
            </a:r>
          </a:p>
          <a:p>
            <a:r>
              <a:rPr lang="en-US" sz="2000" b="1">
                <a:solidFill>
                  <a:srgbClr val="C00000"/>
                </a:solidFill>
              </a:rPr>
              <a:t>WHERE customer.fname=fn AND customer.lname=ln;</a:t>
            </a:r>
          </a:p>
          <a:p>
            <a:r>
              <a:rPr lang="en-US" sz="2000" b="1"/>
              <a:t>  END //</a:t>
            </a:r>
          </a:p>
          <a:p>
            <a:r>
              <a:rPr lang="en-US" sz="2000" b="1"/>
              <a:t>DELIMITER ;</a:t>
            </a:r>
            <a:endParaRPr lang="pl-PL" sz="2000" b="1"/>
          </a:p>
          <a:p>
            <a:endParaRPr lang="en-US" sz="2000" b="1"/>
          </a:p>
          <a:p>
            <a:r>
              <a:rPr lang="en-US" sz="2000" b="1">
                <a:solidFill>
                  <a:srgbClr val="C00000"/>
                </a:solidFill>
              </a:rPr>
              <a:t>CALL ord_person('Ann', 'Stones');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68A1647-CF57-156C-E6C4-8E0497CE765E}"/>
              </a:ext>
            </a:extLst>
          </p:cNvPr>
          <p:cNvSpPr txBox="1"/>
          <p:nvPr/>
        </p:nvSpPr>
        <p:spPr>
          <a:xfrm>
            <a:off x="7506587" y="659218"/>
            <a:ext cx="42400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>
                <a:solidFill>
                  <a:srgbClr val="0070C0"/>
                </a:solidFill>
              </a:rPr>
              <a:t>- </a:t>
            </a:r>
            <a:r>
              <a:rPr lang="en-US" sz="2000" b="1">
                <a:solidFill>
                  <a:srgbClr val="0070C0"/>
                </a:solidFill>
              </a:rPr>
              <a:t>zamówienia dla wskazanych osób</a:t>
            </a:r>
          </a:p>
          <a:p>
            <a:r>
              <a:rPr lang="pl-PL" sz="2000" b="1">
                <a:solidFill>
                  <a:srgbClr val="0070C0"/>
                </a:solidFill>
              </a:rPr>
              <a:t>- </a:t>
            </a:r>
            <a:r>
              <a:rPr lang="en-US" sz="2000" b="1">
                <a:solidFill>
                  <a:srgbClr val="0070C0"/>
                </a:solidFill>
              </a:rPr>
              <a:t>nie rozróżnia wielkości liter, </a:t>
            </a:r>
          </a:p>
          <a:p>
            <a:r>
              <a:rPr lang="en-US" sz="2000" b="1">
                <a:solidFill>
                  <a:srgbClr val="0070C0"/>
                </a:solidFill>
              </a:rPr>
              <a:t>-</a:t>
            </a:r>
            <a:r>
              <a:rPr lang="pl-PL" sz="2000" b="1">
                <a:solidFill>
                  <a:srgbClr val="0070C0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zwracany zbiór nie może </a:t>
            </a:r>
            <a:endParaRPr lang="pl-PL" sz="2000" b="1">
              <a:solidFill>
                <a:srgbClr val="0070C0"/>
              </a:solidFill>
            </a:endParaRPr>
          </a:p>
          <a:p>
            <a:r>
              <a:rPr lang="pl-PL" sz="2000" b="1">
                <a:solidFill>
                  <a:srgbClr val="0070C0"/>
                </a:solidFill>
              </a:rPr>
              <a:t>   </a:t>
            </a:r>
            <a:r>
              <a:rPr lang="en-US" sz="2000" b="1">
                <a:solidFill>
                  <a:srgbClr val="0070C0"/>
                </a:solidFill>
              </a:rPr>
              <a:t>być pusty przy użyciu PhpMyAdmin</a:t>
            </a:r>
            <a:endParaRPr lang="pl-PL" sz="2000" b="1">
              <a:solidFill>
                <a:srgbClr val="0070C0"/>
              </a:solidFill>
            </a:endParaRPr>
          </a:p>
          <a:p>
            <a:r>
              <a:rPr lang="pl-PL" sz="2000" b="1">
                <a:solidFill>
                  <a:srgbClr val="0070C0"/>
                </a:solidFill>
              </a:rPr>
              <a:t>   (może dotyczyć kontretnego użytego</a:t>
            </a:r>
          </a:p>
          <a:p>
            <a:r>
              <a:rPr lang="pl-PL" sz="2000" b="1">
                <a:solidFill>
                  <a:srgbClr val="0070C0"/>
                </a:solidFill>
              </a:rPr>
              <a:t>    oprogramowania, </a:t>
            </a:r>
            <a:r>
              <a:rPr lang="en-US" sz="2000" b="1">
                <a:solidFill>
                  <a:srgbClr val="0070C0"/>
                </a:solidFill>
              </a:rPr>
              <a:t>to samo jest OK </a:t>
            </a:r>
            <a:endParaRPr lang="pl-PL" sz="2000" b="1">
              <a:solidFill>
                <a:srgbClr val="0070C0"/>
              </a:solidFill>
            </a:endParaRPr>
          </a:p>
          <a:p>
            <a:r>
              <a:rPr lang="pl-PL" sz="2000" b="1">
                <a:solidFill>
                  <a:srgbClr val="0070C0"/>
                </a:solidFill>
              </a:rPr>
              <a:t>    </a:t>
            </a:r>
            <a:r>
              <a:rPr lang="en-US" sz="2000" b="1">
                <a:solidFill>
                  <a:srgbClr val="0070C0"/>
                </a:solidFill>
              </a:rPr>
              <a:t>w przypadku dla konsoli)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03F73FE7-4A24-0474-89C3-A1A6F8652389}"/>
              </a:ext>
            </a:extLst>
          </p:cNvPr>
          <p:cNvSpPr/>
          <p:nvPr/>
        </p:nvSpPr>
        <p:spPr>
          <a:xfrm rot="12103166">
            <a:off x="7506587" y="4635794"/>
            <a:ext cx="1775636" cy="1869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3AF67FD-025B-32FD-6AB2-9DA3824C342C}"/>
              </a:ext>
            </a:extLst>
          </p:cNvPr>
          <p:cNvSpPr/>
          <p:nvPr/>
        </p:nvSpPr>
        <p:spPr>
          <a:xfrm rot="10087103">
            <a:off x="6503061" y="5325418"/>
            <a:ext cx="1775636" cy="1869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44712B-EFCA-0571-C070-043F724E15B3}"/>
              </a:ext>
            </a:extLst>
          </p:cNvPr>
          <p:cNvSpPr txBox="1"/>
          <p:nvPr/>
        </p:nvSpPr>
        <p:spPr>
          <a:xfrm>
            <a:off x="8143931" y="5304038"/>
            <a:ext cx="3503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>
                <a:solidFill>
                  <a:srgbClr val="0070C0"/>
                </a:solidFill>
              </a:rPr>
              <a:t>instrukcje, o które nam chodzi, </a:t>
            </a:r>
          </a:p>
          <a:p>
            <a:r>
              <a:rPr lang="pl-PL" sz="2000" b="1">
                <a:solidFill>
                  <a:srgbClr val="0070C0"/>
                </a:solidFill>
              </a:rPr>
              <a:t>„reszta” to „oprawa” formalna</a:t>
            </a:r>
            <a:endParaRPr 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96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A61C59B-7D14-7570-EEE4-E10ABD69866C}"/>
              </a:ext>
            </a:extLst>
          </p:cNvPr>
          <p:cNvSpPr txBox="1"/>
          <p:nvPr/>
        </p:nvSpPr>
        <p:spPr>
          <a:xfrm>
            <a:off x="6633407" y="3671418"/>
            <a:ext cx="45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CALL ord_person(‚Ann</a:t>
            </a:r>
            <a:r>
              <a:rPr lang="pl-PL" sz="2400" b="1">
                <a:solidFill>
                  <a:srgbClr val="FF0000"/>
                </a:solidFill>
              </a:rPr>
              <a:t>a</a:t>
            </a:r>
            <a:r>
              <a:rPr lang="en-US" sz="2400" b="1">
                <a:solidFill>
                  <a:srgbClr val="FF0000"/>
                </a:solidFill>
              </a:rPr>
              <a:t>', 'Stones');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104026B-FE76-E12C-CB61-68EC6F45A5B1}"/>
              </a:ext>
            </a:extLst>
          </p:cNvPr>
          <p:cNvSpPr txBox="1"/>
          <p:nvPr/>
        </p:nvSpPr>
        <p:spPr>
          <a:xfrm>
            <a:off x="6271365" y="4490582"/>
            <a:ext cx="5564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jest pewien problem z pojawianiem się błędu przy </a:t>
            </a:r>
          </a:p>
          <a:p>
            <a:r>
              <a:rPr lang="pl-PL" sz="2000" b="1"/>
              <a:t>zwracaniu pustego zbibioru, daje się ten problem </a:t>
            </a:r>
          </a:p>
          <a:p>
            <a:r>
              <a:rPr lang="pl-PL" sz="2000" b="1"/>
              <a:t>rozwiązać (trzeba dodatkowo sprawdzać </a:t>
            </a:r>
          </a:p>
          <a:p>
            <a:r>
              <a:rPr lang="pl-PL" sz="2000" b="1"/>
              <a:t>ile rekordów ma być zwrócone)</a:t>
            </a:r>
            <a:endParaRPr lang="en-US" sz="2000" b="1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4F3F3B4-FBD7-8986-BC2D-18E2EA8C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6" y="848691"/>
            <a:ext cx="8449056" cy="23728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2F43F0-2080-8B15-510E-4013489C6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" y="3490651"/>
            <a:ext cx="5506974" cy="3073337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A33B0E8A-4994-D288-16EC-A580BCF3C0BD}"/>
              </a:ext>
            </a:extLst>
          </p:cNvPr>
          <p:cNvSpPr/>
          <p:nvPr/>
        </p:nvSpPr>
        <p:spPr>
          <a:xfrm>
            <a:off x="7327536" y="1681646"/>
            <a:ext cx="4409352" cy="685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C00000"/>
                </a:solidFill>
              </a:rPr>
              <a:t>CALL ord_person('Ann', 'Stones');</a:t>
            </a:r>
          </a:p>
        </p:txBody>
      </p:sp>
    </p:spTree>
    <p:extLst>
      <p:ext uri="{BB962C8B-B14F-4D97-AF65-F5344CB8AC3E}">
        <p14:creationId xmlns:p14="http://schemas.microsoft.com/office/powerpoint/2010/main" val="3305773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39B49A9-6BC1-6296-B201-EB6B44EFE2AC}"/>
              </a:ext>
            </a:extLst>
          </p:cNvPr>
          <p:cNvSpPr txBox="1"/>
          <p:nvPr/>
        </p:nvSpPr>
        <p:spPr>
          <a:xfrm>
            <a:off x="742162" y="1095841"/>
            <a:ext cx="519264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DROP PROCEDURE IF EXISTS SimpleComp;</a:t>
            </a:r>
          </a:p>
          <a:p>
            <a:r>
              <a:rPr lang="en-US" sz="2000" b="1"/>
              <a:t>DELIMITER //</a:t>
            </a:r>
          </a:p>
          <a:p>
            <a:r>
              <a:rPr lang="en-US" sz="2000" b="1">
                <a:solidFill>
                  <a:srgbClr val="FF0000"/>
                </a:solidFill>
              </a:rPr>
              <a:t>CREATE PROCEDURE SimpleComp(n INT, m INT)</a:t>
            </a:r>
          </a:p>
          <a:p>
            <a:r>
              <a:rPr lang="en-US" sz="2000" b="1"/>
              <a:t>  BEGIN</a:t>
            </a:r>
          </a:p>
          <a:p>
            <a:r>
              <a:rPr lang="en-US" sz="2000" b="1"/>
              <a:t>    DECLARE s VARCHAR(20);</a:t>
            </a:r>
          </a:p>
          <a:p>
            <a:r>
              <a:rPr lang="en-US" sz="2000" b="1"/>
              <a:t>    IF n &gt; m THEN SET s = '&gt;';</a:t>
            </a:r>
          </a:p>
          <a:p>
            <a:r>
              <a:rPr lang="en-US" sz="2000" b="1"/>
              <a:t>    ELSEIF n = m THEN SET s = '=';</a:t>
            </a:r>
          </a:p>
          <a:p>
            <a:r>
              <a:rPr lang="en-US" sz="2000" b="1"/>
              <a:t>    ELSE SET s = '&lt;';</a:t>
            </a:r>
          </a:p>
          <a:p>
            <a:r>
              <a:rPr lang="en-US" sz="2000" b="1"/>
              <a:t>    END IF;</a:t>
            </a:r>
          </a:p>
          <a:p>
            <a:r>
              <a:rPr lang="en-US" sz="2000" b="1"/>
              <a:t>    SET s = CONCAT(n, ' ', s, ' ', m);</a:t>
            </a:r>
          </a:p>
          <a:p>
            <a:r>
              <a:rPr lang="en-US" sz="2000" b="1"/>
              <a:t>    SELECT s;</a:t>
            </a:r>
          </a:p>
          <a:p>
            <a:r>
              <a:rPr lang="en-US" sz="2000" b="1"/>
              <a:t>  END //</a:t>
            </a:r>
          </a:p>
          <a:p>
            <a:r>
              <a:rPr lang="en-US" sz="2000" b="1"/>
              <a:t>DELIMITER ;</a:t>
            </a:r>
          </a:p>
          <a:p>
            <a:endParaRPr lang="en-US" sz="2000" b="1"/>
          </a:p>
          <a:p>
            <a:r>
              <a:rPr lang="en-US" sz="2000" b="1">
                <a:solidFill>
                  <a:srgbClr val="FF0000"/>
                </a:solidFill>
              </a:rPr>
              <a:t>CALL SimpleComp(2,3);</a:t>
            </a:r>
            <a:endParaRPr lang="pl-PL" sz="2000" b="1">
              <a:solidFill>
                <a:srgbClr val="FF0000"/>
              </a:solidFill>
            </a:endParaRPr>
          </a:p>
          <a:p>
            <a:endParaRPr lang="pl-PL" sz="2000" b="1">
              <a:solidFill>
                <a:srgbClr val="FF0000"/>
              </a:solidFill>
            </a:endParaRPr>
          </a:p>
          <a:p>
            <a:r>
              <a:rPr lang="pl-PL" sz="2000" b="1">
                <a:solidFill>
                  <a:srgbClr val="FF0000"/>
                </a:solidFill>
              </a:rPr>
              <a:t>                  </a:t>
            </a:r>
            <a:r>
              <a:rPr lang="pl-PL" sz="2000" b="1">
                <a:solidFill>
                  <a:srgbClr val="0070C0"/>
                </a:solidFill>
              </a:rPr>
              <a:t>Procedura przechowywana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8A2656E-E24A-D418-76E2-F522C33B675F}"/>
              </a:ext>
            </a:extLst>
          </p:cNvPr>
          <p:cNvSpPr txBox="1"/>
          <p:nvPr/>
        </p:nvSpPr>
        <p:spPr>
          <a:xfrm>
            <a:off x="6096000" y="1095841"/>
            <a:ext cx="53538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DROP FUNCTION IF EXISTS SimpleCompare;</a:t>
            </a:r>
          </a:p>
          <a:p>
            <a:r>
              <a:rPr lang="en-US" sz="2000" b="1"/>
              <a:t>DELIMITER //</a:t>
            </a:r>
          </a:p>
          <a:p>
            <a:r>
              <a:rPr lang="en-US" sz="2000" b="1">
                <a:solidFill>
                  <a:srgbClr val="FF0000"/>
                </a:solidFill>
              </a:rPr>
              <a:t>CREATE FUNCTION SimpleCompare(n INT, m INT)</a:t>
            </a:r>
          </a:p>
          <a:p>
            <a:r>
              <a:rPr lang="en-US" sz="2000" b="1">
                <a:solidFill>
                  <a:srgbClr val="FF0000"/>
                </a:solidFill>
              </a:rPr>
              <a:t>  RETURNS VARCHAR(20)</a:t>
            </a:r>
          </a:p>
          <a:p>
            <a:r>
              <a:rPr lang="en-US" sz="2000" b="1"/>
              <a:t>  BEGIN</a:t>
            </a:r>
          </a:p>
          <a:p>
            <a:r>
              <a:rPr lang="en-US" sz="2000" b="1"/>
              <a:t>    DECLARE s VARCHAR(20);</a:t>
            </a:r>
          </a:p>
          <a:p>
            <a:r>
              <a:rPr lang="en-US" sz="2000" b="1"/>
              <a:t>    IF n &gt; m THEN SET s = '&gt;';</a:t>
            </a:r>
          </a:p>
          <a:p>
            <a:r>
              <a:rPr lang="en-US" sz="2000" b="1"/>
              <a:t>    ELSEIF n = m THEN SET s = '=';</a:t>
            </a:r>
          </a:p>
          <a:p>
            <a:r>
              <a:rPr lang="en-US" sz="2000" b="1"/>
              <a:t>    ELSE SET s = '&lt;';</a:t>
            </a:r>
          </a:p>
          <a:p>
            <a:r>
              <a:rPr lang="en-US" sz="2000" b="1"/>
              <a:t>    END IF;</a:t>
            </a:r>
          </a:p>
          <a:p>
            <a:r>
              <a:rPr lang="en-US" sz="2000" b="1"/>
              <a:t>    SET s = CONCAT(n, ' ', s, ' ', m);</a:t>
            </a:r>
          </a:p>
          <a:p>
            <a:r>
              <a:rPr lang="en-US" sz="2000" b="1"/>
              <a:t>    RETURN s;</a:t>
            </a:r>
          </a:p>
          <a:p>
            <a:r>
              <a:rPr lang="en-US" sz="2000" b="1"/>
              <a:t>  END //</a:t>
            </a:r>
          </a:p>
          <a:p>
            <a:r>
              <a:rPr lang="en-US" sz="2000" b="1"/>
              <a:t>DELIMITER ;</a:t>
            </a:r>
          </a:p>
          <a:p>
            <a:endParaRPr lang="en-US" sz="2000" b="1"/>
          </a:p>
          <a:p>
            <a:r>
              <a:rPr lang="en-US" sz="2000" b="1">
                <a:solidFill>
                  <a:srgbClr val="FF0000"/>
                </a:solidFill>
              </a:rPr>
              <a:t>SELECT SimpleCompare(2,3);</a:t>
            </a:r>
            <a:endParaRPr lang="pl-PL" sz="2000" b="1">
              <a:solidFill>
                <a:srgbClr val="FF0000"/>
              </a:solidFill>
            </a:endParaRPr>
          </a:p>
          <a:p>
            <a:r>
              <a:rPr lang="pl-PL" sz="2000" b="1">
                <a:solidFill>
                  <a:srgbClr val="FF0000"/>
                </a:solidFill>
              </a:rPr>
              <a:t>    </a:t>
            </a:r>
          </a:p>
          <a:p>
            <a:r>
              <a:rPr lang="pl-PL" sz="2000" b="1">
                <a:solidFill>
                  <a:srgbClr val="FF0000"/>
                </a:solidFill>
              </a:rPr>
              <a:t>                              </a:t>
            </a:r>
            <a:r>
              <a:rPr lang="pl-PL" sz="2000" b="1">
                <a:solidFill>
                  <a:srgbClr val="0070C0"/>
                </a:solidFill>
              </a:rPr>
              <a:t>Funkcja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69522CC-2FB9-9327-CBBA-7E1E633E2ECB}"/>
              </a:ext>
            </a:extLst>
          </p:cNvPr>
          <p:cNvSpPr txBox="1"/>
          <p:nvPr/>
        </p:nvSpPr>
        <p:spPr>
          <a:xfrm>
            <a:off x="3664757" y="572622"/>
            <a:ext cx="508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>
                <a:solidFill>
                  <a:srgbClr val="002060"/>
                </a:solidFill>
              </a:rPr>
              <a:t>Przykład: operacja porównywania dwóch liczb</a:t>
            </a:r>
            <a:endParaRPr lang="en-US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9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B781210-D409-4ECA-5EF2-82A648B89764}"/>
              </a:ext>
            </a:extLst>
          </p:cNvPr>
          <p:cNvSpPr txBox="1"/>
          <p:nvPr/>
        </p:nvSpPr>
        <p:spPr>
          <a:xfrm>
            <a:off x="1711841" y="808074"/>
            <a:ext cx="5817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-- </a:t>
            </a:r>
            <a:r>
              <a:rPr lang="pl-PL" sz="2000" b="1"/>
              <a:t>u</a:t>
            </a:r>
            <a:r>
              <a:rPr lang="en-US" sz="2000" b="1"/>
              <a:t>tworzenie procedury na podstawie funkcji</a:t>
            </a:r>
          </a:p>
          <a:p>
            <a:r>
              <a:rPr lang="en-US" sz="2000" b="1"/>
              <a:t>-- dotyczy przykładu:</a:t>
            </a:r>
          </a:p>
          <a:p>
            <a:r>
              <a:rPr lang="en-US" sz="2000" b="1"/>
              <a:t>-- MySQL 8.0 Reference Manual</a:t>
            </a:r>
          </a:p>
          <a:p>
            <a:r>
              <a:rPr lang="en-US" sz="2000" b="1"/>
              <a:t>-- https://dev.mysql.com/doc/refman/8.0/en/if.html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5EBA52C-F989-0FEE-2D0C-106EF7EB0A1C}"/>
              </a:ext>
            </a:extLst>
          </p:cNvPr>
          <p:cNvSpPr txBox="1"/>
          <p:nvPr/>
        </p:nvSpPr>
        <p:spPr>
          <a:xfrm>
            <a:off x="3339858" y="4864274"/>
            <a:ext cx="7489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/>
              <a:t>-inaczej odwołujemy się do procedury a inaczej do funkcji</a:t>
            </a:r>
          </a:p>
          <a:p>
            <a:r>
              <a:rPr lang="pl-PL" sz="2400" b="1"/>
              <a:t>-różnic w praktyce jest więcej, np. użycie instrucji SELECT</a:t>
            </a:r>
          </a:p>
          <a:p>
            <a:r>
              <a:rPr lang="pl-PL" sz="2400" b="1"/>
              <a:t> jest łatwiejsze dla procedur</a:t>
            </a:r>
            <a:endParaRPr lang="en-US" sz="2400" b="1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E3FC7DD-7571-C5B5-24F5-3E579B4D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19" y="2710110"/>
            <a:ext cx="3295650" cy="9906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295EB54-BD16-EBE0-73D8-30597CF1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58" y="2710110"/>
            <a:ext cx="1485900" cy="97155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167E936-27E2-CDD5-8D8A-2E1CD1D16878}"/>
              </a:ext>
            </a:extLst>
          </p:cNvPr>
          <p:cNvSpPr txBox="1"/>
          <p:nvPr/>
        </p:nvSpPr>
        <p:spPr>
          <a:xfrm>
            <a:off x="1711841" y="4020855"/>
            <a:ext cx="2391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Wynik dla procedury</a:t>
            </a:r>
            <a:endParaRPr lang="en-US" sz="2000" b="1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5FFB87E-EB7D-A497-EE7F-DF8DD18E7B20}"/>
              </a:ext>
            </a:extLst>
          </p:cNvPr>
          <p:cNvSpPr txBox="1"/>
          <p:nvPr/>
        </p:nvSpPr>
        <p:spPr>
          <a:xfrm>
            <a:off x="8068207" y="3677066"/>
            <a:ext cx="2011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/>
              <a:t>Wynik dla funkcji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9371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B409BE6-73C4-ACC6-4D00-8E12AC31A52E}"/>
              </a:ext>
            </a:extLst>
          </p:cNvPr>
          <p:cNvSpPr txBox="1"/>
          <p:nvPr/>
        </p:nvSpPr>
        <p:spPr>
          <a:xfrm>
            <a:off x="2383701" y="1026294"/>
            <a:ext cx="742459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/>
              <a:t>Wyzwalacze (triggery)</a:t>
            </a:r>
          </a:p>
          <a:p>
            <a:endParaRPr lang="pl-PL" sz="2400" b="1"/>
          </a:p>
          <a:p>
            <a:r>
              <a:rPr lang="pl-PL" sz="2400" b="1"/>
              <a:t>-specjalne procedury/funkcje przypisywane do tabel</a:t>
            </a:r>
          </a:p>
          <a:p>
            <a:endParaRPr lang="pl-PL" sz="2400" b="1"/>
          </a:p>
          <a:p>
            <a:r>
              <a:rPr lang="pl-PL" sz="2400" b="1"/>
              <a:t>-uruchamiają się automatycznie w pewnych sytuacjach</a:t>
            </a:r>
          </a:p>
          <a:p>
            <a:r>
              <a:rPr lang="pl-PL" sz="2400" b="1"/>
              <a:t>(BEFORE lub AFTER: INSERT, UPDATE, DELETE)</a:t>
            </a:r>
          </a:p>
          <a:p>
            <a:endParaRPr lang="pl-PL" sz="2400" b="1"/>
          </a:p>
          <a:p>
            <a:r>
              <a:rPr lang="pl-PL" sz="2400" b="1"/>
              <a:t>-mogą blokować wykonanie pewnych instrukcji</a:t>
            </a:r>
          </a:p>
          <a:p>
            <a:endParaRPr lang="pl-PL" sz="2400" b="1"/>
          </a:p>
          <a:p>
            <a:r>
              <a:rPr lang="pl-PL" sz="2400" b="1"/>
              <a:t>-mogą być wykorzystane do tworzenia historii zmian, itd.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BAFACD4-7D08-339F-92D0-947D63915B94}"/>
              </a:ext>
            </a:extLst>
          </p:cNvPr>
          <p:cNvSpPr txBox="1"/>
          <p:nvPr/>
        </p:nvSpPr>
        <p:spPr>
          <a:xfrm>
            <a:off x="1446028" y="836473"/>
            <a:ext cx="86203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DROP TRIGGER IF EXISTS item_ins_aft;</a:t>
            </a:r>
          </a:p>
          <a:p>
            <a:r>
              <a:rPr lang="en-US" sz="2000" b="1"/>
              <a:t>DELIMITER //</a:t>
            </a:r>
          </a:p>
          <a:p>
            <a:r>
              <a:rPr lang="en-US" sz="2000" b="1"/>
              <a:t>CREATE TRIGGER item_ins_aft </a:t>
            </a:r>
          </a:p>
          <a:p>
            <a:r>
              <a:rPr lang="en-US" sz="2000" b="1"/>
              <a:t>  AFTER INSERT ON item</a:t>
            </a:r>
          </a:p>
          <a:p>
            <a:r>
              <a:rPr lang="en-US" sz="2000" b="1"/>
              <a:t>       FOR EACH ROW</a:t>
            </a:r>
          </a:p>
          <a:p>
            <a:r>
              <a:rPr lang="en-US" sz="2000" b="1"/>
              <a:t>        BEGIN</a:t>
            </a:r>
          </a:p>
          <a:p>
            <a:r>
              <a:rPr lang="en-US" sz="2000" b="1"/>
              <a:t>        </a:t>
            </a:r>
            <a:r>
              <a:rPr lang="en-US" sz="2000" b="1">
                <a:solidFill>
                  <a:srgbClr val="C00000"/>
                </a:solidFill>
              </a:rPr>
              <a:t>INSERT INTO item_history(when_info, description, detailed_info)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  VALUES (NOW(), NEW.description,'nowy wiersz jest dodany');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IF NEW.cost_price IS NULL OR NEW.sell_price IS NULL THEN 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  INSERT INTO item_history(when_info, description, detailed_info)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    VALUES (NOW(), NEW.description,'uwaga: dodany wiersz zawiera NULL');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ELSE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  INSERT INTO item_history(when_info, description, detailed_info)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    VALUES (NOW(), NEW.description,'operacja OK');</a:t>
            </a:r>
          </a:p>
          <a:p>
            <a:r>
              <a:rPr lang="en-US" sz="2000" b="1">
                <a:solidFill>
                  <a:srgbClr val="C00000"/>
                </a:solidFill>
              </a:rPr>
              <a:t>        END IF;</a:t>
            </a:r>
          </a:p>
          <a:p>
            <a:r>
              <a:rPr lang="en-US" sz="2000" b="1"/>
              <a:t>        END; //</a:t>
            </a:r>
          </a:p>
          <a:p>
            <a:r>
              <a:rPr lang="en-US" sz="2000" b="1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417222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8BD3453-5EF6-43B0-81F2-83927B8B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11" y="409558"/>
            <a:ext cx="8849106" cy="57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56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95C41B2-2F29-2B23-2C0F-EDAA0D094E06}"/>
              </a:ext>
            </a:extLst>
          </p:cNvPr>
          <p:cNvSpPr txBox="1"/>
          <p:nvPr/>
        </p:nvSpPr>
        <p:spPr>
          <a:xfrm>
            <a:off x="205563" y="1010093"/>
            <a:ext cx="496546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DROP TABLE IF EXISTS item_history;</a:t>
            </a:r>
          </a:p>
          <a:p>
            <a:r>
              <a:rPr lang="en-US" sz="2000" b="1"/>
              <a:t>CREATE TABLE item_history(</a:t>
            </a:r>
          </a:p>
          <a:p>
            <a:r>
              <a:rPr lang="en-US" sz="2000" b="1"/>
              <a:t>id_hist INT PRIMARY KEY AUTO_INCREMENT,</a:t>
            </a:r>
          </a:p>
          <a:p>
            <a:r>
              <a:rPr lang="en-US" sz="2000" b="1"/>
              <a:t>when_info DATETIME,</a:t>
            </a:r>
          </a:p>
          <a:p>
            <a:r>
              <a:rPr lang="en-US" sz="2000" b="1"/>
              <a:t>description CHAR(20),</a:t>
            </a:r>
          </a:p>
          <a:p>
            <a:r>
              <a:rPr lang="en-US" sz="2000" b="1"/>
              <a:t>detailed_info CHAR(50));</a:t>
            </a:r>
            <a:endParaRPr lang="pl-PL" sz="2000" b="1"/>
          </a:p>
          <a:p>
            <a:endParaRPr lang="pl-PL" sz="2000" b="1"/>
          </a:p>
          <a:p>
            <a:r>
              <a:rPr lang="pl-PL" sz="2000" b="1"/>
              <a:t>(… )                                    </a:t>
            </a:r>
            <a:r>
              <a:rPr lang="pl-PL" sz="2000" b="1">
                <a:solidFill>
                  <a:srgbClr val="C00000"/>
                </a:solidFill>
              </a:rPr>
              <a:t> TRIGGER</a:t>
            </a:r>
          </a:p>
          <a:p>
            <a:endParaRPr lang="pl-PL" sz="2000" b="1"/>
          </a:p>
          <a:p>
            <a:r>
              <a:rPr lang="en-US" sz="2000" b="1"/>
              <a:t>INSERT INTO </a:t>
            </a:r>
            <a:endParaRPr lang="pl-PL" sz="2000" b="1"/>
          </a:p>
          <a:p>
            <a:r>
              <a:rPr lang="en-US" sz="2000" b="1"/>
              <a:t>item(description, cost_price, sell_price)</a:t>
            </a:r>
            <a:endParaRPr lang="pl-PL" sz="2000" b="1"/>
          </a:p>
          <a:p>
            <a:r>
              <a:rPr lang="en-US" sz="2000" b="1"/>
              <a:t>VALUES</a:t>
            </a:r>
          </a:p>
          <a:p>
            <a:r>
              <a:rPr lang="en-US" sz="2000" b="1"/>
              <a:t>  ('art1', 10.00, NULL),</a:t>
            </a:r>
          </a:p>
          <a:p>
            <a:r>
              <a:rPr lang="en-US" sz="2000" b="1"/>
              <a:t>  ('art2', 11.00, 12.00),</a:t>
            </a:r>
          </a:p>
          <a:p>
            <a:r>
              <a:rPr lang="en-US" sz="2000" b="1"/>
              <a:t>  ('art3', NULL, 15.00);</a:t>
            </a:r>
          </a:p>
          <a:p>
            <a:endParaRPr lang="pl-PL"/>
          </a:p>
          <a:p>
            <a:endParaRPr lang="en-US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34FAB1EA-17C7-1446-A13C-95A6407C2AA5}"/>
              </a:ext>
            </a:extLst>
          </p:cNvPr>
          <p:cNvSpPr/>
          <p:nvPr/>
        </p:nvSpPr>
        <p:spPr>
          <a:xfrm rot="10800000">
            <a:off x="1222745" y="3266927"/>
            <a:ext cx="744279" cy="133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8B9FF78-19D4-58E0-9DA4-CD4B90D6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944" y="3559526"/>
            <a:ext cx="7308056" cy="228838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E61E42F-4D19-0EE7-93DE-D0E33359BBFD}"/>
              </a:ext>
            </a:extLst>
          </p:cNvPr>
          <p:cNvSpPr txBox="1"/>
          <p:nvPr/>
        </p:nvSpPr>
        <p:spPr>
          <a:xfrm>
            <a:off x="6565709" y="2217107"/>
            <a:ext cx="4231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>
                <a:solidFill>
                  <a:srgbClr val="FF0000"/>
                </a:solidFill>
              </a:rPr>
              <a:t>Wynik: w tabeli item_history</a:t>
            </a:r>
          </a:p>
          <a:p>
            <a:pPr algn="ctr"/>
            <a:r>
              <a:rPr lang="pl-PL" sz="2000" b="1">
                <a:solidFill>
                  <a:srgbClr val="FF0000"/>
                </a:solidFill>
              </a:rPr>
              <a:t>pojawiają się odpowiednie informacje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4AA45FE-C387-4A36-8549-5114249A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63" y="500335"/>
            <a:ext cx="10410444" cy="590092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ACC92D4-DA4A-4BA6-A366-52533F17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2" y="500335"/>
            <a:ext cx="3056763" cy="13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8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948B457E-C439-4034-9924-B288A199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825" y="2383312"/>
            <a:ext cx="2085023" cy="18007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074C9B8-47EC-4192-82E5-9136D105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43" y="400050"/>
            <a:ext cx="5243513" cy="60579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90376B1-AAB7-48CD-9C31-1304611CE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1" y="711912"/>
            <a:ext cx="874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A5DF1F7-DD5A-4219-A5FC-7A38FEE5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3" y="828675"/>
            <a:ext cx="6943725" cy="260032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53293A2-41A1-43AE-8105-16C35CE10BC6}"/>
              </a:ext>
            </a:extLst>
          </p:cNvPr>
          <p:cNvSpPr txBox="1"/>
          <p:nvPr/>
        </p:nvSpPr>
        <p:spPr>
          <a:xfrm>
            <a:off x="2539384" y="3938195"/>
            <a:ext cx="2821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/>
              <a:t>używając programu </a:t>
            </a:r>
          </a:p>
          <a:p>
            <a:pPr algn="ctr"/>
            <a:r>
              <a:rPr lang="pl-PL" sz="2400" b="1"/>
              <a:t>MySQL </a:t>
            </a:r>
            <a:r>
              <a:rPr lang="pl-PL" sz="2400" b="1" err="1"/>
              <a:t>WorkBench</a:t>
            </a:r>
            <a:endParaRPr lang="pl-PL" sz="2400" b="1"/>
          </a:p>
          <a:p>
            <a:pPr algn="ctr"/>
            <a:r>
              <a:rPr lang="pl-PL" sz="2400" b="1"/>
              <a:t>możemy utworzyć</a:t>
            </a:r>
          </a:p>
          <a:p>
            <a:pPr algn="ctr"/>
            <a:r>
              <a:rPr lang="pl-PL" sz="2400" b="1"/>
              <a:t>schemat tabel,</a:t>
            </a:r>
          </a:p>
          <a:p>
            <a:pPr algn="ctr"/>
            <a:r>
              <a:rPr lang="pl-PL" sz="2400" b="1"/>
              <a:t> a następnie</a:t>
            </a:r>
          </a:p>
          <a:p>
            <a:pPr algn="ctr"/>
            <a:r>
              <a:rPr lang="pl-PL" sz="2400" b="1"/>
              <a:t>wygenerować skrypt</a:t>
            </a:r>
            <a:endParaRPr lang="en-US" sz="2400" b="1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F8480E6-4513-47DA-8A08-56D06B9D39FB}"/>
              </a:ext>
            </a:extLst>
          </p:cNvPr>
          <p:cNvSpPr txBox="1"/>
          <p:nvPr/>
        </p:nvSpPr>
        <p:spPr>
          <a:xfrm>
            <a:off x="7640877" y="2644170"/>
            <a:ext cx="33834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>
                <a:solidFill>
                  <a:srgbClr val="C00000"/>
                </a:solidFill>
              </a:rPr>
              <a:t>mogą pojawić się jednak </a:t>
            </a:r>
          </a:p>
          <a:p>
            <a:pPr algn="ctr"/>
            <a:r>
              <a:rPr lang="pl-PL" sz="2400" b="1">
                <a:solidFill>
                  <a:srgbClr val="C00000"/>
                </a:solidFill>
              </a:rPr>
              <a:t>„dziwne błędy”</a:t>
            </a:r>
          </a:p>
          <a:p>
            <a:pPr algn="ctr"/>
            <a:r>
              <a:rPr lang="pl-PL" sz="2400" b="1">
                <a:solidFill>
                  <a:srgbClr val="C00000"/>
                </a:solidFill>
              </a:rPr>
              <a:t>(z którymi można sobie </a:t>
            </a:r>
          </a:p>
          <a:p>
            <a:pPr algn="ctr"/>
            <a:r>
              <a:rPr lang="pl-PL" sz="2400" b="1">
                <a:solidFill>
                  <a:srgbClr val="C00000"/>
                </a:solidFill>
              </a:rPr>
              <a:t>ręcznie poradzić)</a:t>
            </a:r>
            <a:endParaRPr 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0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DF52135-B303-432A-B5F8-0F70BE11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52" y="428625"/>
            <a:ext cx="7743825" cy="6000750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id="{2A2A7CF4-D220-4CE8-8377-A164E2B8ACF8}"/>
              </a:ext>
            </a:extLst>
          </p:cNvPr>
          <p:cNvSpPr/>
          <p:nvPr/>
        </p:nvSpPr>
        <p:spPr>
          <a:xfrm>
            <a:off x="2887523" y="137786"/>
            <a:ext cx="1778696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7DD9FC0-4770-48C0-95E0-20F49A94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80" y="761016"/>
            <a:ext cx="7962233" cy="4484084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id="{5A63B92A-0795-4A19-AFA1-1A8AC1A7659D}"/>
              </a:ext>
            </a:extLst>
          </p:cNvPr>
          <p:cNvSpPr/>
          <p:nvPr/>
        </p:nvSpPr>
        <p:spPr>
          <a:xfrm>
            <a:off x="7937151" y="4474750"/>
            <a:ext cx="1582629" cy="9144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06A7B2C-0197-4540-9219-3271F541619F}"/>
              </a:ext>
            </a:extLst>
          </p:cNvPr>
          <p:cNvSpPr txBox="1"/>
          <p:nvPr/>
        </p:nvSpPr>
        <p:spPr>
          <a:xfrm>
            <a:off x="6198782" y="5635319"/>
            <a:ext cx="380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>
                <a:solidFill>
                  <a:srgbClr val="0070C0"/>
                </a:solidFill>
              </a:rPr>
              <a:t>należy usunąć słowo VISIBLE</a:t>
            </a:r>
            <a:endParaRPr lang="en-US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7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F60B54F-EF1F-4901-B12B-B1A3658E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91" y="1870606"/>
            <a:ext cx="8452485" cy="3902393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id="{E7A7CCD5-2E43-42AB-BF89-D01938BE4F2C}"/>
              </a:ext>
            </a:extLst>
          </p:cNvPr>
          <p:cNvSpPr/>
          <p:nvPr/>
        </p:nvSpPr>
        <p:spPr>
          <a:xfrm>
            <a:off x="2541589" y="2574794"/>
            <a:ext cx="1231900" cy="5588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65C68108-88AF-4F7A-A217-58828C8511FE}"/>
              </a:ext>
            </a:extLst>
          </p:cNvPr>
          <p:cNvSpPr/>
          <p:nvPr/>
        </p:nvSpPr>
        <p:spPr>
          <a:xfrm>
            <a:off x="918970" y="26489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E9C6061-CBFC-4164-9147-263D7F381FD0}"/>
              </a:ext>
            </a:extLst>
          </p:cNvPr>
          <p:cNvSpPr txBox="1"/>
          <p:nvPr/>
        </p:nvSpPr>
        <p:spPr>
          <a:xfrm>
            <a:off x="4981752" y="438411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err="1"/>
              <a:t>phpMyAdmin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928352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AEAA05AE80A048B57640A4A96F9B71" ma:contentTypeVersion="2" ma:contentTypeDescription="Utwórz nowy dokument." ma:contentTypeScope="" ma:versionID="5804b7a8ce8dfdc5f146b99eae9b490b">
  <xsd:schema xmlns:xsd="http://www.w3.org/2001/XMLSchema" xmlns:xs="http://www.w3.org/2001/XMLSchema" xmlns:p="http://schemas.microsoft.com/office/2006/metadata/properties" xmlns:ns2="7ba5ccc6-9ac5-4070-9f68-a7e10be9e366" targetNamespace="http://schemas.microsoft.com/office/2006/metadata/properties" ma:root="true" ma:fieldsID="512e2f76e8147dd82d7f73d1dc8e9b6c" ns2:_="">
    <xsd:import namespace="7ba5ccc6-9ac5-4070-9f68-a7e10be9e3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5ccc6-9ac5-4070-9f68-a7e10be9e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C85912-4619-45E9-9AE3-0B1890CCC155}"/>
</file>

<file path=customXml/itemProps2.xml><?xml version="1.0" encoding="utf-8"?>
<ds:datastoreItem xmlns:ds="http://schemas.openxmlformats.org/officeDocument/2006/customXml" ds:itemID="{5A0EC265-36B8-486F-866A-81C6BE276755}"/>
</file>

<file path=customXml/itemProps3.xml><?xml version="1.0" encoding="utf-8"?>
<ds:datastoreItem xmlns:ds="http://schemas.openxmlformats.org/officeDocument/2006/customXml" ds:itemID="{EBFBFC0B-557E-433C-8FB7-C1C5A42E3CCE}"/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1973</Words>
  <Application>Microsoft Office PowerPoint</Application>
  <PresentationFormat>Panoramiczny</PresentationFormat>
  <Paragraphs>326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Zbigniew Mitura</dc:creator>
  <cp:lastModifiedBy>Zbigniew Mitura</cp:lastModifiedBy>
  <cp:revision>76</cp:revision>
  <dcterms:created xsi:type="dcterms:W3CDTF">2020-11-03T20:54:50Z</dcterms:created>
  <dcterms:modified xsi:type="dcterms:W3CDTF">2022-05-28T15:07:28Z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0x0101004DAEAA05AE80A048B57640A4A96F9B71</vt:lpwstr>
  </property>
</Properties>
</file>