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73" r:id="rId9"/>
    <p:sldId id="275" r:id="rId10"/>
    <p:sldId id="274" r:id="rId11"/>
    <p:sldId id="276" r:id="rId12"/>
    <p:sldId id="277" r:id="rId13"/>
    <p:sldId id="264" r:id="rId14"/>
    <p:sldId id="265" r:id="rId15"/>
    <p:sldId id="278" r:id="rId16"/>
    <p:sldId id="266" r:id="rId17"/>
    <p:sldId id="269" r:id="rId18"/>
    <p:sldId id="270" r:id="rId19"/>
    <p:sldId id="271" r:id="rId20"/>
    <p:sldId id="272" r:id="rId21"/>
    <p:sldId id="267" r:id="rId22"/>
    <p:sldId id="268" r:id="rId23"/>
    <p:sldId id="280" r:id="rId24"/>
    <p:sldId id="279" r:id="rId25"/>
    <p:sldId id="261" r:id="rId26"/>
    <p:sldId id="281" r:id="rId27"/>
    <p:sldId id="282" r:id="rId28"/>
    <p:sldId id="283"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980B4-888F-48DB-BB82-D59F4B3E8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51EF47-E871-4329-B162-6EB8C4E0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3FDB8E-F332-4358-8285-141E33D6C1DA}"/>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AFB8991A-6520-405B-B4CB-D425F042A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95A528-5EC7-4C86-9998-8DEEB867E40A}"/>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6543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A65B3-9D62-4144-A2CA-184F4AFB51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63CA07-3EB7-4B3F-820E-A0D614FBA6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DA9275-C1FF-4E2F-9C0E-C1E7DC789AD5}"/>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FFCF8631-BB64-4094-8650-6356D60E7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E2C7F-9968-40C0-94C3-1C0C9B7771E7}"/>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45203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3370D-CC6D-4723-8D1B-91015DFE95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551F13-9367-492B-80BC-885AB34106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A178ED-2C41-4304-AD9D-10A77FA3DDA5}"/>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7ADE9A64-8CCF-4790-8972-7DBF458117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A82DD-B211-48B9-8688-30DB8142AD73}"/>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22703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F43B-3740-4115-AD9D-7043F3F80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33573-3A11-4EA4-B884-405578116A9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386E5D-D34C-4C65-8AAC-4964803D96BE}"/>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0D58C7DE-334C-458E-85CE-75592B316F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D3FB8-694D-4B38-B305-465EAEDC84B0}"/>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72258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2952-4BC3-4EBE-AF2D-9E7EAF393B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B406AD-DB59-4EC8-87CB-C41CEFD2A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F9D120-F493-408A-A4C5-81FA0ED835D9}"/>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E99E65E7-F72E-4C01-A52A-EEBCD960BA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981AAB-1C07-4129-B563-AFFC9BE3418E}"/>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65171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91106-F9E4-4BF1-9AC4-82C11B95B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C2FA7-DEF0-4543-98C3-C99A015F35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58A601-F176-4AA0-9608-3B9F3880A5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DD34549-7EC6-4005-A6E4-649E72D0B14B}"/>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6" name="页脚占位符 5">
            <a:extLst>
              <a:ext uri="{FF2B5EF4-FFF2-40B4-BE49-F238E27FC236}">
                <a16:creationId xmlns:a16="http://schemas.microsoft.com/office/drawing/2014/main" id="{DF5E1F6D-5FEB-4E25-A645-6CF7E260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B3CB4A-2511-43E8-8E91-0A8F1B1913B1}"/>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2846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05F8A-DA4E-4809-A673-571D50E78B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9AF458-C428-4786-A5EB-9EC6CAE1C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33242A-224F-4F63-8D6B-1D95BB2F80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E41B5A-7325-4F92-8E59-D4906E157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A742F70-01F5-47DE-86A2-9215D8B7F5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F833ABD-D80E-4ECC-9E7F-5649C1CBBA52}"/>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8" name="页脚占位符 7">
            <a:extLst>
              <a:ext uri="{FF2B5EF4-FFF2-40B4-BE49-F238E27FC236}">
                <a16:creationId xmlns:a16="http://schemas.microsoft.com/office/drawing/2014/main" id="{FB81D8D0-314E-4788-BD1A-08449A5275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EB1B3C-731E-42DE-9065-EB2E3DB1D249}"/>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3289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2B61-51D0-4263-9BC0-1E22D9FCEE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9BF377-549B-4A0E-93A6-29A4C9223EFA}"/>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4" name="页脚占位符 3">
            <a:extLst>
              <a:ext uri="{FF2B5EF4-FFF2-40B4-BE49-F238E27FC236}">
                <a16:creationId xmlns:a16="http://schemas.microsoft.com/office/drawing/2014/main" id="{1CE0BC88-71F9-4902-A74C-0409305B6F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23AABD-B998-4338-BE34-A35E50D5D796}"/>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6667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403446-BDA1-456B-8092-1D37B2232DA0}"/>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3" name="页脚占位符 2">
            <a:extLst>
              <a:ext uri="{FF2B5EF4-FFF2-40B4-BE49-F238E27FC236}">
                <a16:creationId xmlns:a16="http://schemas.microsoft.com/office/drawing/2014/main" id="{83279AC2-F0B7-40F9-B38B-65B63E5734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8E23D0-634C-41AC-BC44-EFFC26C254F2}"/>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46330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9C5F1-B1A5-431E-9C99-6818051DB2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95C5F9-3DA1-4733-B4DB-95D321679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786E4A-DDCD-42D1-9399-F700AB04D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EEB35E-F85B-4405-91BA-EE5F3C48D0FB}"/>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6" name="页脚占位符 5">
            <a:extLst>
              <a:ext uri="{FF2B5EF4-FFF2-40B4-BE49-F238E27FC236}">
                <a16:creationId xmlns:a16="http://schemas.microsoft.com/office/drawing/2014/main" id="{37D8BFF0-8A26-41DE-BF6C-E23FC896A4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7E1815-43C7-4D2D-8B51-983C63C5343C}"/>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0328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E581E-698B-442C-BCAD-059D1EB353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3A9A39-6E53-4E8E-8199-5EDAE9595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547C20-978C-402D-B07F-6022835FB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9D1982-06C8-4C58-B4AC-63F363997122}"/>
              </a:ext>
            </a:extLst>
          </p:cNvPr>
          <p:cNvSpPr>
            <a:spLocks noGrp="1"/>
          </p:cNvSpPr>
          <p:nvPr>
            <p:ph type="dt" sz="half" idx="10"/>
          </p:nvPr>
        </p:nvSpPr>
        <p:spPr/>
        <p:txBody>
          <a:bodyPr/>
          <a:lstStyle/>
          <a:p>
            <a:fld id="{866DEFEA-9B49-4C08-9654-B1CAE5D6D99F}" type="datetimeFigureOut">
              <a:rPr lang="zh-CN" altLang="en-US" smtClean="0"/>
              <a:t>2021/6/22</a:t>
            </a:fld>
            <a:endParaRPr lang="zh-CN" altLang="en-US"/>
          </a:p>
        </p:txBody>
      </p:sp>
      <p:sp>
        <p:nvSpPr>
          <p:cNvPr id="6" name="页脚占位符 5">
            <a:extLst>
              <a:ext uri="{FF2B5EF4-FFF2-40B4-BE49-F238E27FC236}">
                <a16:creationId xmlns:a16="http://schemas.microsoft.com/office/drawing/2014/main" id="{D199C1B5-9B35-48A5-9205-E8443C23A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C945-512E-4D91-B6CF-52F729CD257D}"/>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51048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9C9E2C-3FE5-4E97-89A6-3DA34062E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78F26D-0337-4387-8D65-F4532969B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3146C-B3AC-4B7F-92BB-AA1AB8A61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DEFEA-9B49-4C08-9654-B1CAE5D6D99F}" type="datetimeFigureOut">
              <a:rPr lang="zh-CN" altLang="en-US" smtClean="0"/>
              <a:t>2021/6/22</a:t>
            </a:fld>
            <a:endParaRPr lang="zh-CN" altLang="en-US"/>
          </a:p>
        </p:txBody>
      </p:sp>
      <p:sp>
        <p:nvSpPr>
          <p:cNvPr id="5" name="页脚占位符 4">
            <a:extLst>
              <a:ext uri="{FF2B5EF4-FFF2-40B4-BE49-F238E27FC236}">
                <a16:creationId xmlns:a16="http://schemas.microsoft.com/office/drawing/2014/main" id="{E0F313F1-1E09-4840-82F0-E67B1E6C7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A26278-2394-4BCE-891C-DB023E306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9116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4C704-3F1F-42BA-8BC1-6EFCCE21464C}"/>
              </a:ext>
            </a:extLst>
          </p:cNvPr>
          <p:cNvSpPr>
            <a:spLocks noGrp="1"/>
          </p:cNvSpPr>
          <p:nvPr>
            <p:ph type="ctrTitle"/>
          </p:nvPr>
        </p:nvSpPr>
        <p:spPr/>
        <p:txBody>
          <a:bodyPr/>
          <a:lstStyle/>
          <a:p>
            <a:r>
              <a:rPr lang="en-US" altLang="zh-CN" dirty="0"/>
              <a:t>.NET Core</a:t>
            </a:r>
            <a:endParaRPr lang="zh-CN" altLang="en-US" dirty="0"/>
          </a:p>
        </p:txBody>
      </p:sp>
      <p:sp>
        <p:nvSpPr>
          <p:cNvPr id="3" name="副标题 2">
            <a:extLst>
              <a:ext uri="{FF2B5EF4-FFF2-40B4-BE49-F238E27FC236}">
                <a16:creationId xmlns:a16="http://schemas.microsoft.com/office/drawing/2014/main" id="{663AF7D5-AD71-413B-9CA4-4885DE8DE8E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7101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D41E9-BFDF-4F34-ADD8-903590A4E00A}"/>
              </a:ext>
            </a:extLst>
          </p:cNvPr>
          <p:cNvSpPr>
            <a:spLocks noGrp="1"/>
          </p:cNvSpPr>
          <p:nvPr>
            <p:ph type="title"/>
          </p:nvPr>
        </p:nvSpPr>
        <p:spPr/>
        <p:txBody>
          <a:bodyPr/>
          <a:lstStyle/>
          <a:p>
            <a:r>
              <a:rPr lang="zh-CN" altLang="en-US" dirty="0"/>
              <a:t>配置编程</a:t>
            </a:r>
          </a:p>
        </p:txBody>
      </p:sp>
      <p:pic>
        <p:nvPicPr>
          <p:cNvPr id="4" name="图片 3">
            <a:extLst>
              <a:ext uri="{FF2B5EF4-FFF2-40B4-BE49-F238E27FC236}">
                <a16:creationId xmlns:a16="http://schemas.microsoft.com/office/drawing/2014/main" id="{334EB687-B06B-4C1C-8389-9CCB8B19C347}"/>
              </a:ext>
            </a:extLst>
          </p:cNvPr>
          <p:cNvPicPr>
            <a:picLocks noChangeAspect="1"/>
          </p:cNvPicPr>
          <p:nvPr/>
        </p:nvPicPr>
        <p:blipFill>
          <a:blip r:embed="rId2"/>
          <a:stretch>
            <a:fillRect/>
          </a:stretch>
        </p:blipFill>
        <p:spPr>
          <a:xfrm>
            <a:off x="838200" y="4005649"/>
            <a:ext cx="6219048" cy="1809524"/>
          </a:xfrm>
          <a:prstGeom prst="rect">
            <a:avLst/>
          </a:prstGeom>
        </p:spPr>
      </p:pic>
      <p:pic>
        <p:nvPicPr>
          <p:cNvPr id="5" name="图片 4">
            <a:extLst>
              <a:ext uri="{FF2B5EF4-FFF2-40B4-BE49-F238E27FC236}">
                <a16:creationId xmlns:a16="http://schemas.microsoft.com/office/drawing/2014/main" id="{C3FCD028-9046-465C-9B88-2E41D77885A5}"/>
              </a:ext>
            </a:extLst>
          </p:cNvPr>
          <p:cNvPicPr>
            <a:picLocks noChangeAspect="1"/>
          </p:cNvPicPr>
          <p:nvPr/>
        </p:nvPicPr>
        <p:blipFill>
          <a:blip r:embed="rId3"/>
          <a:stretch>
            <a:fillRect/>
          </a:stretch>
        </p:blipFill>
        <p:spPr>
          <a:xfrm>
            <a:off x="838200" y="1690688"/>
            <a:ext cx="4514286" cy="1742857"/>
          </a:xfrm>
          <a:prstGeom prst="rect">
            <a:avLst/>
          </a:prstGeom>
        </p:spPr>
      </p:pic>
    </p:spTree>
    <p:extLst>
      <p:ext uri="{BB962C8B-B14F-4D97-AF65-F5344CB8AC3E}">
        <p14:creationId xmlns:p14="http://schemas.microsoft.com/office/powerpoint/2010/main" val="116847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FC4B8-D902-4665-924F-5EB58CD5ACD6}"/>
              </a:ext>
            </a:extLst>
          </p:cNvPr>
          <p:cNvSpPr>
            <a:spLocks noGrp="1"/>
          </p:cNvSpPr>
          <p:nvPr>
            <p:ph type="title"/>
          </p:nvPr>
        </p:nvSpPr>
        <p:spPr/>
        <p:txBody>
          <a:bodyPr/>
          <a:lstStyle/>
          <a:p>
            <a:r>
              <a:rPr lang="en-US" altLang="zh-CN" dirty="0" err="1"/>
              <a:t>IConfiguration</a:t>
            </a:r>
            <a:endParaRPr lang="zh-CN" altLang="en-US" dirty="0"/>
          </a:p>
        </p:txBody>
      </p:sp>
      <p:sp>
        <p:nvSpPr>
          <p:cNvPr id="3" name="内容占位符 2">
            <a:extLst>
              <a:ext uri="{FF2B5EF4-FFF2-40B4-BE49-F238E27FC236}">
                <a16:creationId xmlns:a16="http://schemas.microsoft.com/office/drawing/2014/main" id="{BE37A921-3740-4CBA-AE79-45E8B20DDC55}"/>
              </a:ext>
            </a:extLst>
          </p:cNvPr>
          <p:cNvSpPr>
            <a:spLocks noGrp="1"/>
          </p:cNvSpPr>
          <p:nvPr>
            <p:ph idx="1"/>
          </p:nvPr>
        </p:nvSpPr>
        <p:spPr>
          <a:xfrm>
            <a:off x="838200" y="2916195"/>
            <a:ext cx="10515600" cy="1183623"/>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根节点所在的</a:t>
            </a:r>
            <a:r>
              <a:rPr lang="en-US" altLang="zh-CN" sz="2400" dirty="0" err="1">
                <a:latin typeface="宋体" panose="02010600030101010101" pitchFamily="2" charset="-122"/>
                <a:ea typeface="宋体" panose="02010600030101010101" pitchFamily="2" charset="-122"/>
              </a:rPr>
              <a:t>IConfiguration</a:t>
            </a:r>
            <a:r>
              <a:rPr lang="zh-CN" altLang="en-US" sz="2400" dirty="0">
                <a:latin typeface="宋体" panose="02010600030101010101" pitchFamily="2" charset="-122"/>
                <a:ea typeface="宋体" panose="02010600030101010101" pitchFamily="2" charset="-122"/>
              </a:rPr>
              <a:t>对象体现为一个</a:t>
            </a:r>
            <a:r>
              <a:rPr lang="en-US" altLang="zh-CN" sz="2400" dirty="0" err="1">
                <a:latin typeface="宋体" panose="02010600030101010101" pitchFamily="2" charset="-122"/>
                <a:ea typeface="宋体" panose="02010600030101010101" pitchFamily="2" charset="-122"/>
              </a:rPr>
              <a:t>IConfigurationRoot</a:t>
            </a:r>
            <a:r>
              <a:rPr lang="zh-CN" altLang="en-US" sz="2400" dirty="0">
                <a:latin typeface="宋体" panose="02010600030101010101" pitchFamily="2" charset="-122"/>
                <a:ea typeface="宋体" panose="02010600030101010101" pitchFamily="2" charset="-122"/>
              </a:rPr>
              <a:t>对象，除此之外的其他节点对象则被通过一个</a:t>
            </a:r>
            <a:r>
              <a:rPr lang="en-US" altLang="zh-CN" sz="2400" dirty="0" err="1">
                <a:latin typeface="宋体" panose="02010600030101010101" pitchFamily="2" charset="-122"/>
                <a:ea typeface="宋体" panose="02010600030101010101" pitchFamily="2" charset="-122"/>
              </a:rPr>
              <a:t>IConfigurationSection</a:t>
            </a:r>
            <a:r>
              <a:rPr lang="zh-CN" altLang="en-US" sz="2400" dirty="0">
                <a:latin typeface="宋体" panose="02010600030101010101" pitchFamily="2" charset="-122"/>
                <a:ea typeface="宋体" panose="02010600030101010101" pitchFamily="2" charset="-122"/>
              </a:rPr>
              <a:t>对象表示。这两个都是</a:t>
            </a:r>
            <a:r>
              <a:rPr lang="en-US" altLang="zh-CN" sz="2400" dirty="0" err="1">
                <a:latin typeface="宋体" panose="02010600030101010101" pitchFamily="2" charset="-122"/>
                <a:ea typeface="宋体" panose="02010600030101010101" pitchFamily="2" charset="-122"/>
              </a:rPr>
              <a:t>Iconfiguration</a:t>
            </a:r>
            <a:r>
              <a:rPr lang="zh-CN" altLang="en-US" sz="2400" dirty="0">
                <a:latin typeface="宋体" panose="02010600030101010101" pitchFamily="2" charset="-122"/>
                <a:ea typeface="宋体" panose="02010600030101010101" pitchFamily="2" charset="-122"/>
              </a:rPr>
              <a:t>的继承者。</a:t>
            </a:r>
          </a:p>
        </p:txBody>
      </p:sp>
      <p:pic>
        <p:nvPicPr>
          <p:cNvPr id="5" name="图片 4">
            <a:extLst>
              <a:ext uri="{FF2B5EF4-FFF2-40B4-BE49-F238E27FC236}">
                <a16:creationId xmlns:a16="http://schemas.microsoft.com/office/drawing/2014/main" id="{C8D5019A-9A4D-42A4-80A9-BDD3C3AB14DF}"/>
              </a:ext>
            </a:extLst>
          </p:cNvPr>
          <p:cNvPicPr>
            <a:picLocks noChangeAspect="1"/>
          </p:cNvPicPr>
          <p:nvPr/>
        </p:nvPicPr>
        <p:blipFill>
          <a:blip r:embed="rId2"/>
          <a:stretch>
            <a:fillRect/>
          </a:stretch>
        </p:blipFill>
        <p:spPr>
          <a:xfrm>
            <a:off x="904022" y="1529612"/>
            <a:ext cx="2838095" cy="1228571"/>
          </a:xfrm>
          <a:prstGeom prst="rect">
            <a:avLst/>
          </a:prstGeom>
        </p:spPr>
      </p:pic>
      <p:pic>
        <p:nvPicPr>
          <p:cNvPr id="6" name="图片 5">
            <a:extLst>
              <a:ext uri="{FF2B5EF4-FFF2-40B4-BE49-F238E27FC236}">
                <a16:creationId xmlns:a16="http://schemas.microsoft.com/office/drawing/2014/main" id="{96CFCC19-961E-44C9-A64F-A2E28D83E9B3}"/>
              </a:ext>
            </a:extLst>
          </p:cNvPr>
          <p:cNvPicPr>
            <a:picLocks noChangeAspect="1"/>
          </p:cNvPicPr>
          <p:nvPr/>
        </p:nvPicPr>
        <p:blipFill>
          <a:blip r:embed="rId3"/>
          <a:stretch>
            <a:fillRect/>
          </a:stretch>
        </p:blipFill>
        <p:spPr>
          <a:xfrm>
            <a:off x="904022" y="4099818"/>
            <a:ext cx="4342857" cy="761905"/>
          </a:xfrm>
          <a:prstGeom prst="rect">
            <a:avLst/>
          </a:prstGeom>
        </p:spPr>
      </p:pic>
      <p:pic>
        <p:nvPicPr>
          <p:cNvPr id="7" name="图片 6">
            <a:extLst>
              <a:ext uri="{FF2B5EF4-FFF2-40B4-BE49-F238E27FC236}">
                <a16:creationId xmlns:a16="http://schemas.microsoft.com/office/drawing/2014/main" id="{9F5964EE-3C45-42C3-BA6B-A498776981EC}"/>
              </a:ext>
            </a:extLst>
          </p:cNvPr>
          <p:cNvPicPr>
            <a:picLocks noChangeAspect="1"/>
          </p:cNvPicPr>
          <p:nvPr/>
        </p:nvPicPr>
        <p:blipFill>
          <a:blip r:embed="rId4"/>
          <a:stretch>
            <a:fillRect/>
          </a:stretch>
        </p:blipFill>
        <p:spPr>
          <a:xfrm>
            <a:off x="904022" y="5052695"/>
            <a:ext cx="4180952" cy="1085714"/>
          </a:xfrm>
          <a:prstGeom prst="rect">
            <a:avLst/>
          </a:prstGeom>
        </p:spPr>
      </p:pic>
    </p:spTree>
    <p:extLst>
      <p:ext uri="{BB962C8B-B14F-4D97-AF65-F5344CB8AC3E}">
        <p14:creationId xmlns:p14="http://schemas.microsoft.com/office/powerpoint/2010/main" val="243936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18E8F-DB25-4C57-B4A0-40D52CDD9548}"/>
              </a:ext>
            </a:extLst>
          </p:cNvPr>
          <p:cNvSpPr>
            <a:spLocks noGrp="1"/>
          </p:cNvSpPr>
          <p:nvPr>
            <p:ph type="title"/>
          </p:nvPr>
        </p:nvSpPr>
        <p:spPr/>
        <p:txBody>
          <a:bodyPr/>
          <a:lstStyle/>
          <a:p>
            <a:r>
              <a:rPr lang="zh-CN" altLang="en-US" dirty="0"/>
              <a:t>配置编程</a:t>
            </a:r>
          </a:p>
        </p:txBody>
      </p:sp>
      <p:pic>
        <p:nvPicPr>
          <p:cNvPr id="4" name="内容占位符 3">
            <a:extLst>
              <a:ext uri="{FF2B5EF4-FFF2-40B4-BE49-F238E27FC236}">
                <a16:creationId xmlns:a16="http://schemas.microsoft.com/office/drawing/2014/main" id="{9B5B932B-B524-49F0-B70E-A7323F44756A}"/>
              </a:ext>
            </a:extLst>
          </p:cNvPr>
          <p:cNvPicPr>
            <a:picLocks noGrp="1" noChangeAspect="1"/>
          </p:cNvPicPr>
          <p:nvPr>
            <p:ph idx="1"/>
          </p:nvPr>
        </p:nvPicPr>
        <p:blipFill>
          <a:blip r:embed="rId2"/>
          <a:stretch>
            <a:fillRect/>
          </a:stretch>
        </p:blipFill>
        <p:spPr>
          <a:xfrm>
            <a:off x="1767428" y="1965389"/>
            <a:ext cx="8657143" cy="4104762"/>
          </a:xfrm>
          <a:prstGeom prst="rect">
            <a:avLst/>
          </a:prstGeom>
        </p:spPr>
      </p:pic>
    </p:spTree>
    <p:extLst>
      <p:ext uri="{BB962C8B-B14F-4D97-AF65-F5344CB8AC3E}">
        <p14:creationId xmlns:p14="http://schemas.microsoft.com/office/powerpoint/2010/main" val="170618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51570-0997-4AC0-97E4-93B869D272E1}"/>
              </a:ext>
            </a:extLst>
          </p:cNvPr>
          <p:cNvSpPr>
            <a:spLocks noGrp="1"/>
          </p:cNvSpPr>
          <p:nvPr>
            <p:ph type="title"/>
          </p:nvPr>
        </p:nvSpPr>
        <p:spPr/>
        <p:txBody>
          <a:bodyPr/>
          <a:lstStyle/>
          <a:p>
            <a:r>
              <a:rPr lang="zh-CN" altLang="en-US" dirty="0"/>
              <a:t>配置框架</a:t>
            </a:r>
          </a:p>
        </p:txBody>
      </p:sp>
      <p:pic>
        <p:nvPicPr>
          <p:cNvPr id="4" name="内容占位符 3">
            <a:extLst>
              <a:ext uri="{FF2B5EF4-FFF2-40B4-BE49-F238E27FC236}">
                <a16:creationId xmlns:a16="http://schemas.microsoft.com/office/drawing/2014/main" id="{EE01E517-D5F6-44AB-A18C-4C4178BDDF71}"/>
              </a:ext>
            </a:extLst>
          </p:cNvPr>
          <p:cNvPicPr>
            <a:picLocks noGrp="1" noChangeAspect="1"/>
          </p:cNvPicPr>
          <p:nvPr>
            <p:ph idx="1"/>
          </p:nvPr>
        </p:nvPicPr>
        <p:blipFill>
          <a:blip r:embed="rId2"/>
          <a:stretch>
            <a:fillRect/>
          </a:stretch>
        </p:blipFill>
        <p:spPr>
          <a:xfrm>
            <a:off x="1956338" y="1822494"/>
            <a:ext cx="7933333" cy="3780952"/>
          </a:xfrm>
          <a:prstGeom prst="rect">
            <a:avLst/>
          </a:prstGeom>
        </p:spPr>
      </p:pic>
    </p:spTree>
    <p:extLst>
      <p:ext uri="{BB962C8B-B14F-4D97-AF65-F5344CB8AC3E}">
        <p14:creationId xmlns:p14="http://schemas.microsoft.com/office/powerpoint/2010/main" val="287635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D4C4-1130-4D85-975F-87DC9BB40FE5}"/>
              </a:ext>
            </a:extLst>
          </p:cNvPr>
          <p:cNvSpPr>
            <a:spLocks noGrp="1"/>
          </p:cNvSpPr>
          <p:nvPr>
            <p:ph type="title"/>
          </p:nvPr>
        </p:nvSpPr>
        <p:spPr/>
        <p:txBody>
          <a:bodyPr/>
          <a:lstStyle/>
          <a:p>
            <a:r>
              <a:rPr lang="zh-CN" altLang="en-US" dirty="0"/>
              <a:t>选项框架</a:t>
            </a:r>
          </a:p>
        </p:txBody>
      </p:sp>
      <p:pic>
        <p:nvPicPr>
          <p:cNvPr id="8" name="内容占位符 7">
            <a:extLst>
              <a:ext uri="{FF2B5EF4-FFF2-40B4-BE49-F238E27FC236}">
                <a16:creationId xmlns:a16="http://schemas.microsoft.com/office/drawing/2014/main" id="{16BCE17F-E09A-4CB4-A775-92950AD2F790}"/>
              </a:ext>
            </a:extLst>
          </p:cNvPr>
          <p:cNvPicPr>
            <a:picLocks noGrp="1" noChangeAspect="1"/>
          </p:cNvPicPr>
          <p:nvPr>
            <p:ph idx="1"/>
          </p:nvPr>
        </p:nvPicPr>
        <p:blipFill>
          <a:blip r:embed="rId2"/>
          <a:stretch>
            <a:fillRect/>
          </a:stretch>
        </p:blipFill>
        <p:spPr>
          <a:xfrm>
            <a:off x="968176" y="1690688"/>
            <a:ext cx="5873118" cy="4351338"/>
          </a:xfrm>
          <a:prstGeom prst="rect">
            <a:avLst/>
          </a:prstGeom>
        </p:spPr>
      </p:pic>
      <p:pic>
        <p:nvPicPr>
          <p:cNvPr id="9" name="图片 8">
            <a:extLst>
              <a:ext uri="{FF2B5EF4-FFF2-40B4-BE49-F238E27FC236}">
                <a16:creationId xmlns:a16="http://schemas.microsoft.com/office/drawing/2014/main" id="{5DA03F6B-9142-42A2-B7D1-7C857DA4006A}"/>
              </a:ext>
            </a:extLst>
          </p:cNvPr>
          <p:cNvPicPr>
            <a:picLocks noChangeAspect="1"/>
          </p:cNvPicPr>
          <p:nvPr/>
        </p:nvPicPr>
        <p:blipFill>
          <a:blip r:embed="rId3"/>
          <a:stretch>
            <a:fillRect/>
          </a:stretch>
        </p:blipFill>
        <p:spPr>
          <a:xfrm>
            <a:off x="3904735" y="356322"/>
            <a:ext cx="7704762" cy="380952"/>
          </a:xfrm>
          <a:prstGeom prst="rect">
            <a:avLst/>
          </a:prstGeom>
        </p:spPr>
      </p:pic>
      <p:pic>
        <p:nvPicPr>
          <p:cNvPr id="10" name="图片 9">
            <a:extLst>
              <a:ext uri="{FF2B5EF4-FFF2-40B4-BE49-F238E27FC236}">
                <a16:creationId xmlns:a16="http://schemas.microsoft.com/office/drawing/2014/main" id="{BCBC4804-3E9A-4F28-93D5-7D8093621045}"/>
              </a:ext>
            </a:extLst>
          </p:cNvPr>
          <p:cNvPicPr>
            <a:picLocks noChangeAspect="1"/>
          </p:cNvPicPr>
          <p:nvPr/>
        </p:nvPicPr>
        <p:blipFill>
          <a:blip r:embed="rId4"/>
          <a:stretch>
            <a:fillRect/>
          </a:stretch>
        </p:blipFill>
        <p:spPr>
          <a:xfrm>
            <a:off x="3461878" y="815974"/>
            <a:ext cx="8590476" cy="2923809"/>
          </a:xfrm>
          <a:prstGeom prst="rect">
            <a:avLst/>
          </a:prstGeom>
        </p:spPr>
      </p:pic>
      <p:pic>
        <p:nvPicPr>
          <p:cNvPr id="11" name="图片 10">
            <a:extLst>
              <a:ext uri="{FF2B5EF4-FFF2-40B4-BE49-F238E27FC236}">
                <a16:creationId xmlns:a16="http://schemas.microsoft.com/office/drawing/2014/main" id="{8C23A1C6-6731-4ED4-9916-37D6024A683F}"/>
              </a:ext>
            </a:extLst>
          </p:cNvPr>
          <p:cNvPicPr>
            <a:picLocks noChangeAspect="1"/>
          </p:cNvPicPr>
          <p:nvPr/>
        </p:nvPicPr>
        <p:blipFill>
          <a:blip r:embed="rId5"/>
          <a:stretch>
            <a:fillRect/>
          </a:stretch>
        </p:blipFill>
        <p:spPr>
          <a:xfrm>
            <a:off x="437711" y="3967068"/>
            <a:ext cx="11514286" cy="571429"/>
          </a:xfrm>
          <a:prstGeom prst="rect">
            <a:avLst/>
          </a:prstGeom>
        </p:spPr>
      </p:pic>
    </p:spTree>
    <p:extLst>
      <p:ext uri="{BB962C8B-B14F-4D97-AF65-F5344CB8AC3E}">
        <p14:creationId xmlns:p14="http://schemas.microsoft.com/office/powerpoint/2010/main" val="400993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7BF36-ADF7-4AAF-8E2F-6B683B7A58DA}"/>
              </a:ext>
            </a:extLst>
          </p:cNvPr>
          <p:cNvSpPr>
            <a:spLocks noGrp="1"/>
          </p:cNvSpPr>
          <p:nvPr>
            <p:ph type="title"/>
          </p:nvPr>
        </p:nvSpPr>
        <p:spPr/>
        <p:txBody>
          <a:bodyPr/>
          <a:lstStyle/>
          <a:p>
            <a:r>
              <a:rPr lang="zh-CN" altLang="en-US" dirty="0"/>
              <a:t>配置框架和选项框架的关系</a:t>
            </a:r>
          </a:p>
        </p:txBody>
      </p:sp>
      <p:sp>
        <p:nvSpPr>
          <p:cNvPr id="3" name="内容占位符 2">
            <a:extLst>
              <a:ext uri="{FF2B5EF4-FFF2-40B4-BE49-F238E27FC236}">
                <a16:creationId xmlns:a16="http://schemas.microsoft.com/office/drawing/2014/main" id="{B177226E-56D8-41B2-B1F7-FE776088F965}"/>
              </a:ext>
            </a:extLst>
          </p:cNvPr>
          <p:cNvSpPr>
            <a:spLocks noGrp="1"/>
          </p:cNvSpPr>
          <p:nvPr>
            <p:ph idx="1"/>
          </p:nvPr>
        </p:nvSpPr>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选项本身和配置没有关系，但是配置大部分情况下作为绑定</a:t>
            </a:r>
            <a:r>
              <a:rPr lang="en-US" altLang="zh-CN" sz="2400" dirty="0">
                <a:latin typeface="宋体" panose="02010600030101010101" pitchFamily="2" charset="-122"/>
                <a:ea typeface="宋体" panose="02010600030101010101" pitchFamily="2" charset="-122"/>
              </a:rPr>
              <a:t>Options</a:t>
            </a:r>
            <a:r>
              <a:rPr lang="zh-CN" altLang="en-US" sz="2400" dirty="0">
                <a:latin typeface="宋体" panose="02010600030101010101" pitchFamily="2" charset="-122"/>
                <a:ea typeface="宋体" panose="02010600030101010101" pitchFamily="2" charset="-122"/>
              </a:rPr>
              <a:t>对象的数据源，所以有必要将两者结合在一起。</a:t>
            </a:r>
            <a:endParaRPr lang="en-US" altLang="zh-CN" sz="2400" dirty="0">
              <a:latin typeface="宋体" panose="02010600030101010101" pitchFamily="2" charset="-122"/>
              <a:ea typeface="宋体" panose="02010600030101010101" pitchFamily="2" charset="-122"/>
            </a:endParaRPr>
          </a:p>
          <a:p>
            <a:pPr latinLnBrk="1"/>
            <a:r>
              <a:rPr lang="zh-CN" altLang="en-US" sz="2400" dirty="0">
                <a:latin typeface="宋体" panose="02010600030101010101" pitchFamily="2" charset="-122"/>
                <a:ea typeface="宋体" panose="02010600030101010101" pitchFamily="2" charset="-122"/>
              </a:rPr>
              <a:t>将承载配置数据的</a:t>
            </a:r>
            <a:r>
              <a:rPr lang="en-US" altLang="zh-CN" sz="2400" dirty="0" err="1">
                <a:latin typeface="宋体" panose="02010600030101010101" pitchFamily="2" charset="-122"/>
                <a:ea typeface="宋体" panose="02010600030101010101" pitchFamily="2" charset="-122"/>
              </a:rPr>
              <a:t>IConfiguration</a:t>
            </a:r>
            <a:r>
              <a:rPr lang="zh-CN" altLang="en-US" sz="2400" dirty="0">
                <a:latin typeface="宋体" panose="02010600030101010101" pitchFamily="2" charset="-122"/>
                <a:ea typeface="宋体" panose="02010600030101010101" pitchFamily="2" charset="-122"/>
              </a:rPr>
              <a:t>对象绑定为</a:t>
            </a:r>
            <a:r>
              <a:rPr lang="en-US" altLang="zh-CN" sz="2400" dirty="0">
                <a:latin typeface="宋体" panose="02010600030101010101" pitchFamily="2" charset="-122"/>
                <a:ea typeface="宋体" panose="02010600030101010101" pitchFamily="2" charset="-122"/>
              </a:rPr>
              <a:t>Options</a:t>
            </a:r>
            <a:r>
              <a:rPr lang="zh-CN" altLang="en-US" sz="2400" dirty="0">
                <a:latin typeface="宋体" panose="02010600030101010101" pitchFamily="2" charset="-122"/>
                <a:ea typeface="宋体" panose="02010600030101010101" pitchFamily="2" charset="-122"/>
              </a:rPr>
              <a:t>对象。</a:t>
            </a:r>
          </a:p>
          <a:p>
            <a:pPr latinLnBrk="1"/>
            <a:r>
              <a:rPr lang="zh-CN" altLang="en-US" sz="2400" dirty="0">
                <a:latin typeface="宋体" panose="02010600030101010101" pitchFamily="2" charset="-122"/>
                <a:ea typeface="宋体" panose="02010600030101010101" pitchFamily="2" charset="-122"/>
              </a:rPr>
              <a:t>自动感知配置数据的变化。</a:t>
            </a:r>
          </a:p>
          <a:p>
            <a:pPr marL="0" indent="0">
              <a:buNone/>
            </a:pP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服务只依赖于</a:t>
            </a:r>
            <a:r>
              <a:rPr lang="en-US" altLang="zh-CN" sz="2400" dirty="0">
                <a:latin typeface="宋体" panose="02010600030101010101" pitchFamily="2" charset="-122"/>
                <a:ea typeface="宋体" panose="02010600030101010101" pitchFamily="2" charset="-122"/>
              </a:rPr>
              <a:t>Options</a:t>
            </a:r>
            <a:r>
              <a:rPr lang="zh-CN" altLang="en-US" sz="2400" dirty="0">
                <a:latin typeface="宋体" panose="02010600030101010101" pitchFamily="2" charset="-122"/>
                <a:ea typeface="宋体" panose="02010600030101010101" pitchFamily="2" charset="-122"/>
              </a:rPr>
              <a:t>，并没有依赖配置框架，也就是说服务只关心配置的是什么，不关心配置怎么来的，解除了配置和服务的依赖。另外也可以为所有的服务设计他们的</a:t>
            </a:r>
            <a:r>
              <a:rPr lang="en-US" altLang="zh-CN" sz="2400" dirty="0">
                <a:latin typeface="宋体" panose="02010600030101010101" pitchFamily="2" charset="-122"/>
                <a:ea typeface="宋体" panose="02010600030101010101" pitchFamily="2" charset="-122"/>
              </a:rPr>
              <a:t>Options</a:t>
            </a:r>
            <a:r>
              <a:rPr lang="zh-CN" altLang="en-US" sz="2400" dirty="0">
                <a:latin typeface="宋体" panose="02010600030101010101" pitchFamily="2" charset="-122"/>
                <a:ea typeface="宋体" panose="02010600030101010101" pitchFamily="2" charset="-122"/>
              </a:rPr>
              <a:t>，这样服务之间的选项配置也不会互相依赖。</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8144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E1F4D-4BBE-4624-B337-0CA58E5DB0ED}"/>
              </a:ext>
            </a:extLst>
          </p:cNvPr>
          <p:cNvSpPr>
            <a:spLocks noGrp="1"/>
          </p:cNvSpPr>
          <p:nvPr>
            <p:ph type="title"/>
          </p:nvPr>
        </p:nvSpPr>
        <p:spPr/>
        <p:txBody>
          <a:bodyPr/>
          <a:lstStyle/>
          <a:p>
            <a:r>
              <a:rPr lang="en-US" altLang="zh-CN" dirty="0" err="1"/>
              <a:t>.Net</a:t>
            </a:r>
            <a:r>
              <a:rPr lang="en-US" altLang="zh-CN" dirty="0"/>
              <a:t> Core </a:t>
            </a:r>
            <a:r>
              <a:rPr lang="zh-CN" altLang="en-US" dirty="0"/>
              <a:t>生命周期</a:t>
            </a:r>
          </a:p>
        </p:txBody>
      </p:sp>
      <p:sp>
        <p:nvSpPr>
          <p:cNvPr id="3" name="内容占位符 2">
            <a:extLst>
              <a:ext uri="{FF2B5EF4-FFF2-40B4-BE49-F238E27FC236}">
                <a16:creationId xmlns:a16="http://schemas.microsoft.com/office/drawing/2014/main" id="{A741C2D6-708C-4546-9C20-AD7782DC1C3A}"/>
              </a:ext>
            </a:extLst>
          </p:cNvPr>
          <p:cNvSpPr>
            <a:spLocks noGrp="1"/>
          </p:cNvSpPr>
          <p:nvPr>
            <p:ph idx="1"/>
          </p:nvPr>
        </p:nvSpPr>
        <p:spPr/>
        <p:txBody>
          <a:bodyPr/>
          <a:lstStyle/>
          <a:p>
            <a:r>
              <a:rPr lang="en-US" altLang="zh-CN" dirty="0"/>
              <a:t>Singleton </a:t>
            </a:r>
            <a:r>
              <a:rPr lang="zh-CN" altLang="en-US" dirty="0"/>
              <a:t>单例模式</a:t>
            </a:r>
            <a:endParaRPr lang="en-US" altLang="zh-CN" dirty="0"/>
          </a:p>
          <a:p>
            <a:r>
              <a:rPr lang="en-US" altLang="zh-CN" dirty="0"/>
              <a:t>Scoped </a:t>
            </a:r>
            <a:r>
              <a:rPr lang="zh-CN" altLang="en-US" dirty="0"/>
              <a:t>区域模式</a:t>
            </a:r>
            <a:endParaRPr lang="en-US" altLang="zh-CN" dirty="0"/>
          </a:p>
          <a:p>
            <a:r>
              <a:rPr lang="en-US" altLang="zh-CN" dirty="0"/>
              <a:t>Transient </a:t>
            </a:r>
            <a:r>
              <a:rPr lang="zh-CN" altLang="en-US" dirty="0"/>
              <a:t>短暂模式</a:t>
            </a:r>
          </a:p>
        </p:txBody>
      </p:sp>
    </p:spTree>
    <p:extLst>
      <p:ext uri="{BB962C8B-B14F-4D97-AF65-F5344CB8AC3E}">
        <p14:creationId xmlns:p14="http://schemas.microsoft.com/office/powerpoint/2010/main" val="261399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01869-147B-4C27-9981-CE74DD2FE10B}"/>
              </a:ext>
            </a:extLst>
          </p:cNvPr>
          <p:cNvSpPr>
            <a:spLocks noGrp="1"/>
          </p:cNvSpPr>
          <p:nvPr>
            <p:ph type="title"/>
          </p:nvPr>
        </p:nvSpPr>
        <p:spPr/>
        <p:txBody>
          <a:bodyPr/>
          <a:lstStyle/>
          <a:p>
            <a:r>
              <a:rPr lang="en-US" altLang="zh-CN" dirty="0" err="1"/>
              <a:t>.Net</a:t>
            </a:r>
            <a:r>
              <a:rPr lang="en-US" altLang="zh-CN" dirty="0"/>
              <a:t> Core </a:t>
            </a:r>
            <a:r>
              <a:rPr lang="zh-CN" altLang="en-US" dirty="0"/>
              <a:t>生命周期</a:t>
            </a:r>
          </a:p>
        </p:txBody>
      </p:sp>
      <p:sp>
        <p:nvSpPr>
          <p:cNvPr id="3" name="内容占位符 2">
            <a:extLst>
              <a:ext uri="{FF2B5EF4-FFF2-40B4-BE49-F238E27FC236}">
                <a16:creationId xmlns:a16="http://schemas.microsoft.com/office/drawing/2014/main" id="{89909C3B-DD88-4B6C-961A-BF375C258B10}"/>
              </a:ext>
            </a:extLst>
          </p:cNvPr>
          <p:cNvSpPr>
            <a:spLocks noGrp="1"/>
          </p:cNvSpPr>
          <p:nvPr>
            <p:ph idx="1"/>
          </p:nvPr>
        </p:nvSpPr>
        <p:spPr>
          <a:xfrm>
            <a:off x="736957" y="1825625"/>
            <a:ext cx="10515600" cy="961384"/>
          </a:xfrm>
        </p:spPr>
        <p:txBody>
          <a:bodyPr>
            <a:normAutofit lnSpcReduction="10000"/>
          </a:bodyPr>
          <a:lstStyle/>
          <a:p>
            <a:pPr marL="0" indent="0">
              <a:buNone/>
            </a:pPr>
            <a:r>
              <a:rPr lang="en-US" altLang="zh-CN" sz="1600" dirty="0">
                <a:latin typeface="宋体" panose="02010600030101010101" pitchFamily="2" charset="-122"/>
                <a:ea typeface="宋体" panose="02010600030101010101" pitchFamily="2" charset="-122"/>
              </a:rPr>
              <a:t>Singleton</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Transient</a:t>
            </a:r>
            <a:r>
              <a:rPr lang="zh-CN" altLang="en-US" sz="1600" dirty="0">
                <a:latin typeface="宋体" panose="02010600030101010101" pitchFamily="2" charset="-122"/>
                <a:ea typeface="宋体" panose="02010600030101010101" pitchFamily="2" charset="-122"/>
              </a:rPr>
              <a:t>都具有明确的语义，但是</a:t>
            </a:r>
            <a:r>
              <a:rPr lang="en-US" altLang="zh-CN" sz="1600" dirty="0">
                <a:latin typeface="宋体" panose="02010600030101010101" pitchFamily="2" charset="-122"/>
                <a:ea typeface="宋体" panose="02010600030101010101" pitchFamily="2" charset="-122"/>
              </a:rPr>
              <a:t>Scoped</a:t>
            </a:r>
            <a:r>
              <a:rPr lang="zh-CN" altLang="en-US" sz="1600" dirty="0">
                <a:latin typeface="宋体" panose="02010600030101010101" pitchFamily="2" charset="-122"/>
                <a:ea typeface="宋体" panose="02010600030101010101" pitchFamily="2" charset="-122"/>
              </a:rPr>
              <a:t>代表一种怎样的生命周期模式。这里所谓的</a:t>
            </a:r>
            <a:r>
              <a:rPr lang="en-US" altLang="zh-CN" sz="1600" dirty="0">
                <a:latin typeface="宋体" panose="02010600030101010101" pitchFamily="2" charset="-122"/>
                <a:ea typeface="宋体" panose="02010600030101010101" pitchFamily="2" charset="-122"/>
              </a:rPr>
              <a:t>Scope</a:t>
            </a:r>
            <a:r>
              <a:rPr lang="zh-CN" altLang="en-US" sz="1600" dirty="0">
                <a:latin typeface="宋体" panose="02010600030101010101" pitchFamily="2" charset="-122"/>
                <a:ea typeface="宋体" panose="02010600030101010101" pitchFamily="2" charset="-122"/>
              </a:rPr>
              <a:t>指的是由</a:t>
            </a:r>
            <a:r>
              <a:rPr lang="en-US" altLang="zh-CN" sz="1600" dirty="0" err="1">
                <a:latin typeface="宋体" panose="02010600030101010101" pitchFamily="2" charset="-122"/>
                <a:ea typeface="宋体" panose="02010600030101010101" pitchFamily="2" charset="-122"/>
              </a:rPr>
              <a:t>IServiceScope</a:t>
            </a:r>
            <a:r>
              <a:rPr lang="zh-CN" altLang="en-US" sz="1600" dirty="0">
                <a:latin typeface="宋体" panose="02010600030101010101" pitchFamily="2" charset="-122"/>
                <a:ea typeface="宋体" panose="02010600030101010101" pitchFamily="2" charset="-122"/>
              </a:rPr>
              <a:t>接口表示的“服务范围”，该范围由</a:t>
            </a:r>
            <a:r>
              <a:rPr lang="en-US" altLang="zh-CN" sz="1600" dirty="0" err="1">
                <a:latin typeface="宋体" panose="02010600030101010101" pitchFamily="2" charset="-122"/>
                <a:ea typeface="宋体" panose="02010600030101010101" pitchFamily="2" charset="-122"/>
              </a:rPr>
              <a:t>IServiceScopeFactory</a:t>
            </a:r>
            <a:r>
              <a:rPr lang="zh-CN" altLang="en-US" sz="1600" dirty="0">
                <a:latin typeface="宋体" panose="02010600030101010101" pitchFamily="2" charset="-122"/>
                <a:ea typeface="宋体" panose="02010600030101010101" pitchFamily="2" charset="-122"/>
              </a:rPr>
              <a:t>接口表示的“服务范围工厂”来创建。如下面的代码片段所示，</a:t>
            </a:r>
            <a:r>
              <a:rPr lang="en-US" altLang="zh-CN" sz="1600" dirty="0" err="1">
                <a:latin typeface="宋体" panose="02010600030101010101" pitchFamily="2" charset="-122"/>
                <a:ea typeface="宋体" panose="02010600030101010101" pitchFamily="2" charset="-122"/>
              </a:rPr>
              <a:t>IServiceProvider</a:t>
            </a:r>
            <a:r>
              <a:rPr lang="zh-CN" altLang="en-US" sz="1600" dirty="0">
                <a:latin typeface="宋体" panose="02010600030101010101" pitchFamily="2" charset="-122"/>
                <a:ea typeface="宋体" panose="02010600030101010101" pitchFamily="2" charset="-122"/>
              </a:rPr>
              <a:t>的扩展方法</a:t>
            </a:r>
            <a:r>
              <a:rPr lang="en-US" altLang="zh-CN" sz="1600" dirty="0" err="1">
                <a:latin typeface="宋体" panose="02010600030101010101" pitchFamily="2" charset="-122"/>
                <a:ea typeface="宋体" panose="02010600030101010101" pitchFamily="2" charset="-122"/>
              </a:rPr>
              <a:t>CreateScope</a:t>
            </a:r>
            <a:r>
              <a:rPr lang="zh-CN" altLang="en-US" sz="1600" dirty="0">
                <a:latin typeface="宋体" panose="02010600030101010101" pitchFamily="2" charset="-122"/>
                <a:ea typeface="宋体" panose="02010600030101010101" pitchFamily="2" charset="-122"/>
              </a:rPr>
              <a:t>正是利用提供的</a:t>
            </a:r>
            <a:r>
              <a:rPr lang="en-US" altLang="zh-CN" sz="1600" dirty="0" err="1">
                <a:latin typeface="宋体" panose="02010600030101010101" pitchFamily="2" charset="-122"/>
                <a:ea typeface="宋体" panose="02010600030101010101" pitchFamily="2" charset="-122"/>
              </a:rPr>
              <a:t>IServiceScopeFactory</a:t>
            </a:r>
            <a:r>
              <a:rPr lang="zh-CN" altLang="en-US" sz="1600" dirty="0">
                <a:latin typeface="宋体" panose="02010600030101010101" pitchFamily="2" charset="-122"/>
                <a:ea typeface="宋体" panose="02010600030101010101" pitchFamily="2" charset="-122"/>
              </a:rPr>
              <a:t>服务实例来创建作为服务范围的</a:t>
            </a:r>
            <a:r>
              <a:rPr lang="en-US" altLang="zh-CN" sz="1600" dirty="0" err="1">
                <a:latin typeface="宋体" panose="02010600030101010101" pitchFamily="2" charset="-122"/>
                <a:ea typeface="宋体" panose="02010600030101010101" pitchFamily="2" charset="-122"/>
              </a:rPr>
              <a:t>IServiceScope</a:t>
            </a:r>
            <a:r>
              <a:rPr lang="zh-CN" altLang="en-US" sz="1600" dirty="0">
                <a:latin typeface="宋体" panose="02010600030101010101" pitchFamily="2" charset="-122"/>
                <a:ea typeface="宋体" panose="02010600030101010101" pitchFamily="2" charset="-122"/>
              </a:rPr>
              <a:t>对象。</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p:txBody>
      </p:sp>
      <p:pic>
        <p:nvPicPr>
          <p:cNvPr id="4" name="图片 3">
            <a:extLst>
              <a:ext uri="{FF2B5EF4-FFF2-40B4-BE49-F238E27FC236}">
                <a16:creationId xmlns:a16="http://schemas.microsoft.com/office/drawing/2014/main" id="{526877D3-A806-4033-B1BA-68348254776D}"/>
              </a:ext>
            </a:extLst>
          </p:cNvPr>
          <p:cNvPicPr>
            <a:picLocks noChangeAspect="1"/>
          </p:cNvPicPr>
          <p:nvPr/>
        </p:nvPicPr>
        <p:blipFill>
          <a:blip r:embed="rId2"/>
          <a:stretch>
            <a:fillRect/>
          </a:stretch>
        </p:blipFill>
        <p:spPr>
          <a:xfrm>
            <a:off x="906491" y="3338943"/>
            <a:ext cx="9390476" cy="2428571"/>
          </a:xfrm>
          <a:prstGeom prst="rect">
            <a:avLst/>
          </a:prstGeom>
        </p:spPr>
      </p:pic>
    </p:spTree>
    <p:extLst>
      <p:ext uri="{BB962C8B-B14F-4D97-AF65-F5344CB8AC3E}">
        <p14:creationId xmlns:p14="http://schemas.microsoft.com/office/powerpoint/2010/main" val="1110314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E64FF-AC09-4295-AE40-FB683CE87A23}"/>
              </a:ext>
            </a:extLst>
          </p:cNvPr>
          <p:cNvSpPr>
            <a:spLocks noGrp="1"/>
          </p:cNvSpPr>
          <p:nvPr>
            <p:ph type="title"/>
          </p:nvPr>
        </p:nvSpPr>
        <p:spPr/>
        <p:txBody>
          <a:bodyPr/>
          <a:lstStyle/>
          <a:p>
            <a:r>
              <a:rPr lang="en-US" altLang="zh-CN" dirty="0" err="1"/>
              <a:t>.Net</a:t>
            </a:r>
            <a:r>
              <a:rPr lang="en-US" altLang="zh-CN" dirty="0"/>
              <a:t> Core </a:t>
            </a:r>
            <a:r>
              <a:rPr lang="zh-CN" altLang="en-US" dirty="0"/>
              <a:t>生命周期</a:t>
            </a:r>
          </a:p>
        </p:txBody>
      </p:sp>
      <p:pic>
        <p:nvPicPr>
          <p:cNvPr id="6" name="图片 5">
            <a:extLst>
              <a:ext uri="{FF2B5EF4-FFF2-40B4-BE49-F238E27FC236}">
                <a16:creationId xmlns:a16="http://schemas.microsoft.com/office/drawing/2014/main" id="{2D14C4B0-42B8-4CBE-96F2-9CAB60399E46}"/>
              </a:ext>
            </a:extLst>
          </p:cNvPr>
          <p:cNvPicPr>
            <a:picLocks noChangeAspect="1"/>
          </p:cNvPicPr>
          <p:nvPr/>
        </p:nvPicPr>
        <p:blipFill>
          <a:blip r:embed="rId2"/>
          <a:stretch>
            <a:fillRect/>
          </a:stretch>
        </p:blipFill>
        <p:spPr>
          <a:xfrm>
            <a:off x="838200" y="1748913"/>
            <a:ext cx="4685714" cy="2800000"/>
          </a:xfrm>
          <a:prstGeom prst="rect">
            <a:avLst/>
          </a:prstGeom>
        </p:spPr>
      </p:pic>
      <p:sp>
        <p:nvSpPr>
          <p:cNvPr id="8" name="内容占位符 7">
            <a:extLst>
              <a:ext uri="{FF2B5EF4-FFF2-40B4-BE49-F238E27FC236}">
                <a16:creationId xmlns:a16="http://schemas.microsoft.com/office/drawing/2014/main" id="{A3259A77-C5B1-47E1-A03C-B85A007B09A2}"/>
              </a:ext>
            </a:extLst>
          </p:cNvPr>
          <p:cNvSpPr>
            <a:spLocks noGrp="1"/>
          </p:cNvSpPr>
          <p:nvPr>
            <p:ph idx="1"/>
          </p:nvPr>
        </p:nvSpPr>
        <p:spPr>
          <a:xfrm>
            <a:off x="838200" y="4868561"/>
            <a:ext cx="10515600" cy="1399017"/>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任何一个</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对象都可以利用其注册的</a:t>
            </a:r>
            <a:r>
              <a:rPr lang="en-US" altLang="zh-CN" sz="2000" dirty="0" err="1">
                <a:latin typeface="宋体" panose="02010600030101010101" pitchFamily="2" charset="-122"/>
                <a:ea typeface="宋体" panose="02010600030101010101" pitchFamily="2" charset="-122"/>
              </a:rPr>
              <a:t>IServiceScopeFactory</a:t>
            </a:r>
            <a:r>
              <a:rPr lang="zh-CN" altLang="en-US" sz="2000" dirty="0">
                <a:latin typeface="宋体" panose="02010600030101010101" pitchFamily="2" charset="-122"/>
                <a:ea typeface="宋体" panose="02010600030101010101" pitchFamily="2" charset="-122"/>
              </a:rPr>
              <a:t>服务创建一个代表服务范围的</a:t>
            </a:r>
            <a:r>
              <a:rPr lang="en-US" altLang="zh-CN" sz="2000" dirty="0" err="1">
                <a:latin typeface="宋体" panose="02010600030101010101" pitchFamily="2" charset="-122"/>
                <a:ea typeface="宋体" panose="02010600030101010101" pitchFamily="2" charset="-122"/>
              </a:rPr>
              <a:t>IServiceScope</a:t>
            </a:r>
            <a:r>
              <a:rPr lang="zh-CN" altLang="en-US" sz="2000" dirty="0">
                <a:latin typeface="宋体" panose="02010600030101010101" pitchFamily="2" charset="-122"/>
                <a:ea typeface="宋体" panose="02010600030101010101" pitchFamily="2" charset="-122"/>
              </a:rPr>
              <a:t>对象，后者代表的“范围”内具有一个新创建的</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对象（对应着接口</a:t>
            </a:r>
            <a:r>
              <a:rPr lang="en-US" altLang="zh-CN" sz="2000" dirty="0" err="1">
                <a:latin typeface="宋体" panose="02010600030101010101" pitchFamily="2" charset="-122"/>
                <a:ea typeface="宋体" panose="02010600030101010101" pitchFamily="2" charset="-122"/>
              </a:rPr>
              <a:t>IServiceScope</a:t>
            </a:r>
            <a:r>
              <a:rPr lang="zh-CN" altLang="en-US" sz="2000" dirty="0">
                <a:latin typeface="宋体" panose="02010600030101010101" pitchFamily="2" charset="-122"/>
                <a:ea typeface="宋体" panose="02010600030101010101" pitchFamily="2" charset="-122"/>
              </a:rPr>
              <a:t>的</a:t>
            </a:r>
            <a:r>
              <a:rPr lang="en-US" altLang="zh-CN" sz="2000" dirty="0" err="1">
                <a:latin typeface="宋体" panose="02010600030101010101" pitchFamily="2" charset="-122"/>
                <a:ea typeface="宋体" panose="02010600030101010101" pitchFamily="2" charset="-122"/>
              </a:rPr>
              <a:t>ServiceProvider</a:t>
            </a:r>
            <a:r>
              <a:rPr lang="zh-CN" altLang="en-US" sz="2000" dirty="0">
                <a:latin typeface="宋体" panose="02010600030101010101" pitchFamily="2" charset="-122"/>
                <a:ea typeface="宋体" panose="02010600030101010101" pitchFamily="2" charset="-122"/>
              </a:rPr>
              <a:t>属性），该对象与当前</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在逻辑上具有如上图所示的“父子关系”。</a:t>
            </a:r>
          </a:p>
        </p:txBody>
      </p:sp>
    </p:spTree>
    <p:extLst>
      <p:ext uri="{BB962C8B-B14F-4D97-AF65-F5344CB8AC3E}">
        <p14:creationId xmlns:p14="http://schemas.microsoft.com/office/powerpoint/2010/main" val="29377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CA1A2-301A-478E-BFED-351D1D19BEA5}"/>
              </a:ext>
            </a:extLst>
          </p:cNvPr>
          <p:cNvSpPr>
            <a:spLocks noGrp="1"/>
          </p:cNvSpPr>
          <p:nvPr>
            <p:ph type="title"/>
          </p:nvPr>
        </p:nvSpPr>
        <p:spPr/>
        <p:txBody>
          <a:bodyPr/>
          <a:lstStyle/>
          <a:p>
            <a:r>
              <a:rPr lang="en-US" altLang="zh-CN" dirty="0" err="1"/>
              <a:t>.Net</a:t>
            </a:r>
            <a:r>
              <a:rPr lang="en-US" altLang="zh-CN" dirty="0"/>
              <a:t> Core </a:t>
            </a:r>
            <a:r>
              <a:rPr lang="zh-CN" altLang="en-US" dirty="0"/>
              <a:t>生命周期</a:t>
            </a:r>
          </a:p>
        </p:txBody>
      </p:sp>
      <p:sp>
        <p:nvSpPr>
          <p:cNvPr id="3" name="内容占位符 2">
            <a:extLst>
              <a:ext uri="{FF2B5EF4-FFF2-40B4-BE49-F238E27FC236}">
                <a16:creationId xmlns:a16="http://schemas.microsoft.com/office/drawing/2014/main" id="{9CBA2FF8-5224-4D04-9DDC-2CFAEBB598B2}"/>
              </a:ext>
            </a:extLst>
          </p:cNvPr>
          <p:cNvSpPr>
            <a:spLocks noGrp="1"/>
          </p:cNvSpPr>
          <p:nvPr>
            <p:ph idx="1"/>
          </p:nvPr>
        </p:nvSpPr>
        <p:spPr>
          <a:xfrm>
            <a:off x="838200" y="4868562"/>
            <a:ext cx="10515600" cy="1481395"/>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通过某个</a:t>
            </a:r>
            <a:r>
              <a:rPr lang="en-US" altLang="zh-CN" sz="2000" dirty="0" err="1">
                <a:latin typeface="宋体" panose="02010600030101010101" pitchFamily="2" charset="-122"/>
                <a:ea typeface="宋体" panose="02010600030101010101" pitchFamily="2" charset="-122"/>
              </a:rPr>
              <a:t>IServiceScope</a:t>
            </a:r>
            <a:r>
              <a:rPr lang="zh-CN" altLang="en-US" sz="2000" dirty="0">
                <a:latin typeface="宋体" panose="02010600030101010101" pitchFamily="2" charset="-122"/>
                <a:ea typeface="宋体" panose="02010600030101010101" pitchFamily="2" charset="-122"/>
              </a:rPr>
              <a:t>封装的</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对象不需要知道自己的“父亲”是谁，它只关心作为根节点的</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在哪里就可以了。上图从物理层面揭示了</a:t>
            </a:r>
            <a:r>
              <a:rPr lang="en-US" altLang="zh-CN" sz="2000" dirty="0" err="1">
                <a:latin typeface="宋体" panose="02010600030101010101" pitchFamily="2" charset="-122"/>
                <a:ea typeface="宋体" panose="02010600030101010101" pitchFamily="2" charset="-122"/>
              </a:rPr>
              <a:t>IServiceScope</a:t>
            </a:r>
            <a:r>
              <a:rPr lang="en-US" altLang="zh-CN" sz="2000" dirty="0">
                <a:latin typeface="宋体" panose="02010600030101010101" pitchFamily="2" charset="-122"/>
                <a:ea typeface="宋体" panose="02010600030101010101" pitchFamily="2" charset="-122"/>
              </a:rPr>
              <a:t> / </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对象之间的关系，任何一个</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对象都具有针对根容器的引用。</a:t>
            </a:r>
          </a:p>
          <a:p>
            <a:pPr marL="0" indent="0">
              <a:buNone/>
            </a:pPr>
            <a:endParaRPr lang="zh-CN" altLang="en-US" dirty="0"/>
          </a:p>
        </p:txBody>
      </p:sp>
      <p:pic>
        <p:nvPicPr>
          <p:cNvPr id="4" name="内容占位符 6">
            <a:extLst>
              <a:ext uri="{FF2B5EF4-FFF2-40B4-BE49-F238E27FC236}">
                <a16:creationId xmlns:a16="http://schemas.microsoft.com/office/drawing/2014/main" id="{6E8C54DD-8F77-483C-ADC5-DE5CE15EF76B}"/>
              </a:ext>
            </a:extLst>
          </p:cNvPr>
          <p:cNvPicPr>
            <a:picLocks noChangeAspect="1"/>
          </p:cNvPicPr>
          <p:nvPr/>
        </p:nvPicPr>
        <p:blipFill>
          <a:blip r:embed="rId2"/>
          <a:stretch>
            <a:fillRect/>
          </a:stretch>
        </p:blipFill>
        <p:spPr>
          <a:xfrm>
            <a:off x="6539263" y="381281"/>
            <a:ext cx="3561905" cy="4314286"/>
          </a:xfrm>
          <a:prstGeom prst="rect">
            <a:avLst/>
          </a:prstGeom>
        </p:spPr>
      </p:pic>
    </p:spTree>
    <p:extLst>
      <p:ext uri="{BB962C8B-B14F-4D97-AF65-F5344CB8AC3E}">
        <p14:creationId xmlns:p14="http://schemas.microsoft.com/office/powerpoint/2010/main" val="79118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ECC7-E490-42CE-B809-6CCFC4DF0570}"/>
              </a:ext>
            </a:extLst>
          </p:cNvPr>
          <p:cNvSpPr>
            <a:spLocks noGrp="1"/>
          </p:cNvSpPr>
          <p:nvPr>
            <p:ph type="title"/>
          </p:nvPr>
        </p:nvSpPr>
        <p:spPr>
          <a:xfrm>
            <a:off x="838200" y="365125"/>
            <a:ext cx="10515600" cy="1325563"/>
          </a:xfrm>
        </p:spPr>
        <p:txBody>
          <a:bodyPr/>
          <a:lstStyle/>
          <a:p>
            <a:r>
              <a:rPr lang="en-US" altLang="zh-CN" dirty="0"/>
              <a:t>.NET</a:t>
            </a:r>
            <a:r>
              <a:rPr lang="zh-CN" altLang="en-US" dirty="0"/>
              <a:t>生态系统</a:t>
            </a:r>
          </a:p>
        </p:txBody>
      </p:sp>
      <p:pic>
        <p:nvPicPr>
          <p:cNvPr id="1038" name="Picture 14" descr="https://images2015.cnblogs.com/blog/406794/201701/406794-20170118100517937-1155598716.png">
            <a:extLst>
              <a:ext uri="{FF2B5EF4-FFF2-40B4-BE49-F238E27FC236}">
                <a16:creationId xmlns:a16="http://schemas.microsoft.com/office/drawing/2014/main" id="{CAAE9338-D25A-4751-859C-4290B4C3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307" y="2230072"/>
            <a:ext cx="3810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6.itc.cn/q_70/images03/20201008/1aef25fc7c69458bb0fe238b820d9868.png">
            <a:extLst>
              <a:ext uri="{FF2B5EF4-FFF2-40B4-BE49-F238E27FC236}">
                <a16:creationId xmlns:a16="http://schemas.microsoft.com/office/drawing/2014/main" id="{223304F4-A7DC-4016-BDA0-4F520F588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68" y="1464689"/>
            <a:ext cx="8918331" cy="46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animEffect transition="in" filter="fade">
                                      <p:cBhvr>
                                        <p:cTn id="7"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65825-B87E-445D-8F1D-3C2C9CF4FCB1}"/>
              </a:ext>
            </a:extLst>
          </p:cNvPr>
          <p:cNvSpPr>
            <a:spLocks noGrp="1"/>
          </p:cNvSpPr>
          <p:nvPr>
            <p:ph type="title"/>
          </p:nvPr>
        </p:nvSpPr>
        <p:spPr/>
        <p:txBody>
          <a:bodyPr/>
          <a:lstStyle/>
          <a:p>
            <a:r>
              <a:rPr lang="en-US" altLang="zh-CN" dirty="0" err="1"/>
              <a:t>.Net</a:t>
            </a:r>
            <a:r>
              <a:rPr lang="en-US" altLang="zh-CN" dirty="0"/>
              <a:t> Core </a:t>
            </a:r>
            <a:r>
              <a:rPr lang="zh-CN" altLang="en-US" dirty="0"/>
              <a:t>生命周期</a:t>
            </a:r>
          </a:p>
        </p:txBody>
      </p:sp>
      <p:sp>
        <p:nvSpPr>
          <p:cNvPr id="3" name="内容占位符 2">
            <a:extLst>
              <a:ext uri="{FF2B5EF4-FFF2-40B4-BE49-F238E27FC236}">
                <a16:creationId xmlns:a16="http://schemas.microsoft.com/office/drawing/2014/main" id="{7E5E2040-2562-4CE2-8C11-02B05033DE41}"/>
              </a:ext>
            </a:extLst>
          </p:cNvPr>
          <p:cNvSpPr>
            <a:spLocks noGrp="1"/>
          </p:cNvSpPr>
          <p:nvPr>
            <p:ph idx="1"/>
          </p:nvPr>
        </p:nvSpPr>
        <p:spPr>
          <a:xfrm>
            <a:off x="838200" y="1825625"/>
            <a:ext cx="10735962" cy="4351338"/>
          </a:xfrm>
        </p:spPr>
        <p:txBody>
          <a:bodyPr/>
          <a:lstStyle/>
          <a:p>
            <a:pPr latinLnBrk="1"/>
            <a:r>
              <a:rPr lang="en-US" altLang="zh-CN" sz="2000" dirty="0">
                <a:latin typeface="宋体" panose="02010600030101010101" pitchFamily="2" charset="-122"/>
                <a:ea typeface="宋体" panose="02010600030101010101" pitchFamily="2" charset="-122"/>
              </a:rPr>
              <a:t>Singleton</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对象创建的服务实例保存在作为根容器的</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对象上，所以多个同根的</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对象提供的针对同一类型的服务实例都是同一个对象。</a:t>
            </a:r>
            <a:endParaRPr lang="en-US" altLang="zh-CN" sz="2000" dirty="0">
              <a:latin typeface="宋体" panose="02010600030101010101" pitchFamily="2" charset="-122"/>
              <a:ea typeface="宋体" panose="02010600030101010101" pitchFamily="2" charset="-122"/>
            </a:endParaRPr>
          </a:p>
          <a:p>
            <a:pPr latinLnBrk="1"/>
            <a:endParaRPr lang="zh-CN" altLang="en-US" sz="2000" dirty="0">
              <a:latin typeface="宋体" panose="02010600030101010101" pitchFamily="2" charset="-122"/>
              <a:ea typeface="宋体" panose="02010600030101010101" pitchFamily="2" charset="-122"/>
            </a:endParaRPr>
          </a:p>
          <a:p>
            <a:pPr latinLnBrk="1"/>
            <a:r>
              <a:rPr lang="en-US" altLang="zh-CN" sz="2000" dirty="0">
                <a:latin typeface="宋体" panose="02010600030101010101" pitchFamily="2" charset="-122"/>
                <a:ea typeface="宋体" panose="02010600030101010101" pitchFamily="2" charset="-122"/>
              </a:rPr>
              <a:t>Scoped</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对象创建的服务实例由自己保存，所以同一个</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对象提供的针对同一类型的服务实例均是同一个对象。</a:t>
            </a:r>
            <a:endParaRPr lang="en-US" altLang="zh-CN" sz="2000" dirty="0">
              <a:latin typeface="宋体" panose="02010600030101010101" pitchFamily="2" charset="-122"/>
              <a:ea typeface="宋体" panose="02010600030101010101" pitchFamily="2" charset="-122"/>
            </a:endParaRPr>
          </a:p>
          <a:p>
            <a:pPr latinLnBrk="1"/>
            <a:endParaRPr lang="zh-CN" altLang="en-US" sz="2000" dirty="0">
              <a:latin typeface="宋体" panose="02010600030101010101" pitchFamily="2" charset="-122"/>
              <a:ea typeface="宋体" panose="02010600030101010101" pitchFamily="2" charset="-122"/>
            </a:endParaRPr>
          </a:p>
          <a:p>
            <a:pPr latinLnBrk="1"/>
            <a:r>
              <a:rPr lang="en-US" altLang="zh-CN" sz="2000" dirty="0">
                <a:latin typeface="宋体" panose="02010600030101010101" pitchFamily="2" charset="-122"/>
                <a:ea typeface="宋体" panose="02010600030101010101" pitchFamily="2" charset="-122"/>
              </a:rPr>
              <a:t>Transient</a:t>
            </a:r>
            <a:r>
              <a:rPr lang="zh-CN" altLang="en-US" sz="2000" dirty="0">
                <a:latin typeface="宋体" panose="02010600030101010101" pitchFamily="2" charset="-122"/>
                <a:ea typeface="宋体" panose="02010600030101010101" pitchFamily="2" charset="-122"/>
              </a:rPr>
              <a:t>：针对每一次服务提供请求，</a:t>
            </a:r>
            <a:r>
              <a:rPr lang="en-US" altLang="zh-CN" sz="2000" dirty="0" err="1">
                <a:latin typeface="宋体" panose="02010600030101010101" pitchFamily="2" charset="-122"/>
                <a:ea typeface="宋体" panose="02010600030101010101" pitchFamily="2" charset="-122"/>
              </a:rPr>
              <a:t>IServiceProvider</a:t>
            </a:r>
            <a:r>
              <a:rPr lang="zh-CN" altLang="en-US" sz="2000" dirty="0">
                <a:latin typeface="宋体" panose="02010600030101010101" pitchFamily="2" charset="-122"/>
                <a:ea typeface="宋体" panose="02010600030101010101" pitchFamily="2" charset="-122"/>
              </a:rPr>
              <a:t>对象总是创建一个新的服务实例。</a:t>
            </a:r>
          </a:p>
          <a:p>
            <a:pPr marL="0" indent="0">
              <a:buNone/>
            </a:pPr>
            <a:endParaRPr lang="zh-CN" altLang="en-US" dirty="0"/>
          </a:p>
        </p:txBody>
      </p:sp>
    </p:spTree>
    <p:extLst>
      <p:ext uri="{BB962C8B-B14F-4D97-AF65-F5344CB8AC3E}">
        <p14:creationId xmlns:p14="http://schemas.microsoft.com/office/powerpoint/2010/main" val="3132859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EEE46-F5D4-4EEA-A55A-2A305072AB0A}"/>
              </a:ext>
            </a:extLst>
          </p:cNvPr>
          <p:cNvSpPr>
            <a:spLocks noGrp="1"/>
          </p:cNvSpPr>
          <p:nvPr>
            <p:ph type="title"/>
          </p:nvPr>
        </p:nvSpPr>
        <p:spPr/>
        <p:txBody>
          <a:bodyPr/>
          <a:lstStyle/>
          <a:p>
            <a:r>
              <a:rPr lang="zh-CN" altLang="en-US" dirty="0"/>
              <a:t>日志框架</a:t>
            </a:r>
          </a:p>
        </p:txBody>
      </p:sp>
      <p:pic>
        <p:nvPicPr>
          <p:cNvPr id="1026" name="Picture 2" descr="在这里插入图片描述">
            <a:extLst>
              <a:ext uri="{FF2B5EF4-FFF2-40B4-BE49-F238E27FC236}">
                <a16:creationId xmlns:a16="http://schemas.microsoft.com/office/drawing/2014/main" id="{B32DC26A-88BF-4A0B-AE46-C3EEFB3FD1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94421" y="365125"/>
            <a:ext cx="6828798" cy="583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8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15055-564C-4F89-B4A5-080469377E83}"/>
              </a:ext>
            </a:extLst>
          </p:cNvPr>
          <p:cNvSpPr>
            <a:spLocks noGrp="1"/>
          </p:cNvSpPr>
          <p:nvPr>
            <p:ph type="title"/>
          </p:nvPr>
        </p:nvSpPr>
        <p:spPr/>
        <p:txBody>
          <a:bodyPr>
            <a:normAutofit fontScale="90000"/>
          </a:bodyPr>
          <a:lstStyle/>
          <a:p>
            <a:br>
              <a:rPr lang="zh-CN" altLang="zh-CN" dirty="0"/>
            </a:br>
            <a:r>
              <a:rPr lang="zh-CN" altLang="zh-CN" dirty="0"/>
              <a:t>常用的</a:t>
            </a:r>
            <a:r>
              <a:rPr lang="en-US" altLang="zh-CN" dirty="0"/>
              <a:t>.NET Core</a:t>
            </a:r>
            <a:r>
              <a:rPr lang="zh-CN" altLang="zh-CN" dirty="0"/>
              <a:t>中间件和路由终结点概念</a:t>
            </a:r>
            <a:br>
              <a:rPr lang="zh-CN" altLang="zh-CN" dirty="0"/>
            </a:br>
            <a:endParaRPr lang="zh-CN" altLang="en-US" dirty="0"/>
          </a:p>
        </p:txBody>
      </p:sp>
      <p:sp>
        <p:nvSpPr>
          <p:cNvPr id="3" name="内容占位符 2">
            <a:extLst>
              <a:ext uri="{FF2B5EF4-FFF2-40B4-BE49-F238E27FC236}">
                <a16:creationId xmlns:a16="http://schemas.microsoft.com/office/drawing/2014/main" id="{223C0C8E-4992-477A-9B95-CD531FFBFE7A}"/>
              </a:ext>
            </a:extLst>
          </p:cNvPr>
          <p:cNvSpPr>
            <a:spLocks noGrp="1"/>
          </p:cNvSpPr>
          <p:nvPr>
            <p:ph idx="1"/>
          </p:nvPr>
        </p:nvSpPr>
        <p:spPr>
          <a:xfrm>
            <a:off x="838200" y="1825625"/>
            <a:ext cx="10515600" cy="2260343"/>
          </a:xfrm>
        </p:spPr>
        <p:txBody>
          <a:bodyPr>
            <a:normAutofit lnSpcReduction="10000"/>
          </a:bodyPr>
          <a:lstStyle/>
          <a:p>
            <a:r>
              <a:rPr lang="zh-CN" altLang="en-US" sz="1600" dirty="0">
                <a:latin typeface="宋体" panose="02010600030101010101" pitchFamily="2" charset="-122"/>
                <a:ea typeface="宋体" panose="02010600030101010101" pitchFamily="2" charset="-122"/>
              </a:rPr>
              <a:t>第一步：执行</a:t>
            </a:r>
            <a:r>
              <a:rPr lang="en-US" altLang="zh-CN" sz="1600" dirty="0" err="1">
                <a:latin typeface="宋体" panose="02010600030101010101" pitchFamily="2" charset="-122"/>
                <a:ea typeface="宋体" panose="02010600030101010101" pitchFamily="2" charset="-122"/>
              </a:rPr>
              <a:t>services.AddControllers</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将</a:t>
            </a:r>
            <a:r>
              <a:rPr lang="en-US" altLang="zh-CN" sz="1600" dirty="0">
                <a:latin typeface="宋体" panose="02010600030101010101" pitchFamily="2" charset="-122"/>
                <a:ea typeface="宋体" panose="02010600030101010101" pitchFamily="2" charset="-122"/>
              </a:rPr>
              <a:t>Controller</a:t>
            </a:r>
            <a:r>
              <a:rPr lang="zh-CN" altLang="en-US" sz="1600" dirty="0">
                <a:latin typeface="宋体" panose="02010600030101010101" pitchFamily="2" charset="-122"/>
                <a:ea typeface="宋体" panose="02010600030101010101" pitchFamily="2" charset="-122"/>
              </a:rPr>
              <a:t>的核心服务注册到容器中去</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第二步：执行</a:t>
            </a:r>
            <a:r>
              <a:rPr lang="en-US" altLang="zh-CN" sz="1600" dirty="0" err="1">
                <a:latin typeface="宋体" panose="02010600030101010101" pitchFamily="2" charset="-122"/>
                <a:ea typeface="宋体" panose="02010600030101010101" pitchFamily="2" charset="-122"/>
              </a:rPr>
              <a:t>app.UseRouting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将</a:t>
            </a:r>
            <a:r>
              <a:rPr lang="en-US" altLang="zh-CN" sz="1600" dirty="0" err="1">
                <a:latin typeface="宋体" panose="02010600030101010101" pitchFamily="2" charset="-122"/>
                <a:ea typeface="宋体" panose="02010600030101010101" pitchFamily="2" charset="-122"/>
              </a:rPr>
              <a:t>EndpointRoutingMiddleware</a:t>
            </a:r>
            <a:r>
              <a:rPr lang="zh-CN" altLang="en-US" sz="1600" dirty="0">
                <a:latin typeface="宋体" panose="02010600030101010101" pitchFamily="2" charset="-122"/>
                <a:ea typeface="宋体" panose="02010600030101010101" pitchFamily="2" charset="-122"/>
              </a:rPr>
              <a:t>中间件注册到</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管道中</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第三步：执行</a:t>
            </a:r>
            <a:r>
              <a:rPr lang="en-US" altLang="zh-CN" sz="1600" dirty="0" err="1">
                <a:latin typeface="宋体" panose="02010600030101010101" pitchFamily="2" charset="-122"/>
                <a:ea typeface="宋体" panose="02010600030101010101" pitchFamily="2" charset="-122"/>
              </a:rPr>
              <a:t>app.UseAuthorization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将</a:t>
            </a:r>
            <a:r>
              <a:rPr lang="en-US" altLang="zh-CN" sz="1600" dirty="0" err="1">
                <a:latin typeface="宋体" panose="02010600030101010101" pitchFamily="2" charset="-122"/>
                <a:ea typeface="宋体" panose="02010600030101010101" pitchFamily="2" charset="-122"/>
              </a:rPr>
              <a:t>AuthorizationMiddleware</a:t>
            </a:r>
            <a:r>
              <a:rPr lang="zh-CN" altLang="en-US" sz="1600" dirty="0">
                <a:latin typeface="宋体" panose="02010600030101010101" pitchFamily="2" charset="-122"/>
                <a:ea typeface="宋体" panose="02010600030101010101" pitchFamily="2" charset="-122"/>
              </a:rPr>
              <a:t>中间件注册到</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管道中</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第四步：执行</a:t>
            </a:r>
            <a:r>
              <a:rPr lang="en-US" altLang="zh-CN" sz="1600" dirty="0" err="1">
                <a:latin typeface="宋体" panose="02010600030101010101" pitchFamily="2" charset="-122"/>
                <a:ea typeface="宋体" panose="02010600030101010101" pitchFamily="2" charset="-122"/>
              </a:rPr>
              <a:t>app.UseEndpoints</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encpoints</a:t>
            </a:r>
            <a:r>
              <a:rPr lang="en-US" altLang="zh-CN" sz="1600" dirty="0">
                <a:latin typeface="宋体" panose="02010600030101010101" pitchFamily="2" charset="-122"/>
                <a:ea typeface="宋体" panose="02010600030101010101" pitchFamily="2" charset="-122"/>
              </a:rPr>
              <a:t>=&gt;</a:t>
            </a:r>
            <a:r>
              <a:rPr lang="en-US" altLang="zh-CN" sz="1600" dirty="0" err="1">
                <a:latin typeface="宋体" panose="02010600030101010101" pitchFamily="2" charset="-122"/>
                <a:ea typeface="宋体" panose="02010600030101010101" pitchFamily="2" charset="-122"/>
              </a:rPr>
              <a:t>endpoints.MapControllers</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有两个主要的作用：</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调用</a:t>
            </a:r>
            <a:r>
              <a:rPr lang="en-US" altLang="zh-CN" sz="1600" dirty="0" err="1">
                <a:latin typeface="宋体" panose="02010600030101010101" pitchFamily="2" charset="-122"/>
                <a:ea typeface="宋体" panose="02010600030101010101" pitchFamily="2" charset="-122"/>
              </a:rPr>
              <a:t>endpoints.MapControllers</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将本程序集定义的所有</a:t>
            </a:r>
            <a:r>
              <a:rPr lang="en-US" altLang="zh-CN" sz="1600" dirty="0">
                <a:latin typeface="宋体" panose="02010600030101010101" pitchFamily="2" charset="-122"/>
                <a:ea typeface="宋体" panose="02010600030101010101" pitchFamily="2" charset="-122"/>
              </a:rPr>
              <a:t>Controller</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Action</a:t>
            </a:r>
            <a:r>
              <a:rPr lang="zh-CN" altLang="en-US" sz="1600" dirty="0">
                <a:latin typeface="宋体" panose="02010600030101010101" pitchFamily="2" charset="-122"/>
                <a:ea typeface="宋体" panose="02010600030101010101" pitchFamily="2" charset="-122"/>
              </a:rPr>
              <a:t>转换为一个个的</a:t>
            </a:r>
            <a:r>
              <a:rPr lang="en-US" altLang="zh-CN" sz="1600" dirty="0" err="1">
                <a:latin typeface="宋体" panose="02010600030101010101" pitchFamily="2" charset="-122"/>
                <a:ea typeface="宋体" panose="02010600030101010101" pitchFamily="2" charset="-122"/>
              </a:rPr>
              <a:t>EndPoint</a:t>
            </a:r>
            <a:r>
              <a:rPr lang="zh-CN" altLang="en-US" sz="1600" dirty="0">
                <a:latin typeface="宋体" panose="02010600030101010101" pitchFamily="2" charset="-122"/>
                <a:ea typeface="宋体" panose="02010600030101010101" pitchFamily="2" charset="-122"/>
              </a:rPr>
              <a:t>放到路由中间件的配置对象</a:t>
            </a:r>
            <a:r>
              <a:rPr lang="en-US" altLang="zh-CN" sz="1600" dirty="0" err="1">
                <a:latin typeface="宋体" panose="02010600030101010101" pitchFamily="2" charset="-122"/>
                <a:ea typeface="宋体" panose="02010600030101010101" pitchFamily="2" charset="-122"/>
              </a:rPr>
              <a:t>RouteOptions</a:t>
            </a:r>
            <a:r>
              <a:rPr lang="zh-CN" altLang="en-US" sz="1600" dirty="0">
                <a:latin typeface="宋体" panose="02010600030101010101" pitchFamily="2" charset="-122"/>
                <a:ea typeface="宋体" panose="02010600030101010101" pitchFamily="2" charset="-122"/>
              </a:rPr>
              <a:t>中</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将</a:t>
            </a:r>
            <a:r>
              <a:rPr lang="en-US" altLang="zh-CN" sz="1600" dirty="0" err="1">
                <a:latin typeface="宋体" panose="02010600030101010101" pitchFamily="2" charset="-122"/>
                <a:ea typeface="宋体" panose="02010600030101010101" pitchFamily="2" charset="-122"/>
              </a:rPr>
              <a:t>EndpointMiddleware</a:t>
            </a:r>
            <a:r>
              <a:rPr lang="zh-CN" altLang="en-US" sz="1600" dirty="0">
                <a:latin typeface="宋体" panose="02010600030101010101" pitchFamily="2" charset="-122"/>
                <a:ea typeface="宋体" panose="02010600030101010101" pitchFamily="2" charset="-122"/>
              </a:rPr>
              <a:t>中间件注册到</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管道中</a:t>
            </a:r>
          </a:p>
        </p:txBody>
      </p:sp>
      <p:sp>
        <p:nvSpPr>
          <p:cNvPr id="4" name="文本框 3">
            <a:extLst>
              <a:ext uri="{FF2B5EF4-FFF2-40B4-BE49-F238E27FC236}">
                <a16:creationId xmlns:a16="http://schemas.microsoft.com/office/drawing/2014/main" id="{52495944-0DCA-4935-84B3-422D6A14CB3A}"/>
              </a:ext>
            </a:extLst>
          </p:cNvPr>
          <p:cNvSpPr txBox="1"/>
          <p:nvPr/>
        </p:nvSpPr>
        <p:spPr>
          <a:xfrm>
            <a:off x="906163" y="4193059"/>
            <a:ext cx="10247870" cy="1815882"/>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程序启动的时候会把所有的</a:t>
            </a:r>
            <a:r>
              <a:rPr lang="en-US" altLang="zh-CN" sz="1600" dirty="0">
                <a:latin typeface="宋体" panose="02010600030101010101" pitchFamily="2" charset="-122"/>
                <a:ea typeface="宋体" panose="02010600030101010101" pitchFamily="2" charset="-122"/>
              </a:rPr>
              <a:t>Controller </a:t>
            </a:r>
            <a:r>
              <a:rPr lang="zh-CN" altLang="en-US" sz="1600" dirty="0">
                <a:latin typeface="宋体" panose="02010600030101010101" pitchFamily="2" charset="-122"/>
                <a:ea typeface="宋体" panose="02010600030101010101" pitchFamily="2" charset="-122"/>
              </a:rPr>
              <a:t>中的</a:t>
            </a:r>
            <a:r>
              <a:rPr lang="en-US" altLang="zh-CN" sz="1600" dirty="0">
                <a:latin typeface="宋体" panose="02010600030101010101" pitchFamily="2" charset="-122"/>
                <a:ea typeface="宋体" panose="02010600030101010101" pitchFamily="2" charset="-122"/>
              </a:rPr>
              <a:t>Action </a:t>
            </a:r>
            <a:r>
              <a:rPr lang="zh-CN" altLang="en-US" sz="1600" dirty="0">
                <a:latin typeface="宋体" panose="02010600030101010101" pitchFamily="2" charset="-122"/>
                <a:ea typeface="宋体" panose="02010600030101010101" pitchFamily="2" charset="-122"/>
              </a:rPr>
              <a:t>映射存储到</a:t>
            </a:r>
            <a:r>
              <a:rPr lang="en-US" altLang="zh-CN" sz="1600" dirty="0" err="1">
                <a:latin typeface="宋体" panose="02010600030101010101" pitchFamily="2" charset="-122"/>
                <a:ea typeface="宋体" panose="02010600030101010101" pitchFamily="2" charset="-122"/>
              </a:rPr>
              <a:t>routeOptions</a:t>
            </a:r>
            <a:r>
              <a:rPr lang="zh-CN" altLang="en-US" sz="1600" dirty="0">
                <a:latin typeface="宋体" panose="02010600030101010101" pitchFamily="2" charset="-122"/>
                <a:ea typeface="宋体" panose="02010600030101010101" pitchFamily="2" charset="-122"/>
              </a:rPr>
              <a:t>的集合中，</a:t>
            </a:r>
            <a:r>
              <a:rPr lang="en-US" altLang="zh-CN" sz="1600" dirty="0">
                <a:latin typeface="宋体" panose="02010600030101010101" pitchFamily="2" charset="-122"/>
                <a:ea typeface="宋体" panose="02010600030101010101" pitchFamily="2" charset="-122"/>
              </a:rPr>
              <a:t> Action </a:t>
            </a:r>
            <a:r>
              <a:rPr lang="zh-CN" altLang="en-US" sz="1600" dirty="0">
                <a:latin typeface="宋体" panose="02010600030101010101" pitchFamily="2" charset="-122"/>
                <a:ea typeface="宋体" panose="02010600030101010101" pitchFamily="2" charset="-122"/>
              </a:rPr>
              <a:t>映射成</a:t>
            </a:r>
            <a:r>
              <a:rPr lang="en-US" altLang="zh-CN" sz="1600" dirty="0">
                <a:latin typeface="宋体" panose="02010600030101010101" pitchFamily="2" charset="-122"/>
                <a:ea typeface="宋体" panose="02010600030101010101" pitchFamily="2" charset="-122"/>
              </a:rPr>
              <a:t>Endpoint</a:t>
            </a:r>
            <a:r>
              <a:rPr lang="zh-CN" altLang="en-US" sz="1600" dirty="0">
                <a:latin typeface="宋体" panose="02010600030101010101" pitchFamily="2" charset="-122"/>
                <a:ea typeface="宋体" panose="02010600030101010101" pitchFamily="2" charset="-122"/>
              </a:rPr>
              <a:t>终结点 的</a:t>
            </a:r>
            <a:r>
              <a:rPr lang="en-US" altLang="zh-CN" sz="1600" dirty="0" err="1">
                <a:latin typeface="宋体" panose="02010600030101010101" pitchFamily="2" charset="-122"/>
                <a:ea typeface="宋体" panose="02010600030101010101" pitchFamily="2" charset="-122"/>
              </a:rPr>
              <a:t>RequestDelegate</a:t>
            </a:r>
            <a:r>
              <a:rPr lang="zh-CN" altLang="en-US" sz="1600" dirty="0">
                <a:latin typeface="宋体" panose="02010600030101010101" pitchFamily="2" charset="-122"/>
                <a:ea typeface="宋体" panose="02010600030101010101" pitchFamily="2" charset="-122"/>
              </a:rPr>
              <a:t>委托属性，最后通过</a:t>
            </a:r>
            <a:r>
              <a:rPr lang="en-US" altLang="zh-CN" sz="1600" dirty="0" err="1">
                <a:latin typeface="宋体" panose="02010600030101010101" pitchFamily="2" charset="-122"/>
                <a:ea typeface="宋体" panose="02010600030101010101" pitchFamily="2" charset="-122"/>
              </a:rPr>
              <a:t>UseEndPoints</a:t>
            </a:r>
            <a:r>
              <a:rPr lang="zh-CN" altLang="en-US" sz="1600" dirty="0">
                <a:latin typeface="宋体" panose="02010600030101010101" pitchFamily="2" charset="-122"/>
                <a:ea typeface="宋体" panose="02010600030101010101" pitchFamily="2" charset="-122"/>
              </a:rPr>
              <a:t>添加</a:t>
            </a:r>
            <a:r>
              <a:rPr lang="en-US" altLang="zh-CN" sz="1600" dirty="0" err="1">
                <a:latin typeface="宋体" panose="02010600030101010101" pitchFamily="2" charset="-122"/>
                <a:ea typeface="宋体" panose="02010600030101010101" pitchFamily="2" charset="-122"/>
              </a:rPr>
              <a:t>EndpointMiddleware</a:t>
            </a:r>
            <a:r>
              <a:rPr lang="zh-CN" altLang="en-US" sz="1600" dirty="0">
                <a:latin typeface="宋体" panose="02010600030101010101" pitchFamily="2" charset="-122"/>
                <a:ea typeface="宋体" panose="02010600030101010101" pitchFamily="2" charset="-122"/>
              </a:rPr>
              <a:t>中间件进行执行，同时这个中间件中的</a:t>
            </a:r>
            <a:r>
              <a:rPr lang="en-US" altLang="zh-CN" sz="1600" dirty="0">
                <a:latin typeface="宋体" panose="02010600030101010101" pitchFamily="2" charset="-122"/>
                <a:ea typeface="宋体" panose="02010600030101010101" pitchFamily="2" charset="-122"/>
              </a:rPr>
              <a:t>Endpoint</a:t>
            </a:r>
            <a:r>
              <a:rPr lang="zh-CN" altLang="en-US" sz="1600" dirty="0">
                <a:latin typeface="宋体" panose="02010600030101010101" pitchFamily="2" charset="-122"/>
                <a:ea typeface="宋体" panose="02010600030101010101" pitchFamily="2" charset="-122"/>
              </a:rPr>
              <a:t>  终结点路由已经是通过</a:t>
            </a:r>
            <a:r>
              <a:rPr lang="en-US" altLang="zh-CN" sz="1600" dirty="0">
                <a:latin typeface="宋体" panose="02010600030101010101" pitchFamily="2" charset="-122"/>
                <a:ea typeface="宋体" panose="02010600030101010101" pitchFamily="2" charset="-122"/>
              </a:rPr>
              <a:t>Routing</a:t>
            </a:r>
            <a:r>
              <a:rPr lang="zh-CN" altLang="en-US" sz="1600" dirty="0">
                <a:latin typeface="宋体" panose="02010600030101010101" pitchFamily="2" charset="-122"/>
                <a:ea typeface="宋体" panose="02010600030101010101" pitchFamily="2" charset="-122"/>
              </a:rPr>
              <a:t>匹配后的路由。</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Ednpoint</a:t>
            </a:r>
            <a:r>
              <a:rPr lang="zh-CN" altLang="en-US" sz="1600" dirty="0">
                <a:latin typeface="宋体" panose="02010600030101010101" pitchFamily="2" charset="-122"/>
                <a:ea typeface="宋体" panose="02010600030101010101" pitchFamily="2" charset="-122"/>
              </a:rPr>
              <a:t>终结者路由是普通路由</a:t>
            </a:r>
            <a:r>
              <a:rPr lang="en-US" altLang="zh-CN" sz="1600" dirty="0">
                <a:latin typeface="宋体" panose="02010600030101010101" pitchFamily="2" charset="-122"/>
                <a:ea typeface="宋体" panose="02010600030101010101" pitchFamily="2" charset="-122"/>
              </a:rPr>
              <a:t>map</a:t>
            </a:r>
            <a:r>
              <a:rPr lang="zh-CN" altLang="en-US" sz="1600" dirty="0">
                <a:latin typeface="宋体" panose="02010600030101010101" pitchFamily="2" charset="-122"/>
                <a:ea typeface="宋体" panose="02010600030101010101" pitchFamily="2" charset="-122"/>
              </a:rPr>
              <a:t>转换后的委托路由，里面包含了路由方法的所有元素信息</a:t>
            </a:r>
            <a:r>
              <a:rPr lang="en-US" altLang="zh-CN" sz="1600" dirty="0" err="1">
                <a:latin typeface="宋体" panose="02010600030101010101" pitchFamily="2" charset="-122"/>
                <a:ea typeface="宋体" panose="02010600030101010101" pitchFamily="2" charset="-122"/>
              </a:rPr>
              <a:t>EndpointMetadataCollection</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RequestDelegate</a:t>
            </a:r>
            <a:r>
              <a:rPr lang="zh-CN" altLang="en-US" sz="1600" dirty="0">
                <a:latin typeface="宋体" panose="02010600030101010101" pitchFamily="2" charset="-122"/>
                <a:ea typeface="宋体" panose="02010600030101010101" pitchFamily="2" charset="-122"/>
              </a:rPr>
              <a:t>委托。</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UseRouing</a:t>
            </a:r>
            <a:r>
              <a:rPr lang="zh-CN" altLang="en-US" sz="1600" dirty="0">
                <a:latin typeface="宋体" panose="02010600030101010101" pitchFamily="2" charset="-122"/>
                <a:ea typeface="宋体" panose="02010600030101010101" pitchFamily="2" charset="-122"/>
              </a:rPr>
              <a:t>中间件主要是路由匹配，找到匹配的终结者路由</a:t>
            </a:r>
            <a:r>
              <a:rPr lang="en-US" altLang="zh-CN" sz="1600" dirty="0">
                <a:latin typeface="宋体" panose="02010600030101010101" pitchFamily="2" charset="-122"/>
                <a:ea typeface="宋体" panose="02010600030101010101" pitchFamily="2" charset="-122"/>
              </a:rPr>
              <a:t>Endpoint</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UseEndpoints</a:t>
            </a:r>
            <a:r>
              <a:rPr lang="zh-CN" altLang="en-US" sz="1600" dirty="0">
                <a:latin typeface="宋体" panose="02010600030101010101" pitchFamily="2" charset="-122"/>
                <a:ea typeface="宋体" panose="02010600030101010101" pitchFamily="2" charset="-122"/>
              </a:rPr>
              <a:t>中间件主要针对</a:t>
            </a:r>
            <a:r>
              <a:rPr lang="en-US" altLang="zh-CN" sz="1600" dirty="0" err="1">
                <a:latin typeface="宋体" panose="02010600030101010101" pitchFamily="2" charset="-122"/>
                <a:ea typeface="宋体" panose="02010600030101010101" pitchFamily="2" charset="-122"/>
              </a:rPr>
              <a:t>UseRouting</a:t>
            </a:r>
            <a:r>
              <a:rPr lang="zh-CN" altLang="en-US" sz="1600" dirty="0">
                <a:latin typeface="宋体" panose="02010600030101010101" pitchFamily="2" charset="-122"/>
                <a:ea typeface="宋体" panose="02010600030101010101" pitchFamily="2" charset="-122"/>
              </a:rPr>
              <a:t>中间件匹配到的路由进行 委托方法的执行等操作。</a:t>
            </a:r>
          </a:p>
        </p:txBody>
      </p:sp>
    </p:spTree>
    <p:extLst>
      <p:ext uri="{BB962C8B-B14F-4D97-AF65-F5344CB8AC3E}">
        <p14:creationId xmlns:p14="http://schemas.microsoft.com/office/powerpoint/2010/main" val="20671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B31A4-7F20-40CF-95A0-7B0992145DDC}"/>
              </a:ext>
            </a:extLst>
          </p:cNvPr>
          <p:cNvSpPr>
            <a:spLocks noGrp="1"/>
          </p:cNvSpPr>
          <p:nvPr>
            <p:ph type="title"/>
          </p:nvPr>
        </p:nvSpPr>
        <p:spPr/>
        <p:txBody>
          <a:bodyPr/>
          <a:lstStyle/>
          <a:p>
            <a:r>
              <a:rPr lang="zh-CN" altLang="en-US" dirty="0"/>
              <a:t>终结点</a:t>
            </a:r>
          </a:p>
        </p:txBody>
      </p:sp>
      <p:sp>
        <p:nvSpPr>
          <p:cNvPr id="3" name="内容占位符 2">
            <a:extLst>
              <a:ext uri="{FF2B5EF4-FFF2-40B4-BE49-F238E27FC236}">
                <a16:creationId xmlns:a16="http://schemas.microsoft.com/office/drawing/2014/main" id="{3D35B9A5-D4AB-4454-92E7-F060A8CF44BE}"/>
              </a:ext>
            </a:extLst>
          </p:cNvPr>
          <p:cNvSpPr>
            <a:spLocks noGrp="1"/>
          </p:cNvSpPr>
          <p:nvPr>
            <p:ph idx="1"/>
          </p:nvPr>
        </p:nvSpPr>
        <p:spPr>
          <a:xfrm>
            <a:off x="8888626" y="1812325"/>
            <a:ext cx="2465173" cy="4364638"/>
          </a:xfrm>
        </p:spPr>
        <p:txBody>
          <a:bodyPr>
            <a:normAutofit/>
          </a:bodyPr>
          <a:lstStyle/>
          <a:p>
            <a:pPr marL="0" indent="0">
              <a:buNone/>
            </a:pPr>
            <a:endParaRPr lang="zh-CN" altLang="en-US" dirty="0"/>
          </a:p>
        </p:txBody>
      </p:sp>
      <p:pic>
        <p:nvPicPr>
          <p:cNvPr id="4" name="图片 3">
            <a:extLst>
              <a:ext uri="{FF2B5EF4-FFF2-40B4-BE49-F238E27FC236}">
                <a16:creationId xmlns:a16="http://schemas.microsoft.com/office/drawing/2014/main" id="{E908E8BF-CD27-45C2-8E10-FC3E55DABF7E}"/>
              </a:ext>
            </a:extLst>
          </p:cNvPr>
          <p:cNvPicPr>
            <a:picLocks noChangeAspect="1"/>
          </p:cNvPicPr>
          <p:nvPr/>
        </p:nvPicPr>
        <p:blipFill>
          <a:blip r:embed="rId2"/>
          <a:stretch>
            <a:fillRect/>
          </a:stretch>
        </p:blipFill>
        <p:spPr>
          <a:xfrm>
            <a:off x="0" y="1812325"/>
            <a:ext cx="7876190" cy="4600000"/>
          </a:xfrm>
          <a:prstGeom prst="rect">
            <a:avLst/>
          </a:prstGeom>
        </p:spPr>
      </p:pic>
    </p:spTree>
    <p:extLst>
      <p:ext uri="{BB962C8B-B14F-4D97-AF65-F5344CB8AC3E}">
        <p14:creationId xmlns:p14="http://schemas.microsoft.com/office/powerpoint/2010/main" val="201401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BF631-F14A-4F36-A794-3C01AAED031D}"/>
              </a:ext>
            </a:extLst>
          </p:cNvPr>
          <p:cNvSpPr>
            <a:spLocks noGrp="1"/>
          </p:cNvSpPr>
          <p:nvPr>
            <p:ph type="title"/>
          </p:nvPr>
        </p:nvSpPr>
        <p:spPr/>
        <p:txBody>
          <a:bodyPr/>
          <a:lstStyle/>
          <a:p>
            <a:r>
              <a:rPr lang="zh-CN" altLang="en-US" dirty="0"/>
              <a:t>终结点</a:t>
            </a:r>
          </a:p>
        </p:txBody>
      </p:sp>
      <p:sp>
        <p:nvSpPr>
          <p:cNvPr id="3" name="内容占位符 2">
            <a:extLst>
              <a:ext uri="{FF2B5EF4-FFF2-40B4-BE49-F238E27FC236}">
                <a16:creationId xmlns:a16="http://schemas.microsoft.com/office/drawing/2014/main" id="{89D7A100-BDF7-40A7-B469-834061E60BDB}"/>
              </a:ext>
            </a:extLst>
          </p:cNvPr>
          <p:cNvSpPr>
            <a:spLocks noGrp="1"/>
          </p:cNvSpPr>
          <p:nvPr>
            <p:ph idx="1"/>
          </p:nvPr>
        </p:nvSpPr>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借助路由系统提供的请求</a:t>
            </a:r>
            <a:r>
              <a:rPr lang="en-US" altLang="zh-CN" sz="2400" dirty="0">
                <a:latin typeface="宋体" panose="02010600030101010101" pitchFamily="2" charset="-122"/>
                <a:ea typeface="宋体" panose="02010600030101010101" pitchFamily="2" charset="-122"/>
              </a:rPr>
              <a:t>URL</a:t>
            </a:r>
            <a:r>
              <a:rPr lang="zh-CN" altLang="en-US" sz="2400" dirty="0">
                <a:latin typeface="宋体" panose="02010600030101010101" pitchFamily="2" charset="-122"/>
                <a:ea typeface="宋体" panose="02010600030101010101" pitchFamily="2" charset="-122"/>
              </a:rPr>
              <a:t>模式与对应终结点（</a:t>
            </a:r>
            <a:r>
              <a:rPr lang="en-US" altLang="zh-CN" sz="2400" dirty="0">
                <a:latin typeface="宋体" panose="02010600030101010101" pitchFamily="2" charset="-122"/>
                <a:ea typeface="宋体" panose="02010600030101010101" pitchFamily="2" charset="-122"/>
              </a:rPr>
              <a:t>Endpoint</a:t>
            </a:r>
            <a:r>
              <a:rPr lang="zh-CN" altLang="en-US" sz="2400" dirty="0">
                <a:latin typeface="宋体" panose="02010600030101010101" pitchFamily="2" charset="-122"/>
                <a:ea typeface="宋体" panose="02010600030101010101" pitchFamily="2" charset="-122"/>
              </a:rPr>
              <a:t>）之间的映射关系，我们可以将具有相同</a:t>
            </a:r>
            <a:r>
              <a:rPr lang="en-US" altLang="zh-CN" sz="2400" dirty="0">
                <a:latin typeface="宋体" panose="02010600030101010101" pitchFamily="2" charset="-122"/>
                <a:ea typeface="宋体" panose="02010600030101010101" pitchFamily="2" charset="-122"/>
              </a:rPr>
              <a:t>URL</a:t>
            </a:r>
            <a:r>
              <a:rPr lang="zh-CN" altLang="en-US" sz="2400" dirty="0">
                <a:latin typeface="宋体" panose="02010600030101010101" pitchFamily="2" charset="-122"/>
                <a:ea typeface="宋体" panose="02010600030101010101" pitchFamily="2" charset="-122"/>
              </a:rPr>
              <a:t>模式的请求分发给应用的终结点进行处理。</a:t>
            </a:r>
            <a:r>
              <a:rPr lang="en-US" altLang="zh-CN" sz="2400" dirty="0">
                <a:latin typeface="宋体" panose="02010600030101010101" pitchFamily="2" charset="-122"/>
                <a:ea typeface="宋体" panose="02010600030101010101" pitchFamily="2" charset="-122"/>
              </a:rPr>
              <a:t>ASP.NET Core</a:t>
            </a:r>
            <a:r>
              <a:rPr lang="zh-CN" altLang="en-US" sz="2400" dirty="0">
                <a:latin typeface="宋体" panose="02010600030101010101" pitchFamily="2" charset="-122"/>
                <a:ea typeface="宋体" panose="02010600030101010101" pitchFamily="2" charset="-122"/>
              </a:rPr>
              <a:t>的路由是通过</a:t>
            </a:r>
            <a:r>
              <a:rPr lang="en-US" altLang="zh-CN" sz="2400" dirty="0" err="1">
                <a:latin typeface="宋体" panose="02010600030101010101" pitchFamily="2" charset="-122"/>
                <a:ea typeface="宋体" panose="02010600030101010101" pitchFamily="2" charset="-122"/>
              </a:rPr>
              <a:t>EndpointRoutingMiddleware</a:t>
            </a:r>
            <a:r>
              <a:rPr lang="zh-CN" altLang="en-US" sz="2400" dirty="0">
                <a:latin typeface="宋体" panose="02010600030101010101" pitchFamily="2" charset="-122"/>
                <a:ea typeface="宋体" panose="02010600030101010101" pitchFamily="2" charset="-122"/>
              </a:rPr>
              <a:t>和</a:t>
            </a:r>
            <a:r>
              <a:rPr lang="en-US" altLang="zh-CN" sz="2400" dirty="0" err="1">
                <a:latin typeface="宋体" panose="02010600030101010101" pitchFamily="2" charset="-122"/>
                <a:ea typeface="宋体" panose="02010600030101010101" pitchFamily="2" charset="-122"/>
              </a:rPr>
              <a:t>EndpointMiddleware</a:t>
            </a:r>
            <a:r>
              <a:rPr lang="zh-CN" altLang="en-US" sz="2400" dirty="0">
                <a:latin typeface="宋体" panose="02010600030101010101" pitchFamily="2" charset="-122"/>
                <a:ea typeface="宋体" panose="02010600030101010101" pitchFamily="2" charset="-122"/>
              </a:rPr>
              <a:t>这两个中间件协作完成的。可以将一个</a:t>
            </a:r>
            <a:r>
              <a:rPr lang="en-US" altLang="zh-CN" sz="2400" dirty="0">
                <a:latin typeface="宋体" panose="02010600030101010101" pitchFamily="2" charset="-122"/>
                <a:ea typeface="宋体" panose="02010600030101010101" pitchFamily="2" charset="-122"/>
              </a:rPr>
              <a:t>ASP.NET Core</a:t>
            </a:r>
            <a:r>
              <a:rPr lang="zh-CN" altLang="en-US" sz="2400" dirty="0">
                <a:latin typeface="宋体" panose="02010600030101010101" pitchFamily="2" charset="-122"/>
                <a:ea typeface="宋体" panose="02010600030101010101" pitchFamily="2" charset="-122"/>
              </a:rPr>
              <a:t>应用视为一组终结点的组合，所谓的终结点可以理解为能够通过</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请求的形式访问的远程服务。每个终结点通过</a:t>
            </a:r>
            <a:r>
              <a:rPr lang="en-US" altLang="zh-CN" sz="2400" dirty="0" err="1">
                <a:latin typeface="宋体" panose="02010600030101010101" pitchFamily="2" charset="-122"/>
                <a:ea typeface="宋体" panose="02010600030101010101" pitchFamily="2" charset="-122"/>
              </a:rPr>
              <a:t>RequestDelegate</a:t>
            </a:r>
            <a:r>
              <a:rPr lang="zh-CN" altLang="en-US" sz="2400" dirty="0">
                <a:latin typeface="宋体" panose="02010600030101010101" pitchFamily="2" charset="-122"/>
                <a:ea typeface="宋体" panose="02010600030101010101" pitchFamily="2" charset="-122"/>
              </a:rPr>
              <a:t>对象来处理路由过来的请求。</a:t>
            </a:r>
            <a:r>
              <a:rPr lang="en-US" altLang="zh-CN" sz="2400" dirty="0">
                <a:latin typeface="宋体" panose="02010600030101010101" pitchFamily="2" charset="-122"/>
                <a:ea typeface="宋体" panose="02010600030101010101" pitchFamily="2" charset="-122"/>
              </a:rPr>
              <a:t>ASP.NET Core</a:t>
            </a:r>
            <a:r>
              <a:rPr lang="zh-CN" altLang="en-US" sz="2400" dirty="0">
                <a:latin typeface="宋体" panose="02010600030101010101" pitchFamily="2" charset="-122"/>
                <a:ea typeface="宋体" panose="02010600030101010101" pitchFamily="2" charset="-122"/>
              </a:rPr>
              <a:t>的路由是通过</a:t>
            </a:r>
            <a:r>
              <a:rPr lang="en-US" altLang="zh-CN" sz="2400" dirty="0" err="1">
                <a:latin typeface="宋体" panose="02010600030101010101" pitchFamily="2" charset="-122"/>
                <a:ea typeface="宋体" panose="02010600030101010101" pitchFamily="2" charset="-122"/>
              </a:rPr>
              <a:t>EndpointRoutingMiddleware</a:t>
            </a:r>
            <a:r>
              <a:rPr lang="zh-CN" altLang="en-US" sz="2400" dirty="0">
                <a:latin typeface="宋体" panose="02010600030101010101" pitchFamily="2" charset="-122"/>
                <a:ea typeface="宋体" panose="02010600030101010101" pitchFamily="2" charset="-122"/>
              </a:rPr>
              <a:t>和</a:t>
            </a:r>
            <a:r>
              <a:rPr lang="en-US" altLang="zh-CN" sz="2400" dirty="0" err="1">
                <a:latin typeface="宋体" panose="02010600030101010101" pitchFamily="2" charset="-122"/>
                <a:ea typeface="宋体" panose="02010600030101010101" pitchFamily="2" charset="-122"/>
              </a:rPr>
              <a:t>EndpointMiddleware</a:t>
            </a:r>
            <a:r>
              <a:rPr lang="zh-CN" altLang="en-US" sz="2400" dirty="0">
                <a:latin typeface="宋体" panose="02010600030101010101" pitchFamily="2" charset="-122"/>
                <a:ea typeface="宋体" panose="02010600030101010101" pitchFamily="2" charset="-122"/>
              </a:rPr>
              <a:t>这两个中间件来实现的。</a:t>
            </a:r>
          </a:p>
        </p:txBody>
      </p:sp>
    </p:spTree>
    <p:extLst>
      <p:ext uri="{BB962C8B-B14F-4D97-AF65-F5344CB8AC3E}">
        <p14:creationId xmlns:p14="http://schemas.microsoft.com/office/powerpoint/2010/main" val="552114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397-070D-41DC-B196-E451F00B6DDB}"/>
              </a:ext>
            </a:extLst>
          </p:cNvPr>
          <p:cNvSpPr>
            <a:spLocks noGrp="1"/>
          </p:cNvSpPr>
          <p:nvPr>
            <p:ph type="title"/>
          </p:nvPr>
        </p:nvSpPr>
        <p:spPr/>
        <p:txBody>
          <a:bodyPr/>
          <a:lstStyle/>
          <a:p>
            <a:r>
              <a:rPr lang="zh-CN" altLang="en-US" dirty="0"/>
              <a:t>中间件</a:t>
            </a:r>
          </a:p>
        </p:txBody>
      </p:sp>
      <p:sp>
        <p:nvSpPr>
          <p:cNvPr id="3" name="内容占位符 2">
            <a:extLst>
              <a:ext uri="{FF2B5EF4-FFF2-40B4-BE49-F238E27FC236}">
                <a16:creationId xmlns:a16="http://schemas.microsoft.com/office/drawing/2014/main" id="{72762795-4774-41A6-9FE2-A2FC0672109F}"/>
              </a:ext>
            </a:extLst>
          </p:cNvPr>
          <p:cNvSpPr>
            <a:spLocks noGrp="1"/>
          </p:cNvSpPr>
          <p:nvPr>
            <p:ph idx="1"/>
          </p:nvPr>
        </p:nvSpPr>
        <p:spPr>
          <a:xfrm>
            <a:off x="838200" y="1825625"/>
            <a:ext cx="10515600" cy="4351338"/>
          </a:xfrm>
        </p:spPr>
        <p:txBody>
          <a:bodyPr>
            <a:normAutofit/>
          </a:bodyPr>
          <a:lstStyle/>
          <a:p>
            <a:pPr marL="0" indent="0">
              <a:buNone/>
            </a:pPr>
            <a:r>
              <a:rPr lang="zh-CN" altLang="en-US" sz="1800" dirty="0"/>
              <a:t>用于构建管道处理</a:t>
            </a:r>
            <a:r>
              <a:rPr lang="en-US" altLang="zh-CN" sz="1800" dirty="0"/>
              <a:t>Http</a:t>
            </a:r>
            <a:r>
              <a:rPr lang="zh-CN" altLang="en-US" sz="1800" dirty="0"/>
              <a:t>请求，管道中的每个中间件（</a:t>
            </a:r>
            <a:r>
              <a:rPr lang="en-US" altLang="zh-CN" sz="1800" dirty="0"/>
              <a:t>Middleware</a:t>
            </a:r>
            <a:r>
              <a:rPr lang="zh-CN" altLang="en-US" sz="1800" dirty="0"/>
              <a:t>）组件负责请求处理和选择是否将请求传递到管道中的下一个组件，在这里我们可以添加自己想要的中间件来处理每一个</a:t>
            </a:r>
            <a:r>
              <a:rPr lang="en-US" altLang="zh-CN" sz="1800" dirty="0"/>
              <a:t>Http</a:t>
            </a:r>
            <a:r>
              <a:rPr lang="zh-CN" altLang="en-US" sz="1800" dirty="0"/>
              <a:t>请求，一般是使用上面的</a:t>
            </a:r>
            <a:r>
              <a:rPr lang="en-US" altLang="zh-CN" sz="1800" dirty="0" err="1"/>
              <a:t>ConfigureServices</a:t>
            </a:r>
            <a:r>
              <a:rPr lang="zh-CN" altLang="en-US" sz="1800" dirty="0"/>
              <a:t>方法中注册好的服务，一般的用法是 </a:t>
            </a:r>
            <a:r>
              <a:rPr lang="en-US" altLang="zh-CN" sz="1800" dirty="0" err="1"/>
              <a:t>app.Usexxx</a:t>
            </a:r>
            <a:r>
              <a:rPr lang="zh-CN" altLang="en-US" sz="1800" dirty="0"/>
              <a:t>，这个</a:t>
            </a:r>
            <a:r>
              <a:rPr lang="en-US" altLang="zh-CN" sz="1800" dirty="0" err="1"/>
              <a:t>Usexxx</a:t>
            </a:r>
            <a:r>
              <a:rPr lang="zh-CN" altLang="en-US" sz="1800" dirty="0"/>
              <a:t>方法是基于</a:t>
            </a:r>
            <a:r>
              <a:rPr lang="en-US" altLang="zh-CN" sz="1800" dirty="0" err="1"/>
              <a:t>IApplicationBuilder</a:t>
            </a:r>
            <a:r>
              <a:rPr lang="zh-CN" altLang="en-US" sz="1800" dirty="0"/>
              <a:t>的扩展。</a:t>
            </a:r>
            <a:endParaRPr lang="en-US" altLang="zh-CN" sz="1800" dirty="0"/>
          </a:p>
          <a:p>
            <a:pPr marL="0" indent="0">
              <a:buNone/>
            </a:pPr>
            <a:endParaRPr lang="zh-CN" altLang="en-US" sz="1800" dirty="0"/>
          </a:p>
        </p:txBody>
      </p:sp>
      <p:pic>
        <p:nvPicPr>
          <p:cNvPr id="2052" name="Picture 4" descr="https://img2018.cnblogs.com/blog/1479901/201904/1479901-20190416001443609-934082280.png">
            <a:extLst>
              <a:ext uri="{FF2B5EF4-FFF2-40B4-BE49-F238E27FC236}">
                <a16:creationId xmlns:a16="http://schemas.microsoft.com/office/drawing/2014/main" id="{6CC8FD64-8448-4FC0-AC35-2058EADD4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142" y="2882900"/>
            <a:ext cx="583882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51E70FFE-D12B-49C2-8635-B4C45EE01026}"/>
              </a:ext>
            </a:extLst>
          </p:cNvPr>
          <p:cNvPicPr>
            <a:picLocks noChangeAspect="1"/>
          </p:cNvPicPr>
          <p:nvPr/>
        </p:nvPicPr>
        <p:blipFill>
          <a:blip r:embed="rId3"/>
          <a:stretch>
            <a:fillRect/>
          </a:stretch>
        </p:blipFill>
        <p:spPr>
          <a:xfrm>
            <a:off x="0" y="2882900"/>
            <a:ext cx="6819048" cy="3838095"/>
          </a:xfrm>
          <a:prstGeom prst="rect">
            <a:avLst/>
          </a:prstGeom>
        </p:spPr>
      </p:pic>
    </p:spTree>
    <p:extLst>
      <p:ext uri="{BB962C8B-B14F-4D97-AF65-F5344CB8AC3E}">
        <p14:creationId xmlns:p14="http://schemas.microsoft.com/office/powerpoint/2010/main" val="3443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D5655-F34E-40A9-87D2-B4B530C66DC2}"/>
              </a:ext>
            </a:extLst>
          </p:cNvPr>
          <p:cNvSpPr>
            <a:spLocks noGrp="1"/>
          </p:cNvSpPr>
          <p:nvPr>
            <p:ph type="title"/>
          </p:nvPr>
        </p:nvSpPr>
        <p:spPr/>
        <p:txBody>
          <a:bodyPr/>
          <a:lstStyle/>
          <a:p>
            <a:r>
              <a:rPr lang="zh-CN" altLang="en-US" dirty="0"/>
              <a:t>中间件</a:t>
            </a:r>
          </a:p>
        </p:txBody>
      </p:sp>
      <p:pic>
        <p:nvPicPr>
          <p:cNvPr id="4" name="内容占位符 3">
            <a:extLst>
              <a:ext uri="{FF2B5EF4-FFF2-40B4-BE49-F238E27FC236}">
                <a16:creationId xmlns:a16="http://schemas.microsoft.com/office/drawing/2014/main" id="{BFF64D34-4725-4522-BDFC-83CC593A94A0}"/>
              </a:ext>
            </a:extLst>
          </p:cNvPr>
          <p:cNvPicPr>
            <a:picLocks noGrp="1" noChangeAspect="1"/>
          </p:cNvPicPr>
          <p:nvPr>
            <p:ph idx="1"/>
          </p:nvPr>
        </p:nvPicPr>
        <p:blipFill>
          <a:blip r:embed="rId2"/>
          <a:stretch>
            <a:fillRect/>
          </a:stretch>
        </p:blipFill>
        <p:spPr>
          <a:xfrm>
            <a:off x="3144191" y="1825625"/>
            <a:ext cx="5903617" cy="4351338"/>
          </a:xfrm>
          <a:prstGeom prst="rect">
            <a:avLst/>
          </a:prstGeom>
        </p:spPr>
      </p:pic>
    </p:spTree>
    <p:extLst>
      <p:ext uri="{BB962C8B-B14F-4D97-AF65-F5344CB8AC3E}">
        <p14:creationId xmlns:p14="http://schemas.microsoft.com/office/powerpoint/2010/main" val="2335753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19CD2-5D64-4865-92FE-D9F3F4AA5FB8}"/>
              </a:ext>
            </a:extLst>
          </p:cNvPr>
          <p:cNvSpPr>
            <a:spLocks noGrp="1"/>
          </p:cNvSpPr>
          <p:nvPr>
            <p:ph type="title"/>
          </p:nvPr>
        </p:nvSpPr>
        <p:spPr/>
        <p:txBody>
          <a:bodyPr>
            <a:normAutofit/>
          </a:bodyPr>
          <a:lstStyle/>
          <a:p>
            <a:r>
              <a:rPr lang="zh-CN" altLang="en-US" dirty="0"/>
              <a:t>对中间件管道进行分支</a:t>
            </a:r>
          </a:p>
        </p:txBody>
      </p:sp>
      <p:sp>
        <p:nvSpPr>
          <p:cNvPr id="3" name="内容占位符 2">
            <a:extLst>
              <a:ext uri="{FF2B5EF4-FFF2-40B4-BE49-F238E27FC236}">
                <a16:creationId xmlns:a16="http://schemas.microsoft.com/office/drawing/2014/main" id="{D075CA84-0BD3-4766-9CEC-AE6923AC572F}"/>
              </a:ext>
            </a:extLst>
          </p:cNvPr>
          <p:cNvSpPr>
            <a:spLocks noGrp="1"/>
          </p:cNvSpPr>
          <p:nvPr>
            <p:ph idx="1"/>
          </p:nvPr>
        </p:nvSpPr>
        <p:spPr>
          <a:xfrm>
            <a:off x="838200" y="1825625"/>
            <a:ext cx="10515600" cy="431543"/>
          </a:xfrm>
        </p:spPr>
        <p:txBody>
          <a:bodyPr>
            <a:normAutofit fontScale="92500" lnSpcReduction="10000"/>
          </a:bodyPr>
          <a:lstStyle/>
          <a:p>
            <a:pPr marL="0" indent="0">
              <a:buNone/>
            </a:pPr>
            <a:r>
              <a:rPr lang="en-US" altLang="zh-CN" dirty="0"/>
              <a:t>Map</a:t>
            </a:r>
            <a:endParaRPr lang="zh-CN" altLang="en-US" dirty="0"/>
          </a:p>
        </p:txBody>
      </p:sp>
      <p:pic>
        <p:nvPicPr>
          <p:cNvPr id="4" name="图片 3">
            <a:extLst>
              <a:ext uri="{FF2B5EF4-FFF2-40B4-BE49-F238E27FC236}">
                <a16:creationId xmlns:a16="http://schemas.microsoft.com/office/drawing/2014/main" id="{65EDAA80-1224-45C5-AE5F-8B7B8228E973}"/>
              </a:ext>
            </a:extLst>
          </p:cNvPr>
          <p:cNvPicPr>
            <a:picLocks noChangeAspect="1"/>
          </p:cNvPicPr>
          <p:nvPr/>
        </p:nvPicPr>
        <p:blipFill>
          <a:blip r:embed="rId2"/>
          <a:stretch>
            <a:fillRect/>
          </a:stretch>
        </p:blipFill>
        <p:spPr>
          <a:xfrm>
            <a:off x="717494" y="2358151"/>
            <a:ext cx="5510312" cy="4308637"/>
          </a:xfrm>
          <a:prstGeom prst="rect">
            <a:avLst/>
          </a:prstGeom>
        </p:spPr>
      </p:pic>
      <p:pic>
        <p:nvPicPr>
          <p:cNvPr id="5" name="图片 4">
            <a:extLst>
              <a:ext uri="{FF2B5EF4-FFF2-40B4-BE49-F238E27FC236}">
                <a16:creationId xmlns:a16="http://schemas.microsoft.com/office/drawing/2014/main" id="{1C460237-AA6B-4F3B-9330-E28F6E54C346}"/>
              </a:ext>
            </a:extLst>
          </p:cNvPr>
          <p:cNvPicPr>
            <a:picLocks noChangeAspect="1"/>
          </p:cNvPicPr>
          <p:nvPr/>
        </p:nvPicPr>
        <p:blipFill>
          <a:blip r:embed="rId3"/>
          <a:stretch>
            <a:fillRect/>
          </a:stretch>
        </p:blipFill>
        <p:spPr>
          <a:xfrm>
            <a:off x="5008400" y="3048162"/>
            <a:ext cx="7019048" cy="2590476"/>
          </a:xfrm>
          <a:prstGeom prst="rect">
            <a:avLst/>
          </a:prstGeom>
        </p:spPr>
      </p:pic>
    </p:spTree>
    <p:extLst>
      <p:ext uri="{BB962C8B-B14F-4D97-AF65-F5344CB8AC3E}">
        <p14:creationId xmlns:p14="http://schemas.microsoft.com/office/powerpoint/2010/main" val="46038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E5D86-F180-4826-8E22-8E9C44C42639}"/>
              </a:ext>
            </a:extLst>
          </p:cNvPr>
          <p:cNvSpPr>
            <a:spLocks noGrp="1"/>
          </p:cNvSpPr>
          <p:nvPr>
            <p:ph type="title"/>
          </p:nvPr>
        </p:nvSpPr>
        <p:spPr/>
        <p:txBody>
          <a:bodyPr/>
          <a:lstStyle/>
          <a:p>
            <a:r>
              <a:rPr lang="zh-CN" altLang="en-US" dirty="0"/>
              <a:t>对中间件管道进行分支</a:t>
            </a:r>
          </a:p>
        </p:txBody>
      </p:sp>
      <p:sp>
        <p:nvSpPr>
          <p:cNvPr id="3" name="内容占位符 2">
            <a:extLst>
              <a:ext uri="{FF2B5EF4-FFF2-40B4-BE49-F238E27FC236}">
                <a16:creationId xmlns:a16="http://schemas.microsoft.com/office/drawing/2014/main" id="{90FE58C0-B950-40E3-A308-916B52B54A70}"/>
              </a:ext>
            </a:extLst>
          </p:cNvPr>
          <p:cNvSpPr>
            <a:spLocks noGrp="1"/>
          </p:cNvSpPr>
          <p:nvPr>
            <p:ph idx="1"/>
          </p:nvPr>
        </p:nvSpPr>
        <p:spPr>
          <a:xfrm>
            <a:off x="838200" y="1825625"/>
            <a:ext cx="10515600" cy="464494"/>
          </a:xfrm>
        </p:spPr>
        <p:txBody>
          <a:bodyPr>
            <a:normAutofit lnSpcReduction="10000"/>
          </a:bodyPr>
          <a:lstStyle/>
          <a:p>
            <a:pPr marL="0" indent="0">
              <a:buNone/>
            </a:pPr>
            <a:r>
              <a:rPr lang="en-US" altLang="zh-CN" dirty="0" err="1"/>
              <a:t>MapWhen</a:t>
            </a:r>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B9DD4EBC-5776-4DD5-BA20-AA714D0B956E}"/>
              </a:ext>
            </a:extLst>
          </p:cNvPr>
          <p:cNvPicPr>
            <a:picLocks noChangeAspect="1"/>
          </p:cNvPicPr>
          <p:nvPr/>
        </p:nvPicPr>
        <p:blipFill>
          <a:blip r:embed="rId2"/>
          <a:stretch>
            <a:fillRect/>
          </a:stretch>
        </p:blipFill>
        <p:spPr>
          <a:xfrm>
            <a:off x="838200" y="2425056"/>
            <a:ext cx="6638095" cy="3980952"/>
          </a:xfrm>
          <a:prstGeom prst="rect">
            <a:avLst/>
          </a:prstGeom>
        </p:spPr>
      </p:pic>
      <p:pic>
        <p:nvPicPr>
          <p:cNvPr id="5" name="图片 4">
            <a:extLst>
              <a:ext uri="{FF2B5EF4-FFF2-40B4-BE49-F238E27FC236}">
                <a16:creationId xmlns:a16="http://schemas.microsoft.com/office/drawing/2014/main" id="{A69180A8-E794-4E88-8F5A-8B571E9053A5}"/>
              </a:ext>
            </a:extLst>
          </p:cNvPr>
          <p:cNvPicPr>
            <a:picLocks noChangeAspect="1"/>
          </p:cNvPicPr>
          <p:nvPr/>
        </p:nvPicPr>
        <p:blipFill>
          <a:blip r:embed="rId3"/>
          <a:stretch>
            <a:fillRect/>
          </a:stretch>
        </p:blipFill>
        <p:spPr>
          <a:xfrm>
            <a:off x="6007051" y="2410640"/>
            <a:ext cx="6076190" cy="1266667"/>
          </a:xfrm>
          <a:prstGeom prst="rect">
            <a:avLst/>
          </a:prstGeom>
        </p:spPr>
      </p:pic>
    </p:spTree>
    <p:extLst>
      <p:ext uri="{BB962C8B-B14F-4D97-AF65-F5344CB8AC3E}">
        <p14:creationId xmlns:p14="http://schemas.microsoft.com/office/powerpoint/2010/main" val="53192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1AB6E-E9C0-408E-9B76-B2CE72D14C84}"/>
              </a:ext>
            </a:extLst>
          </p:cNvPr>
          <p:cNvSpPr>
            <a:spLocks noGrp="1"/>
          </p:cNvSpPr>
          <p:nvPr>
            <p:ph type="title"/>
          </p:nvPr>
        </p:nvSpPr>
        <p:spPr/>
        <p:txBody>
          <a:bodyPr/>
          <a:lstStyle/>
          <a:p>
            <a:r>
              <a:rPr lang="zh-CN" altLang="en-US" dirty="0"/>
              <a:t>对中间件管道进行分支</a:t>
            </a:r>
          </a:p>
        </p:txBody>
      </p:sp>
      <p:sp>
        <p:nvSpPr>
          <p:cNvPr id="3" name="内容占位符 2">
            <a:extLst>
              <a:ext uri="{FF2B5EF4-FFF2-40B4-BE49-F238E27FC236}">
                <a16:creationId xmlns:a16="http://schemas.microsoft.com/office/drawing/2014/main" id="{BC29CA5A-5027-4E6A-98BB-5C486A5DD06F}"/>
              </a:ext>
            </a:extLst>
          </p:cNvPr>
          <p:cNvSpPr>
            <a:spLocks noGrp="1"/>
          </p:cNvSpPr>
          <p:nvPr>
            <p:ph idx="1"/>
          </p:nvPr>
        </p:nvSpPr>
        <p:spPr>
          <a:xfrm>
            <a:off x="838200" y="1594966"/>
            <a:ext cx="10515600" cy="703391"/>
          </a:xfrm>
        </p:spPr>
        <p:txBody>
          <a:bodyPr>
            <a:normAutofit fontScale="85000" lnSpcReduction="10000"/>
          </a:bodyPr>
          <a:lstStyle/>
          <a:p>
            <a:pPr marL="0" indent="0">
              <a:buNone/>
            </a:pPr>
            <a:r>
              <a:rPr lang="en-US" altLang="zh-CN" dirty="0" err="1"/>
              <a:t>UseWhen</a:t>
            </a:r>
            <a:r>
              <a:rPr lang="zh-CN" altLang="en-US" dirty="0"/>
              <a:t>也基于给定谓词的结果创建请求管道分支。 与</a:t>
            </a:r>
            <a:r>
              <a:rPr lang="en-US" altLang="zh-CN" dirty="0" err="1"/>
              <a:t>MapWhen</a:t>
            </a:r>
            <a:r>
              <a:rPr lang="zh-CN" altLang="en-US" dirty="0"/>
              <a:t>不同的是，如果这个分支不发生短路或包含终端中间件，则会重新加入主管道：</a:t>
            </a:r>
          </a:p>
        </p:txBody>
      </p:sp>
      <p:pic>
        <p:nvPicPr>
          <p:cNvPr id="4" name="图片 3">
            <a:extLst>
              <a:ext uri="{FF2B5EF4-FFF2-40B4-BE49-F238E27FC236}">
                <a16:creationId xmlns:a16="http://schemas.microsoft.com/office/drawing/2014/main" id="{981BD0A0-58E5-4953-8D65-0A0686212C7D}"/>
              </a:ext>
            </a:extLst>
          </p:cNvPr>
          <p:cNvPicPr>
            <a:picLocks noChangeAspect="1"/>
          </p:cNvPicPr>
          <p:nvPr/>
        </p:nvPicPr>
        <p:blipFill>
          <a:blip r:embed="rId2"/>
          <a:stretch>
            <a:fillRect/>
          </a:stretch>
        </p:blipFill>
        <p:spPr>
          <a:xfrm>
            <a:off x="838200" y="2595828"/>
            <a:ext cx="5875638" cy="4021061"/>
          </a:xfrm>
          <a:prstGeom prst="rect">
            <a:avLst/>
          </a:prstGeom>
        </p:spPr>
      </p:pic>
    </p:spTree>
    <p:extLst>
      <p:ext uri="{BB962C8B-B14F-4D97-AF65-F5344CB8AC3E}">
        <p14:creationId xmlns:p14="http://schemas.microsoft.com/office/powerpoint/2010/main" val="360492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4E14E-4BBE-4701-9E2B-669E10C87E76}"/>
              </a:ext>
            </a:extLst>
          </p:cNvPr>
          <p:cNvSpPr>
            <a:spLocks noGrp="1"/>
          </p:cNvSpPr>
          <p:nvPr>
            <p:ph type="title"/>
          </p:nvPr>
        </p:nvSpPr>
        <p:spPr/>
        <p:txBody>
          <a:bodyPr/>
          <a:lstStyle/>
          <a:p>
            <a:r>
              <a:rPr lang="en-US" altLang="zh-CN" dirty="0"/>
              <a:t>.NET Core</a:t>
            </a:r>
            <a:r>
              <a:rPr lang="zh-CN" altLang="en-US" dirty="0"/>
              <a:t>为什么支持跨平台</a:t>
            </a:r>
          </a:p>
        </p:txBody>
      </p:sp>
      <p:pic>
        <p:nvPicPr>
          <p:cNvPr id="2050" name="Picture 2" descr="https://img2020.cnblogs.com/blog/646500/202004/646500-20200409223132319-505723407.png">
            <a:extLst>
              <a:ext uri="{FF2B5EF4-FFF2-40B4-BE49-F238E27FC236}">
                <a16:creationId xmlns:a16="http://schemas.microsoft.com/office/drawing/2014/main" id="{ED4C6BBC-DCDC-4E31-892D-7A633C606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236" y="1690688"/>
            <a:ext cx="7039957" cy="281026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5F866659-46E5-4C0E-ACD0-754EC2B308AF}"/>
              </a:ext>
            </a:extLst>
          </p:cNvPr>
          <p:cNvSpPr txBox="1"/>
          <p:nvPr/>
        </p:nvSpPr>
        <p:spPr>
          <a:xfrm>
            <a:off x="8292123" y="2065827"/>
            <a:ext cx="3610708" cy="553998"/>
          </a:xfrm>
          <a:prstGeom prst="rect">
            <a:avLst/>
          </a:prstGeom>
          <a:noFill/>
        </p:spPr>
        <p:txBody>
          <a:bodyPr wrap="square" rtlCol="0">
            <a:spAutoFit/>
          </a:bodyPr>
          <a:lstStyle/>
          <a:p>
            <a:r>
              <a:rPr lang="en-US" altLang="zh-CN" sz="1000" dirty="0"/>
              <a:t>.NET Standard </a:t>
            </a:r>
            <a:r>
              <a:rPr lang="zh-CN" altLang="en-US" sz="1000" dirty="0"/>
              <a:t>是一个</a:t>
            </a:r>
            <a:r>
              <a:rPr lang="en-US" altLang="zh-CN" sz="1000" dirty="0"/>
              <a:t>API</a:t>
            </a:r>
            <a:r>
              <a:rPr lang="zh-CN" altLang="en-US" sz="1000" dirty="0"/>
              <a:t>的标准，基于这个统一的标准，各种类库的开发人员就可以仅编写一次代码，而使得编译后的二进制类库可以在支持这个标准的所有平台上面运行。</a:t>
            </a:r>
          </a:p>
        </p:txBody>
      </p:sp>
      <p:sp>
        <p:nvSpPr>
          <p:cNvPr id="18" name="文本框 17">
            <a:extLst>
              <a:ext uri="{FF2B5EF4-FFF2-40B4-BE49-F238E27FC236}">
                <a16:creationId xmlns:a16="http://schemas.microsoft.com/office/drawing/2014/main" id="{35F8FEF2-21E2-442B-AF7E-9E422686D8BC}"/>
              </a:ext>
            </a:extLst>
          </p:cNvPr>
          <p:cNvSpPr txBox="1"/>
          <p:nvPr/>
        </p:nvSpPr>
        <p:spPr>
          <a:xfrm>
            <a:off x="8321991" y="2748743"/>
            <a:ext cx="3550972" cy="246221"/>
          </a:xfrm>
          <a:prstGeom prst="rect">
            <a:avLst/>
          </a:prstGeom>
          <a:noFill/>
        </p:spPr>
        <p:txBody>
          <a:bodyPr wrap="none" rtlCol="0">
            <a:spAutoFit/>
          </a:bodyPr>
          <a:lstStyle/>
          <a:p>
            <a:r>
              <a:rPr lang="en-US" altLang="zh-CN" sz="1000" dirty="0"/>
              <a:t>.NET Framework</a:t>
            </a:r>
            <a:r>
              <a:rPr lang="zh-CN" altLang="en-US" sz="1000" dirty="0"/>
              <a:t>的基础类库</a:t>
            </a:r>
            <a:r>
              <a:rPr lang="en-US" altLang="zh-CN" sz="1000" dirty="0"/>
              <a:t>BCL,.NET Core</a:t>
            </a:r>
            <a:r>
              <a:rPr lang="zh-CN" altLang="en-US" sz="1000" dirty="0"/>
              <a:t>的基础类库</a:t>
            </a:r>
            <a:r>
              <a:rPr lang="en-US" altLang="zh-CN" sz="1000" dirty="0" err="1"/>
              <a:t>CoreFX</a:t>
            </a:r>
            <a:endParaRPr lang="zh-CN" altLang="en-US" sz="1000" dirty="0"/>
          </a:p>
        </p:txBody>
      </p:sp>
      <p:sp>
        <p:nvSpPr>
          <p:cNvPr id="19" name="文本框 18">
            <a:extLst>
              <a:ext uri="{FF2B5EF4-FFF2-40B4-BE49-F238E27FC236}">
                <a16:creationId xmlns:a16="http://schemas.microsoft.com/office/drawing/2014/main" id="{8C23B2ED-DE5B-414C-A9DD-38C94481286F}"/>
              </a:ext>
            </a:extLst>
          </p:cNvPr>
          <p:cNvSpPr txBox="1"/>
          <p:nvPr/>
        </p:nvSpPr>
        <p:spPr>
          <a:xfrm>
            <a:off x="8351859" y="3235569"/>
            <a:ext cx="3550972" cy="1169551"/>
          </a:xfrm>
          <a:prstGeom prst="rect">
            <a:avLst/>
          </a:prstGeom>
          <a:noFill/>
        </p:spPr>
        <p:txBody>
          <a:bodyPr wrap="square" rtlCol="0">
            <a:spAutoFit/>
          </a:bodyPr>
          <a:lstStyle/>
          <a:p>
            <a:r>
              <a:rPr lang="en-US" altLang="zh-CN" sz="1000" dirty="0"/>
              <a:t>.NET Core</a:t>
            </a:r>
            <a:r>
              <a:rPr lang="zh-CN" altLang="en-US" sz="1000" dirty="0"/>
              <a:t>底层</a:t>
            </a:r>
            <a:r>
              <a:rPr lang="en-US" altLang="zh-CN" sz="1000" dirty="0"/>
              <a:t>Core RT</a:t>
            </a:r>
            <a:r>
              <a:rPr lang="zh-CN" altLang="en-US" sz="1000" dirty="0"/>
              <a:t>和</a:t>
            </a:r>
            <a:r>
              <a:rPr lang="en-US" altLang="zh-CN" sz="1000" dirty="0"/>
              <a:t>Core CLR</a:t>
            </a:r>
            <a:r>
              <a:rPr lang="zh-CN" altLang="en-US" sz="1000" dirty="0"/>
              <a:t>。</a:t>
            </a:r>
            <a:endParaRPr lang="en-US" altLang="zh-CN" sz="1000" dirty="0"/>
          </a:p>
          <a:p>
            <a:r>
              <a:rPr lang="en-US" altLang="zh-CN" sz="1000" dirty="0"/>
              <a:t>Core RT</a:t>
            </a:r>
            <a:r>
              <a:rPr lang="zh-CN" altLang="en-US" sz="1000" dirty="0"/>
              <a:t>是将</a:t>
            </a:r>
            <a:r>
              <a:rPr lang="en-US" altLang="zh-CN" sz="1000" dirty="0" err="1"/>
              <a:t>c#</a:t>
            </a:r>
            <a:r>
              <a:rPr lang="zh-CN" altLang="en-US" sz="1000" dirty="0"/>
              <a:t>或其他代码转为机器码运行，会使用不同的技术，比如</a:t>
            </a:r>
            <a:r>
              <a:rPr lang="en-US" altLang="zh-CN" sz="1000" dirty="0"/>
              <a:t>windows</a:t>
            </a:r>
            <a:r>
              <a:rPr lang="zh-CN" altLang="en-US" sz="1000" dirty="0"/>
              <a:t>上用的</a:t>
            </a:r>
            <a:r>
              <a:rPr lang="en-US" altLang="zh-CN" sz="1000" dirty="0"/>
              <a:t>.NET Native</a:t>
            </a:r>
            <a:r>
              <a:rPr lang="zh-CN" altLang="en-US" sz="1000" dirty="0"/>
              <a:t>，</a:t>
            </a:r>
            <a:r>
              <a:rPr lang="en-US" altLang="zh-CN" sz="1000" dirty="0"/>
              <a:t>Mac OS</a:t>
            </a:r>
            <a:r>
              <a:rPr lang="zh-CN" altLang="en-US" sz="1000" dirty="0"/>
              <a:t>和</a:t>
            </a:r>
            <a:r>
              <a:rPr lang="en-US" altLang="zh-CN" sz="1000" dirty="0"/>
              <a:t>Linux</a:t>
            </a:r>
            <a:r>
              <a:rPr lang="zh-CN" altLang="en-US" sz="1000" dirty="0"/>
              <a:t>用的是</a:t>
            </a:r>
            <a:r>
              <a:rPr lang="en-US" altLang="zh-CN" sz="1000" dirty="0"/>
              <a:t>LLILC</a:t>
            </a:r>
            <a:r>
              <a:rPr lang="zh-CN" altLang="en-US" sz="1000" dirty="0"/>
              <a:t>。</a:t>
            </a:r>
            <a:endParaRPr lang="en-US" altLang="zh-CN" sz="1000" dirty="0"/>
          </a:p>
          <a:p>
            <a:r>
              <a:rPr lang="en-US" altLang="zh-CN" sz="1000" dirty="0"/>
              <a:t>Core CLR</a:t>
            </a:r>
            <a:r>
              <a:rPr lang="zh-CN" altLang="en-US" sz="1000" dirty="0"/>
              <a:t>则是</a:t>
            </a:r>
            <a:r>
              <a:rPr lang="en-US" altLang="zh-CN" sz="1000" dirty="0"/>
              <a:t>.NET Framework CLR</a:t>
            </a:r>
            <a:r>
              <a:rPr lang="zh-CN" altLang="en-US" sz="1000" dirty="0"/>
              <a:t>的移植，包含一个全新的</a:t>
            </a:r>
            <a:r>
              <a:rPr lang="en-US" altLang="zh-CN" sz="1000" dirty="0"/>
              <a:t>JIT</a:t>
            </a:r>
            <a:r>
              <a:rPr lang="zh-CN" altLang="en-US" sz="1000" dirty="0"/>
              <a:t>编译器，</a:t>
            </a:r>
            <a:r>
              <a:rPr lang="en-US" altLang="zh-CN" sz="1000" dirty="0" err="1"/>
              <a:t>RyuJIT</a:t>
            </a:r>
            <a:r>
              <a:rPr lang="zh-CN" altLang="en-US" sz="1000" dirty="0"/>
              <a:t>，性能比旧版</a:t>
            </a:r>
            <a:r>
              <a:rPr lang="en-US" altLang="zh-CN" sz="1000" dirty="0"/>
              <a:t>JIT</a:t>
            </a:r>
            <a:r>
              <a:rPr lang="zh-CN" altLang="en-US" sz="1000" dirty="0"/>
              <a:t>提升约</a:t>
            </a:r>
            <a:r>
              <a:rPr lang="en-US" altLang="zh-CN" sz="1000" dirty="0"/>
              <a:t>25%</a:t>
            </a:r>
          </a:p>
          <a:p>
            <a:endParaRPr lang="zh-CN" altLang="en-US" sz="1000" dirty="0"/>
          </a:p>
        </p:txBody>
      </p:sp>
    </p:spTree>
    <p:extLst>
      <p:ext uri="{BB962C8B-B14F-4D97-AF65-F5344CB8AC3E}">
        <p14:creationId xmlns:p14="http://schemas.microsoft.com/office/powerpoint/2010/main" val="30414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31D9E-8B4C-4415-A9C4-1393A6BE203E}"/>
              </a:ext>
            </a:extLst>
          </p:cNvPr>
          <p:cNvSpPr>
            <a:spLocks noGrp="1"/>
          </p:cNvSpPr>
          <p:nvPr>
            <p:ph type="title"/>
          </p:nvPr>
        </p:nvSpPr>
        <p:spPr/>
        <p:txBody>
          <a:bodyPr/>
          <a:lstStyle/>
          <a:p>
            <a:r>
              <a:rPr lang="zh-CN" altLang="en-US" dirty="0"/>
              <a:t>中间件</a:t>
            </a:r>
          </a:p>
        </p:txBody>
      </p:sp>
      <p:sp>
        <p:nvSpPr>
          <p:cNvPr id="3" name="内容占位符 2">
            <a:extLst>
              <a:ext uri="{FF2B5EF4-FFF2-40B4-BE49-F238E27FC236}">
                <a16:creationId xmlns:a16="http://schemas.microsoft.com/office/drawing/2014/main" id="{94FE772E-8D40-451E-A075-97DC84D9177E}"/>
              </a:ext>
            </a:extLst>
          </p:cNvPr>
          <p:cNvSpPr>
            <a:spLocks noGrp="1"/>
          </p:cNvSpPr>
          <p:nvPr>
            <p:ph idx="1"/>
          </p:nvPr>
        </p:nvSpPr>
        <p:spPr/>
        <p:txBody>
          <a:bodyPr/>
          <a:lstStyle/>
          <a:p>
            <a:pPr marL="0" indent="0">
              <a:buNone/>
            </a:pPr>
            <a:r>
              <a:rPr lang="zh-CN" altLang="en-US" dirty="0"/>
              <a:t>中间件事按照添加到管道的顺序进行执行的。</a:t>
            </a:r>
            <a:endParaRPr lang="en-US" altLang="zh-CN" dirty="0"/>
          </a:p>
          <a:p>
            <a:pPr marL="0" indent="0">
              <a:buNone/>
            </a:pPr>
            <a:r>
              <a:rPr lang="zh-CN" altLang="en-US" dirty="0"/>
              <a:t>常见中间件比如身份验证中间件</a:t>
            </a:r>
            <a:r>
              <a:rPr lang="en-US" altLang="zh-CN" dirty="0"/>
              <a:t>Identity Server4</a:t>
            </a:r>
            <a:r>
              <a:rPr lang="zh-CN" altLang="en-US"/>
              <a:t>。</a:t>
            </a:r>
            <a:endParaRPr lang="zh-CN" altLang="en-US" dirty="0"/>
          </a:p>
        </p:txBody>
      </p:sp>
    </p:spTree>
    <p:extLst>
      <p:ext uri="{BB962C8B-B14F-4D97-AF65-F5344CB8AC3E}">
        <p14:creationId xmlns:p14="http://schemas.microsoft.com/office/powerpoint/2010/main" val="254683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15C-D9B7-4F5A-B2C0-AEAB41866E04}"/>
              </a:ext>
            </a:extLst>
          </p:cNvPr>
          <p:cNvSpPr>
            <a:spLocks noGrp="1"/>
          </p:cNvSpPr>
          <p:nvPr>
            <p:ph type="title"/>
          </p:nvPr>
        </p:nvSpPr>
        <p:spPr/>
        <p:txBody>
          <a:bodyPr/>
          <a:lstStyle/>
          <a:p>
            <a:r>
              <a:rPr lang="en-US" altLang="zh-CN" dirty="0"/>
              <a:t>.NET Core</a:t>
            </a:r>
            <a:r>
              <a:rPr lang="zh-CN" altLang="en-US" dirty="0"/>
              <a:t> </a:t>
            </a:r>
            <a:r>
              <a:rPr lang="en-US" altLang="zh-CN" dirty="0"/>
              <a:t>Web</a:t>
            </a:r>
            <a:r>
              <a:rPr lang="zh-CN" altLang="en-US" dirty="0"/>
              <a:t>应用启动流程图</a:t>
            </a:r>
          </a:p>
        </p:txBody>
      </p:sp>
      <p:sp>
        <p:nvSpPr>
          <p:cNvPr id="5" name="内容占位符 4">
            <a:extLst>
              <a:ext uri="{FF2B5EF4-FFF2-40B4-BE49-F238E27FC236}">
                <a16:creationId xmlns:a16="http://schemas.microsoft.com/office/drawing/2014/main" id="{5D560273-156B-4BEE-B9E5-42DFC0799A14}"/>
              </a:ext>
            </a:extLst>
          </p:cNvPr>
          <p:cNvSpPr>
            <a:spLocks noGrp="1"/>
          </p:cNvSpPr>
          <p:nvPr>
            <p:ph idx="1"/>
          </p:nvPr>
        </p:nvSpPr>
        <p:spPr/>
        <p:txBody>
          <a:bodyPr/>
          <a:lstStyle/>
          <a:p>
            <a:endParaRPr lang="zh-CN" altLang="en-US" dirty="0"/>
          </a:p>
        </p:txBody>
      </p:sp>
      <p:pic>
        <p:nvPicPr>
          <p:cNvPr id="3076" name="Picture 4" descr="https://images2018.cnblogs.com/blog/620262/201803/620262-20180323163129652-455992439.png">
            <a:extLst>
              <a:ext uri="{FF2B5EF4-FFF2-40B4-BE49-F238E27FC236}">
                <a16:creationId xmlns:a16="http://schemas.microsoft.com/office/drawing/2014/main" id="{ADEEB97F-6D69-4427-BBC4-4370C18F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27" y="111265"/>
            <a:ext cx="8043495" cy="617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970A-8672-43A2-96BC-64B5CB8A7780}"/>
              </a:ext>
            </a:extLst>
          </p:cNvPr>
          <p:cNvSpPr>
            <a:spLocks noGrp="1"/>
          </p:cNvSpPr>
          <p:nvPr>
            <p:ph type="title"/>
          </p:nvPr>
        </p:nvSpPr>
        <p:spPr/>
        <p:txBody>
          <a:bodyPr/>
          <a:lstStyle/>
          <a:p>
            <a:r>
              <a:rPr lang="en-US" altLang="zh-CN" dirty="0"/>
              <a:t>Startup </a:t>
            </a:r>
            <a:r>
              <a:rPr lang="zh-CN" altLang="en-US" dirty="0"/>
              <a:t>类</a:t>
            </a:r>
          </a:p>
        </p:txBody>
      </p:sp>
      <p:sp>
        <p:nvSpPr>
          <p:cNvPr id="4" name="Rectangle 1">
            <a:extLst>
              <a:ext uri="{FF2B5EF4-FFF2-40B4-BE49-F238E27FC236}">
                <a16:creationId xmlns:a16="http://schemas.microsoft.com/office/drawing/2014/main" id="{DC771FA6-B6D9-4BFB-B5D7-E705A4B599D4}"/>
              </a:ext>
            </a:extLst>
          </p:cNvPr>
          <p:cNvSpPr>
            <a:spLocks noGrp="1" noChangeArrowheads="1"/>
          </p:cNvSpPr>
          <p:nvPr>
            <p:ph idx="1"/>
          </p:nvPr>
        </p:nvSpPr>
        <p:spPr bwMode="auto">
          <a:xfrm>
            <a:off x="466093" y="2066173"/>
            <a:ext cx="10962828" cy="3612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sz="1800" dirty="0"/>
              <a:t>1</a:t>
            </a:r>
            <a:r>
              <a:rPr lang="zh-CN" altLang="en-US" sz="1800" dirty="0"/>
              <a:t>、</a:t>
            </a:r>
            <a:r>
              <a:rPr lang="en-US" altLang="zh-CN" sz="1800" dirty="0"/>
              <a:t>Startup </a:t>
            </a:r>
            <a:r>
              <a:rPr lang="zh-CN" altLang="en-US" sz="1800" dirty="0"/>
              <a:t>构造函数</a:t>
            </a:r>
            <a:endParaRPr lang="en-US" altLang="zh-CN" sz="1800" dirty="0"/>
          </a:p>
          <a:p>
            <a:pPr marL="0" lvl="0" indent="0">
              <a:lnSpc>
                <a:spcPct val="100000"/>
              </a:lnSpc>
              <a:buNone/>
            </a:pPr>
            <a:endParaRPr lang="en-US" altLang="zh-CN" sz="1800" dirty="0"/>
          </a:p>
          <a:p>
            <a:pPr marL="0" lvl="0" indent="0">
              <a:lnSpc>
                <a:spcPct val="100000"/>
              </a:lnSpc>
              <a:buNone/>
            </a:pPr>
            <a:r>
              <a:rPr lang="zh-CN" altLang="en-US" sz="1800" dirty="0"/>
              <a:t>通过依赖注入实例化业务对象。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2</a:t>
            </a:r>
            <a:r>
              <a:rPr lang="zh-CN" altLang="en-US" sz="1800" dirty="0"/>
              <a:t>、</a:t>
            </a:r>
            <a:r>
              <a:rPr lang="en-US" altLang="zh-CN" sz="1800" dirty="0" err="1"/>
              <a:t>ConfigureServices</a:t>
            </a:r>
            <a:endParaRPr lang="en-US" altLang="zh-CN" sz="1800" dirty="0"/>
          </a:p>
          <a:p>
            <a:pPr marL="0" lvl="0" indent="0">
              <a:lnSpc>
                <a:spcPct val="100000"/>
              </a:lnSpc>
              <a:buNone/>
            </a:pPr>
            <a:endParaRPr lang="en-US" altLang="zh-CN" sz="1800" dirty="0"/>
          </a:p>
          <a:p>
            <a:pPr marL="0" lvl="0" indent="0">
              <a:lnSpc>
                <a:spcPct val="100000"/>
              </a:lnSpc>
              <a:buNone/>
            </a:pPr>
            <a:r>
              <a:rPr lang="en-US" altLang="zh-CN" sz="1800" dirty="0" err="1"/>
              <a:t>Ioc</a:t>
            </a:r>
            <a:r>
              <a:rPr lang="zh-CN" altLang="en-US" sz="1800" dirty="0"/>
              <a:t>容器，注册服务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3</a:t>
            </a:r>
            <a:r>
              <a:rPr kumimoji="0" lang="zh-CN" altLang="en-US" sz="1800" b="0" i="0" u="none" strike="noStrike" cap="none" normalizeH="0" baseline="0" dirty="0">
                <a:ln>
                  <a:noFill/>
                </a:ln>
                <a:solidFill>
                  <a:schemeClr val="tx1"/>
                </a:solidFill>
                <a:effectLst/>
                <a:latin typeface="Arial" panose="020B0604020202020204" pitchFamily="34" charset="0"/>
              </a:rPr>
              <a:t>、</a:t>
            </a:r>
            <a:r>
              <a:rPr kumimoji="0" lang="en-US" altLang="zh-CN" sz="1800" b="0" i="0" u="none" strike="noStrike" cap="none" normalizeH="0" baseline="0" dirty="0">
                <a:ln>
                  <a:noFill/>
                </a:ln>
                <a:solidFill>
                  <a:schemeClr val="tx1"/>
                </a:solidFill>
                <a:effectLst/>
                <a:latin typeface="Arial" panose="020B0604020202020204" pitchFamily="34" charset="0"/>
              </a:rPr>
              <a:t>Configure</a:t>
            </a:r>
          </a:p>
          <a:p>
            <a:pPr marL="0" lvl="0" indent="0">
              <a:lnSpc>
                <a:spcPct val="100000"/>
              </a:lnSpc>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43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D9A5-8840-45B5-A73F-D3B7016B5159}"/>
              </a:ext>
            </a:extLst>
          </p:cNvPr>
          <p:cNvSpPr>
            <a:spLocks noGrp="1"/>
          </p:cNvSpPr>
          <p:nvPr>
            <p:ph type="title"/>
          </p:nvPr>
        </p:nvSpPr>
        <p:spPr/>
        <p:txBody>
          <a:bodyPr/>
          <a:lstStyle/>
          <a:p>
            <a:r>
              <a:rPr lang="zh-CN" altLang="en-US" dirty="0"/>
              <a:t>什么是依赖注入</a:t>
            </a:r>
          </a:p>
        </p:txBody>
      </p:sp>
      <p:sp>
        <p:nvSpPr>
          <p:cNvPr id="3" name="内容占位符 2">
            <a:extLst>
              <a:ext uri="{FF2B5EF4-FFF2-40B4-BE49-F238E27FC236}">
                <a16:creationId xmlns:a16="http://schemas.microsoft.com/office/drawing/2014/main" id="{CDBAD396-19DD-4413-9C35-F1B15EA6F6A5}"/>
              </a:ext>
            </a:extLst>
          </p:cNvPr>
          <p:cNvSpPr>
            <a:spLocks noGrp="1"/>
          </p:cNvSpPr>
          <p:nvPr>
            <p:ph idx="1"/>
          </p:nvPr>
        </p:nvSpPr>
        <p:spPr>
          <a:xfrm>
            <a:off x="838200" y="1461477"/>
            <a:ext cx="10515600" cy="5031398"/>
          </a:xfrm>
        </p:spPr>
        <p:txBody>
          <a:bodyPr>
            <a:normAutofit/>
          </a:bodyPr>
          <a:lstStyle/>
          <a:p>
            <a:pPr marL="0" indent="0">
              <a:buNone/>
            </a:pPr>
            <a:r>
              <a:rPr lang="en-US" altLang="zh-CN" sz="1800" dirty="0" err="1"/>
              <a:t>IoC</a:t>
            </a:r>
            <a:r>
              <a:rPr lang="en-US" altLang="zh-CN" sz="1800" dirty="0"/>
              <a:t>(</a:t>
            </a:r>
            <a:r>
              <a:rPr lang="en-US" altLang="zh-CN" sz="1800" b="1" dirty="0"/>
              <a:t>Inversion of Control</a:t>
            </a:r>
            <a:r>
              <a:rPr lang="en-US" altLang="zh-CN" sz="1800" dirty="0"/>
              <a:t>)</a:t>
            </a:r>
            <a:r>
              <a:rPr lang="zh-CN" altLang="en-US" sz="1800" dirty="0"/>
              <a:t>，控制反转，不是什么技术，而是一种设计思想。</a:t>
            </a:r>
            <a:r>
              <a:rPr lang="en-US" altLang="zh-CN" sz="1800" dirty="0"/>
              <a:t>DI</a:t>
            </a:r>
            <a:r>
              <a:rPr lang="zh-CN" altLang="en-US" sz="1800" dirty="0"/>
              <a:t>依赖注入。</a:t>
            </a:r>
            <a:r>
              <a:rPr lang="en-US" altLang="zh-CN" sz="1800" dirty="0" err="1"/>
              <a:t>IoC</a:t>
            </a:r>
            <a:r>
              <a:rPr lang="zh-CN" altLang="en-US" sz="1800" dirty="0"/>
              <a:t>和</a:t>
            </a:r>
            <a:r>
              <a:rPr lang="en-US" altLang="zh-CN" sz="1800" dirty="0"/>
              <a:t>DI</a:t>
            </a:r>
            <a:r>
              <a:rPr lang="zh-CN" altLang="en-US" sz="1800" dirty="0"/>
              <a:t>基本是一个意思，可以说是同一个概念的不同角度描述。</a:t>
            </a:r>
            <a:endParaRPr lang="en-US" altLang="zh-CN" sz="1800" dirty="0"/>
          </a:p>
          <a:p>
            <a:pPr marL="0" indent="0">
              <a:buNone/>
            </a:pPr>
            <a:endParaRPr lang="en-US" altLang="zh-CN" sz="1800" dirty="0"/>
          </a:p>
          <a:p>
            <a:pPr marL="0" indent="0">
              <a:buNone/>
            </a:pPr>
            <a:r>
              <a:rPr lang="zh-CN" altLang="en-US" sz="1800" dirty="0"/>
              <a:t>软件设计原则中有一个依赖倒置原则（</a:t>
            </a:r>
            <a:r>
              <a:rPr lang="en-US" altLang="zh-CN" sz="1800" dirty="0"/>
              <a:t>DIP</a:t>
            </a:r>
            <a:r>
              <a:rPr lang="zh-CN" altLang="en-US" sz="1800" dirty="0"/>
              <a:t>），就是为了解耦。高层模块不应该依赖于底层模块。二者都应该依赖于抽象。抽象不应该依赖于细节，细节应该依赖于抽象。而依赖注入是实现这种原则的方式之一。</a:t>
            </a:r>
            <a:endParaRPr lang="en-US" altLang="zh-CN" sz="1800" dirty="0"/>
          </a:p>
          <a:p>
            <a:pPr marL="0" indent="0">
              <a:buNone/>
            </a:pPr>
            <a:endParaRPr lang="en-US" altLang="zh-CN" sz="1800" dirty="0"/>
          </a:p>
          <a:p>
            <a:pPr marL="0" indent="0">
              <a:buNone/>
            </a:pPr>
            <a:r>
              <a:rPr lang="zh-CN" altLang="en-US" sz="1800" dirty="0"/>
              <a:t>举个现实中例子：小明去行政领一节</a:t>
            </a:r>
            <a:r>
              <a:rPr lang="en-US" altLang="zh-CN" sz="1800" dirty="0"/>
              <a:t>5</a:t>
            </a:r>
            <a:r>
              <a:rPr lang="zh-CN" altLang="en-US" sz="1800" dirty="0"/>
              <a:t>号电池，然后行政给了小明一节黑象牌</a:t>
            </a:r>
            <a:r>
              <a:rPr lang="en-US" altLang="zh-CN" sz="1800" dirty="0"/>
              <a:t>5</a:t>
            </a:r>
            <a:r>
              <a:rPr lang="zh-CN" altLang="en-US" sz="1800" dirty="0"/>
              <a:t>号电池来分析 </a:t>
            </a:r>
            <a:endParaRPr lang="en-US" altLang="zh-CN" sz="1800" dirty="0"/>
          </a:p>
          <a:p>
            <a:pPr marL="0" indent="0">
              <a:buNone/>
            </a:pPr>
            <a:r>
              <a:rPr lang="zh-CN" altLang="en-US" sz="1600" dirty="0"/>
              <a:t>小明只需要向行政领一节</a:t>
            </a:r>
            <a:r>
              <a:rPr lang="en-US" altLang="zh-CN" sz="1600" dirty="0"/>
              <a:t>5</a:t>
            </a:r>
            <a:r>
              <a:rPr lang="zh-CN" altLang="en-US" sz="1600" dirty="0"/>
              <a:t>号电池即可，小明不需要关心什么牌子的电池，电池从哪来的，电池的价格等等。他们俩共同需要关心的是一节</a:t>
            </a:r>
            <a:r>
              <a:rPr lang="en-US" altLang="zh-CN" sz="1600" dirty="0"/>
              <a:t>5</a:t>
            </a:r>
            <a:r>
              <a:rPr lang="zh-CN" altLang="en-US" sz="1600" dirty="0"/>
              <a:t>号电池即可。</a:t>
            </a:r>
            <a:endParaRPr lang="en-US" altLang="zh-CN" sz="1600" dirty="0"/>
          </a:p>
          <a:p>
            <a:pPr marL="0" indent="0">
              <a:buNone/>
            </a:pPr>
            <a:r>
              <a:rPr lang="zh-CN" altLang="en-US" sz="1600" dirty="0"/>
              <a:t>即使后期行政给了小明北孚电池，小明仍可以正常使用。他们只需要满足一个规则（</a:t>
            </a:r>
            <a:r>
              <a:rPr lang="en-US" altLang="zh-CN" sz="1600" dirty="0"/>
              <a:t>5</a:t>
            </a:r>
            <a:r>
              <a:rPr lang="zh-CN" altLang="en-US" sz="1600" dirty="0"/>
              <a:t>号电池）即可。</a:t>
            </a:r>
            <a:endParaRPr lang="en-US" altLang="zh-CN" sz="1600" dirty="0"/>
          </a:p>
          <a:p>
            <a:pPr marL="0" indent="0">
              <a:buNone/>
            </a:pPr>
            <a:r>
              <a:rPr lang="zh-CN" altLang="en-US" sz="1600" dirty="0"/>
              <a:t>小明（高层模块）不应该依赖黑象牌电池（低层模块），两者应该都依赖</a:t>
            </a:r>
            <a:r>
              <a:rPr lang="en-US" altLang="zh-CN" sz="1600" dirty="0"/>
              <a:t>5</a:t>
            </a:r>
            <a:r>
              <a:rPr lang="zh-CN" altLang="en-US" sz="1600" dirty="0"/>
              <a:t>号电池（抽象）。</a:t>
            </a:r>
            <a:endParaRPr lang="en-US" altLang="zh-CN" sz="1600" dirty="0"/>
          </a:p>
          <a:p>
            <a:pPr marL="0" indent="0">
              <a:buNone/>
            </a:pPr>
            <a:r>
              <a:rPr lang="zh-CN" altLang="en-US" sz="1600" dirty="0"/>
              <a:t>如果小明直接获取到（</a:t>
            </a:r>
            <a:r>
              <a:rPr lang="en-US" altLang="zh-CN" sz="1600" dirty="0"/>
              <a:t>new</a:t>
            </a:r>
            <a:r>
              <a:rPr lang="zh-CN" altLang="en-US" sz="1600" dirty="0"/>
              <a:t>）黑象牌电池，如果后期业务变更提供的是北孚电池，那么我们就需要更改小明的代码；再如果公司有几百个小明，代码量可想而知。</a:t>
            </a:r>
            <a:endParaRPr lang="en-US" altLang="zh-CN" sz="1600" dirty="0"/>
          </a:p>
          <a:p>
            <a:pPr marL="0" indent="0">
              <a:buNone/>
            </a:pPr>
            <a:r>
              <a:rPr lang="zh-CN" altLang="en-US" sz="1600" dirty="0"/>
              <a:t>为了解决直接获取（</a:t>
            </a:r>
            <a:r>
              <a:rPr lang="en-US" altLang="zh-CN" sz="1600" dirty="0"/>
              <a:t>new</a:t>
            </a:r>
            <a:r>
              <a:rPr lang="zh-CN" altLang="en-US" sz="1600" dirty="0"/>
              <a:t>）黑象牌电池，简单说为了解耦，我们让每位员工通过行政领取（构造函数，属性，方法等），这种即使更改其他品牌，而小明压根不需要关心。</a:t>
            </a:r>
          </a:p>
        </p:txBody>
      </p:sp>
    </p:spTree>
    <p:extLst>
      <p:ext uri="{BB962C8B-B14F-4D97-AF65-F5344CB8AC3E}">
        <p14:creationId xmlns:p14="http://schemas.microsoft.com/office/powerpoint/2010/main" val="370675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7E4C5-A0D3-4304-A842-17246344335A}"/>
              </a:ext>
            </a:extLst>
          </p:cNvPr>
          <p:cNvSpPr>
            <a:spLocks noGrp="1"/>
          </p:cNvSpPr>
          <p:nvPr>
            <p:ph type="title"/>
          </p:nvPr>
        </p:nvSpPr>
        <p:spPr/>
        <p:txBody>
          <a:bodyPr/>
          <a:lstStyle/>
          <a:p>
            <a:r>
              <a:rPr lang="en-US" altLang="zh-CN" dirty="0"/>
              <a:t>DDD(Domain Driven Design)</a:t>
            </a:r>
            <a:endParaRPr lang="zh-CN" altLang="en-US" dirty="0"/>
          </a:p>
        </p:txBody>
      </p:sp>
      <p:sp>
        <p:nvSpPr>
          <p:cNvPr id="3" name="内容占位符 2">
            <a:extLst>
              <a:ext uri="{FF2B5EF4-FFF2-40B4-BE49-F238E27FC236}">
                <a16:creationId xmlns:a16="http://schemas.microsoft.com/office/drawing/2014/main" id="{347213F7-7AF0-4768-8B1A-CE0DBFB8D05F}"/>
              </a:ext>
            </a:extLst>
          </p:cNvPr>
          <p:cNvSpPr>
            <a:spLocks noGrp="1"/>
          </p:cNvSpPr>
          <p:nvPr>
            <p:ph idx="1"/>
          </p:nvPr>
        </p:nvSpPr>
        <p:spPr/>
        <p:txBody>
          <a:bodyPr/>
          <a:lstStyle/>
          <a:p>
            <a:pPr marL="0" indent="0">
              <a:buNone/>
            </a:pPr>
            <a:r>
              <a:rPr lang="zh-CN" altLang="en-US" dirty="0"/>
              <a:t>领域驱动设计</a:t>
            </a:r>
          </a:p>
        </p:txBody>
      </p:sp>
    </p:spTree>
    <p:extLst>
      <p:ext uri="{BB962C8B-B14F-4D97-AF65-F5344CB8AC3E}">
        <p14:creationId xmlns:p14="http://schemas.microsoft.com/office/powerpoint/2010/main" val="241111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9206D-3D8D-4160-9EAE-0A8592061E29}"/>
              </a:ext>
            </a:extLst>
          </p:cNvPr>
          <p:cNvSpPr>
            <a:spLocks noGrp="1"/>
          </p:cNvSpPr>
          <p:nvPr>
            <p:ph type="title"/>
          </p:nvPr>
        </p:nvSpPr>
        <p:spPr>
          <a:xfrm>
            <a:off x="838200" y="365125"/>
            <a:ext cx="10515600" cy="1325563"/>
          </a:xfrm>
        </p:spPr>
        <p:txBody>
          <a:bodyPr/>
          <a:lstStyle/>
          <a:p>
            <a:r>
              <a:rPr lang="zh-CN" altLang="en-US" dirty="0"/>
              <a:t>配置编程</a:t>
            </a:r>
          </a:p>
        </p:txBody>
      </p:sp>
      <p:sp>
        <p:nvSpPr>
          <p:cNvPr id="6" name="内容占位符 5">
            <a:extLst>
              <a:ext uri="{FF2B5EF4-FFF2-40B4-BE49-F238E27FC236}">
                <a16:creationId xmlns:a16="http://schemas.microsoft.com/office/drawing/2014/main" id="{0D234F5E-E859-4B15-BF46-71401D6B12ED}"/>
              </a:ext>
            </a:extLst>
          </p:cNvPr>
          <p:cNvSpPr>
            <a:spLocks noGrp="1"/>
          </p:cNvSpPr>
          <p:nvPr>
            <p:ph idx="1"/>
          </p:nvPr>
        </p:nvSpPr>
        <p:spPr>
          <a:xfrm>
            <a:off x="838200" y="3871784"/>
            <a:ext cx="10515600" cy="2305178"/>
          </a:xfrm>
        </p:spPr>
        <p:txBody>
          <a:bodyPr>
            <a:normAutofit/>
          </a:bodyPr>
          <a:lstStyle/>
          <a:p>
            <a:r>
              <a:rPr lang="en-US" altLang="zh-CN" sz="2000" dirty="0" err="1">
                <a:latin typeface="宋体" panose="02010600030101010101" pitchFamily="2" charset="-122"/>
                <a:ea typeface="宋体" panose="02010600030101010101" pitchFamily="2" charset="-122"/>
              </a:rPr>
              <a:t>IConfigurationSource</a:t>
            </a:r>
            <a:r>
              <a:rPr lang="zh-CN" altLang="en-US" sz="2000" dirty="0">
                <a:latin typeface="宋体" panose="02010600030101010101" pitchFamily="2" charset="-122"/>
                <a:ea typeface="宋体" panose="02010600030101010101" pitchFamily="2" charset="-122"/>
              </a:rPr>
              <a:t>：配置数据最原始的来源</a:t>
            </a:r>
            <a:endParaRPr lang="en-US" altLang="zh-CN" sz="2000" dirty="0">
              <a:latin typeface="宋体" panose="02010600030101010101" pitchFamily="2" charset="-122"/>
              <a:ea typeface="宋体" panose="02010600030101010101" pitchFamily="2" charset="-122"/>
            </a:endParaRPr>
          </a:p>
          <a:p>
            <a:r>
              <a:rPr lang="en-US" altLang="zh-CN" sz="2000" dirty="0" err="1">
                <a:latin typeface="宋体" panose="02010600030101010101" pitchFamily="2" charset="-122"/>
                <a:ea typeface="宋体" panose="02010600030101010101" pitchFamily="2" charset="-122"/>
              </a:rPr>
              <a:t>IConfigurationBuilder</a:t>
            </a:r>
            <a:r>
              <a:rPr lang="zh-CN" altLang="en-US" sz="2000" dirty="0">
                <a:latin typeface="宋体" panose="02010600030101010101" pitchFamily="2" charset="-122"/>
                <a:ea typeface="宋体" panose="02010600030101010101" pitchFamily="2" charset="-122"/>
              </a:rPr>
              <a:t>：是</a:t>
            </a:r>
            <a:r>
              <a:rPr lang="en-US" altLang="zh-CN" sz="2000" dirty="0" err="1">
                <a:latin typeface="宋体" panose="02010600030101010101" pitchFamily="2" charset="-122"/>
                <a:ea typeface="宋体" panose="02010600030101010101" pitchFamily="2" charset="-122"/>
              </a:rPr>
              <a:t>IConfiguration</a:t>
            </a:r>
            <a:r>
              <a:rPr lang="zh-CN" altLang="en-US" sz="2000" dirty="0">
                <a:latin typeface="宋体" panose="02010600030101010101" pitchFamily="2" charset="-122"/>
                <a:ea typeface="宋体" panose="02010600030101010101" pitchFamily="2" charset="-122"/>
              </a:rPr>
              <a:t>对象的构建者</a:t>
            </a:r>
            <a:endParaRPr lang="en-US" altLang="zh-CN" sz="2000" dirty="0">
              <a:latin typeface="宋体" panose="02010600030101010101" pitchFamily="2" charset="-122"/>
              <a:ea typeface="宋体" panose="02010600030101010101" pitchFamily="2" charset="-122"/>
            </a:endParaRPr>
          </a:p>
          <a:p>
            <a:r>
              <a:rPr lang="en-US" altLang="zh-CN" sz="2000" dirty="0" err="1">
                <a:latin typeface="宋体" panose="02010600030101010101" pitchFamily="2" charset="-122"/>
                <a:ea typeface="宋体" panose="02010600030101010101" pitchFamily="2" charset="-122"/>
              </a:rPr>
              <a:t>Iconfiguration</a:t>
            </a:r>
            <a:r>
              <a:rPr lang="zh-CN" altLang="en-US" sz="2000" dirty="0">
                <a:latin typeface="宋体" panose="02010600030101010101" pitchFamily="2" charset="-122"/>
                <a:ea typeface="宋体" panose="02010600030101010101" pitchFamily="2" charset="-122"/>
              </a:rPr>
              <a:t>：读取出来的配置信息最终会转换成一个</a:t>
            </a:r>
            <a:r>
              <a:rPr lang="en-US" altLang="zh-CN" sz="2000" dirty="0" err="1">
                <a:latin typeface="宋体" panose="02010600030101010101" pitchFamily="2" charset="-122"/>
                <a:ea typeface="宋体" panose="02010600030101010101" pitchFamily="2" charset="-122"/>
              </a:rPr>
              <a:t>IConfiguration</a:t>
            </a:r>
            <a:r>
              <a:rPr lang="zh-CN" altLang="en-US" sz="2000" dirty="0">
                <a:latin typeface="宋体" panose="02010600030101010101" pitchFamily="2" charset="-122"/>
                <a:ea typeface="宋体" panose="02010600030101010101" pitchFamily="2" charset="-122"/>
              </a:rPr>
              <a:t>对象</a:t>
            </a:r>
          </a:p>
        </p:txBody>
      </p:sp>
      <p:pic>
        <p:nvPicPr>
          <p:cNvPr id="7" name="图片 6">
            <a:extLst>
              <a:ext uri="{FF2B5EF4-FFF2-40B4-BE49-F238E27FC236}">
                <a16:creationId xmlns:a16="http://schemas.microsoft.com/office/drawing/2014/main" id="{D0EA487F-EAEF-479C-BAFC-7B418FD5B0D3}"/>
              </a:ext>
            </a:extLst>
          </p:cNvPr>
          <p:cNvPicPr>
            <a:picLocks noChangeAspect="1"/>
          </p:cNvPicPr>
          <p:nvPr/>
        </p:nvPicPr>
        <p:blipFill>
          <a:blip r:embed="rId2"/>
          <a:stretch>
            <a:fillRect/>
          </a:stretch>
        </p:blipFill>
        <p:spPr>
          <a:xfrm>
            <a:off x="838200" y="1811209"/>
            <a:ext cx="4200000" cy="1057143"/>
          </a:xfrm>
          <a:prstGeom prst="rect">
            <a:avLst/>
          </a:prstGeom>
        </p:spPr>
      </p:pic>
    </p:spTree>
    <p:extLst>
      <p:ext uri="{BB962C8B-B14F-4D97-AF65-F5344CB8AC3E}">
        <p14:creationId xmlns:p14="http://schemas.microsoft.com/office/powerpoint/2010/main" val="404836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0F6E-35D9-4CBA-927D-237C89B4220A}"/>
              </a:ext>
            </a:extLst>
          </p:cNvPr>
          <p:cNvSpPr>
            <a:spLocks noGrp="1"/>
          </p:cNvSpPr>
          <p:nvPr>
            <p:ph type="title"/>
          </p:nvPr>
        </p:nvSpPr>
        <p:spPr/>
        <p:txBody>
          <a:bodyPr/>
          <a:lstStyle/>
          <a:p>
            <a:r>
              <a:rPr lang="en-US" altLang="zh-CN" dirty="0" err="1"/>
              <a:t>IConfigurationProvider</a:t>
            </a:r>
            <a:endParaRPr lang="en-US" altLang="zh-CN" dirty="0"/>
          </a:p>
        </p:txBody>
      </p:sp>
      <p:sp>
        <p:nvSpPr>
          <p:cNvPr id="3" name="内容占位符 2">
            <a:extLst>
              <a:ext uri="{FF2B5EF4-FFF2-40B4-BE49-F238E27FC236}">
                <a16:creationId xmlns:a16="http://schemas.microsoft.com/office/drawing/2014/main" id="{710AE987-36D2-4D26-89CF-686506450B82}"/>
              </a:ext>
            </a:extLst>
          </p:cNvPr>
          <p:cNvSpPr>
            <a:spLocks noGrp="1"/>
          </p:cNvSpPr>
          <p:nvPr>
            <p:ph idx="1"/>
          </p:nvPr>
        </p:nvSpPr>
        <p:spPr>
          <a:xfrm>
            <a:off x="6590270" y="3015049"/>
            <a:ext cx="4763530" cy="3161913"/>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针对不同配置源类型的</a:t>
            </a:r>
            <a:r>
              <a:rPr lang="en-US" altLang="zh-CN" sz="2400" dirty="0" err="1">
                <a:latin typeface="宋体" panose="02010600030101010101" pitchFamily="2" charset="-122"/>
                <a:ea typeface="宋体" panose="02010600030101010101" pitchFamily="2" charset="-122"/>
              </a:rPr>
              <a:t>IConfigurationProvider</a:t>
            </a:r>
            <a:r>
              <a:rPr lang="zh-CN" altLang="en-US" sz="2400" dirty="0">
                <a:latin typeface="宋体" panose="02010600030101010101" pitchFamily="2" charset="-122"/>
                <a:ea typeface="宋体" panose="02010600030101010101" pitchFamily="2" charset="-122"/>
              </a:rPr>
              <a:t>按照如下图所示的方式实现配置从原始结构向物理结构的转换。</a:t>
            </a:r>
          </a:p>
        </p:txBody>
      </p:sp>
      <p:pic>
        <p:nvPicPr>
          <p:cNvPr id="5" name="图片 4">
            <a:extLst>
              <a:ext uri="{FF2B5EF4-FFF2-40B4-BE49-F238E27FC236}">
                <a16:creationId xmlns:a16="http://schemas.microsoft.com/office/drawing/2014/main" id="{13BDC3C5-24D4-4F9E-92E2-ADE935780734}"/>
              </a:ext>
            </a:extLst>
          </p:cNvPr>
          <p:cNvPicPr>
            <a:picLocks noChangeAspect="1"/>
          </p:cNvPicPr>
          <p:nvPr/>
        </p:nvPicPr>
        <p:blipFill>
          <a:blip r:embed="rId2"/>
          <a:stretch>
            <a:fillRect/>
          </a:stretch>
        </p:blipFill>
        <p:spPr>
          <a:xfrm>
            <a:off x="838200" y="2276937"/>
            <a:ext cx="4323809" cy="3276190"/>
          </a:xfrm>
          <a:prstGeom prst="rect">
            <a:avLst/>
          </a:prstGeom>
        </p:spPr>
      </p:pic>
    </p:spTree>
    <p:extLst>
      <p:ext uri="{BB962C8B-B14F-4D97-AF65-F5344CB8AC3E}">
        <p14:creationId xmlns:p14="http://schemas.microsoft.com/office/powerpoint/2010/main" val="3415102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4983</TotalTime>
  <Words>1623</Words>
  <Application>Microsoft Office PowerPoint</Application>
  <PresentationFormat>宽屏</PresentationFormat>
  <Paragraphs>100</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宋体</vt:lpstr>
      <vt:lpstr>Arial</vt:lpstr>
      <vt:lpstr>Office 主题​​</vt:lpstr>
      <vt:lpstr>.NET Core</vt:lpstr>
      <vt:lpstr>.NET生态系统</vt:lpstr>
      <vt:lpstr>.NET Core为什么支持跨平台</vt:lpstr>
      <vt:lpstr>.NET Core Web应用启动流程图</vt:lpstr>
      <vt:lpstr>Startup 类</vt:lpstr>
      <vt:lpstr>什么是依赖注入</vt:lpstr>
      <vt:lpstr>DDD(Domain Driven Design)</vt:lpstr>
      <vt:lpstr>配置编程</vt:lpstr>
      <vt:lpstr>IConfigurationProvider</vt:lpstr>
      <vt:lpstr>配置编程</vt:lpstr>
      <vt:lpstr>IConfiguration</vt:lpstr>
      <vt:lpstr>配置编程</vt:lpstr>
      <vt:lpstr>配置框架</vt:lpstr>
      <vt:lpstr>选项框架</vt:lpstr>
      <vt:lpstr>配置框架和选项框架的关系</vt:lpstr>
      <vt:lpstr>.Net Core 生命周期</vt:lpstr>
      <vt:lpstr>.Net Core 生命周期</vt:lpstr>
      <vt:lpstr>.Net Core 生命周期</vt:lpstr>
      <vt:lpstr>.Net Core 生命周期</vt:lpstr>
      <vt:lpstr>.Net Core 生命周期</vt:lpstr>
      <vt:lpstr>日志框架</vt:lpstr>
      <vt:lpstr> 常用的.NET Core中间件和路由终结点概念 </vt:lpstr>
      <vt:lpstr>终结点</vt:lpstr>
      <vt:lpstr>终结点</vt:lpstr>
      <vt:lpstr>中间件</vt:lpstr>
      <vt:lpstr>中间件</vt:lpstr>
      <vt:lpstr>对中间件管道进行分支</vt:lpstr>
      <vt:lpstr>对中间件管道进行分支</vt:lpstr>
      <vt:lpstr>对中间件管道进行分支</vt:lpstr>
      <vt:lpstr>中间件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黄烨华</dc:creator>
  <cp:lastModifiedBy>黄烨华</cp:lastModifiedBy>
  <cp:revision>64</cp:revision>
  <dcterms:created xsi:type="dcterms:W3CDTF">2021-05-21T06:06:37Z</dcterms:created>
  <dcterms:modified xsi:type="dcterms:W3CDTF">2021-06-24T09:16:49Z</dcterms:modified>
</cp:coreProperties>
</file>