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2021/6/18</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2021/6/18</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D4C4-1130-4D85-975F-87DC9BB40FE5}"/>
              </a:ext>
            </a:extLst>
          </p:cNvPr>
          <p:cNvSpPr>
            <a:spLocks noGrp="1"/>
          </p:cNvSpPr>
          <p:nvPr>
            <p:ph type="title"/>
          </p:nvPr>
        </p:nvSpPr>
        <p:spPr/>
        <p:txBody>
          <a:bodyPr/>
          <a:lstStyle/>
          <a:p>
            <a:r>
              <a:rPr lang="zh-CN" altLang="en-US" dirty="0"/>
              <a:t>选项框架</a:t>
            </a:r>
          </a:p>
        </p:txBody>
      </p:sp>
      <p:pic>
        <p:nvPicPr>
          <p:cNvPr id="8" name="内容占位符 7">
            <a:extLst>
              <a:ext uri="{FF2B5EF4-FFF2-40B4-BE49-F238E27FC236}">
                <a16:creationId xmlns:a16="http://schemas.microsoft.com/office/drawing/2014/main" id="{16BCE17F-E09A-4CB4-A775-92950AD2F790}"/>
              </a:ext>
            </a:extLst>
          </p:cNvPr>
          <p:cNvPicPr>
            <a:picLocks noGrp="1" noChangeAspect="1"/>
          </p:cNvPicPr>
          <p:nvPr>
            <p:ph idx="1"/>
          </p:nvPr>
        </p:nvPicPr>
        <p:blipFill>
          <a:blip r:embed="rId2"/>
          <a:stretch>
            <a:fillRect/>
          </a:stretch>
        </p:blipFill>
        <p:spPr>
          <a:xfrm>
            <a:off x="968176" y="1690688"/>
            <a:ext cx="5873118" cy="4351338"/>
          </a:xfrm>
          <a:prstGeom prst="rect">
            <a:avLst/>
          </a:prstGeom>
        </p:spPr>
      </p:pic>
      <p:pic>
        <p:nvPicPr>
          <p:cNvPr id="9" name="图片 8">
            <a:extLst>
              <a:ext uri="{FF2B5EF4-FFF2-40B4-BE49-F238E27FC236}">
                <a16:creationId xmlns:a16="http://schemas.microsoft.com/office/drawing/2014/main" id="{5DA03F6B-9142-42A2-B7D1-7C857DA4006A}"/>
              </a:ext>
            </a:extLst>
          </p:cNvPr>
          <p:cNvPicPr>
            <a:picLocks noChangeAspect="1"/>
          </p:cNvPicPr>
          <p:nvPr/>
        </p:nvPicPr>
        <p:blipFill>
          <a:blip r:embed="rId3"/>
          <a:stretch>
            <a:fillRect/>
          </a:stretch>
        </p:blipFill>
        <p:spPr>
          <a:xfrm>
            <a:off x="3904735" y="356322"/>
            <a:ext cx="7704762" cy="380952"/>
          </a:xfrm>
          <a:prstGeom prst="rect">
            <a:avLst/>
          </a:prstGeom>
        </p:spPr>
      </p:pic>
      <p:pic>
        <p:nvPicPr>
          <p:cNvPr id="10" name="图片 9">
            <a:extLst>
              <a:ext uri="{FF2B5EF4-FFF2-40B4-BE49-F238E27FC236}">
                <a16:creationId xmlns:a16="http://schemas.microsoft.com/office/drawing/2014/main" id="{BCBC4804-3E9A-4F28-93D5-7D8093621045}"/>
              </a:ext>
            </a:extLst>
          </p:cNvPr>
          <p:cNvPicPr>
            <a:picLocks noChangeAspect="1"/>
          </p:cNvPicPr>
          <p:nvPr/>
        </p:nvPicPr>
        <p:blipFill>
          <a:blip r:embed="rId4"/>
          <a:stretch>
            <a:fillRect/>
          </a:stretch>
        </p:blipFill>
        <p:spPr>
          <a:xfrm>
            <a:off x="3461878" y="815974"/>
            <a:ext cx="8590476" cy="2923809"/>
          </a:xfrm>
          <a:prstGeom prst="rect">
            <a:avLst/>
          </a:prstGeom>
        </p:spPr>
      </p:pic>
      <p:pic>
        <p:nvPicPr>
          <p:cNvPr id="11" name="图片 10">
            <a:extLst>
              <a:ext uri="{FF2B5EF4-FFF2-40B4-BE49-F238E27FC236}">
                <a16:creationId xmlns:a16="http://schemas.microsoft.com/office/drawing/2014/main" id="{8C23A1C6-6731-4ED4-9916-37D6024A683F}"/>
              </a:ext>
            </a:extLst>
          </p:cNvPr>
          <p:cNvPicPr>
            <a:picLocks noChangeAspect="1"/>
          </p:cNvPicPr>
          <p:nvPr/>
        </p:nvPicPr>
        <p:blipFill>
          <a:blip r:embed="rId5"/>
          <a:stretch>
            <a:fillRect/>
          </a:stretch>
        </p:blipFill>
        <p:spPr>
          <a:xfrm>
            <a:off x="437711" y="3967068"/>
            <a:ext cx="11514286" cy="571429"/>
          </a:xfrm>
          <a:prstGeom prst="rect">
            <a:avLst/>
          </a:prstGeom>
        </p:spPr>
      </p:pic>
    </p:spTree>
    <p:extLst>
      <p:ext uri="{BB962C8B-B14F-4D97-AF65-F5344CB8AC3E}">
        <p14:creationId xmlns:p14="http://schemas.microsoft.com/office/powerpoint/2010/main" val="400993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E1F4D-4BBE-4624-B337-0CA58E5DB0ED}"/>
              </a:ext>
            </a:extLst>
          </p:cNvPr>
          <p:cNvSpPr>
            <a:spLocks noGrp="1"/>
          </p:cNvSpPr>
          <p:nvPr>
            <p:ph type="title"/>
          </p:nvPr>
        </p:nvSpPr>
        <p:spPr/>
        <p:txBody>
          <a:bodyPr/>
          <a:lstStyle/>
          <a:p>
            <a:r>
              <a:rPr lang="en-US" altLang="zh-CN" dirty="0" err="1"/>
              <a:t>.Net</a:t>
            </a:r>
            <a:r>
              <a:rPr lang="en-US" altLang="zh-CN" dirty="0"/>
              <a:t> Core </a:t>
            </a:r>
            <a:r>
              <a:rPr lang="zh-CN" altLang="en-US" dirty="0"/>
              <a:t>作用域</a:t>
            </a:r>
          </a:p>
        </p:txBody>
      </p:sp>
      <p:sp>
        <p:nvSpPr>
          <p:cNvPr id="3" name="内容占位符 2">
            <a:extLst>
              <a:ext uri="{FF2B5EF4-FFF2-40B4-BE49-F238E27FC236}">
                <a16:creationId xmlns:a16="http://schemas.microsoft.com/office/drawing/2014/main" id="{A741C2D6-708C-4546-9C20-AD7782DC1C3A}"/>
              </a:ext>
            </a:extLst>
          </p:cNvPr>
          <p:cNvSpPr>
            <a:spLocks noGrp="1"/>
          </p:cNvSpPr>
          <p:nvPr>
            <p:ph idx="1"/>
          </p:nvPr>
        </p:nvSpPr>
        <p:spPr/>
        <p:txBody>
          <a:bodyPr/>
          <a:lstStyle/>
          <a:p>
            <a:r>
              <a:rPr lang="en-US" altLang="zh-CN" dirty="0"/>
              <a:t>Singleton </a:t>
            </a:r>
            <a:r>
              <a:rPr lang="zh-CN" altLang="en-US" dirty="0"/>
              <a:t>单例模式</a:t>
            </a:r>
            <a:endParaRPr lang="en-US" altLang="zh-CN" dirty="0"/>
          </a:p>
          <a:p>
            <a:pPr marL="0" indent="0">
              <a:buNone/>
            </a:pPr>
            <a:r>
              <a:rPr lang="zh-CN" altLang="en-US" sz="2400" dirty="0"/>
              <a:t>每一次请求都会创建一个新的实例</a:t>
            </a:r>
          </a:p>
          <a:p>
            <a:r>
              <a:rPr lang="en-US" altLang="zh-CN" dirty="0"/>
              <a:t>Scoped </a:t>
            </a:r>
            <a:r>
              <a:rPr lang="zh-CN" altLang="en-US" dirty="0"/>
              <a:t>区域模式</a:t>
            </a:r>
            <a:endParaRPr lang="en-US" altLang="zh-CN" dirty="0"/>
          </a:p>
          <a:p>
            <a:pPr marL="0" indent="0">
              <a:buNone/>
            </a:pPr>
            <a:r>
              <a:rPr lang="zh-CN" altLang="en-US" sz="2400" dirty="0"/>
              <a:t>在同一个作用域下值初始化一个实例，每一个</a:t>
            </a:r>
            <a:r>
              <a:rPr lang="en-US" altLang="zh-CN" sz="2400" dirty="0"/>
              <a:t>request</a:t>
            </a:r>
            <a:r>
              <a:rPr lang="zh-CN" altLang="en-US" sz="2400" dirty="0"/>
              <a:t>指挥创建一个实例</a:t>
            </a:r>
          </a:p>
          <a:p>
            <a:r>
              <a:rPr lang="en-US" altLang="zh-CN" dirty="0"/>
              <a:t>Transient </a:t>
            </a:r>
            <a:r>
              <a:rPr lang="zh-CN" altLang="en-US" dirty="0"/>
              <a:t>短暂模式</a:t>
            </a:r>
            <a:endParaRPr lang="en-US" altLang="zh-CN" dirty="0"/>
          </a:p>
          <a:p>
            <a:pPr marL="0" indent="0">
              <a:buNone/>
            </a:pPr>
            <a:r>
              <a:rPr lang="zh-CN" altLang="en-US" sz="2400" dirty="0"/>
              <a:t>整个应用程序生命周期只会创建一个</a:t>
            </a:r>
          </a:p>
          <a:p>
            <a:endParaRPr lang="zh-CN" altLang="en-US" dirty="0"/>
          </a:p>
        </p:txBody>
      </p:sp>
    </p:spTree>
    <p:extLst>
      <p:ext uri="{BB962C8B-B14F-4D97-AF65-F5344CB8AC3E}">
        <p14:creationId xmlns:p14="http://schemas.microsoft.com/office/powerpoint/2010/main" val="261399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EEE46-F5D4-4EEA-A55A-2A305072AB0A}"/>
              </a:ext>
            </a:extLst>
          </p:cNvPr>
          <p:cNvSpPr>
            <a:spLocks noGrp="1"/>
          </p:cNvSpPr>
          <p:nvPr>
            <p:ph type="title"/>
          </p:nvPr>
        </p:nvSpPr>
        <p:spPr/>
        <p:txBody>
          <a:bodyPr/>
          <a:lstStyle/>
          <a:p>
            <a:r>
              <a:rPr lang="zh-CN" altLang="en-US" dirty="0"/>
              <a:t>日志框架</a:t>
            </a:r>
          </a:p>
        </p:txBody>
      </p:sp>
      <p:pic>
        <p:nvPicPr>
          <p:cNvPr id="1026" name="Picture 2" descr="在这里插入图片描述">
            <a:extLst>
              <a:ext uri="{FF2B5EF4-FFF2-40B4-BE49-F238E27FC236}">
                <a16:creationId xmlns:a16="http://schemas.microsoft.com/office/drawing/2014/main" id="{B32DC26A-88BF-4A0B-AE46-C3EEFB3FD1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4421" y="365125"/>
            <a:ext cx="6828798" cy="583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8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15055-564C-4F89-B4A5-080469377E83}"/>
              </a:ext>
            </a:extLst>
          </p:cNvPr>
          <p:cNvSpPr>
            <a:spLocks noGrp="1"/>
          </p:cNvSpPr>
          <p:nvPr>
            <p:ph type="title"/>
          </p:nvPr>
        </p:nvSpPr>
        <p:spPr/>
        <p:txBody>
          <a:bodyPr>
            <a:normAutofit fontScale="90000"/>
          </a:bodyPr>
          <a:lstStyle/>
          <a:p>
            <a:br>
              <a:rPr lang="zh-CN" altLang="zh-CN" dirty="0"/>
            </a:br>
            <a:r>
              <a:rPr lang="zh-CN" altLang="zh-CN" dirty="0"/>
              <a:t>常用的</a:t>
            </a:r>
            <a:r>
              <a:rPr lang="en-US" altLang="zh-CN" dirty="0"/>
              <a:t>.NET Core</a:t>
            </a:r>
            <a:r>
              <a:rPr lang="zh-CN" altLang="zh-CN" dirty="0"/>
              <a:t>中间件和路由终结点概念</a:t>
            </a:r>
            <a:br>
              <a:rPr lang="zh-CN" altLang="zh-CN" dirty="0"/>
            </a:br>
            <a:endParaRPr lang="zh-CN" altLang="en-US" dirty="0"/>
          </a:p>
        </p:txBody>
      </p:sp>
      <p:sp>
        <p:nvSpPr>
          <p:cNvPr id="3" name="内容占位符 2">
            <a:extLst>
              <a:ext uri="{FF2B5EF4-FFF2-40B4-BE49-F238E27FC236}">
                <a16:creationId xmlns:a16="http://schemas.microsoft.com/office/drawing/2014/main" id="{223C0C8E-4992-477A-9B95-CD531FFBFE7A}"/>
              </a:ext>
            </a:extLst>
          </p:cNvPr>
          <p:cNvSpPr>
            <a:spLocks noGrp="1"/>
          </p:cNvSpPr>
          <p:nvPr>
            <p:ph idx="1"/>
          </p:nvPr>
        </p:nvSpPr>
        <p:spPr/>
        <p:txBody>
          <a:bodyPr>
            <a:normAutofit/>
          </a:bodyPr>
          <a:lstStyle/>
          <a:p>
            <a:r>
              <a:rPr lang="zh-CN" altLang="en-US" sz="1600" dirty="0"/>
              <a:t>第一步：执行</a:t>
            </a:r>
            <a:r>
              <a:rPr lang="en-US" altLang="zh-CN" sz="1600" dirty="0" err="1"/>
              <a:t>services.AddControllers</a:t>
            </a:r>
            <a:r>
              <a:rPr lang="en-US" altLang="zh-CN" sz="1600" dirty="0"/>
              <a:t>() </a:t>
            </a:r>
            <a:r>
              <a:rPr lang="zh-CN" altLang="en-US" sz="1600" dirty="0"/>
              <a:t>将</a:t>
            </a:r>
            <a:r>
              <a:rPr lang="en-US" altLang="zh-CN" sz="1600" dirty="0"/>
              <a:t>Controller</a:t>
            </a:r>
            <a:r>
              <a:rPr lang="zh-CN" altLang="en-US" sz="1600" dirty="0"/>
              <a:t>的核心服务注册到容器中去</a:t>
            </a:r>
            <a:endParaRPr lang="en-US" altLang="zh-CN" sz="1600" dirty="0"/>
          </a:p>
          <a:p>
            <a:r>
              <a:rPr lang="zh-CN" altLang="en-US" sz="1600" dirty="0"/>
              <a:t>第二步：执行</a:t>
            </a:r>
            <a:r>
              <a:rPr lang="en-US" altLang="zh-CN" sz="1600" dirty="0" err="1"/>
              <a:t>app.UseRouting</a:t>
            </a:r>
            <a:r>
              <a:rPr lang="en-US" altLang="zh-CN" sz="1600" dirty="0"/>
              <a:t>() </a:t>
            </a:r>
            <a:r>
              <a:rPr lang="zh-CN" altLang="en-US" sz="1600" dirty="0"/>
              <a:t>将</a:t>
            </a:r>
            <a:r>
              <a:rPr lang="en-US" altLang="zh-CN" sz="1600" dirty="0" err="1"/>
              <a:t>EndpointRoutingMiddleware</a:t>
            </a:r>
            <a:r>
              <a:rPr lang="zh-CN" altLang="en-US" sz="1600" dirty="0"/>
              <a:t>中间件注册到</a:t>
            </a:r>
            <a:r>
              <a:rPr lang="en-US" altLang="zh-CN" sz="1600" dirty="0"/>
              <a:t>http</a:t>
            </a:r>
            <a:r>
              <a:rPr lang="zh-CN" altLang="en-US" sz="1600" dirty="0"/>
              <a:t>管道中</a:t>
            </a:r>
            <a:endParaRPr lang="en-US" altLang="zh-CN" sz="1600" dirty="0"/>
          </a:p>
          <a:p>
            <a:r>
              <a:rPr lang="zh-CN" altLang="en-US" sz="1600" dirty="0"/>
              <a:t>第三步：执行</a:t>
            </a:r>
            <a:r>
              <a:rPr lang="en-US" altLang="zh-CN" sz="1600" dirty="0" err="1"/>
              <a:t>app.UseAuthorization</a:t>
            </a:r>
            <a:r>
              <a:rPr lang="en-US" altLang="zh-CN" sz="1600" dirty="0"/>
              <a:t>() </a:t>
            </a:r>
            <a:r>
              <a:rPr lang="zh-CN" altLang="en-US" sz="1600" dirty="0"/>
              <a:t>将</a:t>
            </a:r>
            <a:r>
              <a:rPr lang="en-US" altLang="zh-CN" sz="1600" dirty="0" err="1"/>
              <a:t>AuthorizationMiddleware</a:t>
            </a:r>
            <a:r>
              <a:rPr lang="zh-CN" altLang="en-US" sz="1600" dirty="0"/>
              <a:t>中间件注册到</a:t>
            </a:r>
            <a:r>
              <a:rPr lang="en-US" altLang="zh-CN" sz="1600" dirty="0"/>
              <a:t>http</a:t>
            </a:r>
            <a:r>
              <a:rPr lang="zh-CN" altLang="en-US" sz="1600" dirty="0"/>
              <a:t>管道中</a:t>
            </a:r>
            <a:endParaRPr lang="en-US" altLang="zh-CN" sz="1600" dirty="0"/>
          </a:p>
          <a:p>
            <a:r>
              <a:rPr lang="zh-CN" altLang="en-US" sz="1600" dirty="0"/>
              <a:t>第四步：执行</a:t>
            </a:r>
            <a:r>
              <a:rPr lang="en-US" altLang="zh-CN" sz="1600" dirty="0" err="1"/>
              <a:t>app.UseEndpoints</a:t>
            </a:r>
            <a:r>
              <a:rPr lang="en-US" altLang="zh-CN" sz="1600" dirty="0"/>
              <a:t>(</a:t>
            </a:r>
            <a:r>
              <a:rPr lang="en-US" altLang="zh-CN" sz="1600" dirty="0" err="1"/>
              <a:t>encpoints</a:t>
            </a:r>
            <a:r>
              <a:rPr lang="en-US" altLang="zh-CN" sz="1600" dirty="0"/>
              <a:t>=&gt;</a:t>
            </a:r>
            <a:r>
              <a:rPr lang="en-US" altLang="zh-CN" sz="1600" dirty="0" err="1"/>
              <a:t>endpoints.MapControllers</a:t>
            </a:r>
            <a:r>
              <a:rPr lang="en-US" altLang="zh-CN" sz="1600" dirty="0"/>
              <a:t>()) </a:t>
            </a:r>
            <a:r>
              <a:rPr lang="zh-CN" altLang="en-US" sz="1600" dirty="0"/>
              <a:t>有两个主要的作用：</a:t>
            </a:r>
            <a:endParaRPr lang="en-US" altLang="zh-CN" sz="1600" dirty="0"/>
          </a:p>
          <a:p>
            <a:pPr marL="0" indent="0">
              <a:buNone/>
            </a:pPr>
            <a:r>
              <a:rPr lang="en-US" altLang="zh-CN" sz="1600" dirty="0"/>
              <a:t>	</a:t>
            </a:r>
            <a:r>
              <a:rPr lang="zh-CN" altLang="en-US" sz="1600" dirty="0"/>
              <a:t>调用</a:t>
            </a:r>
            <a:r>
              <a:rPr lang="en-US" altLang="zh-CN" sz="1600" dirty="0" err="1"/>
              <a:t>endpoints.MapControllers</a:t>
            </a:r>
            <a:r>
              <a:rPr lang="en-US" altLang="zh-CN" sz="1600" dirty="0"/>
              <a:t>()</a:t>
            </a:r>
            <a:r>
              <a:rPr lang="zh-CN" altLang="en-US" sz="1600" dirty="0"/>
              <a:t>将本程序集定义的所有</a:t>
            </a:r>
            <a:r>
              <a:rPr lang="en-US" altLang="zh-CN" sz="1600" dirty="0"/>
              <a:t>Controller</a:t>
            </a:r>
            <a:r>
              <a:rPr lang="zh-CN" altLang="en-US" sz="1600" dirty="0"/>
              <a:t>和</a:t>
            </a:r>
            <a:r>
              <a:rPr lang="en-US" altLang="zh-CN" sz="1600" dirty="0"/>
              <a:t>Action</a:t>
            </a:r>
            <a:r>
              <a:rPr lang="zh-CN" altLang="en-US" sz="1600" dirty="0"/>
              <a:t>转换为一个个的</a:t>
            </a:r>
            <a:r>
              <a:rPr lang="en-US" altLang="zh-CN" sz="1600" dirty="0" err="1"/>
              <a:t>EndPoint</a:t>
            </a:r>
            <a:r>
              <a:rPr lang="zh-CN" altLang="en-US" sz="1600" dirty="0"/>
              <a:t>放到路由中间件的配置对象</a:t>
            </a:r>
            <a:r>
              <a:rPr lang="en-US" altLang="zh-CN" sz="1600" dirty="0" err="1"/>
              <a:t>RouteOptions</a:t>
            </a:r>
            <a:r>
              <a:rPr lang="zh-CN" altLang="en-US" sz="1600" dirty="0"/>
              <a:t>中</a:t>
            </a:r>
            <a:endParaRPr lang="en-US" altLang="zh-CN" sz="1600" dirty="0"/>
          </a:p>
          <a:p>
            <a:pPr marL="0" indent="0">
              <a:buNone/>
            </a:pPr>
            <a:r>
              <a:rPr lang="en-US" altLang="zh-CN" sz="1600" dirty="0"/>
              <a:t>	</a:t>
            </a:r>
            <a:r>
              <a:rPr lang="zh-CN" altLang="en-US" sz="1600" dirty="0"/>
              <a:t>将</a:t>
            </a:r>
            <a:r>
              <a:rPr lang="en-US" altLang="zh-CN" sz="1600" dirty="0" err="1"/>
              <a:t>EndpointMiddleware</a:t>
            </a:r>
            <a:r>
              <a:rPr lang="zh-CN" altLang="en-US" sz="1600" dirty="0"/>
              <a:t>中间件注册到</a:t>
            </a:r>
            <a:r>
              <a:rPr lang="en-US" altLang="zh-CN" sz="1600" dirty="0"/>
              <a:t>http</a:t>
            </a:r>
            <a:r>
              <a:rPr lang="zh-CN" altLang="en-US" sz="1600" dirty="0"/>
              <a:t>管道中</a:t>
            </a:r>
          </a:p>
        </p:txBody>
      </p:sp>
    </p:spTree>
    <p:extLst>
      <p:ext uri="{BB962C8B-B14F-4D97-AF65-F5344CB8AC3E}">
        <p14:creationId xmlns:p14="http://schemas.microsoft.com/office/powerpoint/2010/main" val="206713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970A-8672-43A2-96BC-64B5CB8A7780}"/>
              </a:ext>
            </a:extLst>
          </p:cNvPr>
          <p:cNvSpPr>
            <a:spLocks noGrp="1"/>
          </p:cNvSpPr>
          <p:nvPr>
            <p:ph type="title"/>
          </p:nvPr>
        </p:nvSpPr>
        <p:spPr/>
        <p:txBody>
          <a:bodyPr/>
          <a:lstStyle/>
          <a:p>
            <a:r>
              <a:rPr lang="en-US" altLang="zh-CN" dirty="0"/>
              <a:t>Startup </a:t>
            </a:r>
            <a:r>
              <a:rPr lang="zh-CN" altLang="en-US" dirty="0"/>
              <a:t>类</a:t>
            </a:r>
          </a:p>
        </p:txBody>
      </p:sp>
      <p:sp>
        <p:nvSpPr>
          <p:cNvPr id="4" name="Rectangle 1">
            <a:extLst>
              <a:ext uri="{FF2B5EF4-FFF2-40B4-BE49-F238E27FC236}">
                <a16:creationId xmlns:a16="http://schemas.microsoft.com/office/drawing/2014/main" id="{DC771FA6-B6D9-4BFB-B5D7-E705A4B599D4}"/>
              </a:ext>
            </a:extLst>
          </p:cNvPr>
          <p:cNvSpPr>
            <a:spLocks noGrp="1" noChangeArrowheads="1"/>
          </p:cNvSpPr>
          <p:nvPr>
            <p:ph idx="1"/>
          </p:nvPr>
        </p:nvSpPr>
        <p:spPr bwMode="auto">
          <a:xfrm>
            <a:off x="466093" y="2066173"/>
            <a:ext cx="10962828" cy="3612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dirty="0"/>
              <a:t>1</a:t>
            </a:r>
            <a:r>
              <a:rPr lang="zh-CN" altLang="en-US" sz="1800" dirty="0"/>
              <a:t>、</a:t>
            </a:r>
            <a:r>
              <a:rPr lang="en-US" altLang="zh-CN" sz="1800" dirty="0"/>
              <a:t>Startup </a:t>
            </a:r>
            <a:r>
              <a:rPr lang="zh-CN" altLang="en-US" sz="1800" dirty="0"/>
              <a:t>构造函数</a:t>
            </a:r>
            <a:endParaRPr lang="en-US" altLang="zh-CN" sz="1800" dirty="0"/>
          </a:p>
          <a:p>
            <a:pPr marL="0" lvl="0" indent="0">
              <a:lnSpc>
                <a:spcPct val="100000"/>
              </a:lnSpc>
              <a:buNone/>
            </a:pPr>
            <a:endParaRPr lang="en-US" altLang="zh-CN" sz="1800" dirty="0"/>
          </a:p>
          <a:p>
            <a:pPr marL="0" lvl="0" indent="0">
              <a:lnSpc>
                <a:spcPct val="100000"/>
              </a:lnSpc>
              <a:buNone/>
            </a:pPr>
            <a:r>
              <a:rPr lang="zh-CN" altLang="en-US" sz="1800" dirty="0"/>
              <a:t>通过依赖注入实例化业务对象。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2</a:t>
            </a:r>
            <a:r>
              <a:rPr lang="zh-CN" altLang="en-US" sz="1800" dirty="0"/>
              <a:t>、</a:t>
            </a:r>
            <a:r>
              <a:rPr lang="en-US" altLang="zh-CN" sz="1800" dirty="0" err="1"/>
              <a:t>ConfigureServices</a:t>
            </a:r>
            <a:endParaRPr lang="en-US" altLang="zh-CN" sz="1800" dirty="0"/>
          </a:p>
          <a:p>
            <a:pPr marL="0" lvl="0" indent="0">
              <a:lnSpc>
                <a:spcPct val="100000"/>
              </a:lnSpc>
              <a:buNone/>
            </a:pPr>
            <a:endParaRPr lang="en-US" altLang="zh-CN" sz="1800" dirty="0"/>
          </a:p>
          <a:p>
            <a:pPr marL="0" lvl="0" indent="0">
              <a:lnSpc>
                <a:spcPct val="100000"/>
              </a:lnSpc>
              <a:buNone/>
            </a:pPr>
            <a:r>
              <a:rPr lang="en-US" altLang="zh-CN" sz="1800" dirty="0" err="1"/>
              <a:t>Ioc</a:t>
            </a:r>
            <a:r>
              <a:rPr lang="zh-CN" altLang="en-US" sz="1800" dirty="0"/>
              <a:t>容器，注册服务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3</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rPr>
              <a:t>Configure</a:t>
            </a:r>
          </a:p>
          <a:p>
            <a:pPr marL="0" lvl="0" indent="0">
              <a:lnSpc>
                <a:spcPct val="100000"/>
              </a:lnSpc>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4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397-070D-41DC-B196-E451F00B6DDB}"/>
              </a:ext>
            </a:extLst>
          </p:cNvPr>
          <p:cNvSpPr>
            <a:spLocks noGrp="1"/>
          </p:cNvSpPr>
          <p:nvPr>
            <p:ph type="title"/>
          </p:nvPr>
        </p:nvSpPr>
        <p:spPr/>
        <p:txBody>
          <a:bodyPr/>
          <a:lstStyle/>
          <a:p>
            <a:r>
              <a:rPr lang="en-US" altLang="zh-CN" dirty="0"/>
              <a:t>Startup </a:t>
            </a:r>
            <a:r>
              <a:rPr lang="zh-CN" altLang="en-US" dirty="0"/>
              <a:t>类 </a:t>
            </a:r>
            <a:r>
              <a:rPr lang="en-US" altLang="zh-CN" dirty="0">
                <a:latin typeface="Arial" panose="020B0604020202020204" pitchFamily="34" charset="0"/>
              </a:rPr>
              <a:t>Configure</a:t>
            </a:r>
            <a:endParaRPr lang="zh-CN" altLang="en-US" dirty="0"/>
          </a:p>
        </p:txBody>
      </p:sp>
      <p:sp>
        <p:nvSpPr>
          <p:cNvPr id="3" name="内容占位符 2">
            <a:extLst>
              <a:ext uri="{FF2B5EF4-FFF2-40B4-BE49-F238E27FC236}">
                <a16:creationId xmlns:a16="http://schemas.microsoft.com/office/drawing/2014/main" id="{72762795-4774-41A6-9FE2-A2FC0672109F}"/>
              </a:ext>
            </a:extLst>
          </p:cNvPr>
          <p:cNvSpPr>
            <a:spLocks noGrp="1"/>
          </p:cNvSpPr>
          <p:nvPr>
            <p:ph idx="1"/>
          </p:nvPr>
        </p:nvSpPr>
        <p:spPr>
          <a:xfrm>
            <a:off x="838200" y="1825625"/>
            <a:ext cx="10515600" cy="4351338"/>
          </a:xfrm>
        </p:spPr>
        <p:txBody>
          <a:bodyPr>
            <a:normAutofit/>
          </a:bodyPr>
          <a:lstStyle/>
          <a:p>
            <a:pPr marL="0" indent="0">
              <a:buNone/>
            </a:pPr>
            <a:r>
              <a:rPr lang="zh-CN" altLang="en-US" sz="1800" dirty="0"/>
              <a:t>用于构建管道处理</a:t>
            </a:r>
            <a:r>
              <a:rPr lang="en-US" altLang="zh-CN" sz="1800" dirty="0"/>
              <a:t>Http</a:t>
            </a:r>
            <a:r>
              <a:rPr lang="zh-CN" altLang="en-US" sz="1800" dirty="0"/>
              <a:t>请求，管道中的每个中间件（</a:t>
            </a:r>
            <a:r>
              <a:rPr lang="en-US" altLang="zh-CN" sz="1800" dirty="0"/>
              <a:t>Middleware</a:t>
            </a:r>
            <a:r>
              <a:rPr lang="zh-CN" altLang="en-US" sz="1800" dirty="0"/>
              <a:t>）组件负责请求处理和选择是否将请求传递到管道中的下一个组件，在这里我们可以添加自己想要的中间件来处理每一个</a:t>
            </a:r>
            <a:r>
              <a:rPr lang="en-US" altLang="zh-CN" sz="1800" dirty="0"/>
              <a:t>Http</a:t>
            </a:r>
            <a:r>
              <a:rPr lang="zh-CN" altLang="en-US" sz="1800" dirty="0"/>
              <a:t>请求，一般是使用上面的</a:t>
            </a:r>
            <a:r>
              <a:rPr lang="en-US" altLang="zh-CN" sz="1800" dirty="0" err="1"/>
              <a:t>ConfigureServices</a:t>
            </a:r>
            <a:r>
              <a:rPr lang="zh-CN" altLang="en-US" sz="1800" dirty="0"/>
              <a:t>方法中注册好的服务，一般的用法是 </a:t>
            </a:r>
            <a:r>
              <a:rPr lang="en-US" altLang="zh-CN" sz="1800" dirty="0" err="1"/>
              <a:t>app.Usexxx</a:t>
            </a:r>
            <a:r>
              <a:rPr lang="zh-CN" altLang="en-US" sz="1800" dirty="0"/>
              <a:t>，这个</a:t>
            </a:r>
            <a:r>
              <a:rPr lang="en-US" altLang="zh-CN" sz="1800" dirty="0" err="1"/>
              <a:t>Usexxx</a:t>
            </a:r>
            <a:r>
              <a:rPr lang="zh-CN" altLang="en-US" sz="1800" dirty="0"/>
              <a:t>方法是基于</a:t>
            </a:r>
            <a:r>
              <a:rPr lang="en-US" altLang="zh-CN" sz="1800" dirty="0" err="1"/>
              <a:t>IApplicationBuilder</a:t>
            </a:r>
            <a:r>
              <a:rPr lang="zh-CN" altLang="en-US" sz="1800" dirty="0"/>
              <a:t>的扩展。</a:t>
            </a:r>
            <a:endParaRPr lang="en-US" altLang="zh-CN" sz="1800" dirty="0"/>
          </a:p>
          <a:p>
            <a:pPr marL="0" indent="0">
              <a:buNone/>
            </a:pPr>
            <a:endParaRPr lang="zh-CN" altLang="en-US" sz="1800" dirty="0"/>
          </a:p>
        </p:txBody>
      </p:sp>
      <p:pic>
        <p:nvPicPr>
          <p:cNvPr id="2052" name="Picture 4" descr="https://img2018.cnblogs.com/blog/1479901/201904/1479901-20190416001443609-934082280.png">
            <a:extLst>
              <a:ext uri="{FF2B5EF4-FFF2-40B4-BE49-F238E27FC236}">
                <a16:creationId xmlns:a16="http://schemas.microsoft.com/office/drawing/2014/main" id="{6CC8FD64-8448-4FC0-AC35-2058EADD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142" y="2882900"/>
            <a:ext cx="5838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D9A5-8840-45B5-A73F-D3B7016B5159}"/>
              </a:ext>
            </a:extLst>
          </p:cNvPr>
          <p:cNvSpPr>
            <a:spLocks noGrp="1"/>
          </p:cNvSpPr>
          <p:nvPr>
            <p:ph type="title"/>
          </p:nvPr>
        </p:nvSpPr>
        <p:spPr/>
        <p:txBody>
          <a:bodyPr/>
          <a:lstStyle/>
          <a:p>
            <a:r>
              <a:rPr lang="zh-CN" altLang="en-US" dirty="0"/>
              <a:t>什么是依赖注入</a:t>
            </a:r>
          </a:p>
        </p:txBody>
      </p:sp>
      <p:sp>
        <p:nvSpPr>
          <p:cNvPr id="3" name="内容占位符 2">
            <a:extLst>
              <a:ext uri="{FF2B5EF4-FFF2-40B4-BE49-F238E27FC236}">
                <a16:creationId xmlns:a16="http://schemas.microsoft.com/office/drawing/2014/main" id="{CDBAD396-19DD-4413-9C35-F1B15EA6F6A5}"/>
              </a:ext>
            </a:extLst>
          </p:cNvPr>
          <p:cNvSpPr>
            <a:spLocks noGrp="1"/>
          </p:cNvSpPr>
          <p:nvPr>
            <p:ph idx="1"/>
          </p:nvPr>
        </p:nvSpPr>
        <p:spPr>
          <a:xfrm>
            <a:off x="838200" y="1461477"/>
            <a:ext cx="10515600" cy="5031398"/>
          </a:xfrm>
        </p:spPr>
        <p:txBody>
          <a:bodyPr>
            <a:normAutofit/>
          </a:bodyPr>
          <a:lstStyle/>
          <a:p>
            <a:pPr marL="0" indent="0">
              <a:buNone/>
            </a:pPr>
            <a:r>
              <a:rPr lang="en-US" altLang="zh-CN" sz="1800" dirty="0" err="1"/>
              <a:t>IoC</a:t>
            </a:r>
            <a:r>
              <a:rPr lang="en-US" altLang="zh-CN" sz="1800" dirty="0"/>
              <a:t>(</a:t>
            </a:r>
            <a:r>
              <a:rPr lang="en-US" altLang="zh-CN" sz="1800" b="1" dirty="0"/>
              <a:t>Inversion of Control</a:t>
            </a:r>
            <a:r>
              <a:rPr lang="en-US" altLang="zh-CN" sz="1800" dirty="0"/>
              <a:t>)</a:t>
            </a:r>
            <a:r>
              <a:rPr lang="zh-CN" altLang="en-US" sz="1800" dirty="0"/>
              <a:t>，控制反转，不是什么技术，而是一种设计思想。</a:t>
            </a:r>
            <a:r>
              <a:rPr lang="en-US" altLang="zh-CN" sz="1800" dirty="0"/>
              <a:t>DI</a:t>
            </a:r>
            <a:r>
              <a:rPr lang="zh-CN" altLang="en-US" sz="1800" dirty="0"/>
              <a:t>依赖注入。</a:t>
            </a:r>
            <a:r>
              <a:rPr lang="en-US" altLang="zh-CN" sz="1800" dirty="0" err="1"/>
              <a:t>IoC</a:t>
            </a:r>
            <a:r>
              <a:rPr lang="zh-CN" altLang="en-US" sz="1800" dirty="0"/>
              <a:t>和</a:t>
            </a:r>
            <a:r>
              <a:rPr lang="en-US" altLang="zh-CN" sz="1800" dirty="0"/>
              <a:t>DI</a:t>
            </a:r>
            <a:r>
              <a:rPr lang="zh-CN" altLang="en-US" sz="1800" dirty="0"/>
              <a:t>基本是一个意思，可以说是同一个概念的不同角度描述。</a:t>
            </a:r>
            <a:endParaRPr lang="en-US" altLang="zh-CN" sz="1800" dirty="0"/>
          </a:p>
          <a:p>
            <a:pPr marL="0" indent="0">
              <a:buNone/>
            </a:pPr>
            <a:endParaRPr lang="en-US" altLang="zh-CN" sz="1800" dirty="0"/>
          </a:p>
          <a:p>
            <a:pPr marL="0" indent="0">
              <a:buNone/>
            </a:pPr>
            <a:r>
              <a:rPr lang="zh-CN" altLang="en-US" sz="1800" dirty="0"/>
              <a:t>软件设计原则中有一个依赖倒置原则（</a:t>
            </a:r>
            <a:r>
              <a:rPr lang="en-US" altLang="zh-CN" sz="1800" dirty="0"/>
              <a:t>DIP</a:t>
            </a:r>
            <a:r>
              <a:rPr lang="zh-CN" altLang="en-US" sz="1800" dirty="0"/>
              <a:t>），就是为了解耦。高层模块不应该依赖于底层模块。二者都应该依赖于抽象。抽象不应该依赖于细节，细节应该依赖于抽象。而依赖注入是实现这种原则的方式之一。</a:t>
            </a:r>
            <a:endParaRPr lang="en-US" altLang="zh-CN" sz="1800" dirty="0"/>
          </a:p>
          <a:p>
            <a:pPr marL="0" indent="0">
              <a:buNone/>
            </a:pPr>
            <a:endParaRPr lang="en-US" altLang="zh-CN" sz="1800" dirty="0"/>
          </a:p>
          <a:p>
            <a:pPr marL="0" indent="0">
              <a:buNone/>
            </a:pPr>
            <a:r>
              <a:rPr lang="zh-CN" altLang="en-US" sz="1800" dirty="0"/>
              <a:t>举个现实中例子：小明去行政领一节</a:t>
            </a:r>
            <a:r>
              <a:rPr lang="en-US" altLang="zh-CN" sz="1800" dirty="0"/>
              <a:t>5</a:t>
            </a:r>
            <a:r>
              <a:rPr lang="zh-CN" altLang="en-US" sz="1800" dirty="0"/>
              <a:t>号电池，然后行政给了小明一节黑象牌</a:t>
            </a:r>
            <a:r>
              <a:rPr lang="en-US" altLang="zh-CN" sz="1800" dirty="0"/>
              <a:t>5</a:t>
            </a:r>
            <a:r>
              <a:rPr lang="zh-CN" altLang="en-US" sz="1800" dirty="0"/>
              <a:t>号电池来分析 </a:t>
            </a:r>
            <a:endParaRPr lang="en-US" altLang="zh-CN" sz="1800" dirty="0"/>
          </a:p>
          <a:p>
            <a:pPr marL="0" indent="0">
              <a:buNone/>
            </a:pPr>
            <a:r>
              <a:rPr lang="zh-CN" altLang="en-US" sz="1600" dirty="0"/>
              <a:t>小明只需要向行政领一节</a:t>
            </a:r>
            <a:r>
              <a:rPr lang="en-US" altLang="zh-CN" sz="1600" dirty="0"/>
              <a:t>5</a:t>
            </a:r>
            <a:r>
              <a:rPr lang="zh-CN" altLang="en-US" sz="1600" dirty="0"/>
              <a:t>号电池即可，小明不需要关心什么牌子的电池，电池从哪来的，电池的价格等等。他们俩共同需要关心的是一节</a:t>
            </a:r>
            <a:r>
              <a:rPr lang="en-US" altLang="zh-CN" sz="1600" dirty="0"/>
              <a:t>5</a:t>
            </a:r>
            <a:r>
              <a:rPr lang="zh-CN" altLang="en-US" sz="1600" dirty="0"/>
              <a:t>号电池即可。</a:t>
            </a:r>
            <a:endParaRPr lang="en-US" altLang="zh-CN" sz="1600" dirty="0"/>
          </a:p>
          <a:p>
            <a:pPr marL="0" indent="0">
              <a:buNone/>
            </a:pPr>
            <a:r>
              <a:rPr lang="zh-CN" altLang="en-US" sz="1600" dirty="0"/>
              <a:t>即使后期行政给了小明北孚电池，小明仍可以正常使用。他们只需要满足一个规则（</a:t>
            </a:r>
            <a:r>
              <a:rPr lang="en-US" altLang="zh-CN" sz="1600" dirty="0"/>
              <a:t>5</a:t>
            </a:r>
            <a:r>
              <a:rPr lang="zh-CN" altLang="en-US" sz="1600" dirty="0"/>
              <a:t>号电池）即可。</a:t>
            </a:r>
            <a:endParaRPr lang="en-US" altLang="zh-CN" sz="1600" dirty="0"/>
          </a:p>
          <a:p>
            <a:pPr marL="0" indent="0">
              <a:buNone/>
            </a:pPr>
            <a:r>
              <a:rPr lang="zh-CN" altLang="en-US" sz="1600" dirty="0"/>
              <a:t>小明（高层模块）不应该依赖黑象牌电池（低层模块），两者应该都依赖</a:t>
            </a:r>
            <a:r>
              <a:rPr lang="en-US" altLang="zh-CN" sz="1600" dirty="0"/>
              <a:t>5</a:t>
            </a:r>
            <a:r>
              <a:rPr lang="zh-CN" altLang="en-US" sz="1600" dirty="0"/>
              <a:t>号电池（抽象）。</a:t>
            </a:r>
            <a:endParaRPr lang="en-US" altLang="zh-CN" sz="1600" dirty="0"/>
          </a:p>
          <a:p>
            <a:pPr marL="0" indent="0">
              <a:buNone/>
            </a:pPr>
            <a:r>
              <a:rPr lang="zh-CN" altLang="en-US" sz="1600" dirty="0"/>
              <a:t>如果小明直接获取到（</a:t>
            </a:r>
            <a:r>
              <a:rPr lang="en-US" altLang="zh-CN" sz="1600" dirty="0"/>
              <a:t>new</a:t>
            </a:r>
            <a:r>
              <a:rPr lang="zh-CN" altLang="en-US" sz="1600" dirty="0"/>
              <a:t>）黑象牌电池，如果后期业务变更提供的是北孚电池，那么我们就需要更改小明的代码；再如果公司有几百个小明，代码量可想而知。</a:t>
            </a:r>
            <a:endParaRPr lang="en-US" altLang="zh-CN" sz="1600" dirty="0"/>
          </a:p>
          <a:p>
            <a:pPr marL="0" indent="0">
              <a:buNone/>
            </a:pPr>
            <a:r>
              <a:rPr lang="zh-CN" altLang="en-US" sz="1600" dirty="0"/>
              <a:t>为了解决直接获取（</a:t>
            </a:r>
            <a:r>
              <a:rPr lang="en-US" altLang="zh-CN" sz="1600" dirty="0"/>
              <a:t>new</a:t>
            </a:r>
            <a:r>
              <a:rPr lang="zh-CN" altLang="en-US" sz="1600" dirty="0"/>
              <a:t>）黑象牌电池，简单说为了解耦，我们让每位员工通过行政领取（构造函数，属性，方法等），这种即使更改其他品牌，而小明压根不需要关心。</a:t>
            </a:r>
          </a:p>
        </p:txBody>
      </p:sp>
    </p:spTree>
    <p:extLst>
      <p:ext uri="{BB962C8B-B14F-4D97-AF65-F5344CB8AC3E}">
        <p14:creationId xmlns:p14="http://schemas.microsoft.com/office/powerpoint/2010/main" val="370675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E4C5-A0D3-4304-A842-17246344335A}"/>
              </a:ext>
            </a:extLst>
          </p:cNvPr>
          <p:cNvSpPr>
            <a:spLocks noGrp="1"/>
          </p:cNvSpPr>
          <p:nvPr>
            <p:ph type="title"/>
          </p:nvPr>
        </p:nvSpPr>
        <p:spPr/>
        <p:txBody>
          <a:bodyPr/>
          <a:lstStyle/>
          <a:p>
            <a:r>
              <a:rPr lang="en-US" altLang="zh-CN" dirty="0"/>
              <a:t>DDD(Domain Driven Design)</a:t>
            </a:r>
            <a:endParaRPr lang="zh-CN" altLang="en-US" dirty="0"/>
          </a:p>
        </p:txBody>
      </p:sp>
      <p:sp>
        <p:nvSpPr>
          <p:cNvPr id="3" name="内容占位符 2">
            <a:extLst>
              <a:ext uri="{FF2B5EF4-FFF2-40B4-BE49-F238E27FC236}">
                <a16:creationId xmlns:a16="http://schemas.microsoft.com/office/drawing/2014/main" id="{347213F7-7AF0-4768-8B1A-CE0DBFB8D05F}"/>
              </a:ext>
            </a:extLst>
          </p:cNvPr>
          <p:cNvSpPr>
            <a:spLocks noGrp="1"/>
          </p:cNvSpPr>
          <p:nvPr>
            <p:ph idx="1"/>
          </p:nvPr>
        </p:nvSpPr>
        <p:spPr/>
        <p:txBody>
          <a:bodyPr/>
          <a:lstStyle/>
          <a:p>
            <a:pPr marL="0" indent="0">
              <a:buNone/>
            </a:pPr>
            <a:r>
              <a:rPr lang="zh-CN" altLang="en-US" dirty="0"/>
              <a:t>领域驱动设计</a:t>
            </a:r>
          </a:p>
        </p:txBody>
      </p:sp>
    </p:spTree>
    <p:extLst>
      <p:ext uri="{BB962C8B-B14F-4D97-AF65-F5344CB8AC3E}">
        <p14:creationId xmlns:p14="http://schemas.microsoft.com/office/powerpoint/2010/main" val="241111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51570-0997-4AC0-97E4-93B869D272E1}"/>
              </a:ext>
            </a:extLst>
          </p:cNvPr>
          <p:cNvSpPr>
            <a:spLocks noGrp="1"/>
          </p:cNvSpPr>
          <p:nvPr>
            <p:ph type="title"/>
          </p:nvPr>
        </p:nvSpPr>
        <p:spPr/>
        <p:txBody>
          <a:bodyPr/>
          <a:lstStyle/>
          <a:p>
            <a:r>
              <a:rPr lang="zh-CN" altLang="en-US" dirty="0"/>
              <a:t>配置框架</a:t>
            </a:r>
          </a:p>
        </p:txBody>
      </p:sp>
      <p:pic>
        <p:nvPicPr>
          <p:cNvPr id="4" name="内容占位符 3">
            <a:extLst>
              <a:ext uri="{FF2B5EF4-FFF2-40B4-BE49-F238E27FC236}">
                <a16:creationId xmlns:a16="http://schemas.microsoft.com/office/drawing/2014/main" id="{EE01E517-D5F6-44AB-A18C-4C4178BDDF71}"/>
              </a:ext>
            </a:extLst>
          </p:cNvPr>
          <p:cNvPicPr>
            <a:picLocks noGrp="1" noChangeAspect="1"/>
          </p:cNvPicPr>
          <p:nvPr>
            <p:ph idx="1"/>
          </p:nvPr>
        </p:nvPicPr>
        <p:blipFill>
          <a:blip r:embed="rId2"/>
          <a:stretch>
            <a:fillRect/>
          </a:stretch>
        </p:blipFill>
        <p:spPr>
          <a:xfrm>
            <a:off x="1956338" y="1822494"/>
            <a:ext cx="7933333" cy="3780952"/>
          </a:xfrm>
          <a:prstGeom prst="rect">
            <a:avLst/>
          </a:prstGeom>
        </p:spPr>
      </p:pic>
    </p:spTree>
    <p:extLst>
      <p:ext uri="{BB962C8B-B14F-4D97-AF65-F5344CB8AC3E}">
        <p14:creationId xmlns:p14="http://schemas.microsoft.com/office/powerpoint/2010/main" val="28763550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813</Words>
  <Application>Microsoft Office PowerPoint</Application>
  <PresentationFormat>宽屏</PresentationFormat>
  <Paragraphs>53</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.NET Core</vt:lpstr>
      <vt:lpstr>.NET生态系统</vt:lpstr>
      <vt:lpstr>.NET Core为什么支持跨平台</vt:lpstr>
      <vt:lpstr>.NET Core Web应用启动流程图</vt:lpstr>
      <vt:lpstr>Startup 类</vt:lpstr>
      <vt:lpstr>Startup 类 Configure</vt:lpstr>
      <vt:lpstr>什么是依赖注入</vt:lpstr>
      <vt:lpstr>DDD(Domain Driven Design)</vt:lpstr>
      <vt:lpstr>配置框架</vt:lpstr>
      <vt:lpstr>选项框架</vt:lpstr>
      <vt:lpstr>.Net Core 作用域</vt:lpstr>
      <vt:lpstr>日志框架</vt:lpstr>
      <vt:lpstr> 常用的.NET Core中间件和路由终结点概念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35</cp:revision>
  <dcterms:created xsi:type="dcterms:W3CDTF">2021-05-21T06:06:37Z</dcterms:created>
  <dcterms:modified xsi:type="dcterms:W3CDTF">2021-06-18T08:46:04Z</dcterms:modified>
</cp:coreProperties>
</file>