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69" d="100"/>
          <a:sy n="69" d="100"/>
        </p:scale>
        <p:origin x="96" y="4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C980B4-888F-48DB-BB82-D59F4B3E8BB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251EF47-E871-4329-B162-6EB8C4E0D1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03FDB8E-F332-4358-8285-141E33D6C1DA}"/>
              </a:ext>
            </a:extLst>
          </p:cNvPr>
          <p:cNvSpPr>
            <a:spLocks noGrp="1"/>
          </p:cNvSpPr>
          <p:nvPr>
            <p:ph type="dt" sz="half" idx="10"/>
          </p:nvPr>
        </p:nvSpPr>
        <p:spPr/>
        <p:txBody>
          <a:bodyPr/>
          <a:lstStyle/>
          <a:p>
            <a:fld id="{866DEFEA-9B49-4C08-9654-B1CAE5D6D99F}" type="datetimeFigureOut">
              <a:rPr lang="zh-CN" altLang="en-US" smtClean="0"/>
              <a:t>2021/6/1</a:t>
            </a:fld>
            <a:endParaRPr lang="zh-CN" altLang="en-US"/>
          </a:p>
        </p:txBody>
      </p:sp>
      <p:sp>
        <p:nvSpPr>
          <p:cNvPr id="5" name="页脚占位符 4">
            <a:extLst>
              <a:ext uri="{FF2B5EF4-FFF2-40B4-BE49-F238E27FC236}">
                <a16:creationId xmlns:a16="http://schemas.microsoft.com/office/drawing/2014/main" id="{AFB8991A-6520-405B-B4CB-D425F042A46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C95A528-5EC7-4C86-9998-8DEEB867E40A}"/>
              </a:ext>
            </a:extLst>
          </p:cNvPr>
          <p:cNvSpPr>
            <a:spLocks noGrp="1"/>
          </p:cNvSpPr>
          <p:nvPr>
            <p:ph type="sldNum" sz="quarter" idx="12"/>
          </p:nvPr>
        </p:nvSpPr>
        <p:spPr/>
        <p:txBody>
          <a:bodyPr/>
          <a:lstStyle/>
          <a:p>
            <a:fld id="{8705CB9B-D622-4C34-B18D-D619613FBAA1}" type="slidenum">
              <a:rPr lang="zh-CN" altLang="en-US" smtClean="0"/>
              <a:t>‹#›</a:t>
            </a:fld>
            <a:endParaRPr lang="zh-CN" altLang="en-US"/>
          </a:p>
        </p:txBody>
      </p:sp>
    </p:spTree>
    <p:extLst>
      <p:ext uri="{BB962C8B-B14F-4D97-AF65-F5344CB8AC3E}">
        <p14:creationId xmlns:p14="http://schemas.microsoft.com/office/powerpoint/2010/main" val="2765432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DA65B3-9D62-4144-A2CA-184F4AFB511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363CA07-3EB7-4B3F-820E-A0D614FBA635}"/>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7DA9275-C1FF-4E2F-9C0E-C1E7DC789AD5}"/>
              </a:ext>
            </a:extLst>
          </p:cNvPr>
          <p:cNvSpPr>
            <a:spLocks noGrp="1"/>
          </p:cNvSpPr>
          <p:nvPr>
            <p:ph type="dt" sz="half" idx="10"/>
          </p:nvPr>
        </p:nvSpPr>
        <p:spPr/>
        <p:txBody>
          <a:bodyPr/>
          <a:lstStyle/>
          <a:p>
            <a:fld id="{866DEFEA-9B49-4C08-9654-B1CAE5D6D99F}" type="datetimeFigureOut">
              <a:rPr lang="zh-CN" altLang="en-US" smtClean="0"/>
              <a:t>2021/6/1</a:t>
            </a:fld>
            <a:endParaRPr lang="zh-CN" altLang="en-US"/>
          </a:p>
        </p:txBody>
      </p:sp>
      <p:sp>
        <p:nvSpPr>
          <p:cNvPr id="5" name="页脚占位符 4">
            <a:extLst>
              <a:ext uri="{FF2B5EF4-FFF2-40B4-BE49-F238E27FC236}">
                <a16:creationId xmlns:a16="http://schemas.microsoft.com/office/drawing/2014/main" id="{FFCF8631-BB64-4094-8650-6356D60E75B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14E2C7F-9968-40C0-94C3-1C0C9B7771E7}"/>
              </a:ext>
            </a:extLst>
          </p:cNvPr>
          <p:cNvSpPr>
            <a:spLocks noGrp="1"/>
          </p:cNvSpPr>
          <p:nvPr>
            <p:ph type="sldNum" sz="quarter" idx="12"/>
          </p:nvPr>
        </p:nvSpPr>
        <p:spPr/>
        <p:txBody>
          <a:bodyPr/>
          <a:lstStyle/>
          <a:p>
            <a:fld id="{8705CB9B-D622-4C34-B18D-D619613FBAA1}" type="slidenum">
              <a:rPr lang="zh-CN" altLang="en-US" smtClean="0"/>
              <a:t>‹#›</a:t>
            </a:fld>
            <a:endParaRPr lang="zh-CN" altLang="en-US"/>
          </a:p>
        </p:txBody>
      </p:sp>
    </p:spTree>
    <p:extLst>
      <p:ext uri="{BB962C8B-B14F-4D97-AF65-F5344CB8AC3E}">
        <p14:creationId xmlns:p14="http://schemas.microsoft.com/office/powerpoint/2010/main" val="1452039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723370D-CC6D-4723-8D1B-91015DFE95D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D551F13-9367-492B-80BC-885AB341068C}"/>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0A178ED-2C41-4304-AD9D-10A77FA3DDA5}"/>
              </a:ext>
            </a:extLst>
          </p:cNvPr>
          <p:cNvSpPr>
            <a:spLocks noGrp="1"/>
          </p:cNvSpPr>
          <p:nvPr>
            <p:ph type="dt" sz="half" idx="10"/>
          </p:nvPr>
        </p:nvSpPr>
        <p:spPr/>
        <p:txBody>
          <a:bodyPr/>
          <a:lstStyle/>
          <a:p>
            <a:fld id="{866DEFEA-9B49-4C08-9654-B1CAE5D6D99F}" type="datetimeFigureOut">
              <a:rPr lang="zh-CN" altLang="en-US" smtClean="0"/>
              <a:t>2021/6/1</a:t>
            </a:fld>
            <a:endParaRPr lang="zh-CN" altLang="en-US"/>
          </a:p>
        </p:txBody>
      </p:sp>
      <p:sp>
        <p:nvSpPr>
          <p:cNvPr id="5" name="页脚占位符 4">
            <a:extLst>
              <a:ext uri="{FF2B5EF4-FFF2-40B4-BE49-F238E27FC236}">
                <a16:creationId xmlns:a16="http://schemas.microsoft.com/office/drawing/2014/main" id="{7ADE9A64-8CCF-4790-8972-7DBF458117B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BDA82DD-B211-48B9-8688-30DB8142AD73}"/>
              </a:ext>
            </a:extLst>
          </p:cNvPr>
          <p:cNvSpPr>
            <a:spLocks noGrp="1"/>
          </p:cNvSpPr>
          <p:nvPr>
            <p:ph type="sldNum" sz="quarter" idx="12"/>
          </p:nvPr>
        </p:nvSpPr>
        <p:spPr/>
        <p:txBody>
          <a:bodyPr/>
          <a:lstStyle/>
          <a:p>
            <a:fld id="{8705CB9B-D622-4C34-B18D-D619613FBAA1}" type="slidenum">
              <a:rPr lang="zh-CN" altLang="en-US" smtClean="0"/>
              <a:t>‹#›</a:t>
            </a:fld>
            <a:endParaRPr lang="zh-CN" altLang="en-US"/>
          </a:p>
        </p:txBody>
      </p:sp>
    </p:spTree>
    <p:extLst>
      <p:ext uri="{BB962C8B-B14F-4D97-AF65-F5344CB8AC3E}">
        <p14:creationId xmlns:p14="http://schemas.microsoft.com/office/powerpoint/2010/main" val="1227031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32F43B-3740-4115-AD9D-7043F3F8027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3933573-3A11-4EA4-B884-405578116A91}"/>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2386E5D-D34C-4C65-8AAC-4964803D96BE}"/>
              </a:ext>
            </a:extLst>
          </p:cNvPr>
          <p:cNvSpPr>
            <a:spLocks noGrp="1"/>
          </p:cNvSpPr>
          <p:nvPr>
            <p:ph type="dt" sz="half" idx="10"/>
          </p:nvPr>
        </p:nvSpPr>
        <p:spPr/>
        <p:txBody>
          <a:bodyPr/>
          <a:lstStyle/>
          <a:p>
            <a:fld id="{866DEFEA-9B49-4C08-9654-B1CAE5D6D99F}" type="datetimeFigureOut">
              <a:rPr lang="zh-CN" altLang="en-US" smtClean="0"/>
              <a:t>2021/6/1</a:t>
            </a:fld>
            <a:endParaRPr lang="zh-CN" altLang="en-US"/>
          </a:p>
        </p:txBody>
      </p:sp>
      <p:sp>
        <p:nvSpPr>
          <p:cNvPr id="5" name="页脚占位符 4">
            <a:extLst>
              <a:ext uri="{FF2B5EF4-FFF2-40B4-BE49-F238E27FC236}">
                <a16:creationId xmlns:a16="http://schemas.microsoft.com/office/drawing/2014/main" id="{0D58C7DE-334C-458E-85CE-75592B316F8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11D3FB8-694D-4B38-B305-465EAEDC84B0}"/>
              </a:ext>
            </a:extLst>
          </p:cNvPr>
          <p:cNvSpPr>
            <a:spLocks noGrp="1"/>
          </p:cNvSpPr>
          <p:nvPr>
            <p:ph type="sldNum" sz="quarter" idx="12"/>
          </p:nvPr>
        </p:nvSpPr>
        <p:spPr/>
        <p:txBody>
          <a:bodyPr/>
          <a:lstStyle/>
          <a:p>
            <a:fld id="{8705CB9B-D622-4C34-B18D-D619613FBAA1}" type="slidenum">
              <a:rPr lang="zh-CN" altLang="en-US" smtClean="0"/>
              <a:t>‹#›</a:t>
            </a:fld>
            <a:endParaRPr lang="zh-CN" altLang="en-US"/>
          </a:p>
        </p:txBody>
      </p:sp>
    </p:spTree>
    <p:extLst>
      <p:ext uri="{BB962C8B-B14F-4D97-AF65-F5344CB8AC3E}">
        <p14:creationId xmlns:p14="http://schemas.microsoft.com/office/powerpoint/2010/main" val="3722589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D82952-4BC3-4EBE-AF2D-9E7EAF393B6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BB406AD-DB59-4EC8-87CB-C41CEFD2A7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5EF9D120-F493-408A-A4C5-81FA0ED835D9}"/>
              </a:ext>
            </a:extLst>
          </p:cNvPr>
          <p:cNvSpPr>
            <a:spLocks noGrp="1"/>
          </p:cNvSpPr>
          <p:nvPr>
            <p:ph type="dt" sz="half" idx="10"/>
          </p:nvPr>
        </p:nvSpPr>
        <p:spPr/>
        <p:txBody>
          <a:bodyPr/>
          <a:lstStyle/>
          <a:p>
            <a:fld id="{866DEFEA-9B49-4C08-9654-B1CAE5D6D99F}" type="datetimeFigureOut">
              <a:rPr lang="zh-CN" altLang="en-US" smtClean="0"/>
              <a:t>2021/6/1</a:t>
            </a:fld>
            <a:endParaRPr lang="zh-CN" altLang="en-US"/>
          </a:p>
        </p:txBody>
      </p:sp>
      <p:sp>
        <p:nvSpPr>
          <p:cNvPr id="5" name="页脚占位符 4">
            <a:extLst>
              <a:ext uri="{FF2B5EF4-FFF2-40B4-BE49-F238E27FC236}">
                <a16:creationId xmlns:a16="http://schemas.microsoft.com/office/drawing/2014/main" id="{E99E65E7-F72E-4C01-A52A-EEBCD960BA0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1981AAB-1C07-4129-B563-AFFC9BE3418E}"/>
              </a:ext>
            </a:extLst>
          </p:cNvPr>
          <p:cNvSpPr>
            <a:spLocks noGrp="1"/>
          </p:cNvSpPr>
          <p:nvPr>
            <p:ph type="sldNum" sz="quarter" idx="12"/>
          </p:nvPr>
        </p:nvSpPr>
        <p:spPr/>
        <p:txBody>
          <a:bodyPr/>
          <a:lstStyle/>
          <a:p>
            <a:fld id="{8705CB9B-D622-4C34-B18D-D619613FBAA1}" type="slidenum">
              <a:rPr lang="zh-CN" altLang="en-US" smtClean="0"/>
              <a:t>‹#›</a:t>
            </a:fld>
            <a:endParaRPr lang="zh-CN" altLang="en-US"/>
          </a:p>
        </p:txBody>
      </p:sp>
    </p:spTree>
    <p:extLst>
      <p:ext uri="{BB962C8B-B14F-4D97-AF65-F5344CB8AC3E}">
        <p14:creationId xmlns:p14="http://schemas.microsoft.com/office/powerpoint/2010/main" val="651711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91106-F9E4-4BF1-9AC4-82C11B95BF4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69C2FA7-DEF0-4543-98C3-C99A015F3512}"/>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C058A601-F176-4AA0-9608-3B9F3880A538}"/>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4DD34549-7EC6-4005-A6E4-649E72D0B14B}"/>
              </a:ext>
            </a:extLst>
          </p:cNvPr>
          <p:cNvSpPr>
            <a:spLocks noGrp="1"/>
          </p:cNvSpPr>
          <p:nvPr>
            <p:ph type="dt" sz="half" idx="10"/>
          </p:nvPr>
        </p:nvSpPr>
        <p:spPr/>
        <p:txBody>
          <a:bodyPr/>
          <a:lstStyle/>
          <a:p>
            <a:fld id="{866DEFEA-9B49-4C08-9654-B1CAE5D6D99F}" type="datetimeFigureOut">
              <a:rPr lang="zh-CN" altLang="en-US" smtClean="0"/>
              <a:t>2021/6/1</a:t>
            </a:fld>
            <a:endParaRPr lang="zh-CN" altLang="en-US"/>
          </a:p>
        </p:txBody>
      </p:sp>
      <p:sp>
        <p:nvSpPr>
          <p:cNvPr id="6" name="页脚占位符 5">
            <a:extLst>
              <a:ext uri="{FF2B5EF4-FFF2-40B4-BE49-F238E27FC236}">
                <a16:creationId xmlns:a16="http://schemas.microsoft.com/office/drawing/2014/main" id="{DF5E1F6D-5FEB-4E25-A645-6CF7E260610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3B3CB4A-2511-43E8-8E91-0A8F1B1913B1}"/>
              </a:ext>
            </a:extLst>
          </p:cNvPr>
          <p:cNvSpPr>
            <a:spLocks noGrp="1"/>
          </p:cNvSpPr>
          <p:nvPr>
            <p:ph type="sldNum" sz="quarter" idx="12"/>
          </p:nvPr>
        </p:nvSpPr>
        <p:spPr/>
        <p:txBody>
          <a:bodyPr/>
          <a:lstStyle/>
          <a:p>
            <a:fld id="{8705CB9B-D622-4C34-B18D-D619613FBAA1}" type="slidenum">
              <a:rPr lang="zh-CN" altLang="en-US" smtClean="0"/>
              <a:t>‹#›</a:t>
            </a:fld>
            <a:endParaRPr lang="zh-CN" altLang="en-US"/>
          </a:p>
        </p:txBody>
      </p:sp>
    </p:spTree>
    <p:extLst>
      <p:ext uri="{BB962C8B-B14F-4D97-AF65-F5344CB8AC3E}">
        <p14:creationId xmlns:p14="http://schemas.microsoft.com/office/powerpoint/2010/main" val="2728468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805F8A-DA4E-4809-A673-571D50E78B6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89AF458-C428-4786-A5EB-9EC6CAE1CB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3733242A-224F-4F63-8D6B-1D95BB2F8035}"/>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99E41B5A-7325-4F92-8E59-D4906E157B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6A742F70-01F5-47DE-86A2-9215D8B7F578}"/>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9F833ABD-D80E-4ECC-9E7F-5649C1CBBA52}"/>
              </a:ext>
            </a:extLst>
          </p:cNvPr>
          <p:cNvSpPr>
            <a:spLocks noGrp="1"/>
          </p:cNvSpPr>
          <p:nvPr>
            <p:ph type="dt" sz="half" idx="10"/>
          </p:nvPr>
        </p:nvSpPr>
        <p:spPr/>
        <p:txBody>
          <a:bodyPr/>
          <a:lstStyle/>
          <a:p>
            <a:fld id="{866DEFEA-9B49-4C08-9654-B1CAE5D6D99F}" type="datetimeFigureOut">
              <a:rPr lang="zh-CN" altLang="en-US" smtClean="0"/>
              <a:t>2021/6/1</a:t>
            </a:fld>
            <a:endParaRPr lang="zh-CN" altLang="en-US"/>
          </a:p>
        </p:txBody>
      </p:sp>
      <p:sp>
        <p:nvSpPr>
          <p:cNvPr id="8" name="页脚占位符 7">
            <a:extLst>
              <a:ext uri="{FF2B5EF4-FFF2-40B4-BE49-F238E27FC236}">
                <a16:creationId xmlns:a16="http://schemas.microsoft.com/office/drawing/2014/main" id="{FB81D8D0-314E-4788-BD1A-08449A52750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5EB1B3C-731E-42DE-9065-EB2E3DB1D249}"/>
              </a:ext>
            </a:extLst>
          </p:cNvPr>
          <p:cNvSpPr>
            <a:spLocks noGrp="1"/>
          </p:cNvSpPr>
          <p:nvPr>
            <p:ph type="sldNum" sz="quarter" idx="12"/>
          </p:nvPr>
        </p:nvSpPr>
        <p:spPr/>
        <p:txBody>
          <a:bodyPr/>
          <a:lstStyle/>
          <a:p>
            <a:fld id="{8705CB9B-D622-4C34-B18D-D619613FBAA1}" type="slidenum">
              <a:rPr lang="zh-CN" altLang="en-US" smtClean="0"/>
              <a:t>‹#›</a:t>
            </a:fld>
            <a:endParaRPr lang="zh-CN" altLang="en-US"/>
          </a:p>
        </p:txBody>
      </p:sp>
    </p:spTree>
    <p:extLst>
      <p:ext uri="{BB962C8B-B14F-4D97-AF65-F5344CB8AC3E}">
        <p14:creationId xmlns:p14="http://schemas.microsoft.com/office/powerpoint/2010/main" val="3328935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F12B61-51D0-4263-9BC0-1E22D9FCEE3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19BF377-549B-4A0E-93A6-29A4C9223EFA}"/>
              </a:ext>
            </a:extLst>
          </p:cNvPr>
          <p:cNvSpPr>
            <a:spLocks noGrp="1"/>
          </p:cNvSpPr>
          <p:nvPr>
            <p:ph type="dt" sz="half" idx="10"/>
          </p:nvPr>
        </p:nvSpPr>
        <p:spPr/>
        <p:txBody>
          <a:bodyPr/>
          <a:lstStyle/>
          <a:p>
            <a:fld id="{866DEFEA-9B49-4C08-9654-B1CAE5D6D99F}" type="datetimeFigureOut">
              <a:rPr lang="zh-CN" altLang="en-US" smtClean="0"/>
              <a:t>2021/6/1</a:t>
            </a:fld>
            <a:endParaRPr lang="zh-CN" altLang="en-US"/>
          </a:p>
        </p:txBody>
      </p:sp>
      <p:sp>
        <p:nvSpPr>
          <p:cNvPr id="4" name="页脚占位符 3">
            <a:extLst>
              <a:ext uri="{FF2B5EF4-FFF2-40B4-BE49-F238E27FC236}">
                <a16:creationId xmlns:a16="http://schemas.microsoft.com/office/drawing/2014/main" id="{1CE0BC88-71F9-4902-A74C-0409305B6F9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D23AABD-B998-4338-BE34-A35E50D5D796}"/>
              </a:ext>
            </a:extLst>
          </p:cNvPr>
          <p:cNvSpPr>
            <a:spLocks noGrp="1"/>
          </p:cNvSpPr>
          <p:nvPr>
            <p:ph type="sldNum" sz="quarter" idx="12"/>
          </p:nvPr>
        </p:nvSpPr>
        <p:spPr/>
        <p:txBody>
          <a:bodyPr/>
          <a:lstStyle/>
          <a:p>
            <a:fld id="{8705CB9B-D622-4C34-B18D-D619613FBAA1}" type="slidenum">
              <a:rPr lang="zh-CN" altLang="en-US" smtClean="0"/>
              <a:t>‹#›</a:t>
            </a:fld>
            <a:endParaRPr lang="zh-CN" altLang="en-US"/>
          </a:p>
        </p:txBody>
      </p:sp>
    </p:spTree>
    <p:extLst>
      <p:ext uri="{BB962C8B-B14F-4D97-AF65-F5344CB8AC3E}">
        <p14:creationId xmlns:p14="http://schemas.microsoft.com/office/powerpoint/2010/main" val="2666702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3403446-BDA1-456B-8092-1D37B2232DA0}"/>
              </a:ext>
            </a:extLst>
          </p:cNvPr>
          <p:cNvSpPr>
            <a:spLocks noGrp="1"/>
          </p:cNvSpPr>
          <p:nvPr>
            <p:ph type="dt" sz="half" idx="10"/>
          </p:nvPr>
        </p:nvSpPr>
        <p:spPr/>
        <p:txBody>
          <a:bodyPr/>
          <a:lstStyle/>
          <a:p>
            <a:fld id="{866DEFEA-9B49-4C08-9654-B1CAE5D6D99F}" type="datetimeFigureOut">
              <a:rPr lang="zh-CN" altLang="en-US" smtClean="0"/>
              <a:t>2021/6/1</a:t>
            </a:fld>
            <a:endParaRPr lang="zh-CN" altLang="en-US"/>
          </a:p>
        </p:txBody>
      </p:sp>
      <p:sp>
        <p:nvSpPr>
          <p:cNvPr id="3" name="页脚占位符 2">
            <a:extLst>
              <a:ext uri="{FF2B5EF4-FFF2-40B4-BE49-F238E27FC236}">
                <a16:creationId xmlns:a16="http://schemas.microsoft.com/office/drawing/2014/main" id="{83279AC2-F0B7-40F9-B38B-65B63E57342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F8E23D0-634C-41AC-BC44-EFFC26C254F2}"/>
              </a:ext>
            </a:extLst>
          </p:cNvPr>
          <p:cNvSpPr>
            <a:spLocks noGrp="1"/>
          </p:cNvSpPr>
          <p:nvPr>
            <p:ph type="sldNum" sz="quarter" idx="12"/>
          </p:nvPr>
        </p:nvSpPr>
        <p:spPr/>
        <p:txBody>
          <a:bodyPr/>
          <a:lstStyle/>
          <a:p>
            <a:fld id="{8705CB9B-D622-4C34-B18D-D619613FBAA1}" type="slidenum">
              <a:rPr lang="zh-CN" altLang="en-US" smtClean="0"/>
              <a:t>‹#›</a:t>
            </a:fld>
            <a:endParaRPr lang="zh-CN" altLang="en-US"/>
          </a:p>
        </p:txBody>
      </p:sp>
    </p:spTree>
    <p:extLst>
      <p:ext uri="{BB962C8B-B14F-4D97-AF65-F5344CB8AC3E}">
        <p14:creationId xmlns:p14="http://schemas.microsoft.com/office/powerpoint/2010/main" val="463306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D9C5F1-B1A5-431E-9C99-6818051DB23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595C5F9-3DA1-4733-B4DB-95D3216799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5F786E4A-DDCD-42D1-9399-F700AB04D7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39EEB35E-F85B-4405-91BA-EE5F3C48D0FB}"/>
              </a:ext>
            </a:extLst>
          </p:cNvPr>
          <p:cNvSpPr>
            <a:spLocks noGrp="1"/>
          </p:cNvSpPr>
          <p:nvPr>
            <p:ph type="dt" sz="half" idx="10"/>
          </p:nvPr>
        </p:nvSpPr>
        <p:spPr/>
        <p:txBody>
          <a:bodyPr/>
          <a:lstStyle/>
          <a:p>
            <a:fld id="{866DEFEA-9B49-4C08-9654-B1CAE5D6D99F}" type="datetimeFigureOut">
              <a:rPr lang="zh-CN" altLang="en-US" smtClean="0"/>
              <a:t>2021/6/1</a:t>
            </a:fld>
            <a:endParaRPr lang="zh-CN" altLang="en-US"/>
          </a:p>
        </p:txBody>
      </p:sp>
      <p:sp>
        <p:nvSpPr>
          <p:cNvPr id="6" name="页脚占位符 5">
            <a:extLst>
              <a:ext uri="{FF2B5EF4-FFF2-40B4-BE49-F238E27FC236}">
                <a16:creationId xmlns:a16="http://schemas.microsoft.com/office/drawing/2014/main" id="{37D8BFF0-8A26-41DE-BF6C-E23FC896A43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27E1815-43C7-4D2D-8B51-983C63C5343C}"/>
              </a:ext>
            </a:extLst>
          </p:cNvPr>
          <p:cNvSpPr>
            <a:spLocks noGrp="1"/>
          </p:cNvSpPr>
          <p:nvPr>
            <p:ph type="sldNum" sz="quarter" idx="12"/>
          </p:nvPr>
        </p:nvSpPr>
        <p:spPr/>
        <p:txBody>
          <a:bodyPr/>
          <a:lstStyle/>
          <a:p>
            <a:fld id="{8705CB9B-D622-4C34-B18D-D619613FBAA1}" type="slidenum">
              <a:rPr lang="zh-CN" altLang="en-US" smtClean="0"/>
              <a:t>‹#›</a:t>
            </a:fld>
            <a:endParaRPr lang="zh-CN" altLang="en-US"/>
          </a:p>
        </p:txBody>
      </p:sp>
    </p:spTree>
    <p:extLst>
      <p:ext uri="{BB962C8B-B14F-4D97-AF65-F5344CB8AC3E}">
        <p14:creationId xmlns:p14="http://schemas.microsoft.com/office/powerpoint/2010/main" val="2703284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8E581E-698B-442C-BCAD-059D1EB3534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43A9A39-6E53-4E8E-8199-5EDAE95953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C547C20-978C-402D-B07F-6022835FB9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229D1982-06C8-4C58-B4AC-63F363997122}"/>
              </a:ext>
            </a:extLst>
          </p:cNvPr>
          <p:cNvSpPr>
            <a:spLocks noGrp="1"/>
          </p:cNvSpPr>
          <p:nvPr>
            <p:ph type="dt" sz="half" idx="10"/>
          </p:nvPr>
        </p:nvSpPr>
        <p:spPr/>
        <p:txBody>
          <a:bodyPr/>
          <a:lstStyle/>
          <a:p>
            <a:fld id="{866DEFEA-9B49-4C08-9654-B1CAE5D6D99F}" type="datetimeFigureOut">
              <a:rPr lang="zh-CN" altLang="en-US" smtClean="0"/>
              <a:t>2021/6/1</a:t>
            </a:fld>
            <a:endParaRPr lang="zh-CN" altLang="en-US"/>
          </a:p>
        </p:txBody>
      </p:sp>
      <p:sp>
        <p:nvSpPr>
          <p:cNvPr id="6" name="页脚占位符 5">
            <a:extLst>
              <a:ext uri="{FF2B5EF4-FFF2-40B4-BE49-F238E27FC236}">
                <a16:creationId xmlns:a16="http://schemas.microsoft.com/office/drawing/2014/main" id="{D199C1B5-9B35-48A5-9205-E8443C23A93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039C945-512E-4D91-B6CF-52F729CD257D}"/>
              </a:ext>
            </a:extLst>
          </p:cNvPr>
          <p:cNvSpPr>
            <a:spLocks noGrp="1"/>
          </p:cNvSpPr>
          <p:nvPr>
            <p:ph type="sldNum" sz="quarter" idx="12"/>
          </p:nvPr>
        </p:nvSpPr>
        <p:spPr/>
        <p:txBody>
          <a:bodyPr/>
          <a:lstStyle/>
          <a:p>
            <a:fld id="{8705CB9B-D622-4C34-B18D-D619613FBAA1}" type="slidenum">
              <a:rPr lang="zh-CN" altLang="en-US" smtClean="0"/>
              <a:t>‹#›</a:t>
            </a:fld>
            <a:endParaRPr lang="zh-CN" altLang="en-US"/>
          </a:p>
        </p:txBody>
      </p:sp>
    </p:spTree>
    <p:extLst>
      <p:ext uri="{BB962C8B-B14F-4D97-AF65-F5344CB8AC3E}">
        <p14:creationId xmlns:p14="http://schemas.microsoft.com/office/powerpoint/2010/main" val="3510487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79C9E2C-3FE5-4E97-89A6-3DA34062E6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778F26D-0337-4387-8D65-F4532969B8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483146C-B3AC-4B7F-92BB-AA1AB8A61F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6DEFEA-9B49-4C08-9654-B1CAE5D6D99F}" type="datetimeFigureOut">
              <a:rPr lang="zh-CN" altLang="en-US" smtClean="0"/>
              <a:t>2021/6/1</a:t>
            </a:fld>
            <a:endParaRPr lang="zh-CN" altLang="en-US"/>
          </a:p>
        </p:txBody>
      </p:sp>
      <p:sp>
        <p:nvSpPr>
          <p:cNvPr id="5" name="页脚占位符 4">
            <a:extLst>
              <a:ext uri="{FF2B5EF4-FFF2-40B4-BE49-F238E27FC236}">
                <a16:creationId xmlns:a16="http://schemas.microsoft.com/office/drawing/2014/main" id="{E0F313F1-1E09-4840-82F0-E67B1E6C72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0A26278-2394-4BCE-891C-DB023E3062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05CB9B-D622-4C34-B18D-D619613FBAA1}" type="slidenum">
              <a:rPr lang="zh-CN" altLang="en-US" smtClean="0"/>
              <a:t>‹#›</a:t>
            </a:fld>
            <a:endParaRPr lang="zh-CN" altLang="en-US"/>
          </a:p>
        </p:txBody>
      </p:sp>
    </p:spTree>
    <p:extLst>
      <p:ext uri="{BB962C8B-B14F-4D97-AF65-F5344CB8AC3E}">
        <p14:creationId xmlns:p14="http://schemas.microsoft.com/office/powerpoint/2010/main" val="1911635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44C704-3F1F-42BA-8BC1-6EFCCE21464C}"/>
              </a:ext>
            </a:extLst>
          </p:cNvPr>
          <p:cNvSpPr>
            <a:spLocks noGrp="1"/>
          </p:cNvSpPr>
          <p:nvPr>
            <p:ph type="ctrTitle"/>
          </p:nvPr>
        </p:nvSpPr>
        <p:spPr/>
        <p:txBody>
          <a:bodyPr/>
          <a:lstStyle/>
          <a:p>
            <a:r>
              <a:rPr lang="en-US" altLang="zh-CN" dirty="0"/>
              <a:t>.NET Core</a:t>
            </a:r>
            <a:endParaRPr lang="zh-CN" altLang="en-US" dirty="0"/>
          </a:p>
        </p:txBody>
      </p:sp>
      <p:sp>
        <p:nvSpPr>
          <p:cNvPr id="3" name="副标题 2">
            <a:extLst>
              <a:ext uri="{FF2B5EF4-FFF2-40B4-BE49-F238E27FC236}">
                <a16:creationId xmlns:a16="http://schemas.microsoft.com/office/drawing/2014/main" id="{663AF7D5-AD71-413B-9CA4-4885DE8DE8EE}"/>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771019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EECC7-E490-42CE-B809-6CCFC4DF0570}"/>
              </a:ext>
            </a:extLst>
          </p:cNvPr>
          <p:cNvSpPr>
            <a:spLocks noGrp="1"/>
          </p:cNvSpPr>
          <p:nvPr>
            <p:ph type="title"/>
          </p:nvPr>
        </p:nvSpPr>
        <p:spPr>
          <a:xfrm>
            <a:off x="838200" y="365125"/>
            <a:ext cx="10515600" cy="1325563"/>
          </a:xfrm>
        </p:spPr>
        <p:txBody>
          <a:bodyPr/>
          <a:lstStyle/>
          <a:p>
            <a:r>
              <a:rPr lang="en-US" altLang="zh-CN" dirty="0"/>
              <a:t>.NET</a:t>
            </a:r>
            <a:r>
              <a:rPr lang="zh-CN" altLang="en-US" dirty="0"/>
              <a:t>生态系统</a:t>
            </a:r>
          </a:p>
        </p:txBody>
      </p:sp>
      <p:pic>
        <p:nvPicPr>
          <p:cNvPr id="1038" name="Picture 14" descr="https://images2015.cnblogs.com/blog/406794/201701/406794-20170118100517937-1155598716.png">
            <a:extLst>
              <a:ext uri="{FF2B5EF4-FFF2-40B4-BE49-F238E27FC236}">
                <a16:creationId xmlns:a16="http://schemas.microsoft.com/office/drawing/2014/main" id="{CAAE9338-D25A-4751-859C-4290B4C363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1307" y="2230072"/>
            <a:ext cx="3810000" cy="219075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ttp://p6.itc.cn/q_70/images03/20201008/1aef25fc7c69458bb0fe238b820d9868.png">
            <a:extLst>
              <a:ext uri="{FF2B5EF4-FFF2-40B4-BE49-F238E27FC236}">
                <a16:creationId xmlns:a16="http://schemas.microsoft.com/office/drawing/2014/main" id="{223304F4-A7DC-4016-BDA0-4F520F5887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1168" y="1464689"/>
            <a:ext cx="8918331" cy="4640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7699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42"/>
                                        </p:tgtEl>
                                        <p:attrNameLst>
                                          <p:attrName>style.visibility</p:attrName>
                                        </p:attrNameLst>
                                      </p:cBhvr>
                                      <p:to>
                                        <p:strVal val="visible"/>
                                      </p:to>
                                    </p:set>
                                    <p:animEffect transition="in" filter="fade">
                                      <p:cBhvr>
                                        <p:cTn id="7" dur="500"/>
                                        <p:tgtEl>
                                          <p:spTgt spid="10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74E14E-4BBE-4701-9E2B-669E10C87E76}"/>
              </a:ext>
            </a:extLst>
          </p:cNvPr>
          <p:cNvSpPr>
            <a:spLocks noGrp="1"/>
          </p:cNvSpPr>
          <p:nvPr>
            <p:ph type="title"/>
          </p:nvPr>
        </p:nvSpPr>
        <p:spPr/>
        <p:txBody>
          <a:bodyPr/>
          <a:lstStyle/>
          <a:p>
            <a:r>
              <a:rPr lang="en-US" altLang="zh-CN" dirty="0"/>
              <a:t>.NET Core</a:t>
            </a:r>
            <a:r>
              <a:rPr lang="zh-CN" altLang="en-US" dirty="0"/>
              <a:t>为什么支持跨平台</a:t>
            </a:r>
          </a:p>
        </p:txBody>
      </p:sp>
      <p:pic>
        <p:nvPicPr>
          <p:cNvPr id="2050" name="Picture 2" descr="https://img2020.cnblogs.com/blog/646500/202004/646500-20200409223132319-505723407.png">
            <a:extLst>
              <a:ext uri="{FF2B5EF4-FFF2-40B4-BE49-F238E27FC236}">
                <a16:creationId xmlns:a16="http://schemas.microsoft.com/office/drawing/2014/main" id="{ED4C6BBC-DCDC-4E31-892D-7A633C60695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58236" y="1690688"/>
            <a:ext cx="7039957" cy="2810267"/>
          </a:xfrm>
          <a:prstGeom prst="rect">
            <a:avLst/>
          </a:prstGeom>
          <a:noFill/>
          <a:extLst>
            <a:ext uri="{909E8E84-426E-40DD-AFC4-6F175D3DCCD1}">
              <a14:hiddenFill xmlns:a14="http://schemas.microsoft.com/office/drawing/2010/main">
                <a:solidFill>
                  <a:srgbClr val="FFFFFF"/>
                </a:solidFill>
              </a14:hiddenFill>
            </a:ext>
          </a:extLst>
        </p:spPr>
      </p:pic>
      <p:sp>
        <p:nvSpPr>
          <p:cNvPr id="17" name="文本框 16">
            <a:extLst>
              <a:ext uri="{FF2B5EF4-FFF2-40B4-BE49-F238E27FC236}">
                <a16:creationId xmlns:a16="http://schemas.microsoft.com/office/drawing/2014/main" id="{5F866659-46E5-4C0E-ACD0-754EC2B308AF}"/>
              </a:ext>
            </a:extLst>
          </p:cNvPr>
          <p:cNvSpPr txBox="1"/>
          <p:nvPr/>
        </p:nvSpPr>
        <p:spPr>
          <a:xfrm>
            <a:off x="8292123" y="2065827"/>
            <a:ext cx="3610708" cy="553998"/>
          </a:xfrm>
          <a:prstGeom prst="rect">
            <a:avLst/>
          </a:prstGeom>
          <a:noFill/>
        </p:spPr>
        <p:txBody>
          <a:bodyPr wrap="square" rtlCol="0">
            <a:spAutoFit/>
          </a:bodyPr>
          <a:lstStyle/>
          <a:p>
            <a:r>
              <a:rPr lang="en-US" altLang="zh-CN" sz="1000" dirty="0"/>
              <a:t>.NET Standard </a:t>
            </a:r>
            <a:r>
              <a:rPr lang="zh-CN" altLang="en-US" sz="1000" dirty="0"/>
              <a:t>是一个</a:t>
            </a:r>
            <a:r>
              <a:rPr lang="en-US" altLang="zh-CN" sz="1000" dirty="0"/>
              <a:t>API</a:t>
            </a:r>
            <a:r>
              <a:rPr lang="zh-CN" altLang="en-US" sz="1000" dirty="0"/>
              <a:t>的标准，基于这个统一的标准，各种类库的开发人员就可以仅编写一次代码，而使得编译后的二进制类库可以在支持这个标准的所有平台上面运行。</a:t>
            </a:r>
          </a:p>
        </p:txBody>
      </p:sp>
      <p:sp>
        <p:nvSpPr>
          <p:cNvPr id="18" name="文本框 17">
            <a:extLst>
              <a:ext uri="{FF2B5EF4-FFF2-40B4-BE49-F238E27FC236}">
                <a16:creationId xmlns:a16="http://schemas.microsoft.com/office/drawing/2014/main" id="{35F8FEF2-21E2-442B-AF7E-9E422686D8BC}"/>
              </a:ext>
            </a:extLst>
          </p:cNvPr>
          <p:cNvSpPr txBox="1"/>
          <p:nvPr/>
        </p:nvSpPr>
        <p:spPr>
          <a:xfrm>
            <a:off x="8321991" y="2748743"/>
            <a:ext cx="3550972" cy="246221"/>
          </a:xfrm>
          <a:prstGeom prst="rect">
            <a:avLst/>
          </a:prstGeom>
          <a:noFill/>
        </p:spPr>
        <p:txBody>
          <a:bodyPr wrap="none" rtlCol="0">
            <a:spAutoFit/>
          </a:bodyPr>
          <a:lstStyle/>
          <a:p>
            <a:r>
              <a:rPr lang="en-US" altLang="zh-CN" sz="1000" dirty="0"/>
              <a:t>.NET Framework</a:t>
            </a:r>
            <a:r>
              <a:rPr lang="zh-CN" altLang="en-US" sz="1000" dirty="0"/>
              <a:t>的基础类库</a:t>
            </a:r>
            <a:r>
              <a:rPr lang="en-US" altLang="zh-CN" sz="1000" dirty="0"/>
              <a:t>BCL,.NET Core</a:t>
            </a:r>
            <a:r>
              <a:rPr lang="zh-CN" altLang="en-US" sz="1000" dirty="0"/>
              <a:t>的基础类库</a:t>
            </a:r>
            <a:r>
              <a:rPr lang="en-US" altLang="zh-CN" sz="1000" dirty="0" err="1"/>
              <a:t>CoreFX</a:t>
            </a:r>
            <a:endParaRPr lang="zh-CN" altLang="en-US" sz="1000" dirty="0"/>
          </a:p>
        </p:txBody>
      </p:sp>
      <p:sp>
        <p:nvSpPr>
          <p:cNvPr id="19" name="文本框 18">
            <a:extLst>
              <a:ext uri="{FF2B5EF4-FFF2-40B4-BE49-F238E27FC236}">
                <a16:creationId xmlns:a16="http://schemas.microsoft.com/office/drawing/2014/main" id="{8C23B2ED-DE5B-414C-A9DD-38C94481286F}"/>
              </a:ext>
            </a:extLst>
          </p:cNvPr>
          <p:cNvSpPr txBox="1"/>
          <p:nvPr/>
        </p:nvSpPr>
        <p:spPr>
          <a:xfrm>
            <a:off x="8351859" y="3235569"/>
            <a:ext cx="3550972" cy="1169551"/>
          </a:xfrm>
          <a:prstGeom prst="rect">
            <a:avLst/>
          </a:prstGeom>
          <a:noFill/>
        </p:spPr>
        <p:txBody>
          <a:bodyPr wrap="square" rtlCol="0">
            <a:spAutoFit/>
          </a:bodyPr>
          <a:lstStyle/>
          <a:p>
            <a:r>
              <a:rPr lang="en-US" altLang="zh-CN" sz="1000" dirty="0"/>
              <a:t>.NET Core</a:t>
            </a:r>
            <a:r>
              <a:rPr lang="zh-CN" altLang="en-US" sz="1000" dirty="0"/>
              <a:t>底层</a:t>
            </a:r>
            <a:r>
              <a:rPr lang="en-US" altLang="zh-CN" sz="1000" dirty="0"/>
              <a:t>Core RT</a:t>
            </a:r>
            <a:r>
              <a:rPr lang="zh-CN" altLang="en-US" sz="1000" dirty="0"/>
              <a:t>和</a:t>
            </a:r>
            <a:r>
              <a:rPr lang="en-US" altLang="zh-CN" sz="1000" dirty="0"/>
              <a:t>Core CLR</a:t>
            </a:r>
            <a:r>
              <a:rPr lang="zh-CN" altLang="en-US" sz="1000" dirty="0"/>
              <a:t>。</a:t>
            </a:r>
            <a:endParaRPr lang="en-US" altLang="zh-CN" sz="1000" dirty="0"/>
          </a:p>
          <a:p>
            <a:r>
              <a:rPr lang="en-US" altLang="zh-CN" sz="1000" dirty="0"/>
              <a:t>Core RT</a:t>
            </a:r>
            <a:r>
              <a:rPr lang="zh-CN" altLang="en-US" sz="1000" dirty="0"/>
              <a:t>是将</a:t>
            </a:r>
            <a:r>
              <a:rPr lang="en-US" altLang="zh-CN" sz="1000" dirty="0" err="1"/>
              <a:t>c#</a:t>
            </a:r>
            <a:r>
              <a:rPr lang="zh-CN" altLang="en-US" sz="1000" dirty="0"/>
              <a:t>或其他代码转为机器码运行，会使用不同的技术，比如</a:t>
            </a:r>
            <a:r>
              <a:rPr lang="en-US" altLang="zh-CN" sz="1000" dirty="0"/>
              <a:t>windows</a:t>
            </a:r>
            <a:r>
              <a:rPr lang="zh-CN" altLang="en-US" sz="1000" dirty="0"/>
              <a:t>上用的</a:t>
            </a:r>
            <a:r>
              <a:rPr lang="en-US" altLang="zh-CN" sz="1000" dirty="0"/>
              <a:t>.NET Native</a:t>
            </a:r>
            <a:r>
              <a:rPr lang="zh-CN" altLang="en-US" sz="1000" dirty="0"/>
              <a:t>，</a:t>
            </a:r>
            <a:r>
              <a:rPr lang="en-US" altLang="zh-CN" sz="1000" dirty="0"/>
              <a:t>Mac OS</a:t>
            </a:r>
            <a:r>
              <a:rPr lang="zh-CN" altLang="en-US" sz="1000" dirty="0"/>
              <a:t>和</a:t>
            </a:r>
            <a:r>
              <a:rPr lang="en-US" altLang="zh-CN" sz="1000" dirty="0"/>
              <a:t>Linux</a:t>
            </a:r>
            <a:r>
              <a:rPr lang="zh-CN" altLang="en-US" sz="1000" dirty="0"/>
              <a:t>用的是</a:t>
            </a:r>
            <a:r>
              <a:rPr lang="en-US" altLang="zh-CN" sz="1000" dirty="0"/>
              <a:t>LLILC</a:t>
            </a:r>
            <a:r>
              <a:rPr lang="zh-CN" altLang="en-US" sz="1000" dirty="0"/>
              <a:t>。</a:t>
            </a:r>
            <a:endParaRPr lang="en-US" altLang="zh-CN" sz="1000" dirty="0"/>
          </a:p>
          <a:p>
            <a:r>
              <a:rPr lang="en-US" altLang="zh-CN" sz="1000" dirty="0"/>
              <a:t>Core CLR</a:t>
            </a:r>
            <a:r>
              <a:rPr lang="zh-CN" altLang="en-US" sz="1000" dirty="0"/>
              <a:t>则是</a:t>
            </a:r>
            <a:r>
              <a:rPr lang="en-US" altLang="zh-CN" sz="1000" dirty="0"/>
              <a:t>.NET Framework CLR</a:t>
            </a:r>
            <a:r>
              <a:rPr lang="zh-CN" altLang="en-US" sz="1000" dirty="0"/>
              <a:t>的移植，包含一个全新的</a:t>
            </a:r>
            <a:r>
              <a:rPr lang="en-US" altLang="zh-CN" sz="1000" dirty="0"/>
              <a:t>JIT</a:t>
            </a:r>
            <a:r>
              <a:rPr lang="zh-CN" altLang="en-US" sz="1000" dirty="0"/>
              <a:t>编译器，</a:t>
            </a:r>
            <a:r>
              <a:rPr lang="en-US" altLang="zh-CN" sz="1000" dirty="0" err="1"/>
              <a:t>RyuJIT</a:t>
            </a:r>
            <a:r>
              <a:rPr lang="zh-CN" altLang="en-US" sz="1000" dirty="0"/>
              <a:t>，性能比旧版</a:t>
            </a:r>
            <a:r>
              <a:rPr lang="en-US" altLang="zh-CN" sz="1000" dirty="0"/>
              <a:t>JIT</a:t>
            </a:r>
            <a:r>
              <a:rPr lang="zh-CN" altLang="en-US" sz="1000" dirty="0"/>
              <a:t>提升约</a:t>
            </a:r>
            <a:r>
              <a:rPr lang="en-US" altLang="zh-CN" sz="1000" dirty="0"/>
              <a:t>25%</a:t>
            </a:r>
          </a:p>
          <a:p>
            <a:endParaRPr lang="zh-CN" altLang="en-US" sz="1000" dirty="0"/>
          </a:p>
        </p:txBody>
      </p:sp>
    </p:spTree>
    <p:extLst>
      <p:ext uri="{BB962C8B-B14F-4D97-AF65-F5344CB8AC3E}">
        <p14:creationId xmlns:p14="http://schemas.microsoft.com/office/powerpoint/2010/main" val="3041434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81315C-D9B7-4F5A-B2C0-AEAB41866E04}"/>
              </a:ext>
            </a:extLst>
          </p:cNvPr>
          <p:cNvSpPr>
            <a:spLocks noGrp="1"/>
          </p:cNvSpPr>
          <p:nvPr>
            <p:ph type="title"/>
          </p:nvPr>
        </p:nvSpPr>
        <p:spPr/>
        <p:txBody>
          <a:bodyPr/>
          <a:lstStyle/>
          <a:p>
            <a:r>
              <a:rPr lang="en-US" altLang="zh-CN" dirty="0"/>
              <a:t>.NET Core</a:t>
            </a:r>
            <a:r>
              <a:rPr lang="zh-CN" altLang="en-US" dirty="0"/>
              <a:t> </a:t>
            </a:r>
            <a:r>
              <a:rPr lang="en-US" altLang="zh-CN" dirty="0"/>
              <a:t>Web</a:t>
            </a:r>
            <a:r>
              <a:rPr lang="zh-CN" altLang="en-US" dirty="0"/>
              <a:t>应用启动流程图</a:t>
            </a:r>
          </a:p>
        </p:txBody>
      </p:sp>
      <p:sp>
        <p:nvSpPr>
          <p:cNvPr id="5" name="内容占位符 4">
            <a:extLst>
              <a:ext uri="{FF2B5EF4-FFF2-40B4-BE49-F238E27FC236}">
                <a16:creationId xmlns:a16="http://schemas.microsoft.com/office/drawing/2014/main" id="{5D560273-156B-4BEE-B9E5-42DFC0799A14}"/>
              </a:ext>
            </a:extLst>
          </p:cNvPr>
          <p:cNvSpPr>
            <a:spLocks noGrp="1"/>
          </p:cNvSpPr>
          <p:nvPr>
            <p:ph idx="1"/>
          </p:nvPr>
        </p:nvSpPr>
        <p:spPr/>
        <p:txBody>
          <a:bodyPr/>
          <a:lstStyle/>
          <a:p>
            <a:endParaRPr lang="zh-CN" altLang="en-US" dirty="0"/>
          </a:p>
        </p:txBody>
      </p:sp>
      <p:pic>
        <p:nvPicPr>
          <p:cNvPr id="3076" name="Picture 4" descr="https://images2018.cnblogs.com/blog/620262/201803/620262-20180323163129652-455992439.png">
            <a:extLst>
              <a:ext uri="{FF2B5EF4-FFF2-40B4-BE49-F238E27FC236}">
                <a16:creationId xmlns:a16="http://schemas.microsoft.com/office/drawing/2014/main" id="{ADEEB97F-6D69-4427-BBC4-4370C18FAE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027" y="111265"/>
            <a:ext cx="8043495" cy="6179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4438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fade">
                                      <p:cBhvr>
                                        <p:cTn id="7"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31970A-8672-43A2-96BC-64B5CB8A7780}"/>
              </a:ext>
            </a:extLst>
          </p:cNvPr>
          <p:cNvSpPr>
            <a:spLocks noGrp="1"/>
          </p:cNvSpPr>
          <p:nvPr>
            <p:ph type="title"/>
          </p:nvPr>
        </p:nvSpPr>
        <p:spPr/>
        <p:txBody>
          <a:bodyPr/>
          <a:lstStyle/>
          <a:p>
            <a:r>
              <a:rPr lang="en-US" altLang="zh-CN" dirty="0"/>
              <a:t>Startup </a:t>
            </a:r>
            <a:r>
              <a:rPr lang="zh-CN" altLang="en-US" dirty="0"/>
              <a:t>类</a:t>
            </a:r>
          </a:p>
        </p:txBody>
      </p:sp>
      <p:sp>
        <p:nvSpPr>
          <p:cNvPr id="4" name="Rectangle 1">
            <a:extLst>
              <a:ext uri="{FF2B5EF4-FFF2-40B4-BE49-F238E27FC236}">
                <a16:creationId xmlns:a16="http://schemas.microsoft.com/office/drawing/2014/main" id="{DC771FA6-B6D9-4BFB-B5D7-E705A4B599D4}"/>
              </a:ext>
            </a:extLst>
          </p:cNvPr>
          <p:cNvSpPr>
            <a:spLocks noGrp="1" noChangeArrowheads="1"/>
          </p:cNvSpPr>
          <p:nvPr>
            <p:ph idx="1"/>
          </p:nvPr>
        </p:nvSpPr>
        <p:spPr bwMode="auto">
          <a:xfrm>
            <a:off x="466093" y="2066173"/>
            <a:ext cx="10962828" cy="361243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39618" tIns="142830" rIns="0" bIns="14283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nSpc>
                <a:spcPct val="100000"/>
              </a:lnSpc>
              <a:buNone/>
            </a:pPr>
            <a:r>
              <a:rPr lang="en-US" altLang="zh-CN" sz="1800" dirty="0"/>
              <a:t>1</a:t>
            </a:r>
            <a:r>
              <a:rPr lang="zh-CN" altLang="en-US" sz="1800" dirty="0"/>
              <a:t>、</a:t>
            </a:r>
            <a:r>
              <a:rPr lang="en-US" altLang="zh-CN" sz="1800" dirty="0"/>
              <a:t>Startup </a:t>
            </a:r>
            <a:r>
              <a:rPr lang="zh-CN" altLang="en-US" sz="1800" dirty="0"/>
              <a:t>构造函数</a:t>
            </a:r>
            <a:endParaRPr lang="en-US" altLang="zh-CN" sz="1800" dirty="0"/>
          </a:p>
          <a:p>
            <a:pPr marL="0" lvl="0" indent="0">
              <a:lnSpc>
                <a:spcPct val="100000"/>
              </a:lnSpc>
              <a:buNone/>
            </a:pPr>
            <a:endParaRPr lang="en-US" altLang="zh-CN" sz="1800" dirty="0"/>
          </a:p>
          <a:p>
            <a:pPr marL="0" lvl="0" indent="0">
              <a:lnSpc>
                <a:spcPct val="100000"/>
              </a:lnSpc>
              <a:buNone/>
            </a:pPr>
            <a:r>
              <a:rPr lang="zh-CN" altLang="en-US" sz="1800" dirty="0"/>
              <a:t>通过依赖注入实例化业务对象。</a:t>
            </a:r>
            <a:endParaRPr lang="en-US" altLang="zh-CN" sz="1800" dirty="0"/>
          </a:p>
          <a:p>
            <a:pPr marL="0" lvl="0" indent="0">
              <a:lnSpc>
                <a:spcPct val="100000"/>
              </a:lnSpc>
              <a:buNone/>
            </a:pPr>
            <a:endParaRPr lang="en-US" altLang="zh-CN" sz="1800" dirty="0"/>
          </a:p>
          <a:p>
            <a:pPr marL="0" lvl="0" indent="0">
              <a:lnSpc>
                <a:spcPct val="100000"/>
              </a:lnSpc>
              <a:buNone/>
            </a:pPr>
            <a:endParaRPr lang="en-US" altLang="zh-CN" sz="1800" dirty="0"/>
          </a:p>
          <a:p>
            <a:pPr marL="0" lvl="0" indent="0">
              <a:lnSpc>
                <a:spcPct val="100000"/>
              </a:lnSpc>
              <a:buNone/>
            </a:pPr>
            <a:r>
              <a:rPr kumimoji="0" lang="en-US" altLang="zh-CN" sz="1800" b="0" i="0" u="none" strike="noStrike" cap="none" normalizeH="0" baseline="0" dirty="0">
                <a:ln>
                  <a:noFill/>
                </a:ln>
                <a:solidFill>
                  <a:schemeClr val="tx1"/>
                </a:solidFill>
                <a:effectLst/>
                <a:latin typeface="Arial" panose="020B0604020202020204" pitchFamily="34" charset="0"/>
              </a:rPr>
              <a:t>2</a:t>
            </a:r>
            <a:r>
              <a:rPr lang="zh-CN" altLang="en-US" sz="1800" dirty="0"/>
              <a:t>、</a:t>
            </a:r>
            <a:r>
              <a:rPr lang="en-US" altLang="zh-CN" sz="1800" dirty="0" err="1"/>
              <a:t>ConfigureServices</a:t>
            </a:r>
            <a:endParaRPr lang="en-US" altLang="zh-CN" sz="1800" dirty="0"/>
          </a:p>
          <a:p>
            <a:pPr marL="0" lvl="0" indent="0">
              <a:lnSpc>
                <a:spcPct val="100000"/>
              </a:lnSpc>
              <a:buNone/>
            </a:pPr>
            <a:endParaRPr lang="en-US" altLang="zh-CN" sz="1800" dirty="0"/>
          </a:p>
          <a:p>
            <a:pPr marL="0" lvl="0" indent="0">
              <a:lnSpc>
                <a:spcPct val="100000"/>
              </a:lnSpc>
              <a:buNone/>
            </a:pPr>
            <a:r>
              <a:rPr lang="en-US" altLang="zh-CN" sz="1800" dirty="0" err="1"/>
              <a:t>Ioc</a:t>
            </a:r>
            <a:r>
              <a:rPr lang="zh-CN" altLang="en-US" sz="1800" dirty="0"/>
              <a:t>容器，注册服务</a:t>
            </a:r>
            <a:endParaRPr lang="en-US" altLang="zh-CN" sz="1800" dirty="0"/>
          </a:p>
          <a:p>
            <a:pPr marL="0" lvl="0" indent="0">
              <a:lnSpc>
                <a:spcPct val="100000"/>
              </a:lnSpc>
              <a:buNone/>
            </a:pPr>
            <a:endParaRPr lang="en-US" altLang="zh-CN" sz="1800" dirty="0"/>
          </a:p>
          <a:p>
            <a:pPr marL="0" lvl="0" indent="0">
              <a:lnSpc>
                <a:spcPct val="100000"/>
              </a:lnSpc>
              <a:buNone/>
            </a:pPr>
            <a:endParaRPr lang="en-US" altLang="zh-CN" sz="1800" dirty="0"/>
          </a:p>
          <a:p>
            <a:pPr marL="0" lvl="0" indent="0">
              <a:lnSpc>
                <a:spcPct val="100000"/>
              </a:lnSpc>
              <a:buNone/>
            </a:pPr>
            <a:r>
              <a:rPr kumimoji="0" lang="en-US" altLang="zh-CN" sz="1800" b="0" i="0" u="none" strike="noStrike" cap="none" normalizeH="0" baseline="0" dirty="0">
                <a:ln>
                  <a:noFill/>
                </a:ln>
                <a:solidFill>
                  <a:schemeClr val="tx1"/>
                </a:solidFill>
                <a:effectLst/>
                <a:latin typeface="Arial" panose="020B0604020202020204" pitchFamily="34" charset="0"/>
              </a:rPr>
              <a:t>3</a:t>
            </a:r>
            <a:r>
              <a:rPr kumimoji="0" lang="zh-CN" altLang="en-US" sz="1800" b="0" i="0" u="none" strike="noStrike" cap="none" normalizeH="0" baseline="0" dirty="0">
                <a:ln>
                  <a:noFill/>
                </a:ln>
                <a:solidFill>
                  <a:schemeClr val="tx1"/>
                </a:solidFill>
                <a:effectLst/>
                <a:latin typeface="Arial" panose="020B0604020202020204" pitchFamily="34" charset="0"/>
              </a:rPr>
              <a:t>、</a:t>
            </a:r>
            <a:r>
              <a:rPr kumimoji="0" lang="en-US" altLang="zh-CN" sz="1800" b="0" i="0" u="none" strike="noStrike" cap="none" normalizeH="0" baseline="0" dirty="0">
                <a:ln>
                  <a:noFill/>
                </a:ln>
                <a:solidFill>
                  <a:schemeClr val="tx1"/>
                </a:solidFill>
                <a:effectLst/>
                <a:latin typeface="Arial" panose="020B0604020202020204" pitchFamily="34" charset="0"/>
              </a:rPr>
              <a:t>Configure</a:t>
            </a:r>
          </a:p>
          <a:p>
            <a:pPr marL="0" lvl="0" indent="0">
              <a:lnSpc>
                <a:spcPct val="100000"/>
              </a:lnSpc>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45433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CB1397-070D-41DC-B196-E451F00B6DDB}"/>
              </a:ext>
            </a:extLst>
          </p:cNvPr>
          <p:cNvSpPr>
            <a:spLocks noGrp="1"/>
          </p:cNvSpPr>
          <p:nvPr>
            <p:ph type="title"/>
          </p:nvPr>
        </p:nvSpPr>
        <p:spPr/>
        <p:txBody>
          <a:bodyPr/>
          <a:lstStyle/>
          <a:p>
            <a:r>
              <a:rPr lang="en-US" altLang="zh-CN" dirty="0"/>
              <a:t>Startup </a:t>
            </a:r>
            <a:r>
              <a:rPr lang="zh-CN" altLang="en-US" dirty="0"/>
              <a:t>类 </a:t>
            </a:r>
            <a:r>
              <a:rPr lang="en-US" altLang="zh-CN" dirty="0">
                <a:latin typeface="Arial" panose="020B0604020202020204" pitchFamily="34" charset="0"/>
              </a:rPr>
              <a:t>Configure</a:t>
            </a:r>
            <a:endParaRPr lang="zh-CN" altLang="en-US" dirty="0"/>
          </a:p>
        </p:txBody>
      </p:sp>
      <p:sp>
        <p:nvSpPr>
          <p:cNvPr id="3" name="内容占位符 2">
            <a:extLst>
              <a:ext uri="{FF2B5EF4-FFF2-40B4-BE49-F238E27FC236}">
                <a16:creationId xmlns:a16="http://schemas.microsoft.com/office/drawing/2014/main" id="{72762795-4774-41A6-9FE2-A2FC0672109F}"/>
              </a:ext>
            </a:extLst>
          </p:cNvPr>
          <p:cNvSpPr>
            <a:spLocks noGrp="1"/>
          </p:cNvSpPr>
          <p:nvPr>
            <p:ph idx="1"/>
          </p:nvPr>
        </p:nvSpPr>
        <p:spPr>
          <a:xfrm>
            <a:off x="838200" y="1825625"/>
            <a:ext cx="10515600" cy="4351338"/>
          </a:xfrm>
        </p:spPr>
        <p:txBody>
          <a:bodyPr>
            <a:normAutofit/>
          </a:bodyPr>
          <a:lstStyle/>
          <a:p>
            <a:pPr marL="0" indent="0">
              <a:buNone/>
            </a:pPr>
            <a:r>
              <a:rPr lang="zh-CN" altLang="en-US" sz="1800" dirty="0"/>
              <a:t>用于构建管道处理</a:t>
            </a:r>
            <a:r>
              <a:rPr lang="en-US" altLang="zh-CN" sz="1800" dirty="0"/>
              <a:t>Http</a:t>
            </a:r>
            <a:r>
              <a:rPr lang="zh-CN" altLang="en-US" sz="1800" dirty="0"/>
              <a:t>请求，管道中的每个中间件（</a:t>
            </a:r>
            <a:r>
              <a:rPr lang="en-US" altLang="zh-CN" sz="1800" dirty="0"/>
              <a:t>Middleware</a:t>
            </a:r>
            <a:r>
              <a:rPr lang="zh-CN" altLang="en-US" sz="1800" dirty="0"/>
              <a:t>）组件负责请求处理和选择是否将请求传递到管道中的下一个组件，在这里我们可以添加自己想要的中间件来处理每一个</a:t>
            </a:r>
            <a:r>
              <a:rPr lang="en-US" altLang="zh-CN" sz="1800" dirty="0"/>
              <a:t>Http</a:t>
            </a:r>
            <a:r>
              <a:rPr lang="zh-CN" altLang="en-US" sz="1800" dirty="0"/>
              <a:t>请求，一般是使用上面的</a:t>
            </a:r>
            <a:r>
              <a:rPr lang="en-US" altLang="zh-CN" sz="1800" dirty="0" err="1"/>
              <a:t>ConfigureServices</a:t>
            </a:r>
            <a:r>
              <a:rPr lang="zh-CN" altLang="en-US" sz="1800" dirty="0"/>
              <a:t>方法中注册好的服务，一般的用法是 </a:t>
            </a:r>
            <a:r>
              <a:rPr lang="en-US" altLang="zh-CN" sz="1800" dirty="0" err="1"/>
              <a:t>app.Usexxx</a:t>
            </a:r>
            <a:r>
              <a:rPr lang="zh-CN" altLang="en-US" sz="1800" dirty="0"/>
              <a:t>，这个</a:t>
            </a:r>
            <a:r>
              <a:rPr lang="en-US" altLang="zh-CN" sz="1800" dirty="0" err="1"/>
              <a:t>Usexxx</a:t>
            </a:r>
            <a:r>
              <a:rPr lang="zh-CN" altLang="en-US" sz="1800" dirty="0"/>
              <a:t>方法是基于</a:t>
            </a:r>
            <a:r>
              <a:rPr lang="en-US" altLang="zh-CN" sz="1800" dirty="0" err="1"/>
              <a:t>IApplicationBuilder</a:t>
            </a:r>
            <a:r>
              <a:rPr lang="zh-CN" altLang="en-US" sz="1800" dirty="0"/>
              <a:t>的扩展。</a:t>
            </a:r>
            <a:endParaRPr lang="en-US" altLang="zh-CN" sz="1800" dirty="0"/>
          </a:p>
          <a:p>
            <a:pPr marL="0" indent="0">
              <a:buNone/>
            </a:pPr>
            <a:endParaRPr lang="zh-CN" altLang="en-US" sz="1800" dirty="0"/>
          </a:p>
        </p:txBody>
      </p:sp>
      <p:pic>
        <p:nvPicPr>
          <p:cNvPr id="2052" name="Picture 4" descr="https://img2018.cnblogs.com/blog/1479901/201904/1479901-20190416001443609-934082280.png">
            <a:extLst>
              <a:ext uri="{FF2B5EF4-FFF2-40B4-BE49-F238E27FC236}">
                <a16:creationId xmlns:a16="http://schemas.microsoft.com/office/drawing/2014/main" id="{6CC8FD64-8448-4FC0-AC35-2058EADD4A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5142" y="2882900"/>
            <a:ext cx="5838825"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6741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fade">
                                      <p:cBhvr>
                                        <p:cTn id="7"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7BD9A5-8840-45B5-A73F-D3B7016B5159}"/>
              </a:ext>
            </a:extLst>
          </p:cNvPr>
          <p:cNvSpPr>
            <a:spLocks noGrp="1"/>
          </p:cNvSpPr>
          <p:nvPr>
            <p:ph type="title"/>
          </p:nvPr>
        </p:nvSpPr>
        <p:spPr/>
        <p:txBody>
          <a:bodyPr/>
          <a:lstStyle/>
          <a:p>
            <a:r>
              <a:rPr lang="zh-CN" altLang="en-US" dirty="0"/>
              <a:t>什么是依赖注入</a:t>
            </a:r>
          </a:p>
        </p:txBody>
      </p:sp>
      <p:sp>
        <p:nvSpPr>
          <p:cNvPr id="3" name="内容占位符 2">
            <a:extLst>
              <a:ext uri="{FF2B5EF4-FFF2-40B4-BE49-F238E27FC236}">
                <a16:creationId xmlns:a16="http://schemas.microsoft.com/office/drawing/2014/main" id="{CDBAD396-19DD-4413-9C35-F1B15EA6F6A5}"/>
              </a:ext>
            </a:extLst>
          </p:cNvPr>
          <p:cNvSpPr>
            <a:spLocks noGrp="1"/>
          </p:cNvSpPr>
          <p:nvPr>
            <p:ph idx="1"/>
          </p:nvPr>
        </p:nvSpPr>
        <p:spPr>
          <a:xfrm>
            <a:off x="838200" y="1461477"/>
            <a:ext cx="10515600" cy="5031398"/>
          </a:xfrm>
        </p:spPr>
        <p:txBody>
          <a:bodyPr>
            <a:normAutofit/>
          </a:bodyPr>
          <a:lstStyle/>
          <a:p>
            <a:pPr marL="0" indent="0">
              <a:buNone/>
            </a:pPr>
            <a:r>
              <a:rPr lang="en-US" altLang="zh-CN" sz="1800" dirty="0" err="1"/>
              <a:t>IoC</a:t>
            </a:r>
            <a:r>
              <a:rPr lang="en-US" altLang="zh-CN" sz="1800" dirty="0"/>
              <a:t>(</a:t>
            </a:r>
            <a:r>
              <a:rPr lang="en-US" altLang="zh-CN" sz="1800" b="1" dirty="0"/>
              <a:t>Inversion of Control</a:t>
            </a:r>
            <a:r>
              <a:rPr lang="en-US" altLang="zh-CN" sz="1800" dirty="0"/>
              <a:t>)</a:t>
            </a:r>
            <a:r>
              <a:rPr lang="zh-CN" altLang="en-US" sz="1800" dirty="0"/>
              <a:t>，控制反转，不是什么技术，而是一种设计思想。</a:t>
            </a:r>
            <a:r>
              <a:rPr lang="en-US" altLang="zh-CN" sz="1800" dirty="0"/>
              <a:t>DI</a:t>
            </a:r>
            <a:r>
              <a:rPr lang="zh-CN" altLang="en-US" sz="1800" dirty="0"/>
              <a:t>依赖注入。</a:t>
            </a:r>
            <a:r>
              <a:rPr lang="en-US" altLang="zh-CN" sz="1800" dirty="0" err="1"/>
              <a:t>IoC</a:t>
            </a:r>
            <a:r>
              <a:rPr lang="zh-CN" altLang="en-US" sz="1800" dirty="0"/>
              <a:t>和</a:t>
            </a:r>
            <a:r>
              <a:rPr lang="en-US" altLang="zh-CN" sz="1800" dirty="0"/>
              <a:t>DI</a:t>
            </a:r>
            <a:r>
              <a:rPr lang="zh-CN" altLang="en-US" sz="1800" dirty="0"/>
              <a:t>基本是一个意思，可以说是同一个概念的不同角度描述。</a:t>
            </a:r>
            <a:endParaRPr lang="en-US" altLang="zh-CN" sz="1800" dirty="0"/>
          </a:p>
          <a:p>
            <a:pPr marL="0" indent="0">
              <a:buNone/>
            </a:pPr>
            <a:endParaRPr lang="en-US" altLang="zh-CN" sz="1800" dirty="0"/>
          </a:p>
          <a:p>
            <a:pPr marL="0" indent="0">
              <a:buNone/>
            </a:pPr>
            <a:r>
              <a:rPr lang="zh-CN" altLang="en-US" sz="1800" dirty="0"/>
              <a:t>软件设计原则中有一个依赖倒置原则（</a:t>
            </a:r>
            <a:r>
              <a:rPr lang="en-US" altLang="zh-CN" sz="1800" dirty="0"/>
              <a:t>DIP</a:t>
            </a:r>
            <a:r>
              <a:rPr lang="zh-CN" altLang="en-US" sz="1800" dirty="0"/>
              <a:t>），就是为了解耦。高层模块不应该依赖于底层模块。二者都应该依赖于抽象。抽象不应该依赖于细节，细节应该依赖于抽象。而依赖注入是实现这种原则的方式之一。</a:t>
            </a:r>
            <a:endParaRPr lang="en-US" altLang="zh-CN" sz="1800" dirty="0"/>
          </a:p>
          <a:p>
            <a:pPr marL="0" indent="0">
              <a:buNone/>
            </a:pPr>
            <a:endParaRPr lang="en-US" altLang="zh-CN" sz="1800" dirty="0"/>
          </a:p>
          <a:p>
            <a:pPr marL="0" indent="0">
              <a:buNone/>
            </a:pPr>
            <a:r>
              <a:rPr lang="zh-CN" altLang="en-US" sz="1800" dirty="0"/>
              <a:t>举个现实中例子：小明去行政领一节</a:t>
            </a:r>
            <a:r>
              <a:rPr lang="en-US" altLang="zh-CN" sz="1800" dirty="0"/>
              <a:t>5</a:t>
            </a:r>
            <a:r>
              <a:rPr lang="zh-CN" altLang="en-US" sz="1800" dirty="0"/>
              <a:t>号电池，然后行政给了小明一节黑象牌</a:t>
            </a:r>
            <a:r>
              <a:rPr lang="en-US" altLang="zh-CN" sz="1800" dirty="0"/>
              <a:t>5</a:t>
            </a:r>
            <a:r>
              <a:rPr lang="zh-CN" altLang="en-US" sz="1800" dirty="0"/>
              <a:t>号电池来分析 </a:t>
            </a:r>
            <a:endParaRPr lang="en-US" altLang="zh-CN" sz="1800" dirty="0"/>
          </a:p>
          <a:p>
            <a:pPr marL="0" indent="0">
              <a:buNone/>
            </a:pPr>
            <a:r>
              <a:rPr lang="zh-CN" altLang="en-US" sz="1600" dirty="0"/>
              <a:t>小明只需要向行政领一节</a:t>
            </a:r>
            <a:r>
              <a:rPr lang="en-US" altLang="zh-CN" sz="1600" dirty="0"/>
              <a:t>5</a:t>
            </a:r>
            <a:r>
              <a:rPr lang="zh-CN" altLang="en-US" sz="1600" dirty="0"/>
              <a:t>号电池即可，小明不需要关心什么牌子的电池，电池从哪来的，电池的价格等等。他们俩共同需要关心的是一节</a:t>
            </a:r>
            <a:r>
              <a:rPr lang="en-US" altLang="zh-CN" sz="1600" dirty="0"/>
              <a:t>5</a:t>
            </a:r>
            <a:r>
              <a:rPr lang="zh-CN" altLang="en-US" sz="1600" dirty="0"/>
              <a:t>号电池即可。</a:t>
            </a:r>
            <a:endParaRPr lang="en-US" altLang="zh-CN" sz="1600" dirty="0"/>
          </a:p>
          <a:p>
            <a:pPr marL="0" indent="0">
              <a:buNone/>
            </a:pPr>
            <a:r>
              <a:rPr lang="zh-CN" altLang="en-US" sz="1600" dirty="0"/>
              <a:t>即使后期行政给了小明北孚电池，小明仍可以正常使用。他们只需要满足一个规则（</a:t>
            </a:r>
            <a:r>
              <a:rPr lang="en-US" altLang="zh-CN" sz="1600" dirty="0"/>
              <a:t>5</a:t>
            </a:r>
            <a:r>
              <a:rPr lang="zh-CN" altLang="en-US" sz="1600" dirty="0"/>
              <a:t>号电池）即可。</a:t>
            </a:r>
            <a:endParaRPr lang="en-US" altLang="zh-CN" sz="1600" dirty="0"/>
          </a:p>
          <a:p>
            <a:pPr marL="0" indent="0">
              <a:buNone/>
            </a:pPr>
            <a:r>
              <a:rPr lang="zh-CN" altLang="en-US" sz="1600" dirty="0"/>
              <a:t>小明（高层模块）不应该依赖黑象牌电池（低层模块），两者应该都依赖</a:t>
            </a:r>
            <a:r>
              <a:rPr lang="en-US" altLang="zh-CN" sz="1600" dirty="0"/>
              <a:t>5</a:t>
            </a:r>
            <a:r>
              <a:rPr lang="zh-CN" altLang="en-US" sz="1600" dirty="0"/>
              <a:t>号电池（抽象）。</a:t>
            </a:r>
            <a:endParaRPr lang="en-US" altLang="zh-CN" sz="1600" dirty="0"/>
          </a:p>
          <a:p>
            <a:pPr marL="0" indent="0">
              <a:buNone/>
            </a:pPr>
            <a:r>
              <a:rPr lang="zh-CN" altLang="en-US" sz="1600" dirty="0"/>
              <a:t>如果小明直接获取到（</a:t>
            </a:r>
            <a:r>
              <a:rPr lang="en-US" altLang="zh-CN" sz="1600" dirty="0"/>
              <a:t>new</a:t>
            </a:r>
            <a:r>
              <a:rPr lang="zh-CN" altLang="en-US" sz="1600" dirty="0"/>
              <a:t>）黑象牌电池，如果后期业务变更提供的是北孚电池，那么我们就需要更改小明的代码；再如果公司有几百个小明，代码量可想而知。</a:t>
            </a:r>
            <a:endParaRPr lang="en-US" altLang="zh-CN" sz="1600" dirty="0"/>
          </a:p>
          <a:p>
            <a:pPr marL="0" indent="0">
              <a:buNone/>
            </a:pPr>
            <a:r>
              <a:rPr lang="zh-CN" altLang="en-US" sz="1600" dirty="0"/>
              <a:t>为了解决直接获取（</a:t>
            </a:r>
            <a:r>
              <a:rPr lang="en-US" altLang="zh-CN" sz="1600" dirty="0"/>
              <a:t>new</a:t>
            </a:r>
            <a:r>
              <a:rPr lang="zh-CN" altLang="en-US" sz="1600" dirty="0"/>
              <a:t>）黑象牌电池，简单说为了解耦，我们让每位员工通过行政领取（构造函数，属性，方法等），这种即使更改其他品牌，而小明压根不需要关心。</a:t>
            </a:r>
          </a:p>
        </p:txBody>
      </p:sp>
    </p:spTree>
    <p:extLst>
      <p:ext uri="{BB962C8B-B14F-4D97-AF65-F5344CB8AC3E}">
        <p14:creationId xmlns:p14="http://schemas.microsoft.com/office/powerpoint/2010/main" val="3706756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B7E4C5-A0D3-4304-A842-17246344335A}"/>
              </a:ext>
            </a:extLst>
          </p:cNvPr>
          <p:cNvSpPr>
            <a:spLocks noGrp="1"/>
          </p:cNvSpPr>
          <p:nvPr>
            <p:ph type="title"/>
          </p:nvPr>
        </p:nvSpPr>
        <p:spPr/>
        <p:txBody>
          <a:bodyPr/>
          <a:lstStyle/>
          <a:p>
            <a:r>
              <a:rPr lang="en-US" altLang="zh-CN" dirty="0"/>
              <a:t>DDD(Domain Driven Design)</a:t>
            </a:r>
            <a:endParaRPr lang="zh-CN" altLang="en-US" dirty="0"/>
          </a:p>
        </p:txBody>
      </p:sp>
      <p:sp>
        <p:nvSpPr>
          <p:cNvPr id="3" name="内容占位符 2">
            <a:extLst>
              <a:ext uri="{FF2B5EF4-FFF2-40B4-BE49-F238E27FC236}">
                <a16:creationId xmlns:a16="http://schemas.microsoft.com/office/drawing/2014/main" id="{347213F7-7AF0-4768-8B1A-CE0DBFB8D05F}"/>
              </a:ext>
            </a:extLst>
          </p:cNvPr>
          <p:cNvSpPr>
            <a:spLocks noGrp="1"/>
          </p:cNvSpPr>
          <p:nvPr>
            <p:ph idx="1"/>
          </p:nvPr>
        </p:nvSpPr>
        <p:spPr/>
        <p:txBody>
          <a:bodyPr/>
          <a:lstStyle/>
          <a:p>
            <a:pPr marL="0" indent="0">
              <a:buNone/>
            </a:pPr>
            <a:r>
              <a:rPr lang="zh-CN" altLang="en-US" dirty="0"/>
              <a:t>领域驱动设计</a:t>
            </a:r>
          </a:p>
        </p:txBody>
      </p:sp>
    </p:spTree>
    <p:extLst>
      <p:ext uri="{BB962C8B-B14F-4D97-AF65-F5344CB8AC3E}">
        <p14:creationId xmlns:p14="http://schemas.microsoft.com/office/powerpoint/2010/main" val="241111502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550</TotalTime>
  <Words>625</Words>
  <Application>Microsoft Office PowerPoint</Application>
  <PresentationFormat>宽屏</PresentationFormat>
  <Paragraphs>36</Paragraphs>
  <Slides>8</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8</vt:i4>
      </vt:variant>
    </vt:vector>
  </HeadingPairs>
  <TitlesOfParts>
    <vt:vector size="12" baseType="lpstr">
      <vt:lpstr>等线</vt:lpstr>
      <vt:lpstr>等线 Light</vt:lpstr>
      <vt:lpstr>Arial</vt:lpstr>
      <vt:lpstr>Office 主题​​</vt:lpstr>
      <vt:lpstr>.NET Core</vt:lpstr>
      <vt:lpstr>.NET生态系统</vt:lpstr>
      <vt:lpstr>.NET Core为什么支持跨平台</vt:lpstr>
      <vt:lpstr>.NET Core Web应用启动流程图</vt:lpstr>
      <vt:lpstr>Startup 类</vt:lpstr>
      <vt:lpstr>Startup 类 Configure</vt:lpstr>
      <vt:lpstr>什么是依赖注入</vt:lpstr>
      <vt:lpstr>DDD(Domain Driven Design)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黄烨华</dc:creator>
  <cp:lastModifiedBy>黄烨华</cp:lastModifiedBy>
  <cp:revision>21</cp:revision>
  <dcterms:created xsi:type="dcterms:W3CDTF">2021-05-21T06:06:37Z</dcterms:created>
  <dcterms:modified xsi:type="dcterms:W3CDTF">2021-06-01T05:28:08Z</dcterms:modified>
</cp:coreProperties>
</file>