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23F5A71-488F-4B1D-8CEE-FF6DBF85C744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BE396002-958F-4CFD-8D50-5A169757E25C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3612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7BD5CEF4-287B-4588-9CF5-1BE98931F232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750" name="Rectangle 4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ACB99A8-692C-4EDB-B6EB-436832278E99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9D07BC9-95AA-44F5-BA5E-C15E8A827CE7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12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09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9E15828-A2DF-4364-A3FD-64626FD38304}" type="slidenum">
              <a:rPr lang="en-US">
                <a:ea typeface="Verdana" pitchFamily="34" charset="0"/>
                <a:cs typeface="Verdana" pitchFamily="34" charset="0"/>
              </a:rPr>
              <a:pPr/>
              <a:t>13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A6A5582-A93F-4340-BE2E-347512C8564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BF386CC-7AE1-4C5C-B0A8-B970BE2BAC0F}" type="slidenum">
              <a:rPr lang="en-US">
                <a:ea typeface="Verdana" pitchFamily="34" charset="0"/>
                <a:cs typeface="Verdana" pitchFamily="34" charset="0"/>
              </a:rPr>
              <a:pPr/>
              <a:t>14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62A6DDA-83A4-4F52-ACBD-95E6BEF2D776}" type="slidenum">
              <a:rPr lang="en-US">
                <a:ea typeface="Verdana" pitchFamily="34" charset="0"/>
                <a:cs typeface="Verdana" pitchFamily="34" charset="0"/>
              </a:rPr>
              <a:pPr/>
              <a:t>15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C13458E3-43D7-41C6-A7EE-E113AAFF74D5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9A0292D-1E71-4A42-BA2F-D7D9514D3741}" type="slidenum">
              <a:rPr lang="en-US">
                <a:ea typeface="Verdana" pitchFamily="34" charset="0"/>
                <a:cs typeface="Verdana" pitchFamily="34" charset="0"/>
              </a:rPr>
              <a:pPr/>
              <a:t>16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0ECF319-489A-4178-9BB3-6E90C5269A11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06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2555B9C-3935-4B8C-B386-DB8FEE2EEEB2}" type="slidenum">
              <a:rPr lang="en-US">
                <a:ea typeface="Verdana" pitchFamily="34" charset="0"/>
                <a:cs typeface="Verdana" pitchFamily="34" charset="0"/>
              </a:rPr>
              <a:pPr/>
              <a:t>17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ED302D2-36B7-4E6A-A1EE-7B86DEE9D33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AF9ACF5-D13B-4AB4-A475-F8C4DD6F2A54}" type="slidenum">
              <a:rPr lang="en-US">
                <a:ea typeface="Verdana" pitchFamily="34" charset="0"/>
                <a:cs typeface="Verdana" pitchFamily="34" charset="0"/>
              </a:rPr>
              <a:pPr/>
              <a:t>18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3D1D81D5-B4E8-43BB-9186-91AB002BE4B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46A52FD-5B68-4E45-B847-5029E6E49848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3A3E056-33FA-4D00-9E01-ECD0A34EC92C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4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2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2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BC5CD67-13EC-4D6E-9AD2-FF5BC10E73ED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7B3CF40-E537-45DC-B292-DBF7F7734750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3612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F1F06E5-72CB-4B40-831C-E7FC4973A72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8" name="Rectangle 4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D15732B-880F-44B8-88B8-FE1B08C7A5EC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0DABA42C-BAA6-456F-A20A-5A1E5DAC353F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6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48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36C58FD-03D2-4DAA-AC13-28EDDCA2BD23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045F9F6E-B873-4D12-B520-04B55A60A9D2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58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7926" cy="3521075"/>
          </a:xfrm>
          <a:solidFill>
            <a:srgbClr val="FFFFFF"/>
          </a:solidFill>
          <a:ln/>
        </p:spPr>
      </p:sp>
      <p:sp>
        <p:nvSpPr>
          <p:cNvPr id="358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59770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4E5421E-139B-44D9-9DFF-4BB20731E44B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dirty="0" smtClean="0">
              <a:ea typeface="Microsoft YaHei" charset="-122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0D570E0-CF52-4FB1-A232-A216F577FC91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6869" name="Rectangle 3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6338" cy="351948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E1CB0C8-F0C0-4419-BD9B-D797526E65B7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6F0D26C6-115D-492E-94B1-7D3C3834B86D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9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78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F9934C6-C5FA-477E-91DB-A60A9CFCC296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2FDA65DB-03AF-416E-BBE5-B17563F8635D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10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89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7926" cy="3521075"/>
          </a:xfrm>
          <a:solidFill>
            <a:srgbClr val="FFFFFF"/>
          </a:solidFill>
          <a:ln/>
        </p:spPr>
      </p:sp>
      <p:sp>
        <p:nvSpPr>
          <p:cNvPr id="389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59770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37E5AF7-10C7-40AB-9F98-4243EE3B2C6C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A91707E-4E27-4198-96E9-9949A51FBB12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11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99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99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18: </a:t>
            </a:r>
            <a:r>
              <a:rPr lang="en-US" sz="4400" b="1" dirty="0" smtClean="0"/>
              <a:t>Basics of</a:t>
            </a:r>
            <a:br>
              <a:rPr lang="en-US" sz="4400" b="1" dirty="0" smtClean="0"/>
            </a:br>
            <a:r>
              <a:rPr lang="en-US" sz="4400" b="1" dirty="0" smtClean="0"/>
              <a:t>Collection Framework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List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66981" y="1287772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add(Object) : adds element at the end of the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add(index, Object) : adds element at the specified index position.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remove(Object) : Removes the first occurrence of the specified element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indexOf(Object) : Returns the index of the first occurrence of the specified element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get(index) :  Returns the element at the specified position in this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f) set(index, Object) : Replaces the element at the specified position in this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" y="0"/>
            <a:ext cx="11832608" cy="9037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  <a:ea typeface="DejaVu Sans" charset="0"/>
                <a:cs typeface="DejaVu Sans" charset="0"/>
              </a:rPr>
              <a:t>The Map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DejaVu Sans" charset="0"/>
                <a:cs typeface="DejaVu Sans" charset="0"/>
              </a:rPr>
              <a:t>Interface</a:t>
            </a:r>
            <a:endParaRPr lang="en-US" sz="4000" dirty="0">
              <a:solidFill>
                <a:schemeClr val="bg1"/>
              </a:solidFill>
              <a:latin typeface="+mj-lt"/>
              <a:ea typeface="DejaVu Sans" charset="0"/>
              <a:cs typeface="DejaVu Sans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00151" y="1105469"/>
            <a:ext cx="9120716" cy="171961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A Map is an object that maps keys to values.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Keys are unique, values can be duplicated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A key is an object used to retrieve a value in Map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Map does not extend Collection interface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00151" y="3240088"/>
            <a:ext cx="9120716" cy="3060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Map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HashMap: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 implementation is based on a hash table.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on (key, value) pairs.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TreeMap: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 implementation is based on tree structure.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(key, value) pairs are ordered on the key.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List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94527" y="1301419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	put(Object key, Object value) : Associates the specified value with the specified key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get(Object key) :Returns the value to which the specified key is mapped.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 Key) : Removes the mapping for a key from this map if it is present.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keySet() : Returns a Set view of the keys contained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values() : Returns a Collection view of the values contained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An object that enables you to traverse through a collection.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98034" y="2160589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To remove elements from the collection selectively, if desired.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200151" y="3060701"/>
            <a:ext cx="9120716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You get an Iterator reference for a collection by calling its iterator() method.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198033" y="3959225"/>
            <a:ext cx="9601200" cy="2160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Important methods of Iterator interface: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a) hasNext() : Returns true if the iteration has more elements.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b) next() : Returns the next element in the iteration.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c) remove() : Removes from the underlying collection the last element returned by the iterator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9157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Iterator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0" y="1"/>
            <a:ext cx="12010029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0" dirty="0" err="1">
                <a:solidFill>
                  <a:schemeClr val="bg1"/>
                </a:solidFill>
                <a:latin typeface="+mj-lt"/>
              </a:rPr>
              <a:t>SortedSet</a:t>
            </a:r>
            <a:r>
              <a:rPr lang="en-US" sz="4000" b="0" dirty="0">
                <a:solidFill>
                  <a:schemeClr val="bg1"/>
                </a:solidFill>
                <a:latin typeface="+mj-lt"/>
              </a:rPr>
              <a:t> interface</a:t>
            </a:r>
            <a:r>
              <a:rPr lang="en-US" sz="4000" b="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98034" y="1260476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  <a:cs typeface="Courier New" pitchFamily="49" charset="0"/>
              </a:rPr>
              <a:t>The SortedSet provides a total ordering on its elements.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198034" y="2160589"/>
            <a:ext cx="9120717" cy="12588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More interestingly, all elements inserted into a SortedSet must implement the Comparable interface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200151" y="3600451"/>
            <a:ext cx="9120716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One of the implementation class for SortedSet is TreeSet.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200151" y="4679950"/>
            <a:ext cx="9120716" cy="16192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Important methods in SortedSet are: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a) first() :  Returns the first (lowest) element currently in this set.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b) last() : Returns the last (highest) element currently in this set.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3620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Set interface does not provide any ordering guarantees.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98034" y="2160588"/>
            <a:ext cx="9362017" cy="10795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It's sub-interface, SortedSet, represents a set that is sorted according to specific Comparable or Comparator implementation.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200151" y="3419476"/>
            <a:ext cx="9359900" cy="12604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In order to be sorted, the objects of the SortedSet must implement Comparable or Comparator interface.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200151" y="4859339"/>
            <a:ext cx="9359900" cy="12604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Methods of Comparable: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compareTo(Object o)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Methods of Comparator: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compare(Object ob1, Object ob2)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7345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Ordering Collections: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rgbClr val="595959"/>
                </a:solidFill>
              </a:rPr>
              <a:t>Collection Framework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imposes a total ordering on the objects of each class that implements it.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98034" y="2339976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has a single method called compareTo(Object o)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00151" y="3600451"/>
            <a:ext cx="9359900" cy="14398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implementing class has to implement compareTo method and should write the logic for comparing the objects as part of this method.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198034" y="5219701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It uses the same comparison method every time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642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Comparable interface: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00151" y="3600451"/>
            <a:ext cx="9359900" cy="14398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Syntax of compare() method: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public int compare(Object ob1, Object ob2){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//comparison logic goes here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53067" y="1298575"/>
            <a:ext cx="9738784" cy="8064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Comparator interface gives you the capability to sort a given collection in any number of different ways.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253067" y="2339975"/>
            <a:ext cx="9738784" cy="10795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having only a method called compare() to be implemented.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5062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Comparator interface: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173298" y="1284929"/>
            <a:ext cx="9738783" cy="19415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provides the same comparison every time.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Provide a </a:t>
            </a:r>
            <a:r>
              <a:rPr lang="en-IN" sz="2000" b="0">
                <a:solidFill>
                  <a:srgbClr val="000000"/>
                </a:solidFill>
              </a:rPr>
              <a:t>public int compareTo(Object o)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method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no argument while instantiating </a:t>
            </a:r>
            <a:r>
              <a:rPr lang="en-IN" sz="2000" b="0">
                <a:solidFill>
                  <a:srgbClr val="000000"/>
                </a:solidFill>
              </a:rPr>
              <a:t>Tree Set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constructor.</a:t>
            </a:r>
          </a:p>
          <a:p>
            <a:pPr algn="l">
              <a:lnSpc>
                <a:spcPts val="2963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00151" y="3419475"/>
            <a:ext cx="9738783" cy="27003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provides the different ways of comparisons for us.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Create as many different classes that implement </a:t>
            </a:r>
            <a:r>
              <a:rPr lang="en-IN" sz="2000" b="0">
                <a:solidFill>
                  <a:srgbClr val="000000"/>
                </a:solidFill>
              </a:rPr>
              <a:t>Comparator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as you like. Each for one comparison.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Provide a </a:t>
            </a:r>
            <a:r>
              <a:rPr lang="en-IN" sz="2000" b="0">
                <a:solidFill>
                  <a:srgbClr val="000000"/>
                </a:solidFill>
              </a:rPr>
              <a:t>public int compare(Object ob1, Object ob2)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method.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an argument of type Comparator while instantiating </a:t>
            </a:r>
            <a:r>
              <a:rPr lang="en-IN" sz="2000" b="0">
                <a:solidFill>
                  <a:srgbClr val="000000"/>
                </a:solidFill>
              </a:rPr>
              <a:t>Tree Set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constructor.</a:t>
            </a:r>
          </a:p>
          <a:p>
            <a:pPr algn="l">
              <a:lnSpc>
                <a:spcPts val="2963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94169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Differences between Comparable and Comparator: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Define collections 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Understanding the importance of collections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Identifying core collection interfaces and their implementation classes. 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Perform basic operations on all collections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Use </a:t>
            </a:r>
            <a:r>
              <a:rPr lang="en-US" sz="3000" dirty="0" err="1" smtClean="0"/>
              <a:t>Iterator</a:t>
            </a:r>
            <a:r>
              <a:rPr lang="en-US" sz="3000" dirty="0" smtClean="0"/>
              <a:t> interface and </a:t>
            </a:r>
            <a:r>
              <a:rPr lang="en-US" sz="3000" dirty="0" err="1" smtClean="0"/>
              <a:t>SortedSet</a:t>
            </a:r>
            <a:r>
              <a:rPr lang="en-US" sz="3000" dirty="0" smtClean="0"/>
              <a:t>.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Use the Comparator and Comparable interfaces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80484" y="1276350"/>
            <a:ext cx="11123083" cy="1063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cs typeface="Courier New" pitchFamily="49" charset="0"/>
              </a:rPr>
              <a:t>A Collection is a structured group of objects manipulate as a single object. Corresponds to a bag.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Java Collections Framework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80485" y="2519363"/>
            <a:ext cx="6479116" cy="50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Limitations of Static Array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41867" y="3060700"/>
            <a:ext cx="11218333" cy="1619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cs typeface="Courier New" pitchFamily="49" charset="0"/>
            </a:endParaRPr>
          </a:p>
          <a:p>
            <a:pPr algn="l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Arrays are fixed size.</a:t>
            </a:r>
          </a:p>
          <a:p>
            <a:pPr algn="l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An array can only hold one type of objects (including primitives).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Example: Employee[] </a:t>
            </a:r>
            <a:r>
              <a:rPr lang="en-IN" sz="2000" dirty="0" err="1">
                <a:cs typeface="Courier New" pitchFamily="49" charset="0"/>
              </a:rPr>
              <a:t>emp</a:t>
            </a:r>
            <a:r>
              <a:rPr lang="en-IN" sz="2000" dirty="0">
                <a:cs typeface="Courier New" pitchFamily="49" charset="0"/>
              </a:rPr>
              <a:t> = new Employee[10];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cs typeface="Courier New" pitchFamily="49" charset="0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129050" y="4903836"/>
            <a:ext cx="9580729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/>
              <a:t>              So we need Dynamic Arrays.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80484" y="5065713"/>
            <a:ext cx="1439333" cy="514350"/>
          </a:xfrm>
          <a:prstGeom prst="rect">
            <a:avLst/>
          </a:prstGeom>
          <a:solidFill>
            <a:srgbClr val="4F81BD"/>
          </a:solidFill>
          <a:ln w="12600" cap="sq">
            <a:solidFill>
              <a:srgbClr val="DDDDDD"/>
            </a:solidFill>
            <a:miter lim="800000"/>
            <a:headEnd/>
            <a:tailEnd/>
          </a:ln>
          <a:effectLst>
            <a:outerShdw dist="17819" dir="27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>
                <a:cs typeface="Courier New" pitchFamily="49" charset="0"/>
              </a:rPr>
              <a:t>Note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69901" y="1439864"/>
            <a:ext cx="11112500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dynamic in nature and can grow as necessary.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9318" y="3522663"/>
            <a:ext cx="11144249" cy="1079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can contain only Objects (reference types) and not primitives.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80485" y="4859338"/>
            <a:ext cx="11144249" cy="900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defined in java.util package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80485" y="2339976"/>
            <a:ext cx="11144249" cy="900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Heterogeneous, can store different objects as part of a collection.</a:t>
            </a: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0968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Collection Framework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20285" y="4503738"/>
            <a:ext cx="8401049" cy="704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As they are interfaces they do not provide any implementation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439333" y="3600451"/>
            <a:ext cx="8401051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primarily defined through a set of interfaces.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439333" y="5400676"/>
            <a:ext cx="8401051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They are supported by a set of classes that implement the interfaces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333" y="1260476"/>
            <a:ext cx="8401051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Collection interfaces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037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Set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Interface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00151" y="1260476"/>
            <a:ext cx="9120716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Corresponds to the mathematical definition of a set 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duplicates elements are allowed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of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Indexing is not there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200151" y="3240088"/>
            <a:ext cx="9120716" cy="3060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Set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HashSet: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Implemented using a hash table.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of elements.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TreeSet: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Implemented using a tree structure.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Guarantees ordering of elements.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Set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48867" y="1260476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add(Object) : Adds the specified element to this set if it is not already present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remove(Object) : Removes the specified element from this set if it is present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c) size() : Returns the number of elements in this set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contains(Object) : Returns true if this set contains the specified element.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containsAll(Collection) : Returns true if this set contains all of the elements of the specified collection.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f) retainAll(Collection) : Retains only the elements in this set that are contained in the specified collection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466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508000" y="1041401"/>
          <a:ext cx="11178118" cy="5427663"/>
        </p:xfrm>
        <a:graphic>
          <a:graphicData uri="http://schemas.openxmlformats.org/drawingml/2006/table">
            <a:tbl>
              <a:tblPr/>
              <a:tblGrid>
                <a:gridCol w="516467"/>
                <a:gridCol w="10661651"/>
              </a:tblGrid>
              <a:tr h="5427663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17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32640" marR="19680" marT="14760" marB="14760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SetDemo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void view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it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hasNext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hlinkClick r:id="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println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void main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hlinkClick r:id="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[]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args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   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Raju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"Kumar"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Vamsi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Arun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"Vijay"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"Rama"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Vamsi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Kiran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"Kumar"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Raju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view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9680" marR="19680" marT="14760" marB="1476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876367" y="4008439"/>
            <a:ext cx="1625600" cy="22891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u="sng">
                <a:solidFill>
                  <a:srgbClr val="000000"/>
                </a:solidFill>
              </a:rPr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Raju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Vijay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Arun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Kumar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Kiran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Vamsi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Rama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6197600" y="3321050"/>
            <a:ext cx="3454400" cy="1649413"/>
          </a:xfrm>
          <a:prstGeom prst="wedgeRectCallout">
            <a:avLst>
              <a:gd name="adj1" fmla="val -70648"/>
              <a:gd name="adj2" fmla="val 39801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Will not allow the duplicates  as hashcode is same but Order is unpredicted 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9042400" y="1600200"/>
            <a:ext cx="3149600" cy="1143000"/>
          </a:xfrm>
          <a:prstGeom prst="wedgeRectCallout">
            <a:avLst>
              <a:gd name="adj1" fmla="val -77199"/>
              <a:gd name="adj2" fmla="val 79185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This is generic type.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We will see it in coming sessions.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4144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Hash Set Example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List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Interface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00151" y="1260475"/>
            <a:ext cx="10320867" cy="1619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The List interface corresponds to an order group of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Duplicates elements are allowed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Insertion ordering is maintained for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Access to elements via indexes, like arrays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00151" y="3060701"/>
            <a:ext cx="10320867" cy="3419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List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  ArrayList 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Its an array based implementation 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Elements can be accessed directly via the get and set methods using indexes.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LinkedList: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Its a double linked list implementation.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Gives better performance on add and remove operations when compared to ArrayList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474</TotalTime>
  <Words>1191</Words>
  <Application>Microsoft Office PowerPoint</Application>
  <PresentationFormat>Custom</PresentationFormat>
  <Paragraphs>287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Session_Tempalate</vt:lpstr>
      <vt:lpstr>Session 18: Basics of Collection Framework  Module 4.2: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80</cp:revision>
  <dcterms:created xsi:type="dcterms:W3CDTF">2015-08-03T16:07:15Z</dcterms:created>
  <dcterms:modified xsi:type="dcterms:W3CDTF">2015-09-23T10:47:40Z</dcterms:modified>
</cp:coreProperties>
</file>