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DF5CD22-909C-4A0A-98E4-4B4B89CABEDB}" type="slidenum">
              <a:rPr lang="en-US" smtClean="0"/>
              <a:pPr defTabSz="958764">
                <a:defRPr/>
              </a:pPr>
              <a:t>3</a:t>
            </a:fld>
            <a:endParaRPr lang="en-US" dirty="0" smtClean="0"/>
          </a:p>
        </p:txBody>
      </p:sp>
      <p:sp>
        <p:nvSpPr>
          <p:cNvPr id="3277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3ECC28F-BF14-43C1-AE9F-D4EE2C8F269E}" type="slidenum">
              <a:rPr lang="en-US" smtClean="0"/>
              <a:pPr defTabSz="958764">
                <a:defRPr/>
              </a:pPr>
              <a:t>12</a:t>
            </a:fld>
            <a:endParaRPr lang="en-US" dirty="0" smtClean="0"/>
          </a:p>
        </p:txBody>
      </p:sp>
      <p:sp>
        <p:nvSpPr>
          <p:cNvPr id="4198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D459F44-160F-4FD4-8C6F-FFDEA51D6729}" type="slidenum">
              <a:rPr lang="en-US" smtClean="0"/>
              <a:pPr defTabSz="958764">
                <a:defRPr/>
              </a:pPr>
              <a:t>13</a:t>
            </a:fld>
            <a:endParaRPr lang="en-US" dirty="0" smtClean="0"/>
          </a:p>
        </p:txBody>
      </p:sp>
      <p:sp>
        <p:nvSpPr>
          <p:cNvPr id="4301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E3336899-E6A4-4151-8FA6-FD0D089A0CF0}" type="slidenum">
              <a:rPr lang="en-US" smtClean="0"/>
              <a:pPr defTabSz="958764">
                <a:defRPr/>
              </a:pPr>
              <a:t>14</a:t>
            </a:fld>
            <a:endParaRPr lang="en-US" dirty="0" smtClean="0"/>
          </a:p>
        </p:txBody>
      </p:sp>
      <p:sp>
        <p:nvSpPr>
          <p:cNvPr id="4403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C1CFA83-2450-49A6-A109-06FE34445EC9}" type="slidenum">
              <a:rPr lang="en-US" smtClean="0"/>
              <a:pPr defTabSz="958764">
                <a:defRPr/>
              </a:pPr>
              <a:t>15</a:t>
            </a:fld>
            <a:endParaRPr lang="en-US" dirty="0" smtClean="0"/>
          </a:p>
        </p:txBody>
      </p:sp>
      <p:sp>
        <p:nvSpPr>
          <p:cNvPr id="4506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C2957E1-BB61-48C8-9BAA-66BB9D797598}" type="slidenum">
              <a:rPr lang="en-US" smtClean="0"/>
              <a:pPr defTabSz="958764">
                <a:defRPr/>
              </a:pPr>
              <a:t>16</a:t>
            </a:fld>
            <a:endParaRPr lang="en-US" dirty="0" smtClean="0"/>
          </a:p>
        </p:txBody>
      </p:sp>
      <p:sp>
        <p:nvSpPr>
          <p:cNvPr id="460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ACD384D2-E6D8-49D7-B475-5941AA4869A8}" type="slidenum">
              <a:rPr lang="en-US" smtClean="0"/>
              <a:pPr defTabSz="958764">
                <a:defRPr/>
              </a:pPr>
              <a:t>17</a:t>
            </a:fld>
            <a:endParaRPr lang="en-US" dirty="0" smtClean="0"/>
          </a:p>
        </p:txBody>
      </p:sp>
      <p:sp>
        <p:nvSpPr>
          <p:cNvPr id="4710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095431C2-98E4-41F7-9CF7-F028D8ECF702}" type="slidenum">
              <a:rPr lang="en-US" smtClean="0"/>
              <a:pPr defTabSz="958764">
                <a:defRPr/>
              </a:pPr>
              <a:t>18</a:t>
            </a:fld>
            <a:endParaRPr lang="en-US" dirty="0" smtClean="0"/>
          </a:p>
        </p:txBody>
      </p:sp>
      <p:sp>
        <p:nvSpPr>
          <p:cNvPr id="4813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8744B39E-006F-4C68-8A34-6802ED283A2B}" type="slidenum">
              <a:rPr lang="en-US" smtClean="0"/>
              <a:pPr defTabSz="958764">
                <a:defRPr/>
              </a:pPr>
              <a:t>19</a:t>
            </a:fld>
            <a:endParaRPr lang="en-US" dirty="0" smtClean="0"/>
          </a:p>
        </p:txBody>
      </p:sp>
      <p:sp>
        <p:nvSpPr>
          <p:cNvPr id="4915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E30BBC1-7D14-4137-92B4-6529A795E579}" type="slidenum">
              <a:rPr lang="en-US" smtClean="0"/>
              <a:pPr defTabSz="958764">
                <a:defRPr/>
              </a:pPr>
              <a:t>4</a:t>
            </a:fld>
            <a:endParaRPr lang="en-US" dirty="0" smtClean="0"/>
          </a:p>
        </p:txBody>
      </p:sp>
      <p:sp>
        <p:nvSpPr>
          <p:cNvPr id="3379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52063453-7A52-4D0A-AC21-C4F7643F7061}" type="slidenum">
              <a:rPr lang="en-US" smtClean="0"/>
              <a:pPr defTabSz="958764">
                <a:defRPr/>
              </a:pPr>
              <a:t>5</a:t>
            </a:fld>
            <a:endParaRPr lang="en-US" dirty="0" smtClean="0"/>
          </a:p>
        </p:txBody>
      </p:sp>
      <p:sp>
        <p:nvSpPr>
          <p:cNvPr id="3482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18A86FD2-56EF-4946-A0B4-88251E646AE9}" type="slidenum">
              <a:rPr lang="en-US" smtClean="0"/>
              <a:pPr defTabSz="958764">
                <a:defRPr/>
              </a:pPr>
              <a:t>6</a:t>
            </a:fld>
            <a:endParaRPr lang="en-US" dirty="0" smtClean="0"/>
          </a:p>
        </p:txBody>
      </p:sp>
      <p:sp>
        <p:nvSpPr>
          <p:cNvPr id="3584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B7729AA1-B64F-4A64-9CFA-E0A2C5EA8904}" type="slidenum">
              <a:rPr lang="en-US" smtClean="0"/>
              <a:pPr defTabSz="958764">
                <a:defRPr/>
              </a:pPr>
              <a:t>7</a:t>
            </a:fld>
            <a:endParaRPr lang="en-US" dirty="0" smtClean="0"/>
          </a:p>
        </p:txBody>
      </p:sp>
      <p:sp>
        <p:nvSpPr>
          <p:cNvPr id="36868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286386D9-F27C-446F-983A-F68899BF8EDD}" type="slidenum">
              <a:rPr lang="en-US" smtClean="0"/>
              <a:pPr defTabSz="958764">
                <a:defRPr/>
              </a:pPr>
              <a:t>8</a:t>
            </a:fld>
            <a:endParaRPr lang="en-US" dirty="0" smtClean="0"/>
          </a:p>
        </p:txBody>
      </p:sp>
      <p:sp>
        <p:nvSpPr>
          <p:cNvPr id="3789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F3AFDDDB-8370-4162-AD4C-F675A9DCD19E}" type="slidenum">
              <a:rPr lang="en-US" smtClean="0"/>
              <a:pPr defTabSz="958764">
                <a:defRPr/>
              </a:pPr>
              <a:t>9</a:t>
            </a:fld>
            <a:endParaRPr lang="en-US" dirty="0" smtClean="0"/>
          </a:p>
        </p:txBody>
      </p:sp>
      <p:sp>
        <p:nvSpPr>
          <p:cNvPr id="38916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94092413-791C-476D-978E-B572BBD2A0FB}" type="slidenum">
              <a:rPr lang="en-US" smtClean="0"/>
              <a:pPr defTabSz="958764">
                <a:defRPr/>
              </a:pPr>
              <a:t>10</a:t>
            </a:fld>
            <a:endParaRPr lang="en-US" dirty="0" smtClean="0"/>
          </a:p>
        </p:txBody>
      </p:sp>
      <p:sp>
        <p:nvSpPr>
          <p:cNvPr id="39940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xfrm>
            <a:off x="506016" y="4009572"/>
            <a:ext cx="5049739" cy="449640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8764">
              <a:defRPr/>
            </a:pPr>
            <a:fld id="{D071EEB2-2DE6-49B9-BE0E-7258383CA39D}" type="slidenum">
              <a:rPr lang="en-US" smtClean="0"/>
              <a:pPr defTabSz="958764">
                <a:defRPr/>
              </a:pPr>
              <a:t>11</a:t>
            </a:fld>
            <a:endParaRPr lang="en-US" dirty="0" smtClean="0"/>
          </a:p>
        </p:txBody>
      </p:sp>
      <p:sp>
        <p:nvSpPr>
          <p:cNvPr id="4096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 userDrawn="1"/>
        </p:nvSpPr>
        <p:spPr bwMode="auto">
          <a:xfrm>
            <a:off x="11176000" y="6553201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fld id="{3684B223-37BA-4574-9CCA-23A1A95B9F0B}" type="slidenum">
              <a:rPr lang="en-US">
                <a:solidFill>
                  <a:srgbClr val="FCFBF9"/>
                </a:solidFill>
              </a:rPr>
              <a:pPr algn="r">
                <a:defRPr/>
              </a:pPr>
              <a:t>‹#›</a:t>
            </a:fld>
            <a:endParaRPr lang="en-US">
              <a:solidFill>
                <a:srgbClr val="FCFBF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2813"/>
            <a:ext cx="109728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5470" y="2524835"/>
            <a:ext cx="10126638" cy="133748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22: </a:t>
            </a:r>
            <a:r>
              <a:rPr lang="en-US" sz="4400" b="1" dirty="0" smtClean="0"/>
              <a:t>Java IO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</a:t>
            </a:r>
            <a:r>
              <a:rPr lang="en-IN" sz="4400" b="1" dirty="0" smtClean="0"/>
              <a:t>4.2</a:t>
            </a:r>
            <a:r>
              <a:rPr lang="en-IN" sz="4400" b="1" dirty="0" smtClean="0"/>
              <a:t>: Core Java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22251" y="2098676"/>
            <a:ext cx="11684000" cy="3495675"/>
            <a:chOff x="166255" y="2098050"/>
            <a:chExt cx="8763002" cy="3495675"/>
          </a:xfrm>
        </p:grpSpPr>
        <p:cxnSp>
          <p:nvCxnSpPr>
            <p:cNvPr id="18437" name="Straight Connector 45"/>
            <p:cNvCxnSpPr>
              <a:cxnSpLocks noChangeShapeType="1"/>
            </p:cNvCxnSpPr>
            <p:nvPr/>
          </p:nvCxnSpPr>
          <p:spPr bwMode="auto">
            <a:xfrm>
              <a:off x="2147455" y="538939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38" name="Straight Connector 46"/>
            <p:cNvCxnSpPr>
              <a:cxnSpLocks noChangeShapeType="1"/>
            </p:cNvCxnSpPr>
            <p:nvPr/>
          </p:nvCxnSpPr>
          <p:spPr bwMode="auto">
            <a:xfrm>
              <a:off x="2147455" y="3322164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39" name="Straight Connector 47"/>
            <p:cNvCxnSpPr>
              <a:cxnSpLocks noChangeShapeType="1"/>
            </p:cNvCxnSpPr>
            <p:nvPr/>
          </p:nvCxnSpPr>
          <p:spPr bwMode="auto">
            <a:xfrm>
              <a:off x="2147455" y="4872585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0" name="Straight Connector 48"/>
            <p:cNvCxnSpPr>
              <a:cxnSpLocks noChangeShapeType="1"/>
            </p:cNvCxnSpPr>
            <p:nvPr/>
          </p:nvCxnSpPr>
          <p:spPr bwMode="auto">
            <a:xfrm>
              <a:off x="5271655" y="331725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1" name="Straight Connector 49"/>
            <p:cNvCxnSpPr>
              <a:cxnSpLocks noChangeShapeType="1"/>
            </p:cNvCxnSpPr>
            <p:nvPr/>
          </p:nvCxnSpPr>
          <p:spPr bwMode="auto">
            <a:xfrm>
              <a:off x="2147455" y="4355778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2" name="Straight Connector 50"/>
            <p:cNvCxnSpPr>
              <a:cxnSpLocks noChangeShapeType="1"/>
            </p:cNvCxnSpPr>
            <p:nvPr/>
          </p:nvCxnSpPr>
          <p:spPr bwMode="auto">
            <a:xfrm>
              <a:off x="2147455" y="2805357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3" name="Straight Connector 51"/>
            <p:cNvCxnSpPr>
              <a:cxnSpLocks noChangeShapeType="1"/>
            </p:cNvCxnSpPr>
            <p:nvPr/>
          </p:nvCxnSpPr>
          <p:spPr bwMode="auto">
            <a:xfrm>
              <a:off x="2147455" y="228855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8444" name="Straight Connector 52"/>
            <p:cNvCxnSpPr>
              <a:cxnSpLocks noChangeShapeType="1"/>
            </p:cNvCxnSpPr>
            <p:nvPr/>
          </p:nvCxnSpPr>
          <p:spPr bwMode="auto">
            <a:xfrm>
              <a:off x="1842655" y="3838971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54" name="Flowchart: Alternate Process 53"/>
            <p:cNvSpPr/>
            <p:nvPr/>
          </p:nvSpPr>
          <p:spPr>
            <a:xfrm>
              <a:off x="166255" y="3641100"/>
              <a:ext cx="1752600" cy="381000"/>
            </a:xfrm>
            <a:prstGeom prst="flowChartAlternate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" lastClr="FFFFFF"/>
                  </a:solidFill>
                  <a:cs typeface="+mn-cs"/>
                </a:rPr>
                <a:t>Writer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299855" y="2098050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BufferedWriter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299855" y="2617163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CharArrayWriter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99855" y="3136275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OutputStreamReader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99855" y="3655388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FilterWriter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299855" y="4174500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PipedWriter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881256" y="3117225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FileWriter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cxnSp>
          <p:nvCxnSpPr>
            <p:cNvPr id="18452" name="Straight Connector 60"/>
            <p:cNvCxnSpPr>
              <a:cxnSpLocks noChangeShapeType="1"/>
            </p:cNvCxnSpPr>
            <p:nvPr/>
          </p:nvCxnSpPr>
          <p:spPr bwMode="auto">
            <a:xfrm rot="5400000">
              <a:off x="585357" y="3841125"/>
              <a:ext cx="3124198" cy="2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62" name="Rounded Rectangle 61"/>
            <p:cNvSpPr/>
            <p:nvPr/>
          </p:nvSpPr>
          <p:spPr>
            <a:xfrm>
              <a:off x="2299855" y="4693613"/>
              <a:ext cx="3048001" cy="3810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StringWriter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99855" y="5212725"/>
              <a:ext cx="3048001" cy="38100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FilterWriter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Stream Class Hierarchy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3647018" y="319405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Manipulate file objects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3663951" y="40513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Read and write to file streams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3663951" y="23368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Create file objects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Files and File I/O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22251" y="2019301"/>
            <a:ext cx="11137900" cy="12731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marL="342900" indent="-342900"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File myFile;</a:t>
            </a:r>
          </a:p>
          <a:p>
            <a:pPr marL="342900" indent="-342900"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myFile = new File("myfile.txt");</a:t>
            </a:r>
          </a:p>
          <a:p>
            <a:pPr marL="342900" indent="-342900"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myFile = new File("MyDocs", "myfile.txt");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2252" y="1423988"/>
            <a:ext cx="11144249" cy="5953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The File class provides several utilities: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8233" y="3963988"/>
            <a:ext cx="11144251" cy="10969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30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Directories are treated like files in the Java programming language. You can create a File object that represents a directory and then use it to identify other files, for example: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8234" y="5060950"/>
            <a:ext cx="11137900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File myDir = new File("MyDocs");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myFile = new File(myDir, "myfile.txt");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Creating a New File Object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5317" y="1195388"/>
            <a:ext cx="5808133" cy="2881312"/>
            <a:chOff x="2427288" y="1423987"/>
            <a:chExt cx="4356697" cy="2881313"/>
          </a:xfrm>
        </p:grpSpPr>
        <p:sp>
          <p:nvSpPr>
            <p:cNvPr id="21518" name="TextBox 3"/>
            <p:cNvSpPr txBox="1">
              <a:spLocks noChangeArrowheads="1"/>
            </p:cNvSpPr>
            <p:nvPr/>
          </p:nvSpPr>
          <p:spPr bwMode="auto">
            <a:xfrm>
              <a:off x="2428380" y="2019300"/>
              <a:ext cx="4354512" cy="2286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getName()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getPath()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getAbsolutePath()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 getParent()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long lastModified()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long length()</a:t>
              </a:r>
            </a:p>
          </p:txBody>
        </p:sp>
        <p:sp>
          <p:nvSpPr>
            <p:cNvPr id="21519" name="TextBox 4"/>
            <p:cNvSpPr txBox="1">
              <a:spLocks noChangeArrowheads="1"/>
            </p:cNvSpPr>
            <p:nvPr/>
          </p:nvSpPr>
          <p:spPr bwMode="auto">
            <a:xfrm>
              <a:off x="2427288" y="1423987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File information: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05317" y="4419600"/>
            <a:ext cx="5808133" cy="1765300"/>
            <a:chOff x="801687" y="3962400"/>
            <a:chExt cx="4356697" cy="1765300"/>
          </a:xfrm>
        </p:grpSpPr>
        <p:sp>
          <p:nvSpPr>
            <p:cNvPr id="21516" name="TextBox 6"/>
            <p:cNvSpPr txBox="1">
              <a:spLocks noChangeArrowheads="1"/>
            </p:cNvSpPr>
            <p:nvPr/>
          </p:nvSpPr>
          <p:spPr bwMode="auto">
            <a:xfrm>
              <a:off x="801688" y="4557713"/>
              <a:ext cx="4354512" cy="1169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renameTo(File newName)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delete()</a:t>
              </a:r>
            </a:p>
          </p:txBody>
        </p:sp>
        <p:sp>
          <p:nvSpPr>
            <p:cNvPr id="21517" name="TextBox 7"/>
            <p:cNvSpPr txBox="1">
              <a:spLocks noChangeArrowheads="1"/>
            </p:cNvSpPr>
            <p:nvPr/>
          </p:nvSpPr>
          <p:spPr bwMode="auto">
            <a:xfrm>
              <a:off x="801687" y="3962400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File modification: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97600" y="4419600"/>
            <a:ext cx="5808133" cy="1765300"/>
            <a:chOff x="801687" y="3962400"/>
            <a:chExt cx="4356697" cy="1765300"/>
          </a:xfrm>
        </p:grpSpPr>
        <p:sp>
          <p:nvSpPr>
            <p:cNvPr id="21514" name="TextBox 10"/>
            <p:cNvSpPr txBox="1">
              <a:spLocks noChangeArrowheads="1"/>
            </p:cNvSpPr>
            <p:nvPr/>
          </p:nvSpPr>
          <p:spPr bwMode="auto">
            <a:xfrm>
              <a:off x="801688" y="4557713"/>
              <a:ext cx="4354512" cy="1169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mkdir()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String[] list()</a:t>
              </a:r>
            </a:p>
          </p:txBody>
        </p:sp>
        <p:sp>
          <p:nvSpPr>
            <p:cNvPr id="21515" name="TextBox 11"/>
            <p:cNvSpPr txBox="1">
              <a:spLocks noChangeArrowheads="1"/>
            </p:cNvSpPr>
            <p:nvPr/>
          </p:nvSpPr>
          <p:spPr bwMode="auto">
            <a:xfrm>
              <a:off x="801687" y="3962400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Directory utilities: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197600" y="1195388"/>
            <a:ext cx="5808133" cy="2881312"/>
            <a:chOff x="2427288" y="1423987"/>
            <a:chExt cx="4356697" cy="2881313"/>
          </a:xfrm>
        </p:grpSpPr>
        <p:sp>
          <p:nvSpPr>
            <p:cNvPr id="21512" name="TextBox 13"/>
            <p:cNvSpPr txBox="1">
              <a:spLocks noChangeArrowheads="1"/>
            </p:cNvSpPr>
            <p:nvPr/>
          </p:nvSpPr>
          <p:spPr bwMode="auto">
            <a:xfrm>
              <a:off x="2428380" y="2019300"/>
              <a:ext cx="4354512" cy="2286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exists()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canWrite()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canRead()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isFile()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isDirectory()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isAbsolute();</a:t>
              </a:r>
            </a:p>
            <a:p>
              <a:pPr marL="342900" indent="-342900" algn="l">
                <a:lnSpc>
                  <a:spcPts val="2500"/>
                </a:lnSpc>
                <a:buClr>
                  <a:srgbClr val="292929"/>
                </a:buClr>
                <a:buFont typeface="Arial" charset="0"/>
                <a:buChar char="•"/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latin typeface="Courier New" pitchFamily="49" charset="0"/>
                  <a:cs typeface="Courier New" pitchFamily="49" charset="0"/>
                </a:rPr>
                <a:t>boolean is Hidden();</a:t>
              </a:r>
            </a:p>
          </p:txBody>
        </p:sp>
        <p:sp>
          <p:nvSpPr>
            <p:cNvPr id="21513" name="TextBox 14"/>
            <p:cNvSpPr txBox="1">
              <a:spLocks noChangeArrowheads="1"/>
            </p:cNvSpPr>
            <p:nvPr/>
          </p:nvSpPr>
          <p:spPr bwMode="auto">
            <a:xfrm>
              <a:off x="2427288" y="1423987"/>
              <a:ext cx="4356697" cy="5953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l">
                <a:lnSpc>
                  <a:spcPts val="30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File tests:</a:t>
              </a:r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The File Tests and Utilities 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89767" y="2509839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BufferedReader class to use the readLine method.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89767" y="4056064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FileWriter class to write characters.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135467" y="1830389"/>
            <a:ext cx="2578100" cy="130492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2000" b="0" dirty="0">
                <a:solidFill>
                  <a:schemeClr val="bg1"/>
                </a:solidFill>
                <a:cs typeface="Arial" pitchFamily="34" charset="0"/>
              </a:rPr>
              <a:t>For file input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gray">
          <a:xfrm>
            <a:off x="135467" y="4051300"/>
            <a:ext cx="2584451" cy="13081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2000" b="0" dirty="0">
                <a:solidFill>
                  <a:schemeClr val="bg1"/>
                </a:solidFill>
                <a:cs typeface="Arial" pitchFamily="34" charset="0"/>
              </a:rPr>
              <a:t>For file output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89767" y="1827214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FileReader class to read characters.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89767" y="4735514"/>
            <a:ext cx="8807451" cy="6254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just"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Use the PrintWriter class to use the print and println methods.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Stream Class Hierarchy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>
            <a:lvl1pPr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import java.io.*;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public class ReadFile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public static void main (String[] args)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// Create file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File file = new File(args[0]);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endParaRPr lang="en-US" sz="2000" b="0" noProof="1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try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Create a buffered reader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to read each line from a file.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BufferedReader in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  = new BufferedReader(new </a:t>
            </a:r>
          </a:p>
          <a:p>
            <a:pPr marL="40005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FileReader(file));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String s;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// Read each line from file and echo it to the screen.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s = in.readLine();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Input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>
            <a:lvl1pPr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while ( s != null 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System.out.println("Read: " + s);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s = in.readLine();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}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// Close the buffered reader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in.close();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} catch (FileNotFoundException e1)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// If this file does not exist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System.err.println("File not found: " </a:t>
            </a:r>
          </a:p>
          <a:p>
            <a:pPr marL="29210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+ file);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} catch (IOException e2)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Catch any other IO exceptions.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e2.printStackTrace();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Input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import java.io.*;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public class WriteFile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public static void main (String[] args)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// Create file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File file = new File(args[0]);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try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// Create a buffered reader to read each line from standard in.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InputStreamReader isr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      = new InputStreamReader(System.in);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BufferedReader in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      = new BufferedReader(isr);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Output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>
            <a:lvl1pPr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 sz="1000"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// Create a print writer on this file.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PrintWriter out</a:t>
            </a:r>
          </a:p>
          <a:p>
            <a:pPr marL="45720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= new PrintWriter(new FileWriter(file));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String s;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endParaRPr lang="en-US" sz="2000" b="0" noProof="1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System.out.print("Enter file text. ");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System.out.println("[Type ctrl-d to </a:t>
            </a:r>
          </a:p>
          <a:p>
            <a:pPr marL="2743200"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stop.]");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endParaRPr lang="en-US" sz="2000" b="0" noProof="1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 Read each input line and echo it 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//to the screen.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while ((s = in.readLine()) != null) {</a:t>
            </a:r>
          </a:p>
          <a:p>
            <a:pPr algn="l" eaLnBrk="1" hangingPunct="1">
              <a:lnSpc>
                <a:spcPts val="2500"/>
              </a:lnSpc>
              <a:buClr>
                <a:srgbClr val="292929"/>
              </a:buClr>
              <a:defRPr/>
            </a:pPr>
            <a:r>
              <a:rPr lang="en-US" sz="2000" b="0" noProof="1" smtClean="0">
                <a:latin typeface="Courier New" pitchFamily="49" charset="0"/>
                <a:cs typeface="Courier New" pitchFamily="49" charset="0"/>
              </a:rPr>
              <a:t>                             out.println(s);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File Output Example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05318" y="1173164"/>
            <a:ext cx="11664949" cy="51641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// Close the buffered reader and               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//the file print writer.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in.close();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out.close();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} catch (IOException e) {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// Catch any IO exceptions.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           e.printStackTrace();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     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b="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sz="4000" dirty="0" smtClean="0">
                <a:solidFill>
                  <a:schemeClr val="bg1"/>
                </a:solidFill>
              </a:rPr>
              <a:t>File Output Example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Define Streams and IO Streams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Differentiate Byte Stream and Character Stream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Describe hierarchy of Input and Output Readers</a:t>
            </a:r>
          </a:p>
          <a:p>
            <a:pPr marL="231775" indent="-231775">
              <a:spcBef>
                <a:spcPts val="1800"/>
              </a:spcBef>
              <a:defRPr/>
            </a:pPr>
            <a:r>
              <a:rPr lang="en-US" dirty="0" smtClean="0">
                <a:cs typeface="Arial" pitchFamily="34" charset="0"/>
              </a:rPr>
              <a:t>Read or Write data to/from a resource (file) using Readers</a:t>
            </a:r>
          </a:p>
          <a:p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162801" y="3225800"/>
            <a:ext cx="1926644" cy="400110"/>
            <a:chOff x="5372100" y="3225800"/>
            <a:chExt cx="1445220" cy="40017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372100" y="3429030"/>
              <a:ext cx="482679" cy="15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0" name="TextBox 14"/>
            <p:cNvSpPr txBox="1">
              <a:spLocks noChangeArrowheads="1"/>
            </p:cNvSpPr>
            <p:nvPr/>
          </p:nvSpPr>
          <p:spPr bwMode="auto">
            <a:xfrm>
              <a:off x="5778500" y="3225800"/>
              <a:ext cx="1038820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Destination</a:t>
              </a:r>
            </a:p>
          </p:txBody>
        </p:sp>
      </p:grpSp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2103967" y="1662113"/>
            <a:ext cx="7984067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stream is data that you access in sequence.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064000" y="3035300"/>
            <a:ext cx="4064000" cy="2387600"/>
            <a:chOff x="2933700" y="3035300"/>
            <a:chExt cx="3048000" cy="2387600"/>
          </a:xfrm>
        </p:grpSpPr>
        <p:pic>
          <p:nvPicPr>
            <p:cNvPr id="11274" name="Picture 5" descr="esc-ani.gi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33700" y="3035300"/>
              <a:ext cx="30480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962400" y="3708400"/>
              <a:ext cx="1778000" cy="1714500"/>
              <a:chOff x="3962400" y="3708400"/>
              <a:chExt cx="1778000" cy="17145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4686300" y="3708400"/>
                <a:ext cx="1054100" cy="1003300"/>
              </a:xfrm>
              <a:prstGeom prst="triangle">
                <a:avLst>
                  <a:gd name="adj" fmla="val 536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3962400" y="4419600"/>
                <a:ext cx="1054100" cy="1003300"/>
              </a:xfrm>
              <a:prstGeom prst="triangle">
                <a:avLst>
                  <a:gd name="adj" fmla="val 957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308600" y="3746500"/>
              <a:ext cx="4699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369733" y="4800600"/>
            <a:ext cx="1981200" cy="400110"/>
            <a:chOff x="2425700" y="4762500"/>
            <a:chExt cx="1485900" cy="400170"/>
          </a:xfrm>
        </p:grpSpPr>
        <p:sp>
          <p:nvSpPr>
            <p:cNvPr id="11272" name="TextBox 13"/>
            <p:cNvSpPr txBox="1">
              <a:spLocks noChangeArrowheads="1"/>
            </p:cNvSpPr>
            <p:nvPr/>
          </p:nvSpPr>
          <p:spPr bwMode="auto">
            <a:xfrm>
              <a:off x="2425700" y="4762500"/>
              <a:ext cx="671867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/>
                <a:t>Source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29000" y="5003836"/>
              <a:ext cx="482600" cy="15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920750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What is a Stream?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889728" y="1216950"/>
            <a:ext cx="10566400" cy="8239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An I/O Stream represents an input source or an output destination.</a:t>
            </a:r>
          </a:p>
        </p:txBody>
      </p:sp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I/O Stream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848784" y="2124075"/>
            <a:ext cx="10566400" cy="1187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Represent many different kinds of sources and destinations like disk files, devices, other programs, a network socket, and memory arrays.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48784" y="3490914"/>
            <a:ext cx="10566400" cy="822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Support many different kinds of data like simple bytes, primitive data types, localized characters, and objects.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812800" y="4516439"/>
            <a:ext cx="10566400" cy="8223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Some streams simply pass on data; others manipulate and transform the data in useful ways.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12800" y="5526088"/>
            <a:ext cx="10566400" cy="849312"/>
            <a:chOff x="609609" y="5525365"/>
            <a:chExt cx="7924783" cy="849904"/>
          </a:xfrm>
        </p:grpSpPr>
        <p:sp>
          <p:nvSpPr>
            <p:cNvPr id="12297" name="TextBox 14"/>
            <p:cNvSpPr txBox="1">
              <a:spLocks noChangeArrowheads="1"/>
            </p:cNvSpPr>
            <p:nvPr/>
          </p:nvSpPr>
          <p:spPr bwMode="auto">
            <a:xfrm>
              <a:off x="609609" y="5735189"/>
              <a:ext cx="7924783" cy="6400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rIns="45720" bIns="91440" anchor="b"/>
            <a:lstStyle/>
            <a:p>
              <a:pPr algn="just"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cs typeface="Courier New" pitchFamily="49" charset="0"/>
                </a:rPr>
                <a:t>All the I/O classes are present in a package called “java.io”.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gray">
            <a:xfrm>
              <a:off x="614372" y="5525365"/>
              <a:ext cx="979485" cy="397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defTabSz="801688" eaLnBrk="0" hangingPunct="0">
                <a:defRPr/>
              </a:pPr>
              <a:r>
                <a:rPr lang="en-GB" sz="2000" b="0" dirty="0">
                  <a:solidFill>
                    <a:schemeClr val="bg1"/>
                  </a:solidFill>
                  <a:cs typeface="Arial" pitchFamily="34" charset="0"/>
                </a:rPr>
                <a:t>Note</a:t>
              </a:r>
            </a:p>
          </p:txBody>
        </p:sp>
      </p:grp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bg1"/>
                </a:solidFill>
              </a:rPr>
              <a:t>IO Stream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What is an I/O Stream?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880600" y="3476625"/>
            <a:ext cx="1964267" cy="1206500"/>
            <a:chOff x="7409970" y="3476990"/>
            <a:chExt cx="1473016" cy="1206349"/>
          </a:xfrm>
        </p:grpSpPr>
        <p:pic>
          <p:nvPicPr>
            <p:cNvPr id="13330" name="Picture 8" descr="progra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09970" y="3476990"/>
              <a:ext cx="1473016" cy="1206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1" name="TextBox 25"/>
            <p:cNvSpPr txBox="1">
              <a:spLocks noChangeArrowheads="1"/>
            </p:cNvSpPr>
            <p:nvPr/>
          </p:nvSpPr>
          <p:spPr bwMode="auto">
            <a:xfrm>
              <a:off x="7536876" y="3906958"/>
              <a:ext cx="803438" cy="40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Program</a:t>
              </a:r>
            </a:p>
          </p:txBody>
        </p:sp>
      </p:grpSp>
      <p:pic>
        <p:nvPicPr>
          <p:cNvPr id="11" name="Picture 10" descr="abstract front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5134" y="3736975"/>
            <a:ext cx="1007533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requirements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5334" y="4789488"/>
            <a:ext cx="146473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program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47198" y="2728844"/>
            <a:ext cx="1286521" cy="790212"/>
          </a:xfrm>
          <a:prstGeom prst="rect">
            <a:avLst/>
          </a:prstGeom>
        </p:spPr>
      </p:pic>
      <p:sp>
        <p:nvSpPr>
          <p:cNvPr id="11271" name="Title 2"/>
          <p:cNvSpPr>
            <a:spLocks noGrp="1"/>
          </p:cNvSpPr>
          <p:nvPr>
            <p:ph type="title"/>
          </p:nvPr>
        </p:nvSpPr>
        <p:spPr>
          <a:xfrm>
            <a:off x="0" y="130176"/>
            <a:ext cx="10972800" cy="392113"/>
          </a:xfrm>
        </p:spPr>
        <p:txBody>
          <a:bodyPr>
            <a:normAutofit fontScale="90000"/>
          </a:bodyPr>
          <a:lstStyle/>
          <a:p>
            <a:pPr>
              <a:lnSpc>
                <a:spcPts val="3000"/>
              </a:lnSpc>
              <a:defRPr/>
            </a:pPr>
            <a:r>
              <a:rPr lang="en-US" dirty="0" smtClean="0">
                <a:solidFill>
                  <a:srgbClr val="3B4A1E"/>
                </a:solidFill>
                <a:ea typeface="SimSun" charset="0"/>
                <a:cs typeface="SimSun" charset="0"/>
              </a:rPr>
              <a:t>I/O Stream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25751" y="1536701"/>
            <a:ext cx="7076016" cy="8239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program uses an input stream to read data from a source, one item at a time.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346200" y="3238500"/>
            <a:ext cx="4131733" cy="2012950"/>
            <a:chOff x="1010173" y="3238482"/>
            <a:chExt cx="3097683" cy="2012395"/>
          </a:xfrm>
        </p:grpSpPr>
        <p:pic>
          <p:nvPicPr>
            <p:cNvPr id="13328" name="Picture 16" descr="cloud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10173" y="3238482"/>
              <a:ext cx="3097683" cy="201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676683" y="3962182"/>
              <a:ext cx="1078512" cy="400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accent1">
                      <a:lumMod val="50000"/>
                    </a:schemeClr>
                  </a:solidFill>
                </a:rPr>
                <a:t>Data Source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24967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24651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4334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466417" y="3463926"/>
            <a:ext cx="497416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8183034" y="3478214"/>
            <a:ext cx="499533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798734" y="2992438"/>
            <a:ext cx="933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Stream</a:t>
            </a: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Input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53533" y="3476625"/>
            <a:ext cx="1964267" cy="1206500"/>
            <a:chOff x="7409970" y="3476990"/>
            <a:chExt cx="1473016" cy="1206349"/>
          </a:xfrm>
        </p:grpSpPr>
        <p:pic>
          <p:nvPicPr>
            <p:cNvPr id="14354" name="Picture 8" descr="progra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09970" y="3476990"/>
              <a:ext cx="1473016" cy="1206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5" name="TextBox 25"/>
            <p:cNvSpPr txBox="1">
              <a:spLocks noChangeArrowheads="1"/>
            </p:cNvSpPr>
            <p:nvPr/>
          </p:nvSpPr>
          <p:spPr bwMode="auto">
            <a:xfrm>
              <a:off x="7453746" y="3906958"/>
              <a:ext cx="803438" cy="40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chemeClr val="bg1"/>
                  </a:solidFill>
                </a:rPr>
                <a:t>Program</a:t>
              </a:r>
            </a:p>
          </p:txBody>
        </p:sp>
      </p:grpSp>
      <p:pic>
        <p:nvPicPr>
          <p:cNvPr id="11" name="Picture 10" descr="abstract front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30984" y="3668713"/>
            <a:ext cx="1005416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requirements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61034" y="4733925"/>
            <a:ext cx="146473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program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85085" y="2701134"/>
            <a:ext cx="1286521" cy="790212"/>
          </a:xfrm>
          <a:prstGeom prst="rect">
            <a:avLst/>
          </a:prstGeom>
        </p:spPr>
      </p:pic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4318" y="1536701"/>
            <a:ext cx="7537449" cy="8239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A program uses an output stream to write data to a destination, one item at time.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944784" y="3238500"/>
            <a:ext cx="4129616" cy="2012950"/>
            <a:chOff x="1010173" y="3238482"/>
            <a:chExt cx="3097683" cy="2012395"/>
          </a:xfrm>
        </p:grpSpPr>
        <p:pic>
          <p:nvPicPr>
            <p:cNvPr id="14352" name="Picture 16" descr="cloud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10173" y="3238482"/>
              <a:ext cx="3097683" cy="201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565882" y="3962182"/>
              <a:ext cx="1445904" cy="400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accent1">
                      <a:lumMod val="50000"/>
                    </a:schemeClr>
                  </a:solidFill>
                </a:rPr>
                <a:t>Data Destination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70151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7718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948113"/>
            <a:ext cx="1047770" cy="3745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0" dirty="0"/>
              <a:t>01010101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021668" y="3463926"/>
            <a:ext cx="497417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738284" y="3478214"/>
            <a:ext cx="499533" cy="3460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09018" y="2992438"/>
            <a:ext cx="9330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Stream</a:t>
            </a:r>
          </a:p>
        </p:txBody>
      </p:sp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Output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3647018" y="26162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800" b="0" noProof="1">
                <a:cs typeface="Courier New" pitchFamily="49" charset="0"/>
              </a:rPr>
              <a:t>Character stream</a:t>
            </a: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3663951" y="3505201"/>
            <a:ext cx="5010149" cy="6397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800" b="0" noProof="1">
                <a:cs typeface="Courier New" pitchFamily="49" charset="0"/>
              </a:rPr>
              <a:t>Byte stream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noProof="1" smtClean="0">
              <a:solidFill>
                <a:schemeClr val="bg1"/>
              </a:solidFill>
              <a:cs typeface="Courier New" pitchFamily="49" charset="0"/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noProof="1" smtClean="0">
                <a:solidFill>
                  <a:schemeClr val="bg1"/>
                </a:solidFill>
                <a:cs typeface="Courier New" pitchFamily="49" charset="0"/>
              </a:rPr>
              <a:t>Types of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885018" y="3232150"/>
            <a:ext cx="6421967" cy="1054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Base class for character stream are: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The Reader Class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buFont typeface="Arial" charset="0"/>
              <a:buChar char="•"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 The Writer Class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2885018" y="4376738"/>
            <a:ext cx="6421967" cy="641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Both classes are abstract.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2885018" y="2409825"/>
            <a:ext cx="6421967" cy="73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rIns="45720" bIns="91440" anchor="ctr"/>
          <a:lstStyle/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b="0" noProof="1">
                <a:cs typeface="Courier New" pitchFamily="49" charset="0"/>
              </a:rPr>
              <a:t>Can access the file character by character.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882900" y="1719618"/>
            <a:ext cx="6426200" cy="5806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3200" b="0" dirty="0">
                <a:solidFill>
                  <a:schemeClr val="bg1"/>
                </a:solidFill>
                <a:cs typeface="Arial" pitchFamily="34" charset="0"/>
              </a:rPr>
              <a:t>Character stream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Types of Stream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03200" y="2044701"/>
            <a:ext cx="11684000" cy="3114675"/>
            <a:chOff x="152400" y="2044377"/>
            <a:chExt cx="8763002" cy="3115736"/>
          </a:xfrm>
        </p:grpSpPr>
        <p:cxnSp>
          <p:nvCxnSpPr>
            <p:cNvPr id="17413" name="Straight Connector 66"/>
            <p:cNvCxnSpPr>
              <a:cxnSpLocks noChangeShapeType="1"/>
            </p:cNvCxnSpPr>
            <p:nvPr/>
          </p:nvCxnSpPr>
          <p:spPr bwMode="auto">
            <a:xfrm>
              <a:off x="5257800" y="3873177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4" name="Straight Connector 67"/>
            <p:cNvCxnSpPr>
              <a:cxnSpLocks noChangeShapeType="1"/>
            </p:cNvCxnSpPr>
            <p:nvPr/>
          </p:nvCxnSpPr>
          <p:spPr bwMode="auto">
            <a:xfrm>
              <a:off x="5257800" y="333131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5" name="Straight Connector 68"/>
            <p:cNvCxnSpPr>
              <a:cxnSpLocks noChangeShapeType="1"/>
            </p:cNvCxnSpPr>
            <p:nvPr/>
          </p:nvCxnSpPr>
          <p:spPr bwMode="auto">
            <a:xfrm>
              <a:off x="5257800" y="223910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6" name="Straight Connector 69"/>
            <p:cNvCxnSpPr>
              <a:cxnSpLocks noChangeShapeType="1"/>
            </p:cNvCxnSpPr>
            <p:nvPr/>
          </p:nvCxnSpPr>
          <p:spPr bwMode="auto">
            <a:xfrm>
              <a:off x="2057400" y="496702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7" name="Straight Connector 70"/>
            <p:cNvCxnSpPr>
              <a:cxnSpLocks noChangeShapeType="1"/>
            </p:cNvCxnSpPr>
            <p:nvPr/>
          </p:nvCxnSpPr>
          <p:spPr bwMode="auto">
            <a:xfrm>
              <a:off x="2057400" y="442313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8" name="Straight Connector 71"/>
            <p:cNvCxnSpPr>
              <a:cxnSpLocks noChangeShapeType="1"/>
            </p:cNvCxnSpPr>
            <p:nvPr/>
          </p:nvCxnSpPr>
          <p:spPr bwMode="auto">
            <a:xfrm>
              <a:off x="2057400" y="387924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19" name="Straight Connector 72"/>
            <p:cNvCxnSpPr>
              <a:cxnSpLocks noChangeShapeType="1"/>
            </p:cNvCxnSpPr>
            <p:nvPr/>
          </p:nvCxnSpPr>
          <p:spPr bwMode="auto">
            <a:xfrm>
              <a:off x="2057400" y="333535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20" name="Straight Connector 73"/>
            <p:cNvCxnSpPr>
              <a:cxnSpLocks noChangeShapeType="1"/>
            </p:cNvCxnSpPr>
            <p:nvPr/>
          </p:nvCxnSpPr>
          <p:spPr bwMode="auto">
            <a:xfrm>
              <a:off x="2057400" y="279146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21" name="Straight Connector 74"/>
            <p:cNvCxnSpPr>
              <a:cxnSpLocks noChangeShapeType="1"/>
            </p:cNvCxnSpPr>
            <p:nvPr/>
          </p:nvCxnSpPr>
          <p:spPr bwMode="auto">
            <a:xfrm>
              <a:off x="2057400" y="2247579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cxnSp>
          <p:nvCxnSpPr>
            <p:cNvPr id="17422" name="Straight Connector 75"/>
            <p:cNvCxnSpPr>
              <a:cxnSpLocks noChangeShapeType="1"/>
            </p:cNvCxnSpPr>
            <p:nvPr/>
          </p:nvCxnSpPr>
          <p:spPr bwMode="auto">
            <a:xfrm>
              <a:off x="1371600" y="3875460"/>
              <a:ext cx="685800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  <p:sp>
          <p:nvSpPr>
            <p:cNvPr id="77" name="Flowchart: Alternate Process 76"/>
            <p:cNvSpPr/>
            <p:nvPr/>
          </p:nvSpPr>
          <p:spPr>
            <a:xfrm>
              <a:off x="152400" y="3681648"/>
              <a:ext cx="1676400" cy="381130"/>
            </a:xfrm>
            <a:prstGeom prst="flowChartAlternate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27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>
                  <a:solidFill>
                    <a:sysClr val="window" lastClr="FFFFFF"/>
                  </a:solidFill>
                  <a:cs typeface="+mn-cs"/>
                </a:rPr>
                <a:t>Reader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286000" y="2052318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BufferedReader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286000" y="2598604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CharArrayReader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286000" y="3143301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InputStreamReader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286000" y="3688000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FilterReader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286000" y="4234286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PipedReader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286000" y="4778983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StringReader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867401" y="2044377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LineNumberReader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867401" y="3678471"/>
              <a:ext cx="3048001" cy="381130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PushbackReader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867401" y="3127421"/>
              <a:ext cx="3048001" cy="38113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1F497D"/>
              </a:solidFill>
              <a:prstDash val="solid"/>
            </a:ln>
            <a:effectLst>
              <a:outerShdw blurRad="1143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0" dirty="0" err="1">
                  <a:solidFill>
                    <a:sysClr val="window" lastClr="FFFFFF"/>
                  </a:solidFill>
                  <a:cs typeface="+mn-cs"/>
                </a:rPr>
                <a:t>FileReader</a:t>
              </a:r>
              <a:endParaRPr lang="en-US" sz="1600" b="0" kern="0" dirty="0">
                <a:solidFill>
                  <a:sysClr val="window" lastClr="FFFFFF"/>
                </a:solidFill>
                <a:cs typeface="+mn-cs"/>
              </a:endParaRPr>
            </a:p>
          </p:txBody>
        </p:sp>
        <p:cxnSp>
          <p:nvCxnSpPr>
            <p:cNvPr id="17433" name="Straight Connector 86"/>
            <p:cNvCxnSpPr>
              <a:cxnSpLocks noChangeShapeType="1"/>
            </p:cNvCxnSpPr>
            <p:nvPr/>
          </p:nvCxnSpPr>
          <p:spPr bwMode="auto">
            <a:xfrm rot="5400000">
              <a:off x="685801" y="3602245"/>
              <a:ext cx="2743199" cy="1588"/>
            </a:xfrm>
            <a:prstGeom prst="line">
              <a:avLst/>
            </a:prstGeom>
            <a:noFill/>
            <a:ln w="28575" algn="ctr">
              <a:solidFill>
                <a:srgbClr val="4A7EBB"/>
              </a:solidFill>
              <a:round/>
              <a:headEnd/>
              <a:tailEnd/>
            </a:ln>
          </p:spPr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28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723331"/>
          </a:xfrm>
          <a:prstGeom prst="rect">
            <a:avLst/>
          </a:prstGeom>
          <a:solidFill>
            <a:srgbClr val="3388A9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dirty="0" smtClean="0">
              <a:solidFill>
                <a:schemeClr val="bg1"/>
              </a:solidFill>
            </a:endParaRPr>
          </a:p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chemeClr val="bg1"/>
                </a:solidFill>
              </a:rPr>
              <a:t>Stream Class Hierarchy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470</TotalTime>
  <Words>875</Words>
  <Application>Microsoft Office PowerPoint</Application>
  <PresentationFormat>Custom</PresentationFormat>
  <Paragraphs>219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Session_Tempalate</vt:lpstr>
      <vt:lpstr>Session 22: Java IO  Module 4.2: Core Java</vt:lpstr>
      <vt:lpstr>Learning Objectives</vt:lpstr>
      <vt:lpstr>Slide 3</vt:lpstr>
      <vt:lpstr>I/O Stream</vt:lpstr>
      <vt:lpstr>I/O Stream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83</cp:revision>
  <dcterms:created xsi:type="dcterms:W3CDTF">2015-08-03T16:07:15Z</dcterms:created>
  <dcterms:modified xsi:type="dcterms:W3CDTF">2015-09-23T10:48:26Z</dcterms:modified>
</cp:coreProperties>
</file>