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E8F68D-552C-4AC4-A370-C2A25896BCE5}" type="slidenum">
              <a:rPr lang="en-US" smtClean="0">
                <a:ea typeface="DejaVu Sans" charset="0"/>
              </a:rPr>
              <a:pPr/>
              <a:t>3</a:t>
            </a:fld>
            <a:endParaRPr lang="en-US" smtClean="0">
              <a:ea typeface="DejaVu Sans" charset="0"/>
            </a:endParaRPr>
          </a:p>
        </p:txBody>
      </p:sp>
      <p:sp>
        <p:nvSpPr>
          <p:cNvPr id="30723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8D94D4D-2072-45E4-AFEB-9AB320A9567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2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95670A-264B-463F-BE43-CACBD2E0647A}" type="slidenum">
              <a:rPr lang="en-US" smtClean="0">
                <a:ea typeface="DejaVu Sans" charset="0"/>
              </a:rPr>
              <a:pPr/>
              <a:t>12</a:t>
            </a:fld>
            <a:endParaRPr lang="en-US" smtClean="0">
              <a:ea typeface="DejaVu Sans" charset="0"/>
            </a:endParaRPr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69F7FB57-069D-4C69-AE0C-8CFC5FDAAA49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12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94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1FE53F-671D-4207-B34D-5EC5C42F4004}" type="slidenum">
              <a:rPr lang="en-US" smtClean="0">
                <a:ea typeface="DejaVu Sans" charset="0"/>
              </a:rPr>
              <a:pPr/>
              <a:t>13</a:t>
            </a:fld>
            <a:endParaRPr lang="en-US" smtClean="0">
              <a:ea typeface="DejaVu Sans" charset="0"/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99819964-101C-4822-9093-00C2B7CFDCDE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6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497986-C8C2-4ED3-A9F7-72F4EAF2BE6E}" type="slidenum">
              <a:rPr lang="en-US" smtClean="0">
                <a:ea typeface="DejaVu Sans" charset="0"/>
              </a:rPr>
              <a:pPr/>
              <a:t>14</a:t>
            </a:fld>
            <a:endParaRPr lang="en-US" smtClean="0">
              <a:ea typeface="DejaVu Sans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45BAF955-018B-448E-B559-5BE78DC24D92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14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98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396D9E-5B92-42E9-AAD2-CA4519BA9BA3}" type="slidenum">
              <a:rPr lang="en-US" smtClean="0">
                <a:ea typeface="DejaVu Sans" charset="0"/>
              </a:rPr>
              <a:pPr/>
              <a:t>15</a:t>
            </a:fld>
            <a:endParaRPr lang="en-US" smtClean="0">
              <a:ea typeface="DejaVu Sans" charset="0"/>
            </a:endParaRPr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2A8249A9-E9A5-4346-A4BA-A75B6E8A663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01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5DE774-8DCE-4742-A4C0-3339391EF2AA}" type="slidenum">
              <a:rPr lang="en-US" smtClean="0">
                <a:ea typeface="DejaVu Sans" charset="0"/>
              </a:rPr>
              <a:pPr/>
              <a:t>16</a:t>
            </a:fld>
            <a:endParaRPr lang="en-US" smtClean="0">
              <a:ea typeface="DejaVu Sans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ACAC0BCC-8BF6-4DD5-A355-19BA504DBB4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3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EAE3D4-CFED-4744-87AB-2248EC4B1B69}" type="slidenum">
              <a:rPr lang="en-US" smtClean="0">
                <a:ea typeface="DejaVu Sans" charset="0"/>
              </a:rPr>
              <a:pPr/>
              <a:t>17</a:t>
            </a:fld>
            <a:endParaRPr lang="en-US" smtClean="0">
              <a:ea typeface="DejaVu Sans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539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958031"/>
            <a:fld id="{72B0A505-960F-40F4-9435-A64AC25F6007}" type="slidenum">
              <a:rPr lang="en-US" smtClean="0">
                <a:ea typeface="DejaVu Sans" charset="0"/>
              </a:rPr>
              <a:pPr defTabSz="958031"/>
              <a:t>4</a:t>
            </a:fld>
            <a:endParaRPr lang="en-US" dirty="0" smtClean="0">
              <a:ea typeface="DejaVu Sans" charset="0"/>
            </a:endParaRPr>
          </a:p>
        </p:txBody>
      </p:sp>
      <p:sp>
        <p:nvSpPr>
          <p:cNvPr id="317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C679E7-CEDF-4592-BCD7-E705C0E15881}" type="slidenum">
              <a:rPr lang="en-US" smtClean="0">
                <a:ea typeface="DejaVu Sans" charset="0"/>
              </a:rPr>
              <a:pPr/>
              <a:t>5</a:t>
            </a:fld>
            <a:endParaRPr lang="en-US" smtClean="0">
              <a:ea typeface="DejaVu Sans" charset="0"/>
            </a:endParaRPr>
          </a:p>
        </p:txBody>
      </p:sp>
      <p:sp>
        <p:nvSpPr>
          <p:cNvPr id="32771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F4B271A2-16D5-4A11-AAF6-A1CAA9EE6747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071ABD-AFE2-4E61-9F45-17648798203E}" type="slidenum">
              <a:rPr lang="en-US" smtClean="0">
                <a:ea typeface="DejaVu Sans" charset="0"/>
              </a:rPr>
              <a:pPr/>
              <a:t>6</a:t>
            </a:fld>
            <a:endParaRPr lang="en-US" smtClean="0">
              <a:ea typeface="DejaVu Sans" charset="0"/>
            </a:endParaRPr>
          </a:p>
        </p:txBody>
      </p:sp>
      <p:sp>
        <p:nvSpPr>
          <p:cNvPr id="33795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2E502670-AD1C-4B0E-92E7-DEBF36AB561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6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F18736-FC36-4938-ADE1-6B735AB51411}" type="slidenum">
              <a:rPr lang="en-US" smtClean="0">
                <a:ea typeface="DejaVu Sans" charset="0"/>
              </a:rPr>
              <a:pPr/>
              <a:t>7</a:t>
            </a:fld>
            <a:endParaRPr lang="en-US" smtClean="0">
              <a:ea typeface="DejaVu Sans" charset="0"/>
            </a:endParaRPr>
          </a:p>
        </p:txBody>
      </p:sp>
      <p:sp>
        <p:nvSpPr>
          <p:cNvPr id="34819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BAD9A644-FE2D-4192-B915-E938999CD57E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2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F51632C-8392-403C-8F43-1F1AC4A44956}" type="slidenum">
              <a:rPr lang="en-US" smtClean="0">
                <a:ea typeface="DejaVu Sans" charset="0"/>
              </a:rPr>
              <a:pPr/>
              <a:t>8</a:t>
            </a:fld>
            <a:endParaRPr lang="en-US" smtClean="0">
              <a:ea typeface="DejaVu Sans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45B7B585-DE97-4BD8-BDF7-2E191D8DA47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84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46C7D2-CFD4-4F04-BF31-092E44D1B1F3}" type="slidenum">
              <a:rPr lang="en-US" smtClean="0">
                <a:ea typeface="DejaVu Sans" charset="0"/>
              </a:rPr>
              <a:pPr/>
              <a:t>9</a:t>
            </a:fld>
            <a:endParaRPr lang="en-US" smtClean="0">
              <a:ea typeface="DejaVu Sans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58A4D6A7-63F5-4C6F-9906-E2842103349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9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86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E61186-3F15-44B3-B843-DC80FAC6E57E}" type="slidenum">
              <a:rPr lang="en-US" smtClean="0">
                <a:ea typeface="DejaVu Sans" charset="0"/>
              </a:rPr>
              <a:pPr/>
              <a:t>10</a:t>
            </a:fld>
            <a:endParaRPr lang="en-US" smtClean="0">
              <a:ea typeface="DejaVu Sans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6615" indent="-106615">
              <a:spcBef>
                <a:spcPts val="355"/>
              </a:spcBef>
              <a:tabLst>
                <a:tab pos="861928" algn="l"/>
                <a:tab pos="1726859" algn="l"/>
                <a:tab pos="2591790" algn="l"/>
                <a:tab pos="3456721" algn="l"/>
                <a:tab pos="4321652" algn="l"/>
                <a:tab pos="5186583" algn="l"/>
                <a:tab pos="6051513" algn="l"/>
                <a:tab pos="6916444" algn="l"/>
                <a:tab pos="7781375" algn="l"/>
                <a:tab pos="8646306" algn="l"/>
                <a:tab pos="9511237" algn="l"/>
              </a:tabLst>
            </a:pPr>
            <a:endParaRPr lang="en-US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E7D1064D-6463-4E7C-8F79-27E9DFAE1C97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10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89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4829B5-F671-4939-B4F7-6D069AD6FA80}" type="slidenum">
              <a:rPr lang="en-US" smtClean="0">
                <a:ea typeface="DejaVu Sans" charset="0"/>
              </a:rPr>
              <a:pPr/>
              <a:t>11</a:t>
            </a:fld>
            <a:endParaRPr lang="en-US" smtClean="0">
              <a:ea typeface="DejaVu Sans" charset="0"/>
            </a:endParaRPr>
          </a:p>
        </p:txBody>
      </p:sp>
      <p:sp>
        <p:nvSpPr>
          <p:cNvPr id="38915" name="Text Box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Ask the students to modify their programs by using this Employee class instead of the previous class.</a:t>
            </a:r>
          </a:p>
          <a:p>
            <a:pPr marL="108116" indent="-106615">
              <a:spcBef>
                <a:spcPts val="355"/>
              </a:spcBef>
              <a:tabLst>
                <a:tab pos="863430" algn="l"/>
                <a:tab pos="1728361" algn="l"/>
                <a:tab pos="2593292" algn="l"/>
                <a:tab pos="3458223" algn="l"/>
                <a:tab pos="4323154" algn="l"/>
                <a:tab pos="5188085" algn="l"/>
                <a:tab pos="6053016" algn="l"/>
                <a:tab pos="6917947" algn="l"/>
                <a:tab pos="7782877" algn="l"/>
                <a:tab pos="8647808" algn="l"/>
                <a:tab pos="9512739" algn="l"/>
              </a:tabLst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</a:pPr>
            <a:fld id="{0B642F4A-6C02-48D5-AEBF-848B81335B1D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4" charset="0"/>
                <a:cs typeface="Verdana" pitchFamily="34" charset="0"/>
              </a:rPr>
              <a:pPr>
                <a:tabLst>
                  <a:tab pos="0" algn="l"/>
                  <a:tab pos="864931" algn="l"/>
                  <a:tab pos="1729862" algn="l"/>
                  <a:tab pos="2594793" algn="l"/>
                  <a:tab pos="3459724" algn="l"/>
                  <a:tab pos="4324655" algn="l"/>
                  <a:tab pos="5189586" algn="l"/>
                  <a:tab pos="6054517" algn="l"/>
                  <a:tab pos="6919448" algn="l"/>
                  <a:tab pos="7784379" algn="l"/>
                  <a:tab pos="8649310" algn="l"/>
                  <a:tab pos="9514241" algn="l"/>
                </a:tabLst>
              </a:pPr>
              <a:t>11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91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34230FDD-38C8-4EC3-BA97-8C8EAB9BCC7B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419367"/>
            <a:ext cx="10126638" cy="211540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06: </a:t>
            </a:r>
            <a:r>
              <a:rPr lang="en-US" sz="4400" b="1" dirty="0" smtClean="0"/>
              <a:t>Packages and</a:t>
            </a:r>
            <a:br>
              <a:rPr lang="en-US" sz="4400" b="1" dirty="0" smtClean="0"/>
            </a:br>
            <a:r>
              <a:rPr lang="en-US" sz="4400" b="1" dirty="0" smtClean="0"/>
              <a:t>Access Modifiers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85751" y="2286001"/>
            <a:ext cx="11430000" cy="2500313"/>
          </a:xfrm>
          <a:prstGeom prst="rect">
            <a:avLst/>
          </a:prstGeom>
          <a:noFill/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Syntax: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packagename.subpackage.*;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Asterisk(*) represents all the classes present in that package.</a:t>
            </a:r>
          </a:p>
          <a:p>
            <a:pPr algn="l">
              <a:lnSpc>
                <a:spcPts val="2988"/>
              </a:lnSpc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Example: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java.lang.*;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While importing the packages we need to mention the fully qualified package name as above.</a:t>
            </a:r>
            <a:br>
              <a:rPr lang="en-US" sz="2000">
                <a:solidFill>
                  <a:srgbClr val="000000"/>
                </a:solidFill>
                <a:cs typeface="Courier New" pitchFamily="49" charset="0"/>
              </a:rPr>
            </a:b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54133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0933" y="1189038"/>
            <a:ext cx="11540067" cy="11684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We can access multiple classes present in the same package using single import statement as follows: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5751" y="4357689"/>
            <a:ext cx="11334749" cy="20716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Note: It is a good programming practice to mention the fully qualified name of number of classes which are  accessed from the same package. </a:t>
            </a:r>
          </a:p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Ex: import java.lang.Integer;</a:t>
            </a:r>
          </a:p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cs typeface="Courier New" pitchFamily="49" charset="0"/>
              </a:rPr>
              <a:t>     import java.lang.Double;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9603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Importing an Entire Package: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09684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Points to remember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96" y="1081159"/>
            <a:ext cx="11525249" cy="3500438"/>
            <a:chOff x="358" y="810"/>
            <a:chExt cx="4933" cy="1020"/>
          </a:xfrm>
        </p:grpSpPr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360" y="810"/>
              <a:ext cx="4931" cy="1020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The industry convention for creating a user-defined package is called as </a:t>
              </a:r>
              <a:r>
                <a:rPr lang="en-US" sz="2000" dirty="0">
                  <a:solidFill>
                    <a:schemeClr val="accent2"/>
                  </a:solidFill>
                  <a:cs typeface="Courier New" pitchFamily="49" charset="0"/>
                </a:rPr>
                <a:t>Reverse Domain Naming Convention principle.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 smtClean="0">
                  <a:solidFill>
                    <a:schemeClr val="tx1"/>
                  </a:solidFill>
                  <a:cs typeface="Courier New" pitchFamily="49" charset="0"/>
                </a:rPr>
                <a:t> syntax </a:t>
              </a: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: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 </a:t>
              </a:r>
              <a:r>
                <a:rPr lang="en-US" sz="2000" b="0" dirty="0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package </a:t>
              </a:r>
              <a:r>
                <a:rPr lang="en-US" sz="2000" b="0" dirty="0" err="1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domainname.</a:t>
              </a:r>
              <a:r>
                <a:rPr lang="en-US" sz="1800" b="0" dirty="0" err="1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companyname.projectname.modulename</a:t>
              </a:r>
              <a:r>
                <a:rPr lang="en-US" sz="1800" dirty="0">
                  <a:solidFill>
                    <a:schemeClr val="tx1"/>
                  </a:solidFill>
                  <a:latin typeface="Arial Black" pitchFamily="34" charset="0"/>
                  <a:cs typeface="Courier New" pitchFamily="49" charset="0"/>
                </a:rPr>
                <a:t>;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dirty="0">
                <a:solidFill>
                  <a:schemeClr val="tx1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dirty="0">
                  <a:solidFill>
                    <a:schemeClr val="tx1"/>
                  </a:solidFill>
                  <a:cs typeface="Courier New" pitchFamily="49" charset="0"/>
                </a:rPr>
                <a:t>Example : package </a:t>
              </a:r>
              <a:r>
                <a:rPr lang="en-US" sz="1800" dirty="0" err="1">
                  <a:solidFill>
                    <a:schemeClr val="tx1"/>
                  </a:solidFill>
                  <a:cs typeface="Courier New" pitchFamily="49" charset="0"/>
                </a:rPr>
                <a:t>com.talentsprint.osp.inventory</a:t>
              </a:r>
              <a:r>
                <a:rPr lang="en-US" sz="1800" dirty="0">
                  <a:solidFill>
                    <a:schemeClr val="tx1"/>
                  </a:solidFill>
                  <a:cs typeface="Courier New" pitchFamily="49" charset="0"/>
                </a:rPr>
                <a:t>;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 dirty="0">
                <a:solidFill>
                  <a:schemeClr val="accent2"/>
                </a:solidFill>
                <a:cs typeface="Courier New" pitchFamily="49" charset="0"/>
              </a:endParaRP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000" dirty="0">
                <a:solidFill>
                  <a:schemeClr val="accent2"/>
                </a:solidFill>
                <a:cs typeface="Courier New" pitchFamily="49" charset="0"/>
              </a:endParaRPr>
            </a:p>
          </p:txBody>
        </p:sp>
        <p:sp>
          <p:nvSpPr>
            <p:cNvPr id="19463" name="AutoShape 5"/>
            <p:cNvSpPr>
              <a:spLocks noChangeArrowheads="1"/>
            </p:cNvSpPr>
            <p:nvPr/>
          </p:nvSpPr>
          <p:spPr bwMode="auto">
            <a:xfrm rot="5400000">
              <a:off x="87" y="1127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21375" y="4364086"/>
            <a:ext cx="11520416" cy="19288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36576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To access the sub-package classes one has to explicitly import it.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Ex: import javax.servlet.*;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     import javax.servlet.http.*;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239000" y="4714875"/>
            <a:ext cx="3464984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(declared without an access modifier)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dirty="0">
                <a:solidFill>
                  <a:schemeClr val="bg1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67418" y="1000125"/>
            <a:ext cx="9378949" cy="11557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Access specifiers specifies who can access them. There are four access specifiers used in java.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4585" y="2225676"/>
            <a:ext cx="3238500" cy="811213"/>
            <a:chOff x="1925" y="1402"/>
            <a:chExt cx="1530" cy="511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2271" y="1456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049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1402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74585" y="3079751"/>
            <a:ext cx="3238500" cy="811213"/>
            <a:chOff x="1925" y="1940"/>
            <a:chExt cx="1530" cy="511"/>
          </a:xfrm>
        </p:grpSpPr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2271" y="1994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private</a:t>
              </a:r>
            </a:p>
          </p:txBody>
        </p:sp>
        <p:pic>
          <p:nvPicPr>
            <p:cNvPr id="20496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1940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74585" y="3933826"/>
            <a:ext cx="3238500" cy="811213"/>
            <a:chOff x="1925" y="2478"/>
            <a:chExt cx="1530" cy="511"/>
          </a:xfrm>
        </p:grpSpPr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2271" y="2532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protected</a:t>
              </a:r>
            </a:p>
          </p:txBody>
        </p:sp>
        <p:pic>
          <p:nvPicPr>
            <p:cNvPr id="2049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2478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074585" y="4733926"/>
            <a:ext cx="3238500" cy="811213"/>
            <a:chOff x="1925" y="2982"/>
            <a:chExt cx="1530" cy="511"/>
          </a:xfrm>
        </p:grpSpPr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2271" y="3036"/>
              <a:ext cx="1185" cy="40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0492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5" y="2982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780118" y="5600701"/>
            <a:ext cx="8631767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Access Specifiers regulates the access to classes, constructors, methods and fields.</a:t>
            </a:r>
          </a:p>
        </p:txBody>
      </p:sp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375" y="990649"/>
            <a:ext cx="1511300" cy="113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3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541339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Access Modifier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97767" y="2103439"/>
            <a:ext cx="6330951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Class level access specifiers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680" y="1857706"/>
            <a:ext cx="1511300" cy="1131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306233" y="3892551"/>
            <a:ext cx="6233584" cy="8223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64008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Member level access specifiers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0969" y="3605877"/>
            <a:ext cx="1509183" cy="1131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68238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Access modifiers are restricted to two levels: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077634" y="2281238"/>
            <a:ext cx="6557433" cy="4381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For java classes only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9157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Access modifiers are restricted to two levels: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13908" y="996602"/>
            <a:ext cx="7169150" cy="1127829"/>
            <a:chOff x="1162" y="667"/>
            <a:chExt cx="3387" cy="714"/>
          </a:xfrm>
        </p:grpSpPr>
        <p:sp>
          <p:nvSpPr>
            <p:cNvPr id="22543" name="Text Box 5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  <a:cs typeface="Courier New" pitchFamily="49" charset="0"/>
                </a:rPr>
                <a:t>Class level access </a:t>
              </a:r>
              <a:r>
                <a:rPr lang="en-US" sz="2400" dirty="0" err="1">
                  <a:solidFill>
                    <a:srgbClr val="000000"/>
                  </a:solidFill>
                  <a:cs typeface="Courier New" pitchFamily="49" charset="0"/>
                </a:rPr>
                <a:t>specifiers</a:t>
              </a:r>
              <a:endParaRPr lang="en-US" sz="240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pic>
          <p:nvPicPr>
            <p:cNvPr id="2254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2" y="667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143252" y="2857500"/>
            <a:ext cx="6557433" cy="6540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Two access </a:t>
            </a:r>
            <a:r>
              <a:rPr lang="en-US" sz="2400" dirty="0" err="1">
                <a:solidFill>
                  <a:srgbClr val="000000"/>
                </a:solidFill>
                <a:cs typeface="Courier New" pitchFamily="49" charset="0"/>
              </a:rPr>
              <a:t>specifiers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are allowed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24984" y="3979866"/>
            <a:ext cx="2664883" cy="812801"/>
            <a:chOff x="437" y="2507"/>
            <a:chExt cx="1259" cy="512"/>
          </a:xfrm>
        </p:grpSpPr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817" y="2551"/>
              <a:ext cx="879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dirty="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25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7" y="2507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7734" y="5270505"/>
            <a:ext cx="3225287" cy="812801"/>
            <a:chOff x="388" y="3320"/>
            <a:chExt cx="1280" cy="512"/>
          </a:xfrm>
        </p:grpSpPr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787" y="3325"/>
              <a:ext cx="881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dirty="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2540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" y="3320"/>
              <a:ext cx="511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566584" y="4049713"/>
            <a:ext cx="7584016" cy="698500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Can be accessed from anywhere. 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000501" y="5286375"/>
            <a:ext cx="7116233" cy="687388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Can only be accessed from ‘same package’.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077634" y="2281238"/>
            <a:ext cx="7971367" cy="4381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For java variables and java methods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Access modifiers are restricted to two levels: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53459" y="1004888"/>
            <a:ext cx="8798094" cy="1150939"/>
            <a:chOff x="1101" y="633"/>
            <a:chExt cx="3448" cy="725"/>
          </a:xfrm>
        </p:grpSpPr>
        <p:sp>
          <p:nvSpPr>
            <p:cNvPr id="23575" name="Text Box 5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Member level access </a:t>
              </a:r>
              <a:r>
                <a:rPr lang="en-US" sz="2000" dirty="0" err="1">
                  <a:solidFill>
                    <a:srgbClr val="000000"/>
                  </a:solidFill>
                  <a:cs typeface="Courier New" pitchFamily="49" charset="0"/>
                </a:rPr>
                <a:t>specifiers</a:t>
              </a:r>
              <a:endParaRPr lang="en-US" sz="200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pic>
          <p:nvPicPr>
            <p:cNvPr id="2357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1" y="633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077634" y="2825750"/>
            <a:ext cx="8066617" cy="4397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All four access specifiers are allowed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-748" y="3217863"/>
            <a:ext cx="3908115" cy="812800"/>
            <a:chOff x="501" y="2035"/>
            <a:chExt cx="1410" cy="512"/>
          </a:xfrm>
        </p:grpSpPr>
        <p:sp>
          <p:nvSpPr>
            <p:cNvPr id="23573" name="Text Box 9"/>
            <p:cNvSpPr txBox="1">
              <a:spLocks noChangeArrowheads="1"/>
            </p:cNvSpPr>
            <p:nvPr/>
          </p:nvSpPr>
          <p:spPr bwMode="auto">
            <a:xfrm>
              <a:off x="913" y="2105"/>
              <a:ext cx="998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public</a:t>
              </a:r>
            </a:p>
          </p:txBody>
        </p:sp>
        <p:pic>
          <p:nvPicPr>
            <p:cNvPr id="2357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" y="2035"/>
              <a:ext cx="51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558" y="3989191"/>
            <a:ext cx="3877693" cy="891270"/>
            <a:chOff x="365" y="2548"/>
            <a:chExt cx="1525" cy="517"/>
          </a:xfrm>
        </p:grpSpPr>
        <p:sp>
          <p:nvSpPr>
            <p:cNvPr id="23571" name="Text Box 12"/>
            <p:cNvSpPr txBox="1">
              <a:spLocks noChangeArrowheads="1"/>
            </p:cNvSpPr>
            <p:nvPr/>
          </p:nvSpPr>
          <p:spPr bwMode="auto">
            <a:xfrm>
              <a:off x="796" y="2627"/>
              <a:ext cx="1094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private</a:t>
              </a:r>
            </a:p>
          </p:txBody>
        </p:sp>
        <p:pic>
          <p:nvPicPr>
            <p:cNvPr id="23572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5" y="2548"/>
              <a:ext cx="558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15318" y="3343275"/>
            <a:ext cx="7700433" cy="698500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anywhere.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998384" y="4170364"/>
            <a:ext cx="7744883" cy="693737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with in the class.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752" y="4929185"/>
            <a:ext cx="3855053" cy="812799"/>
            <a:chOff x="375" y="3093"/>
            <a:chExt cx="1515" cy="512"/>
          </a:xfrm>
        </p:grpSpPr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796" y="3124"/>
              <a:ext cx="1094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protected</a:t>
              </a:r>
            </a:p>
          </p:txBody>
        </p:sp>
        <p:pic>
          <p:nvPicPr>
            <p:cNvPr id="23570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5" y="3093"/>
              <a:ext cx="542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998385" y="4959351"/>
            <a:ext cx="7717367" cy="695325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from ‘same package’ and a subclass existing in any package.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6086" y="5715000"/>
            <a:ext cx="3713914" cy="812800"/>
            <a:chOff x="318" y="3591"/>
            <a:chExt cx="1905" cy="512"/>
          </a:xfrm>
        </p:grpSpPr>
        <p:sp>
          <p:nvSpPr>
            <p:cNvPr id="23567" name="Text Box 21"/>
            <p:cNvSpPr txBox="1">
              <a:spLocks noChangeArrowheads="1"/>
            </p:cNvSpPr>
            <p:nvPr/>
          </p:nvSpPr>
          <p:spPr bwMode="auto">
            <a:xfrm>
              <a:off x="804" y="3622"/>
              <a:ext cx="1419" cy="43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just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default </a:t>
              </a:r>
            </a:p>
          </p:txBody>
        </p:sp>
        <p:pic>
          <p:nvPicPr>
            <p:cNvPr id="23568" name="Picture 2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8" y="3591"/>
              <a:ext cx="644" cy="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017434" y="5749925"/>
            <a:ext cx="7738533" cy="693738"/>
          </a:xfrm>
          <a:prstGeom prst="rect">
            <a:avLst/>
          </a:prstGeom>
          <a:solidFill>
            <a:srgbClr val="E9EDF4"/>
          </a:soli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5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Can be accessed with in the 'same package'.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6427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Tabular formulation of member level access: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04534" y="1017588"/>
            <a:ext cx="7224184" cy="1138239"/>
            <a:chOff x="1136" y="641"/>
            <a:chExt cx="3413" cy="717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1557" y="840"/>
              <a:ext cx="2992" cy="51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dirty="0">
                  <a:solidFill>
                    <a:srgbClr val="000000"/>
                  </a:solidFill>
                  <a:cs typeface="Courier New" pitchFamily="49" charset="0"/>
                </a:rPr>
                <a:t>Member level access </a:t>
              </a:r>
              <a:r>
                <a:rPr lang="en-US" sz="2400" dirty="0" err="1">
                  <a:solidFill>
                    <a:srgbClr val="000000"/>
                  </a:solidFill>
                  <a:cs typeface="Courier New" pitchFamily="49" charset="0"/>
                </a:rPr>
                <a:t>specifiers</a:t>
              </a:r>
              <a:endParaRPr lang="en-US" sz="2400" dirty="0">
                <a:solidFill>
                  <a:srgbClr val="000000"/>
                </a:solidFill>
                <a:cs typeface="Courier New" pitchFamily="49" charset="0"/>
              </a:endParaRPr>
            </a:p>
          </p:txBody>
        </p:sp>
        <p:pic>
          <p:nvPicPr>
            <p:cNvPr id="2461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" y="641"/>
              <a:ext cx="713" cy="7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aphicFrame>
        <p:nvGraphicFramePr>
          <p:cNvPr id="15366" name="Group 6"/>
          <p:cNvGraphicFramePr>
            <a:graphicFrameLocks noGrp="1"/>
          </p:cNvGraphicFramePr>
          <p:nvPr/>
        </p:nvGraphicFramePr>
        <p:xfrm>
          <a:off x="381001" y="2239964"/>
          <a:ext cx="11767580" cy="4054936"/>
        </p:xfrm>
        <a:graphic>
          <a:graphicData uri="http://schemas.openxmlformats.org/drawingml/2006/table">
            <a:tbl>
              <a:tblPr/>
              <a:tblGrid>
                <a:gridCol w="4855807"/>
                <a:gridCol w="1387233"/>
                <a:gridCol w="1667104"/>
                <a:gridCol w="2281677"/>
                <a:gridCol w="1575759"/>
              </a:tblGrid>
              <a:tr h="62702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Visibility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Public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Private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Protected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Default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3628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the same class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63175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any class in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63175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 subclass in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8912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 subclass out side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Yes, through inheritance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8912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From any non subclass out side the same package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Yes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No</a:t>
                      </a:r>
                    </a:p>
                  </a:txBody>
                  <a:tcPr marL="120000" marR="120000" marT="53603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09600" y="912814"/>
            <a:ext cx="10972800" cy="5373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3363" indent="-231775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Exercise Program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51" y="1714500"/>
            <a:ext cx="6858000" cy="4643438"/>
          </a:xfrm>
          <a:prstGeom prst="rect">
            <a:avLst/>
          </a:prstGeom>
          <a:noFill/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346864" y="999273"/>
            <a:ext cx="409574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package </a:t>
            </a:r>
            <a:r>
              <a:rPr lang="en-US" sz="2000" dirty="0" err="1">
                <a:solidFill>
                  <a:srgbClr val="000000"/>
                </a:solidFill>
              </a:rPr>
              <a:t>samePackage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0" y="1357314"/>
            <a:ext cx="3930651" cy="4962525"/>
            <a:chOff x="3600" y="855"/>
            <a:chExt cx="1857" cy="3126"/>
          </a:xfrm>
        </p:grpSpPr>
        <p:sp>
          <p:nvSpPr>
            <p:cNvPr id="25633" name="Rectangle 6"/>
            <p:cNvSpPr>
              <a:spLocks noChangeArrowheads="1"/>
            </p:cNvSpPr>
            <p:nvPr/>
          </p:nvSpPr>
          <p:spPr bwMode="auto">
            <a:xfrm>
              <a:off x="3643" y="1076"/>
              <a:ext cx="1789" cy="2905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4" name="Text Box 7"/>
            <p:cNvSpPr txBox="1">
              <a:spLocks noChangeArrowheads="1"/>
            </p:cNvSpPr>
            <p:nvPr/>
          </p:nvSpPr>
          <p:spPr bwMode="auto">
            <a:xfrm>
              <a:off x="3600" y="855"/>
              <a:ext cx="1857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package </a:t>
              </a:r>
              <a:r>
                <a:rPr lang="en-US" dirty="0" err="1">
                  <a:solidFill>
                    <a:srgbClr val="000000"/>
                  </a:solidFill>
                </a:rPr>
                <a:t>differentPackage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1928813"/>
            <a:ext cx="4667251" cy="1905000"/>
            <a:chOff x="1146" y="1018"/>
            <a:chExt cx="1451" cy="1003"/>
          </a:xfrm>
        </p:grpSpPr>
        <p:sp>
          <p:nvSpPr>
            <p:cNvPr id="25631" name="Rectangle 9"/>
            <p:cNvSpPr>
              <a:spLocks noChangeArrowheads="1"/>
            </p:cNvSpPr>
            <p:nvPr/>
          </p:nvSpPr>
          <p:spPr bwMode="auto">
            <a:xfrm>
              <a:off x="1146" y="1213"/>
              <a:ext cx="1451" cy="808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Text Box 10"/>
            <p:cNvSpPr txBox="1">
              <a:spLocks noChangeArrowheads="1"/>
            </p:cNvSpPr>
            <p:nvPr/>
          </p:nvSpPr>
          <p:spPr bwMode="auto">
            <a:xfrm>
              <a:off x="1177" y="1018"/>
              <a:ext cx="1127" cy="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</a:rPr>
                <a:t>class </a:t>
              </a:r>
              <a:r>
                <a:rPr lang="en-US" sz="2000" dirty="0" err="1">
                  <a:solidFill>
                    <a:srgbClr val="000000"/>
                  </a:solidFill>
                </a:rPr>
                <a:t>sameClass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785100" y="1747838"/>
            <a:ext cx="3744384" cy="1966912"/>
            <a:chOff x="3678" y="1101"/>
            <a:chExt cx="1769" cy="1239"/>
          </a:xfrm>
        </p:grpSpPr>
        <p:sp>
          <p:nvSpPr>
            <p:cNvPr id="25629" name="Rectangle 12"/>
            <p:cNvSpPr>
              <a:spLocks noChangeArrowheads="1"/>
            </p:cNvSpPr>
            <p:nvPr/>
          </p:nvSpPr>
          <p:spPr bwMode="auto">
            <a:xfrm>
              <a:off x="3850" y="1283"/>
              <a:ext cx="1415" cy="1057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0" name="Text Box 13"/>
            <p:cNvSpPr txBox="1">
              <a:spLocks noChangeArrowheads="1"/>
            </p:cNvSpPr>
            <p:nvPr/>
          </p:nvSpPr>
          <p:spPr bwMode="auto">
            <a:xfrm>
              <a:off x="3678" y="1101"/>
              <a:ext cx="1769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class </a:t>
              </a:r>
              <a:r>
                <a:rPr lang="en-US" dirty="0" err="1">
                  <a:solidFill>
                    <a:srgbClr val="000000"/>
                  </a:solidFill>
                </a:rPr>
                <a:t>DiffPackageSubClass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753351" y="4067175"/>
            <a:ext cx="3744383" cy="2084388"/>
            <a:chOff x="3663" y="2562"/>
            <a:chExt cx="1769" cy="1313"/>
          </a:xfrm>
        </p:grpSpPr>
        <p:sp>
          <p:nvSpPr>
            <p:cNvPr id="25627" name="Rectangle 15"/>
            <p:cNvSpPr>
              <a:spLocks noChangeArrowheads="1"/>
            </p:cNvSpPr>
            <p:nvPr/>
          </p:nvSpPr>
          <p:spPr bwMode="auto">
            <a:xfrm>
              <a:off x="3865" y="2734"/>
              <a:ext cx="1324" cy="1141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3663" y="2562"/>
              <a:ext cx="1769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class </a:t>
              </a:r>
              <a:r>
                <a:rPr lang="en-US" dirty="0" err="1">
                  <a:solidFill>
                    <a:srgbClr val="000000"/>
                  </a:solidFill>
                </a:rPr>
                <a:t>DiffPackageNonSubClass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5370" name="Rectangle 17"/>
          <p:cNvSpPr>
            <a:spLocks noChangeArrowheads="1"/>
          </p:cNvSpPr>
          <p:nvPr/>
        </p:nvSpPr>
        <p:spPr bwMode="auto">
          <a:xfrm>
            <a:off x="762001" y="4572000"/>
            <a:ext cx="3238500" cy="1339850"/>
          </a:xfrm>
          <a:prstGeom prst="rect">
            <a:avLst/>
          </a:prstGeom>
          <a:noFill/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Text Box 18"/>
          <p:cNvSpPr txBox="1">
            <a:spLocks noChangeArrowheads="1"/>
          </p:cNvSpPr>
          <p:nvPr/>
        </p:nvSpPr>
        <p:spPr bwMode="auto">
          <a:xfrm>
            <a:off x="762000" y="5929313"/>
            <a:ext cx="4191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class </a:t>
            </a:r>
            <a:r>
              <a:rPr lang="en-US" dirty="0" err="1">
                <a:solidFill>
                  <a:srgbClr val="000000"/>
                </a:solidFill>
              </a:rPr>
              <a:t>SamePackageSubClass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333751" y="3914775"/>
            <a:ext cx="4476749" cy="2014538"/>
            <a:chOff x="1501" y="2466"/>
            <a:chExt cx="1874" cy="618"/>
          </a:xfrm>
        </p:grpSpPr>
        <p:sp>
          <p:nvSpPr>
            <p:cNvPr id="25625" name="Rectangle 20"/>
            <p:cNvSpPr>
              <a:spLocks noChangeArrowheads="1"/>
            </p:cNvSpPr>
            <p:nvPr/>
          </p:nvSpPr>
          <p:spPr bwMode="auto">
            <a:xfrm>
              <a:off x="1959" y="2572"/>
              <a:ext cx="1177" cy="512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6" name="Text Box 21"/>
            <p:cNvSpPr txBox="1">
              <a:spLocks noChangeArrowheads="1"/>
            </p:cNvSpPr>
            <p:nvPr/>
          </p:nvSpPr>
          <p:spPr bwMode="auto">
            <a:xfrm>
              <a:off x="1501" y="2466"/>
              <a:ext cx="1874" cy="1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class </a:t>
              </a:r>
              <a:r>
                <a:rPr lang="en-US" dirty="0" err="1">
                  <a:solidFill>
                    <a:srgbClr val="000000"/>
                  </a:solidFill>
                </a:rPr>
                <a:t>SamePackageNonSubClass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5373" name="AutoShape 22"/>
          <p:cNvCxnSpPr>
            <a:cxnSpLocks noChangeShapeType="1"/>
            <a:stCxn id="25629" idx="1"/>
            <a:endCxn id="25631" idx="3"/>
          </p:cNvCxnSpPr>
          <p:nvPr/>
        </p:nvCxnSpPr>
        <p:spPr bwMode="auto">
          <a:xfrm rot="10800000" flipV="1">
            <a:off x="5429251" y="2876550"/>
            <a:ext cx="2719916" cy="1905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cxnSp>
        <p:nvCxnSpPr>
          <p:cNvPr id="15374" name="AutoShape 23"/>
          <p:cNvCxnSpPr>
            <a:cxnSpLocks noChangeShapeType="1"/>
          </p:cNvCxnSpPr>
          <p:nvPr/>
        </p:nvCxnSpPr>
        <p:spPr bwMode="auto">
          <a:xfrm rot="5400000" flipH="1" flipV="1">
            <a:off x="2464594" y="4060032"/>
            <a:ext cx="785813" cy="381000"/>
          </a:xfrm>
          <a:prstGeom prst="straightConnector1">
            <a:avLst/>
          </a:prstGeom>
          <a:noFill/>
          <a:ln w="25560">
            <a:solidFill>
              <a:srgbClr val="4A7EBB"/>
            </a:solidFill>
            <a:miter lim="800000"/>
            <a:headEnd/>
            <a:tailEnd type="triangle" w="med" len="med"/>
          </a:ln>
        </p:spPr>
      </p:cxn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952501" y="2571750"/>
            <a:ext cx="5238751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private  String  </a:t>
            </a:r>
            <a:r>
              <a:rPr lang="en-US" dirty="0" err="1">
                <a:solidFill>
                  <a:srgbClr val="000000"/>
                </a:solidFill>
              </a:rPr>
              <a:t>privateVariable</a:t>
            </a:r>
            <a:r>
              <a:rPr lang="en-US" dirty="0">
                <a:solidFill>
                  <a:srgbClr val="000000"/>
                </a:solidFill>
              </a:rPr>
              <a:t>; 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String </a:t>
            </a:r>
            <a:r>
              <a:rPr lang="en-US" dirty="0" err="1">
                <a:solidFill>
                  <a:srgbClr val="000000"/>
                </a:solidFill>
              </a:rPr>
              <a:t>defaultVariable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protected String </a:t>
            </a:r>
            <a:r>
              <a:rPr lang="en-US" dirty="0" err="1">
                <a:solidFill>
                  <a:srgbClr val="000000"/>
                </a:solidFill>
              </a:rPr>
              <a:t>protectedVariable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public String  </a:t>
            </a:r>
            <a:r>
              <a:rPr lang="en-US" dirty="0" err="1">
                <a:solidFill>
                  <a:srgbClr val="000000"/>
                </a:solidFill>
              </a:rPr>
              <a:t>publicVariable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67252" y="4643439"/>
            <a:ext cx="23558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62500" y="5143501"/>
            <a:ext cx="1611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defaultVariable</a:t>
            </a:r>
            <a:endParaRPr lang="en-IN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382000" y="2571751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protectedVariable</a:t>
            </a:r>
            <a:endParaRPr lang="en-IN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47751" y="4714876"/>
            <a:ext cx="1516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43000" y="5072064"/>
            <a:ext cx="1611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defaultVariable</a:t>
            </a:r>
            <a:endParaRPr lang="en-IN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43000" y="5429251"/>
            <a:ext cx="1867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protectedVariable</a:t>
            </a:r>
            <a:endParaRPr lang="en-IN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572000" y="5500689"/>
            <a:ext cx="1867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protectedVariable</a:t>
            </a:r>
            <a:endParaRPr lang="en-IN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286751" y="3143250"/>
            <a:ext cx="2829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382001" y="5072064"/>
            <a:ext cx="2571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publicVariable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/>
      <p:bldP spid="15370" grpId="0" animBg="1"/>
      <p:bldP spid="15371" grpId="0"/>
      <p:bldP spid="1537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Arial" charset="0"/>
              </a:rPr>
              <a:t>Understand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DejaVu Sans" charset="0"/>
              </a:rPr>
              <a:t>Types of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DejaVu Sans" charset="0"/>
              </a:rPr>
              <a:t>Usage of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>
                <a:cs typeface="Arial" charset="0"/>
              </a:rPr>
              <a:t>Working with predefined and user defined packages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/>
              <a:t>Use access modifier </a:t>
            </a:r>
          </a:p>
          <a:p>
            <a:pPr marL="230188" indent="-230188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  <a:defRPr/>
            </a:pPr>
            <a:r>
              <a:rPr lang="en-US" sz="3200" dirty="0" smtClean="0"/>
              <a:t>Explain the scope of various access modifiers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5" name="AutoShape 1"/>
          <p:cNvCxnSpPr>
            <a:cxnSpLocks noChangeShapeType="1"/>
          </p:cNvCxnSpPr>
          <p:nvPr/>
        </p:nvCxnSpPr>
        <p:spPr bwMode="auto">
          <a:xfrm flipV="1">
            <a:off x="444501" y="3484564"/>
            <a:ext cx="486833" cy="822325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7F7F7F"/>
            </a:solidFill>
            <a:miter lim="800000"/>
            <a:headEnd/>
            <a:tailEnd type="triangle" w="med" len="med"/>
          </a:ln>
        </p:spPr>
      </p:cxnSp>
      <p:cxnSp>
        <p:nvCxnSpPr>
          <p:cNvPr id="11266" name="AutoShape 2"/>
          <p:cNvCxnSpPr>
            <a:cxnSpLocks noChangeShapeType="1"/>
          </p:cNvCxnSpPr>
          <p:nvPr/>
        </p:nvCxnSpPr>
        <p:spPr bwMode="auto">
          <a:xfrm>
            <a:off x="427567" y="5021263"/>
            <a:ext cx="488951" cy="823912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7F7F7F"/>
            </a:solidFill>
            <a:miter lim="800000"/>
            <a:headEnd/>
            <a:tailEnd type="triangle" w="med" len="med"/>
          </a:ln>
        </p:spPr>
      </p:cxn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45067" y="1316038"/>
            <a:ext cx="10701867" cy="1130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 package is a grouping of related types (classes, interfaces, Exceptions and Annotations) providing access protection and Name Space Management.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0" y="-1"/>
            <a:ext cx="12192000" cy="64144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" y="681038"/>
            <a:ext cx="5939367" cy="5912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/>
              <a:t>What is a Package?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64267" y="4237038"/>
            <a:ext cx="10126133" cy="1890712"/>
            <a:chOff x="928" y="2669"/>
            <a:chExt cx="4784" cy="1191"/>
          </a:xfrm>
        </p:grpSpPr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1813" y="2952"/>
              <a:ext cx="3900" cy="909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User-defined packages are user developed packages.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28" y="2669"/>
              <a:ext cx="1199" cy="1183"/>
              <a:chOff x="928" y="2669"/>
              <a:chExt cx="1199" cy="1183"/>
            </a:xfrm>
          </p:grpSpPr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970" y="3601"/>
                <a:ext cx="1158" cy="251"/>
              </a:xfrm>
              <a:prstGeom prst="rect">
                <a:avLst/>
              </a:prstGeom>
              <a:gradFill rotWithShape="0">
                <a:gsLst>
                  <a:gs pos="0">
                    <a:srgbClr val="EDEDED"/>
                  </a:gs>
                  <a:gs pos="100000">
                    <a:srgbClr val="BCBCBC"/>
                  </a:gs>
                </a:gsLst>
                <a:lin ang="16200000" scaled="1"/>
              </a:gradFill>
              <a:ln w="9360">
                <a:solidFill>
                  <a:srgbClr val="D9D9D9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4"/>
                  </a:srgb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2000">
                    <a:solidFill>
                      <a:srgbClr val="000000"/>
                    </a:solidFill>
                    <a:cs typeface="Arial" charset="0"/>
                  </a:rPr>
                  <a:t>User-Defines</a:t>
                </a:r>
              </a:p>
            </p:txBody>
          </p:sp>
          <p:pic>
            <p:nvPicPr>
              <p:cNvPr id="11283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lum contrast="-40000"/>
              </a:blip>
              <a:srcRect/>
              <a:stretch>
                <a:fillRect/>
              </a:stretch>
            </p:blipFill>
            <p:spPr bwMode="auto">
              <a:xfrm>
                <a:off x="928" y="2669"/>
                <a:ext cx="1024" cy="10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55800" y="2397126"/>
            <a:ext cx="10134600" cy="1914525"/>
            <a:chOff x="924" y="1510"/>
            <a:chExt cx="4788" cy="1206"/>
          </a:xfrm>
        </p:grpSpPr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798" y="1808"/>
              <a:ext cx="3915" cy="909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64008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Built-In packages are library packages.</a:t>
              </a:r>
            </a:p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Example: java.lang, java.awt etc.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924" y="1510"/>
              <a:ext cx="1217" cy="1200"/>
              <a:chOff x="924" y="1510"/>
              <a:chExt cx="1217" cy="1200"/>
            </a:xfrm>
          </p:grpSpPr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980" y="2460"/>
                <a:ext cx="1162" cy="251"/>
              </a:xfrm>
              <a:prstGeom prst="rect">
                <a:avLst/>
              </a:prstGeom>
              <a:gradFill rotWithShape="0">
                <a:gsLst>
                  <a:gs pos="0">
                    <a:srgbClr val="EDEDED"/>
                  </a:gs>
                  <a:gs pos="100000">
                    <a:srgbClr val="BCBCBC"/>
                  </a:gs>
                </a:gsLst>
                <a:lin ang="16200000" scaled="1"/>
              </a:gradFill>
              <a:ln w="9360">
                <a:solidFill>
                  <a:srgbClr val="D9D9D9"/>
                </a:solidFill>
                <a:miter lim="800000"/>
                <a:headEnd/>
                <a:tailEnd/>
              </a:ln>
              <a:effectLst>
                <a:outerShdw dist="20160" dir="5400000" algn="ctr" rotWithShape="0">
                  <a:srgbClr val="000000">
                    <a:alpha val="38034"/>
                  </a:srgb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2000">
                    <a:solidFill>
                      <a:srgbClr val="000000"/>
                    </a:solidFill>
                    <a:cs typeface="Arial" charset="0"/>
                  </a:rPr>
                  <a:t>Built-In</a:t>
                </a:r>
              </a:p>
            </p:txBody>
          </p:sp>
          <p:pic>
            <p:nvPicPr>
              <p:cNvPr id="11279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24" y="1510"/>
                <a:ext cx="1025" cy="10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867" y="3797302"/>
            <a:ext cx="1824567" cy="1282701"/>
            <a:chOff x="16" y="2392"/>
            <a:chExt cx="862" cy="808"/>
          </a:xfrm>
        </p:grpSpPr>
        <p:pic>
          <p:nvPicPr>
            <p:cNvPr id="11274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" y="2392"/>
              <a:ext cx="862" cy="8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1275" name="Text Box 18"/>
            <p:cNvSpPr txBox="1">
              <a:spLocks noChangeArrowheads="1"/>
            </p:cNvSpPr>
            <p:nvPr/>
          </p:nvSpPr>
          <p:spPr bwMode="auto">
            <a:xfrm>
              <a:off x="257" y="3005"/>
              <a:ext cx="364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>
                  <a:solidFill>
                    <a:srgbClr val="FFFFFF"/>
                  </a:solidFill>
                </a:rPr>
                <a:t>Package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 txBox="1">
            <a:spLocks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>
                <a:solidFill>
                  <a:schemeClr val="bg1"/>
                </a:solidFill>
              </a:rPr>
              <a:t>Why </a:t>
            </a:r>
            <a:r>
              <a:rPr lang="en-US" sz="4000" dirty="0" smtClean="0">
                <a:solidFill>
                  <a:schemeClr val="bg1"/>
                </a:solidFill>
              </a:rPr>
              <a:t>Packages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Snip Single Corner Rectangle 9"/>
          <p:cNvSpPr/>
          <p:nvPr/>
        </p:nvSpPr>
        <p:spPr>
          <a:xfrm>
            <a:off x="1947334" y="1371600"/>
            <a:ext cx="5990167" cy="127158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1962151" y="1093789"/>
            <a:ext cx="2146300" cy="338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Audio songs</a:t>
            </a:r>
          </a:p>
        </p:txBody>
      </p:sp>
      <p:sp>
        <p:nvSpPr>
          <p:cNvPr id="12" name="Oval 11"/>
          <p:cNvSpPr/>
          <p:nvPr/>
        </p:nvSpPr>
        <p:spPr>
          <a:xfrm>
            <a:off x="2080684" y="1639888"/>
            <a:ext cx="1682749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/>
              <a:t>Mirchi</a:t>
            </a:r>
            <a:endParaRPr lang="en-US" sz="1050" dirty="0"/>
          </a:p>
        </p:txBody>
      </p:sp>
      <p:sp>
        <p:nvSpPr>
          <p:cNvPr id="13" name="Oval 12"/>
          <p:cNvSpPr/>
          <p:nvPr/>
        </p:nvSpPr>
        <p:spPr>
          <a:xfrm>
            <a:off x="3934884" y="1682751"/>
            <a:ext cx="2080683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dirty="0"/>
              <a:t>3idiots</a:t>
            </a:r>
          </a:p>
        </p:txBody>
      </p:sp>
      <p:sp>
        <p:nvSpPr>
          <p:cNvPr id="14" name="Oval 13"/>
          <p:cNvSpPr/>
          <p:nvPr/>
        </p:nvSpPr>
        <p:spPr>
          <a:xfrm>
            <a:off x="6136218" y="1636714"/>
            <a:ext cx="1536700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Don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9687984" y="1768476"/>
            <a:ext cx="1219200" cy="5572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Don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7990418" y="2097088"/>
            <a:ext cx="1629833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1064685" y="3402014"/>
            <a:ext cx="3441700" cy="12731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23" name="Snip Single Corner Rectangle 22"/>
          <p:cNvSpPr/>
          <p:nvPr/>
        </p:nvSpPr>
        <p:spPr>
          <a:xfrm>
            <a:off x="5429251" y="3365501"/>
            <a:ext cx="3441700" cy="12731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2000" dirty="0" err="1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37167" y="3124200"/>
            <a:ext cx="1245277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Telugu songs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16551" y="3097214"/>
            <a:ext cx="1140056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Hindi songs</a:t>
            </a:r>
          </a:p>
        </p:txBody>
      </p:sp>
      <p:sp>
        <p:nvSpPr>
          <p:cNvPr id="26" name="Oval 25"/>
          <p:cNvSpPr/>
          <p:nvPr/>
        </p:nvSpPr>
        <p:spPr>
          <a:xfrm>
            <a:off x="1250951" y="4075113"/>
            <a:ext cx="1545167" cy="417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Mirchi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2133600" y="3521076"/>
            <a:ext cx="1475317" cy="417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/>
              <a:t>Jalsa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007784" y="4090988"/>
            <a:ext cx="1286933" cy="417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Don</a:t>
            </a:r>
          </a:p>
        </p:txBody>
      </p:sp>
      <p:sp>
        <p:nvSpPr>
          <p:cNvPr id="29" name="Oval 28"/>
          <p:cNvSpPr/>
          <p:nvPr/>
        </p:nvSpPr>
        <p:spPr>
          <a:xfrm>
            <a:off x="7571318" y="3846514"/>
            <a:ext cx="1121833" cy="5175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3358357" y="2940316"/>
            <a:ext cx="642937" cy="175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7222331" y="2766219"/>
            <a:ext cx="636588" cy="45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Callout 35"/>
          <p:cNvSpPr/>
          <p:nvPr/>
        </p:nvSpPr>
        <p:spPr>
          <a:xfrm rot="20696946">
            <a:off x="8157633" y="1011239"/>
            <a:ext cx="2523067" cy="744537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Namespace conflict</a:t>
            </a:r>
          </a:p>
          <a:p>
            <a:pPr>
              <a:defRPr/>
            </a:pPr>
            <a:endParaRPr lang="en-US" sz="1400" dirty="0" err="1"/>
          </a:p>
        </p:txBody>
      </p:sp>
      <p:sp>
        <p:nvSpPr>
          <p:cNvPr id="38" name="Oval 37"/>
          <p:cNvSpPr/>
          <p:nvPr/>
        </p:nvSpPr>
        <p:spPr>
          <a:xfrm>
            <a:off x="5539318" y="3684589"/>
            <a:ext cx="1670049" cy="6953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3idiots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6" grpId="1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6874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Why Packages?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767" y="1285875"/>
            <a:ext cx="10706100" cy="1206500"/>
            <a:chOff x="358" y="810"/>
            <a:chExt cx="5058" cy="760"/>
          </a:xfrm>
        </p:grpSpPr>
        <p:sp>
          <p:nvSpPr>
            <p:cNvPr id="13323" name="Text Box 4"/>
            <p:cNvSpPr txBox="1">
              <a:spLocks noChangeArrowheads="1"/>
            </p:cNvSpPr>
            <p:nvPr/>
          </p:nvSpPr>
          <p:spPr bwMode="auto">
            <a:xfrm>
              <a:off x="360" y="810"/>
              <a:ext cx="5056" cy="71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Using packages programmers can easily determine that these types are related.</a:t>
              </a:r>
            </a:p>
          </p:txBody>
        </p:sp>
        <p:sp>
          <p:nvSpPr>
            <p:cNvPr id="13324" name="AutoShape 5"/>
            <p:cNvSpPr>
              <a:spLocks noChangeArrowheads="1"/>
            </p:cNvSpPr>
            <p:nvPr/>
          </p:nvSpPr>
          <p:spPr bwMode="auto">
            <a:xfrm rot="5400000">
              <a:off x="87" y="1127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2714625"/>
            <a:ext cx="10795000" cy="1428750"/>
            <a:chOff x="348" y="1654"/>
            <a:chExt cx="5055" cy="720"/>
          </a:xfrm>
        </p:grpSpPr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348" y="1654"/>
              <a:ext cx="5056" cy="71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As packages follow naming conventions, a programmer knows that all graphical related methods will be present in a package named graphics.</a:t>
              </a:r>
            </a:p>
          </p:txBody>
        </p:sp>
        <p:sp>
          <p:nvSpPr>
            <p:cNvPr id="13322" name="AutoShape 8"/>
            <p:cNvSpPr>
              <a:spLocks noChangeArrowheads="1"/>
            </p:cNvSpPr>
            <p:nvPr/>
          </p:nvSpPr>
          <p:spPr bwMode="auto">
            <a:xfrm rot="5400000">
              <a:off x="90" y="1931"/>
              <a:ext cx="715" cy="173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1" y="4357688"/>
            <a:ext cx="10699751" cy="1562100"/>
            <a:chOff x="348" y="2456"/>
            <a:chExt cx="5055" cy="714"/>
          </a:xfrm>
        </p:grpSpPr>
        <p:sp>
          <p:nvSpPr>
            <p:cNvPr id="13319" name="Text Box 10"/>
            <p:cNvSpPr txBox="1">
              <a:spLocks noChangeArrowheads="1"/>
            </p:cNvSpPr>
            <p:nvPr/>
          </p:nvSpPr>
          <p:spPr bwMode="auto">
            <a:xfrm>
              <a:off x="348" y="2456"/>
              <a:ext cx="5056" cy="71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The names of your types won't conflict with the type names in other packages because the package creates a new namespace.</a:t>
              </a:r>
            </a:p>
          </p:txBody>
        </p:sp>
        <p:sp>
          <p:nvSpPr>
            <p:cNvPr id="13320" name="AutoShape 11"/>
            <p:cNvSpPr>
              <a:spLocks noChangeArrowheads="1"/>
            </p:cNvSpPr>
            <p:nvPr/>
          </p:nvSpPr>
          <p:spPr bwMode="auto">
            <a:xfrm rot="5400000">
              <a:off x="94" y="2727"/>
              <a:ext cx="714" cy="173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55403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25522" y="1578024"/>
            <a:ext cx="10953751" cy="135731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20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Here </a:t>
            </a:r>
            <a:r>
              <a:rPr lang="en-US" sz="2000" dirty="0">
                <a:solidFill>
                  <a:srgbClr val="000000"/>
                </a:solidFill>
                <a:cs typeface="Courier New" pitchFamily="49" charset="0"/>
              </a:rPr>
              <a:t>package 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is a keyword used to create a package followed by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packagename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39170" y="982427"/>
            <a:ext cx="5994400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smtClean="0">
                <a:solidFill>
                  <a:srgbClr val="FFFFFF"/>
                </a:solidFill>
                <a:cs typeface="Courier New" pitchFamily="49" charset="0"/>
              </a:rPr>
              <a:t>  Syntax </a:t>
            </a:r>
            <a:r>
              <a:rPr lang="en-US" sz="2000" dirty="0">
                <a:solidFill>
                  <a:srgbClr val="FFFFFF"/>
                </a:solidFill>
                <a:cs typeface="Courier New" pitchFamily="49" charset="0"/>
              </a:rPr>
              <a:t>to create a package: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53104" y="3649710"/>
            <a:ext cx="10822516" cy="12700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package1.package2;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Here package1 is a package, which contains a sub-package named package2.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25808" y="3071813"/>
            <a:ext cx="7812616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smtClean="0">
                <a:solidFill>
                  <a:srgbClr val="FFFFFF"/>
                </a:solidFill>
                <a:cs typeface="Courier New" pitchFamily="49" charset="0"/>
              </a:rPr>
              <a:t>  Syntax </a:t>
            </a:r>
            <a:r>
              <a:rPr lang="en-US" sz="2000" dirty="0">
                <a:solidFill>
                  <a:srgbClr val="FFFFFF"/>
                </a:solidFill>
                <a:cs typeface="Courier New" pitchFamily="49" charset="0"/>
              </a:rPr>
              <a:t>to create a sub-package: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4634" y="5014275"/>
            <a:ext cx="11013017" cy="1268413"/>
            <a:chOff x="405" y="3285"/>
            <a:chExt cx="5203" cy="799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406" y="3583"/>
              <a:ext cx="5202" cy="50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0000" tIns="91440" rIns="90000" bIns="91440" anchor="b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rgbClr val="000000"/>
                  </a:solidFill>
                  <a:cs typeface="Courier New" pitchFamily="49" charset="0"/>
                </a:rPr>
                <a:t>The package statement must be the first line in the source file.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05" y="3285"/>
              <a:ext cx="721" cy="251"/>
            </a:xfrm>
            <a:prstGeom prst="rect">
              <a:avLst/>
            </a:prstGeom>
            <a:solidFill>
              <a:srgbClr val="C0504D"/>
            </a:solidFill>
            <a:ln w="12600">
              <a:solidFill>
                <a:srgbClr val="DDDDDD"/>
              </a:solidFill>
              <a:miter lim="800000"/>
              <a:headEnd/>
              <a:tailEnd/>
            </a:ln>
            <a:effectLst>
              <a:outerShdw dist="38160" dir="5400000" algn="ctr" rotWithShape="0">
                <a:srgbClr val="000000">
                  <a:alpha val="40033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2000" dirty="0" smtClean="0">
                  <a:solidFill>
                    <a:srgbClr val="FFFFFF"/>
                  </a:solidFill>
                  <a:cs typeface="Courier New" pitchFamily="49" charset="0"/>
                </a:rPr>
                <a:t>  Note</a:t>
              </a:r>
              <a:endParaRPr lang="en-US" sz="2000" dirty="0">
                <a:solidFill>
                  <a:srgbClr val="FFFFFF"/>
                </a:solidFill>
                <a:cs typeface="Courier New" pitchFamily="49" charset="0"/>
              </a:endParaRP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6874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Creating </a:t>
            </a:r>
            <a:r>
              <a:rPr lang="en-US" sz="4000" smtClean="0">
                <a:solidFill>
                  <a:schemeClr val="bg1"/>
                </a:solidFill>
              </a:rPr>
              <a:t>a Package.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554038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dirty="0">
                <a:solidFill>
                  <a:schemeClr val="bg1"/>
                </a:solidFill>
                <a:ea typeface="SimSun" pitchFamily="2" charset="-122"/>
              </a:rPr>
              <a:t>Packages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9500" y="3527425"/>
            <a:ext cx="10033000" cy="2781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How to compile the above program:</a:t>
            </a:r>
          </a:p>
          <a:p>
            <a:pPr algn="just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javac -d . HelloWorld.java</a:t>
            </a:r>
          </a:p>
          <a:p>
            <a:pPr algn="just">
              <a:buClr>
                <a:srgbClr val="292929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“-d” stands for “directory“ which explains the compiler the location where the class files should be created.</a:t>
            </a:r>
          </a:p>
          <a:p>
            <a:pPr algn="just">
              <a:buClr>
                <a:srgbClr val="292929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buClr>
                <a:srgbClr val="292929"/>
              </a:buClr>
              <a:buFont typeface="Wingdings" charset="2"/>
              <a:buChar char="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 .(dot) stands for the current directory.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075267" y="1285875"/>
            <a:ext cx="10041467" cy="2228850"/>
          </a:xfrm>
          <a:prstGeom prst="rect">
            <a:avLst/>
          </a:prstGeom>
          <a:noFill/>
          <a:ln w="9360">
            <a:solidFill>
              <a:srgbClr val="59595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Package mypackage;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HelloWorld {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System.out.println("Hello World");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6874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Program to demonstrate packages: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77922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What happens when we use package statement?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6084" y="1341438"/>
            <a:ext cx="10140949" cy="1136650"/>
            <a:chOff x="395" y="845"/>
            <a:chExt cx="4791" cy="716"/>
          </a:xfrm>
        </p:grpSpPr>
        <p:sp>
          <p:nvSpPr>
            <p:cNvPr id="16393" name="Text Box 4"/>
            <p:cNvSpPr txBox="1">
              <a:spLocks noChangeArrowheads="1"/>
            </p:cNvSpPr>
            <p:nvPr/>
          </p:nvSpPr>
          <p:spPr bwMode="auto">
            <a:xfrm>
              <a:off x="395" y="845"/>
              <a:ext cx="4792" cy="711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When we use a package statement, the underlying operating system will create a directory  with the same name of the package.</a:t>
              </a:r>
            </a:p>
          </p:txBody>
        </p:sp>
        <p:sp>
          <p:nvSpPr>
            <p:cNvPr id="16394" name="AutoShape 5"/>
            <p:cNvSpPr>
              <a:spLocks noChangeArrowheads="1"/>
            </p:cNvSpPr>
            <p:nvPr/>
          </p:nvSpPr>
          <p:spPr bwMode="auto">
            <a:xfrm rot="5400000">
              <a:off x="134" y="1119"/>
              <a:ext cx="714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6084" y="2825750"/>
            <a:ext cx="10134600" cy="1138238"/>
            <a:chOff x="395" y="1780"/>
            <a:chExt cx="4788" cy="717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95" y="1780"/>
              <a:ext cx="4789" cy="71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rIns="90000" bIns="91440" anchor="ctr"/>
            <a:lstStyle/>
            <a:p>
              <a:pPr algn="l">
                <a:lnSpc>
                  <a:spcPts val="2988"/>
                </a:lnSpc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As a programmer we should make sure that the </a:t>
              </a:r>
              <a:r>
                <a:rPr lang="en-US" sz="2000" b="0">
                  <a:solidFill>
                    <a:srgbClr val="000000"/>
                  </a:solidFill>
                  <a:cs typeface="Courier New" pitchFamily="49" charset="0"/>
                </a:rPr>
                <a:t>.class</a:t>
              </a:r>
              <a:r>
                <a:rPr lang="en-US" sz="2000">
                  <a:solidFill>
                    <a:srgbClr val="000000"/>
                  </a:solidFill>
                  <a:cs typeface="Courier New" pitchFamily="49" charset="0"/>
                </a:rPr>
                <a:t> files should be compiled to the same package directory.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 rot="5400000">
              <a:off x="133" y="2055"/>
              <a:ext cx="715" cy="172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29734" y="4337051"/>
            <a:ext cx="10136717" cy="1998663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Make sure that you set the CLASSPATH to the directory where the .class files are located. 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After setting the classpath, we can run our programs as follows: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 packagename.classname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9603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Using Packages?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dirty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751" y="1579563"/>
            <a:ext cx="11025716" cy="8763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0" bIns="91440" anchor="ctr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Import statement is used to get access to the classes present in packages.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27051" y="3186113"/>
            <a:ext cx="11019367" cy="27178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b"/>
          <a:lstStyle/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Syntax: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packagename.Classname;</a:t>
            </a: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While importing the packages we need to mention the fully qualified package name as above.</a:t>
            </a:r>
            <a:br>
              <a:rPr lang="en-US" sz="2000">
                <a:solidFill>
                  <a:srgbClr val="000000"/>
                </a:solidFill>
                <a:cs typeface="Courier New" pitchFamily="49" charset="0"/>
              </a:rPr>
            </a:br>
            <a:endParaRPr lang="en-US" sz="200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lnSpc>
                <a:spcPts val="2988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cs typeface="Courier New" pitchFamily="49" charset="0"/>
              </a:rPr>
              <a:t>Example: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java.lang.Integer;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1285" y="2898775"/>
            <a:ext cx="6800849" cy="590550"/>
          </a:xfrm>
          <a:prstGeom prst="rect">
            <a:avLst/>
          </a:prstGeom>
          <a:solidFill>
            <a:srgbClr val="4F81BD"/>
          </a:solidFill>
          <a:ln w="12600">
            <a:solidFill>
              <a:srgbClr val="DDDDDD"/>
            </a:solidFill>
            <a:miter lim="800000"/>
            <a:headEnd/>
            <a:tailEnd/>
          </a:ln>
          <a:effectLst>
            <a:outerShdw dist="38160" dir="5400000" algn="ctr" rotWithShape="0">
              <a:srgbClr val="000000">
                <a:alpha val="40033"/>
              </a:srgbClr>
            </a:outerShdw>
          </a:effectLst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>
                <a:solidFill>
                  <a:srgbClr val="FFFFFF"/>
                </a:solidFill>
                <a:cs typeface="Courier New" pitchFamily="49" charset="0"/>
              </a:rPr>
              <a:t>Importing a Single Package Member: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484</TotalTime>
  <Words>1000</Words>
  <Application>Microsoft Office PowerPoint</Application>
  <PresentationFormat>Custom</PresentationFormat>
  <Paragraphs>226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Session_Tempalate</vt:lpstr>
      <vt:lpstr>Session 06: Packages and Access Modifiers  Module 4.2: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86</cp:revision>
  <dcterms:created xsi:type="dcterms:W3CDTF">2015-08-03T16:07:15Z</dcterms:created>
  <dcterms:modified xsi:type="dcterms:W3CDTF">2015-09-23T10:45:09Z</dcterms:modified>
</cp:coreProperties>
</file>