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A656DDD-D1B3-47A5-99C6-038846BAF561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C69C74C-B1B2-41F3-856D-8D7A520BD056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5325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3DD977AB-EE66-4308-A656-B4D87D3A5DC5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5427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53445F6-DF69-46B5-AAD2-AE9937795A99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553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A2C164C-0F39-4BEC-8923-226C4C9ADF94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563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3113F8B-3FC9-461D-A5AD-A95DA276B911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573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EEA5EF5-54CE-4984-A726-6D90035FC2B4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583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0700E2E-739D-4859-88E0-47180AB92C38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593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36269B8-F212-4371-9CF2-2A8478724FC7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604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1B62B21-987B-429D-BA24-582A30E6A833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614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B41BAF4-EBDE-4115-9798-67C557224914}" type="slidenum">
              <a:rPr lang="en-US" smtClean="0"/>
              <a:pPr defTabSz="958764">
                <a:defRPr/>
              </a:pPr>
              <a:t>21</a:t>
            </a:fld>
            <a:endParaRPr lang="en-US" dirty="0" smtClean="0"/>
          </a:p>
        </p:txBody>
      </p:sp>
      <p:sp>
        <p:nvSpPr>
          <p:cNvPr id="624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85C69EE-3C44-4BB6-B442-4D018F7F554A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8747003-5D5D-4C95-8AC7-59D854BA37D4}" type="slidenum">
              <a:rPr lang="en-US" smtClean="0"/>
              <a:pPr defTabSz="958764">
                <a:defRPr/>
              </a:pPr>
              <a:t>22</a:t>
            </a:fld>
            <a:endParaRPr lang="en-US" dirty="0" smtClean="0"/>
          </a:p>
        </p:txBody>
      </p:sp>
      <p:sp>
        <p:nvSpPr>
          <p:cNvPr id="634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03B57B9-E080-4B2B-AFFB-E4F3119F5328}" type="slidenum">
              <a:rPr lang="en-US" smtClean="0"/>
              <a:pPr defTabSz="958764">
                <a:defRPr/>
              </a:pPr>
              <a:t>23</a:t>
            </a:fld>
            <a:endParaRPr lang="en-US" dirty="0" smtClean="0"/>
          </a:p>
        </p:txBody>
      </p:sp>
      <p:sp>
        <p:nvSpPr>
          <p:cNvPr id="645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8FB4289-B89F-4163-95E4-454A4B4CFB09}" type="slidenum">
              <a:rPr lang="en-US" smtClean="0"/>
              <a:pPr defTabSz="958764">
                <a:defRPr/>
              </a:pPr>
              <a:t>24</a:t>
            </a:fld>
            <a:endParaRPr lang="en-US" dirty="0" smtClean="0"/>
          </a:p>
        </p:txBody>
      </p:sp>
      <p:sp>
        <p:nvSpPr>
          <p:cNvPr id="655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CF17664-C4DE-425B-95B8-4C3B3F8BC770}" type="slidenum">
              <a:rPr lang="en-US" smtClean="0"/>
              <a:pPr defTabSz="958764">
                <a:defRPr/>
              </a:pPr>
              <a:t>25</a:t>
            </a:fld>
            <a:endParaRPr lang="en-US" dirty="0" smtClean="0"/>
          </a:p>
        </p:txBody>
      </p:sp>
      <p:sp>
        <p:nvSpPr>
          <p:cNvPr id="665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8F6A34A-1446-4E76-BC6A-FFBA5FA52142}" type="slidenum">
              <a:rPr lang="en-US" smtClean="0"/>
              <a:pPr defTabSz="958764">
                <a:defRPr/>
              </a:pPr>
              <a:t>26</a:t>
            </a:fld>
            <a:endParaRPr lang="en-US" dirty="0" smtClean="0"/>
          </a:p>
        </p:txBody>
      </p:sp>
      <p:sp>
        <p:nvSpPr>
          <p:cNvPr id="675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051D0CA-065C-492D-A215-7EA45CAB13D2}" type="slidenum">
              <a:rPr lang="en-US" smtClean="0"/>
              <a:pPr defTabSz="958764">
                <a:defRPr/>
              </a:pPr>
              <a:t>27</a:t>
            </a:fld>
            <a:endParaRPr lang="en-US" dirty="0" smtClean="0"/>
          </a:p>
        </p:txBody>
      </p:sp>
      <p:sp>
        <p:nvSpPr>
          <p:cNvPr id="686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2257AE8-4729-45AA-AA8D-6E913D331B5E}" type="slidenum">
              <a:rPr lang="en-US" smtClean="0"/>
              <a:pPr defTabSz="958764">
                <a:defRPr/>
              </a:pPr>
              <a:t>28</a:t>
            </a:fld>
            <a:endParaRPr lang="en-US" dirty="0" smtClean="0"/>
          </a:p>
        </p:txBody>
      </p:sp>
      <p:sp>
        <p:nvSpPr>
          <p:cNvPr id="696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FC8478A-CC9F-4BFA-A59F-F3A33BAAFE9F}" type="slidenum">
              <a:rPr lang="en-US" smtClean="0"/>
              <a:pPr defTabSz="958764">
                <a:defRPr/>
              </a:pPr>
              <a:t>29</a:t>
            </a:fld>
            <a:endParaRPr lang="en-US" dirty="0" smtClean="0"/>
          </a:p>
        </p:txBody>
      </p:sp>
      <p:sp>
        <p:nvSpPr>
          <p:cNvPr id="706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D04951F-0D46-4CB5-8EDF-9B31F05E2351}" type="slidenum">
              <a:rPr lang="en-US" smtClean="0"/>
              <a:pPr defTabSz="958764">
                <a:defRPr/>
              </a:pPr>
              <a:t>30</a:t>
            </a:fld>
            <a:endParaRPr lang="en-US" dirty="0" smtClean="0"/>
          </a:p>
        </p:txBody>
      </p:sp>
      <p:sp>
        <p:nvSpPr>
          <p:cNvPr id="716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F54F181-A5E4-47EF-97EB-4B9A4DFF811F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5D9FA49-948E-4DBC-8D7E-224CEA8DC5A0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DD18E4F-E7A9-467F-BDAE-FC8F4D8D096C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 show the following image to the students  for a  flick of a second&gt;&gt;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ask the students what they have observed in the image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longer and ask the students what they have  observed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more longer and ask the students what they have  observed  &gt;&gt;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C3C10B5B-EAEB-4796-A1CB-D139B70F2F06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 show the following image to the students  for a  flick of a second&gt;&gt;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ask the students what they have observed in the image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longer and ask the students what they have  observed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more longer and ask the students what they have  observed  &gt;&gt;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AEBB77-8DF2-4446-B4B8-5A5760DA438E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 show the following image to the students  for a  flick of a second&gt;&gt;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ask the students what they have observed in the image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longer and ask the students what they have  observed &gt;&gt;</a:t>
            </a:r>
          </a:p>
          <a:p>
            <a:pPr>
              <a:tabLst>
                <a:tab pos="0" algn="l"/>
                <a:tab pos="456491" algn="l"/>
                <a:tab pos="912983" algn="l"/>
                <a:tab pos="1370976" algn="l"/>
                <a:tab pos="1827467" algn="l"/>
                <a:tab pos="2285460" algn="l"/>
                <a:tab pos="2741951" algn="l"/>
                <a:tab pos="3199945" algn="l"/>
                <a:tab pos="3656436" algn="l"/>
                <a:tab pos="4114429" algn="l"/>
                <a:tab pos="4570920" algn="l"/>
                <a:tab pos="5027411" algn="l"/>
                <a:tab pos="5485405" algn="l"/>
                <a:tab pos="5941896" algn="l"/>
                <a:tab pos="6399888" algn="l"/>
                <a:tab pos="6856380" algn="l"/>
                <a:tab pos="7314373" algn="l"/>
                <a:tab pos="7770865" algn="l"/>
                <a:tab pos="8228857" algn="l"/>
                <a:tab pos="8685348" algn="l"/>
                <a:tab pos="9141840" algn="l"/>
              </a:tabLst>
            </a:pPr>
            <a:r>
              <a:rPr lang="en-US" dirty="0" smtClean="0">
                <a:solidFill>
                  <a:srgbClr val="000000"/>
                </a:solidFill>
                <a:ea typeface="Microsoft YaHei" charset="-122"/>
              </a:rPr>
              <a:t>&lt;&lt; again show the  image for a little more longer and ask the students what they have  observed  &gt;&gt;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63372FB-B160-4A5D-96F5-D8277FE8F871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EB03D5A-E226-49BE-A940-834D701E6A69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5222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176000" y="6553201"/>
            <a:ext cx="60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9FBD0077-A0EA-4B10-B778-1CCE37B7406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72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9"/>
            <a:ext cx="10126638" cy="146031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01: </a:t>
            </a:r>
            <a:r>
              <a:rPr lang="en-US" sz="4400" b="1" dirty="0" smtClean="0"/>
              <a:t>Getting Started with OO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Complexity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9534" y="2667000"/>
            <a:ext cx="11192933" cy="1524000"/>
            <a:chOff x="1647824" y="2841625"/>
            <a:chExt cx="8392543" cy="152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647824" y="2841625"/>
              <a:ext cx="8392543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          Observe the image again</a:t>
              </a:r>
            </a:p>
          </p:txBody>
        </p:sp>
        <p:pic>
          <p:nvPicPr>
            <p:cNvPr id="22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0985" y="2916238"/>
              <a:ext cx="1552176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7418" y="2667000"/>
            <a:ext cx="11197167" cy="1524000"/>
            <a:chOff x="1647823" y="2841625"/>
            <a:chExt cx="8398197" cy="1524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647823" y="2841625"/>
              <a:ext cx="8398197" cy="1524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</a:rPr>
                <a:t>                  Tell every thing you have seen?</a:t>
              </a:r>
            </a:p>
          </p:txBody>
        </p:sp>
        <p:pic>
          <p:nvPicPr>
            <p:cNvPr id="17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1014" y="2916238"/>
              <a:ext cx="1552635" cy="13811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18" name="TextBox 17"/>
          <p:cNvSpPr txBox="1"/>
          <p:nvPr/>
        </p:nvSpPr>
        <p:spPr>
          <a:xfrm>
            <a:off x="2300818" y="4278314"/>
            <a:ext cx="8011583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0" dirty="0"/>
              <a:t>Different Sizes, Different Colors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7751" y="4894264"/>
            <a:ext cx="8015816" cy="1385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sz="2800" b="0" dirty="0"/>
              <a:t>2 Triangles, 2 Circles,</a:t>
            </a:r>
          </a:p>
          <a:p>
            <a:pPr algn="l">
              <a:defRPr/>
            </a:pPr>
            <a:r>
              <a:rPr lang="en-US" sz="2800" b="0" dirty="0"/>
              <a:t>2 Rectangles, 3 Squares and </a:t>
            </a:r>
          </a:p>
          <a:p>
            <a:pPr algn="l">
              <a:defRPr/>
            </a:pPr>
            <a:r>
              <a:rPr lang="en-US" sz="2800" b="0" dirty="0"/>
              <a:t>2 Pentagons 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78884" y="1423989"/>
            <a:ext cx="11472333" cy="4886325"/>
            <a:chOff x="284813" y="1424066"/>
            <a:chExt cx="8604354" cy="4886793"/>
          </a:xfrm>
        </p:grpSpPr>
        <p:sp>
          <p:nvSpPr>
            <p:cNvPr id="33" name="Rectangle 32"/>
            <p:cNvSpPr/>
            <p:nvPr/>
          </p:nvSpPr>
          <p:spPr>
            <a:xfrm>
              <a:off x="284813" y="1424066"/>
              <a:ext cx="8604354" cy="4886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80077" y="3897628"/>
              <a:ext cx="1123964" cy="112405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599142" y="5321751"/>
              <a:ext cx="974737" cy="839868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78573" y="3087925"/>
              <a:ext cx="990612" cy="5540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80914" y="4721619"/>
              <a:ext cx="928698" cy="930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gular Pentagon 37"/>
            <p:cNvSpPr/>
            <p:nvPr/>
          </p:nvSpPr>
          <p:spPr>
            <a:xfrm>
              <a:off x="7823941" y="1589182"/>
              <a:ext cx="646121" cy="614421"/>
            </a:xfrm>
            <a:prstGeom prst="pentag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609352" y="3810307"/>
              <a:ext cx="731846" cy="7319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04412" y="2956150"/>
              <a:ext cx="1406542" cy="5540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gular Pentagon 40"/>
            <p:cNvSpPr/>
            <p:nvPr/>
          </p:nvSpPr>
          <p:spPr>
            <a:xfrm>
              <a:off x="4888619" y="5129646"/>
              <a:ext cx="1049350" cy="998633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2221586" y="1965455"/>
              <a:ext cx="763596" cy="660463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43757" y="5534497"/>
              <a:ext cx="692158" cy="6906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42786" y="1803514"/>
              <a:ext cx="955687" cy="95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</a:t>
            </a:r>
          </a:p>
        </p:txBody>
      </p:sp>
      <p:pic>
        <p:nvPicPr>
          <p:cNvPr id="19460" name="Picture 20" descr="OO Abstractui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04975"/>
            <a:ext cx="12192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3934885" y="4930775"/>
            <a:ext cx="491278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Abstraction</a:t>
            </a:r>
          </a:p>
        </p:txBody>
      </p:sp>
      <p:pic>
        <p:nvPicPr>
          <p:cNvPr id="20484" name="Picture 4" descr="question-mar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51" y="1778000"/>
            <a:ext cx="3263900" cy="3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2" y="2338388"/>
          <a:ext cx="10788070" cy="34481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6159"/>
                <a:gridCol w="2216728"/>
                <a:gridCol w="2755075"/>
                <a:gridCol w="3990108"/>
              </a:tblGrid>
              <a:tr h="568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Rules Book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 Process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30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00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12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  <a:tr h="73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</a:tr>
            </a:tbl>
          </a:graphicData>
        </a:graphic>
      </p:graphicFrame>
      <p:sp>
        <p:nvSpPr>
          <p:cNvPr id="2153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" y="760414"/>
            <a:ext cx="10282767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</a:p>
        </p:txBody>
      </p:sp>
      <p:pic>
        <p:nvPicPr>
          <p:cNvPr id="7" name="Picture 6" descr="Student icon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568" y="2971801"/>
            <a:ext cx="2688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tudent icon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1" y="3675063"/>
            <a:ext cx="266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tudent icon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8685" y="4394201"/>
            <a:ext cx="26458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tudent icon 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8685" y="5151438"/>
            <a:ext cx="26458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exam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25934" y="3632200"/>
            <a:ext cx="1972733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770467" y="2411413"/>
            <a:ext cx="1659467" cy="398462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99267" y="2455864"/>
            <a:ext cx="1928284" cy="401637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46351" y="3113089"/>
            <a:ext cx="2023533" cy="2516187"/>
            <a:chOff x="1909316" y="2148276"/>
            <a:chExt cx="1518250" cy="2515739"/>
          </a:xfrm>
        </p:grpSpPr>
        <p:sp>
          <p:nvSpPr>
            <p:cNvPr id="25" name="Rectangle 24"/>
            <p:cNvSpPr/>
            <p:nvPr/>
          </p:nvSpPr>
          <p:spPr>
            <a:xfrm>
              <a:off x="1980781" y="2148276"/>
              <a:ext cx="1446785" cy="401565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9316" y="2818082"/>
              <a:ext cx="1446784" cy="403153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41079" y="3487887"/>
              <a:ext cx="1446784" cy="403153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20432" y="4262450"/>
              <a:ext cx="1446785" cy="401565"/>
            </a:xfrm>
            <a:prstGeom prst="rect">
              <a:avLst/>
            </a:prstGeom>
            <a:solidFill>
              <a:srgbClr val="FEF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923368" y="2422526"/>
            <a:ext cx="2224617" cy="403225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52451" y="1706564"/>
            <a:ext cx="1794933" cy="465137"/>
            <a:chOff x="414069" y="1242204"/>
            <a:chExt cx="1345720" cy="465827"/>
          </a:xfrm>
        </p:grpSpPr>
        <p:sp>
          <p:nvSpPr>
            <p:cNvPr id="34" name="Rectangular Callout 33"/>
            <p:cNvSpPr/>
            <p:nvPr/>
          </p:nvSpPr>
          <p:spPr>
            <a:xfrm>
              <a:off x="414069" y="1242204"/>
              <a:ext cx="1345720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74" name="TextBox 30"/>
            <p:cNvSpPr txBox="1">
              <a:spLocks noChangeArrowheads="1"/>
            </p:cNvSpPr>
            <p:nvPr/>
          </p:nvSpPr>
          <p:spPr bwMode="auto">
            <a:xfrm>
              <a:off x="475388" y="1293963"/>
              <a:ext cx="739746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OBJECTS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457451" y="1703389"/>
            <a:ext cx="2194983" cy="466725"/>
            <a:chOff x="1843175" y="1239329"/>
            <a:chExt cx="1645920" cy="465827"/>
          </a:xfrm>
        </p:grpSpPr>
        <p:sp>
          <p:nvSpPr>
            <p:cNvPr id="35" name="Rectangular Callout 34"/>
            <p:cNvSpPr/>
            <p:nvPr/>
          </p:nvSpPr>
          <p:spPr>
            <a:xfrm>
              <a:off x="1843175" y="1239329"/>
              <a:ext cx="1645920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572" name="TextBox 31"/>
            <p:cNvSpPr txBox="1">
              <a:spLocks noChangeArrowheads="1"/>
            </p:cNvSpPr>
            <p:nvPr/>
          </p:nvSpPr>
          <p:spPr bwMode="auto">
            <a:xfrm>
              <a:off x="1936094" y="1273834"/>
              <a:ext cx="905025" cy="368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ATTRIBUTE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211233" y="1717676"/>
            <a:ext cx="1913467" cy="466725"/>
            <a:chOff x="3720875" y="1253705"/>
            <a:chExt cx="1435019" cy="465827"/>
          </a:xfrm>
        </p:grpSpPr>
        <p:sp>
          <p:nvSpPr>
            <p:cNvPr id="40" name="Rectangular Callout 39"/>
            <p:cNvSpPr/>
            <p:nvPr/>
          </p:nvSpPr>
          <p:spPr>
            <a:xfrm>
              <a:off x="3720875" y="1253705"/>
              <a:ext cx="1435019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570" name="TextBox 40"/>
            <p:cNvSpPr txBox="1">
              <a:spLocks noChangeArrowheads="1"/>
            </p:cNvSpPr>
            <p:nvPr/>
          </p:nvSpPr>
          <p:spPr bwMode="auto">
            <a:xfrm>
              <a:off x="3738177" y="1310244"/>
              <a:ext cx="866727" cy="368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pic>
        <p:nvPicPr>
          <p:cNvPr id="42" name="Picture 41" descr="Student icon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8684" y="2962276"/>
            <a:ext cx="268816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tudent icon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7734" y="3687764"/>
            <a:ext cx="2688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 descr="Student icon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2918" y="4386263"/>
            <a:ext cx="266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 descr="Student icon 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4451" y="5162551"/>
            <a:ext cx="266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 descr="book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71018" y="3851275"/>
            <a:ext cx="189018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47"/>
          <p:cNvSpPr/>
          <p:nvPr/>
        </p:nvSpPr>
        <p:spPr>
          <a:xfrm>
            <a:off x="8030633" y="2428875"/>
            <a:ext cx="2794000" cy="401638"/>
          </a:xfrm>
          <a:prstGeom prst="rect">
            <a:avLst/>
          </a:prstGeom>
          <a:solidFill>
            <a:srgbClr val="FE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9" name="Picture 48" descr="Student icon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1884" y="3114676"/>
            <a:ext cx="268816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 descr="Student icon 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0934" y="3840164"/>
            <a:ext cx="26881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Student icon 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17651" y="5314951"/>
            <a:ext cx="2667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Student icon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18" y="4538663"/>
            <a:ext cx="2667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8631766" y="1738314"/>
            <a:ext cx="1913466" cy="465137"/>
            <a:chOff x="3720875" y="1253705"/>
            <a:chExt cx="1434731" cy="465827"/>
          </a:xfrm>
        </p:grpSpPr>
        <p:sp>
          <p:nvSpPr>
            <p:cNvPr id="57" name="Rectangular Callout 56"/>
            <p:cNvSpPr/>
            <p:nvPr/>
          </p:nvSpPr>
          <p:spPr>
            <a:xfrm>
              <a:off x="3720875" y="1253705"/>
              <a:ext cx="1434731" cy="465827"/>
            </a:xfrm>
            <a:prstGeom prst="wedgeRectCallout">
              <a:avLst>
                <a:gd name="adj1" fmla="val -20833"/>
                <a:gd name="adj2" fmla="val 9953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568" name="TextBox 57"/>
            <p:cNvSpPr txBox="1">
              <a:spLocks noChangeArrowheads="1"/>
            </p:cNvSpPr>
            <p:nvPr/>
          </p:nvSpPr>
          <p:spPr bwMode="auto">
            <a:xfrm>
              <a:off x="3783148" y="1310244"/>
              <a:ext cx="866553" cy="369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5080000" y="3432176"/>
            <a:ext cx="1955800" cy="1844675"/>
            <a:chOff x="3810179" y="3132944"/>
            <a:chExt cx="1466359" cy="1844071"/>
          </a:xfrm>
        </p:grpSpPr>
        <p:cxnSp>
          <p:nvCxnSpPr>
            <p:cNvPr id="61" name="Straight Arrow Connector 60"/>
            <p:cNvCxnSpPr/>
            <p:nvPr/>
          </p:nvCxnSpPr>
          <p:spPr>
            <a:xfrm rot="16200000" flipH="1">
              <a:off x="3810178" y="3132945"/>
              <a:ext cx="404680" cy="404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4865512" y="3147229"/>
              <a:ext cx="403093" cy="403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3854613" y="4573923"/>
              <a:ext cx="403093" cy="403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10800000">
              <a:off x="4873448" y="4559640"/>
              <a:ext cx="403090" cy="401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8026400" y="3421064"/>
            <a:ext cx="2743200" cy="1851025"/>
            <a:chOff x="3472713" y="3132944"/>
            <a:chExt cx="2056705" cy="1850573"/>
          </a:xfrm>
        </p:grpSpPr>
        <p:cxnSp>
          <p:nvCxnSpPr>
            <p:cNvPr id="70" name="Straight Arrow Connector 69"/>
            <p:cNvCxnSpPr/>
            <p:nvPr/>
          </p:nvCxnSpPr>
          <p:spPr>
            <a:xfrm rot="16200000" flipH="1">
              <a:off x="3472695" y="3132962"/>
              <a:ext cx="404713" cy="404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5127104" y="3136930"/>
              <a:ext cx="401540" cy="4030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473488" y="4574855"/>
              <a:ext cx="403127" cy="401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124743" y="4580390"/>
              <a:ext cx="401501" cy="403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43049E-6 L 0.29774 -0.000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8555E-6 L 0.45711 -0.1049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29063 0.10833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79371E-6 L 0.46597 -0.0032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8 -0.02292 L 0.50677 -0.0217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45 -0.12731 L 0.76909 -0.12685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96 0.08605 L 0.50799 0.08189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3 -0.02544 L 0.77083 -0.0286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0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2798234" y="5314951"/>
            <a:ext cx="6576484" cy="517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Many Cars Same Process</a:t>
            </a:r>
          </a:p>
        </p:txBody>
      </p:sp>
      <p:sp>
        <p:nvSpPr>
          <p:cNvPr id="2253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760414"/>
            <a:ext cx="110151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Abstraction: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Manufacturing of Automobiles</a:t>
            </a:r>
          </a:p>
        </p:txBody>
      </p:sp>
      <p:pic>
        <p:nvPicPr>
          <p:cNvPr id="22533" name="Picture 15" descr="auto-assembly-line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524000"/>
            <a:ext cx="6553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2609852" y="1516063"/>
            <a:ext cx="9366249" cy="1973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“Abstraction arises from a </a:t>
            </a:r>
            <a:r>
              <a:rPr lang="en-US" sz="2000" noProof="1"/>
              <a:t>recognition of similarities between certain objects, situations, or processes in the real world, </a:t>
            </a:r>
            <a:r>
              <a:rPr lang="en-US" sz="2000" b="0" noProof="1"/>
              <a:t>and the decision to concentrate upon those similarities and to </a:t>
            </a:r>
            <a:r>
              <a:rPr lang="en-US" sz="2000" noProof="1"/>
              <a:t>ignore for the time being the differences.”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definitions of Abstraction: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5617" y="1470025"/>
            <a:ext cx="2548467" cy="2101850"/>
            <a:chOff x="-4630" y="2227263"/>
            <a:chExt cx="1911254" cy="210154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23566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23567" name="Picture 12" descr="tony.bmp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46174" y="3871675"/>
              <a:ext cx="1018161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Tony Hoare</a:t>
              </a:r>
            </a:p>
          </p:txBody>
        </p:sp>
      </p:grpSp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2582334" y="4079875"/>
            <a:ext cx="9368367" cy="19748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sz="2000" b="0" noProof="1"/>
              <a:t>“An abstraction denotes the </a:t>
            </a:r>
            <a:r>
              <a:rPr lang="en-US" sz="2000" noProof="1"/>
              <a:t>essential characteristics of an object that distinguish it from all other kinds of objects</a:t>
            </a:r>
            <a:r>
              <a:rPr lang="en-US" sz="2000" b="0" noProof="1"/>
              <a:t> and thus provide crisply defined conceptual boundaries, relative to the perspective of the viewer.”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218" y="4035425"/>
            <a:ext cx="2546349" cy="2101850"/>
            <a:chOff x="-4630" y="2227263"/>
            <a:chExt cx="1911254" cy="2101546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-4630" y="2227263"/>
              <a:ext cx="1911254" cy="2101546"/>
              <a:chOff x="-43542" y="2227263"/>
              <a:chExt cx="1911254" cy="2101546"/>
            </a:xfrm>
          </p:grpSpPr>
          <p:pic>
            <p:nvPicPr>
              <p:cNvPr id="23562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43542" y="2227263"/>
                <a:ext cx="1911254" cy="210154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</p:pic>
          <p:pic>
            <p:nvPicPr>
              <p:cNvPr id="23563" name="Picture 22" descr="tony.bmp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09964" y="2358676"/>
                <a:ext cx="1574695" cy="1574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3032" y="3871675"/>
              <a:ext cx="1136920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bg2">
                      <a:lumMod val="25000"/>
                    </a:schemeClr>
                  </a:solidFill>
                </a:rPr>
                <a:t>Grady Booch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</a:p>
        </p:txBody>
      </p:sp>
      <p:pic>
        <p:nvPicPr>
          <p:cNvPr id="24580" name="Picture 21" descr="Inheretienc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1809751"/>
            <a:ext cx="8701617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66285" y="2379663"/>
            <a:ext cx="9679516" cy="1828800"/>
            <a:chOff x="874059" y="2380129"/>
            <a:chExt cx="7261076" cy="1828798"/>
          </a:xfrm>
        </p:grpSpPr>
        <p:cxnSp>
          <p:nvCxnSpPr>
            <p:cNvPr id="25" name="Straight Arrow Connector 24"/>
            <p:cNvCxnSpPr>
              <a:stCxn id="16" idx="0"/>
            </p:cNvCxnSpPr>
            <p:nvPr/>
          </p:nvCxnSpPr>
          <p:spPr>
            <a:xfrm rot="5400000" flipH="1" flipV="1">
              <a:off x="1348204" y="1905984"/>
              <a:ext cx="1822448" cy="277073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0"/>
            </p:cNvCxnSpPr>
            <p:nvPr/>
          </p:nvCxnSpPr>
          <p:spPr>
            <a:xfrm rot="5400000" flipH="1" flipV="1">
              <a:off x="2389788" y="2787200"/>
              <a:ext cx="1606548" cy="122420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0"/>
            </p:cNvCxnSpPr>
            <p:nvPr/>
          </p:nvCxnSpPr>
          <p:spPr>
            <a:xfrm rot="5400000" flipH="1" flipV="1">
              <a:off x="3814060" y="3377869"/>
              <a:ext cx="1633536" cy="1587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0"/>
            </p:cNvCxnSpPr>
            <p:nvPr/>
          </p:nvCxnSpPr>
          <p:spPr>
            <a:xfrm rot="16200000" flipV="1">
              <a:off x="5062081" y="2750682"/>
              <a:ext cx="1620836" cy="1282954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0"/>
            </p:cNvCxnSpPr>
            <p:nvPr/>
          </p:nvCxnSpPr>
          <p:spPr>
            <a:xfrm rot="16200000" flipV="1">
              <a:off x="5882204" y="1955997"/>
              <a:ext cx="1789111" cy="27167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Hierarchy</a:t>
            </a:r>
          </a:p>
        </p:txBody>
      </p:sp>
      <p:sp>
        <p:nvSpPr>
          <p:cNvPr id="16" name="Oval 15"/>
          <p:cNvSpPr/>
          <p:nvPr/>
        </p:nvSpPr>
        <p:spPr>
          <a:xfrm>
            <a:off x="232833" y="4202113"/>
            <a:ext cx="1864784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2360085" y="4202113"/>
            <a:ext cx="2161116" cy="13716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55633" y="4202113"/>
            <a:ext cx="2616200" cy="1371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70284" y="4202113"/>
            <a:ext cx="1828800" cy="1371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gular Pentagon 20"/>
          <p:cNvSpPr/>
          <p:nvPr/>
        </p:nvSpPr>
        <p:spPr>
          <a:xfrm>
            <a:off x="9895417" y="4208463"/>
            <a:ext cx="1902883" cy="1358900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93734" y="2070101"/>
            <a:ext cx="13048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SHAPES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4"/>
            <a:ext cx="84497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Doctor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43400" y="1374776"/>
            <a:ext cx="3505200" cy="1929031"/>
            <a:chOff x="2548124" y="2057397"/>
            <a:chExt cx="2629357" cy="1929594"/>
          </a:xfrm>
        </p:grpSpPr>
        <p:pic>
          <p:nvPicPr>
            <p:cNvPr id="26645" name="Picture 3" descr="medical_stethoscope_black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2971831" y="1633690"/>
              <a:ext cx="1781944" cy="2629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668795" y="3335708"/>
              <a:ext cx="351360" cy="6465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6165" y="3340471"/>
              <a:ext cx="901173" cy="6465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CTOR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73084" y="4324350"/>
            <a:ext cx="2076959" cy="2154167"/>
            <a:chOff x="3580218" y="4324609"/>
            <a:chExt cx="1557145" cy="2153754"/>
          </a:xfrm>
        </p:grpSpPr>
        <p:sp>
          <p:nvSpPr>
            <p:cNvPr id="26643" name="TextBox 9"/>
            <p:cNvSpPr txBox="1">
              <a:spLocks noChangeArrowheads="1"/>
            </p:cNvSpPr>
            <p:nvPr/>
          </p:nvSpPr>
          <p:spPr bwMode="auto">
            <a:xfrm>
              <a:off x="3580218" y="6109102"/>
              <a:ext cx="960101" cy="369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Geriatrician</a:t>
              </a:r>
            </a:p>
          </p:txBody>
        </p:sp>
        <p:pic>
          <p:nvPicPr>
            <p:cNvPr id="26644" name="Picture 10" descr="0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30594" y="4324609"/>
              <a:ext cx="1406769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0118" y="3070226"/>
            <a:ext cx="2151440" cy="2163909"/>
            <a:chOff x="382316" y="3069502"/>
            <a:chExt cx="1613253" cy="2164763"/>
          </a:xfrm>
        </p:grpSpPr>
        <p:sp>
          <p:nvSpPr>
            <p:cNvPr id="26641" name="TextBox 8"/>
            <p:cNvSpPr txBox="1">
              <a:spLocks noChangeArrowheads="1"/>
            </p:cNvSpPr>
            <p:nvPr/>
          </p:nvSpPr>
          <p:spPr bwMode="auto">
            <a:xfrm>
              <a:off x="382316" y="4864787"/>
              <a:ext cx="967617" cy="369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Pediatrician</a:t>
              </a:r>
            </a:p>
          </p:txBody>
        </p:sp>
        <p:pic>
          <p:nvPicPr>
            <p:cNvPr id="26642" name="Picture 11" descr="0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5435" y="3069502"/>
              <a:ext cx="1490134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9144000" y="3059113"/>
            <a:ext cx="2190212" cy="2149508"/>
            <a:chOff x="6858000" y="3059113"/>
            <a:chExt cx="1642659" cy="2149508"/>
          </a:xfrm>
        </p:grpSpPr>
        <p:sp>
          <p:nvSpPr>
            <p:cNvPr id="26639" name="TextBox 7"/>
            <p:cNvSpPr txBox="1">
              <a:spLocks noChangeArrowheads="1"/>
            </p:cNvSpPr>
            <p:nvPr/>
          </p:nvSpPr>
          <p:spPr bwMode="auto">
            <a:xfrm>
              <a:off x="6858000" y="4839289"/>
              <a:ext cx="10402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Gynecologist</a:t>
              </a:r>
            </a:p>
          </p:txBody>
        </p:sp>
        <p:pic>
          <p:nvPicPr>
            <p:cNvPr id="26640" name="Picture 12" descr="02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71129" y="3059113"/>
              <a:ext cx="1429530" cy="18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2995614" y="3024718"/>
            <a:ext cx="587375" cy="7831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8240449" y="3026570"/>
            <a:ext cx="585788" cy="7810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546990" y="3644636"/>
            <a:ext cx="731838" cy="21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290234" y="3689351"/>
            <a:ext cx="6887060" cy="663601"/>
            <a:chOff x="1718446" y="3689132"/>
            <a:chExt cx="5164419" cy="663647"/>
          </a:xfrm>
        </p:grpSpPr>
        <p:sp>
          <p:nvSpPr>
            <p:cNvPr id="26636" name="TextBox 23"/>
            <p:cNvSpPr txBox="1">
              <a:spLocks noChangeArrowheads="1"/>
            </p:cNvSpPr>
            <p:nvPr/>
          </p:nvSpPr>
          <p:spPr bwMode="auto">
            <a:xfrm>
              <a:off x="1718446" y="3689132"/>
              <a:ext cx="413745" cy="36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6637" name="TextBox 24"/>
            <p:cNvSpPr txBox="1">
              <a:spLocks noChangeArrowheads="1"/>
            </p:cNvSpPr>
            <p:nvPr/>
          </p:nvSpPr>
          <p:spPr bwMode="auto">
            <a:xfrm>
              <a:off x="4014955" y="3983421"/>
              <a:ext cx="413745" cy="36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6638" name="TextBox 25"/>
            <p:cNvSpPr txBox="1">
              <a:spLocks noChangeArrowheads="1"/>
            </p:cNvSpPr>
            <p:nvPr/>
          </p:nvSpPr>
          <p:spPr bwMode="auto">
            <a:xfrm>
              <a:off x="6469120" y="3757447"/>
              <a:ext cx="413745" cy="369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koda.jpg"/>
          <p:cNvPicPr>
            <a:picLocks noChangeAspect="1"/>
          </p:cNvPicPr>
          <p:nvPr/>
        </p:nvPicPr>
        <p:blipFill>
          <a:blip r:embed="rId3"/>
          <a:srcRect l="11945" t="7661" r="12579" b="4851"/>
          <a:stretch>
            <a:fillRect/>
          </a:stretch>
        </p:blipFill>
        <p:spPr bwMode="auto">
          <a:xfrm>
            <a:off x="8591551" y="3752850"/>
            <a:ext cx="3412067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760414"/>
            <a:ext cx="84497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Example: Car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84700" y="1347788"/>
            <a:ext cx="2897717" cy="2171700"/>
            <a:chOff x="3352800" y="2209800"/>
            <a:chExt cx="2438400" cy="2438400"/>
          </a:xfrm>
        </p:grpSpPr>
        <p:pic>
          <p:nvPicPr>
            <p:cNvPr id="27663" name="Picture 10" descr="car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2800" y="2209800"/>
              <a:ext cx="24384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4" name="TextBox 11"/>
            <p:cNvSpPr txBox="1">
              <a:spLocks noChangeArrowheads="1"/>
            </p:cNvSpPr>
            <p:nvPr/>
          </p:nvSpPr>
          <p:spPr bwMode="auto">
            <a:xfrm>
              <a:off x="3985403" y="3968151"/>
              <a:ext cx="727333" cy="6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CAR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 flipH="1" flipV="1">
            <a:off x="3333222" y="2964393"/>
            <a:ext cx="949325" cy="12657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662" idx="0"/>
          </p:cNvCxnSpPr>
          <p:nvPr/>
        </p:nvCxnSpPr>
        <p:spPr>
          <a:xfrm rot="16200000" flipV="1">
            <a:off x="7677040" y="3095209"/>
            <a:ext cx="796924" cy="87713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5719233" y="3722688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wagon r.jpg"/>
          <p:cNvPicPr>
            <a:picLocks noChangeAspect="1"/>
          </p:cNvPicPr>
          <p:nvPr/>
        </p:nvPicPr>
        <p:blipFill>
          <a:blip r:embed="rId5"/>
          <a:srcRect l="17545" t="9094" r="18565" b="1527"/>
          <a:stretch>
            <a:fillRect/>
          </a:stretch>
        </p:blipFill>
        <p:spPr bwMode="auto">
          <a:xfrm>
            <a:off x="107951" y="3714750"/>
            <a:ext cx="2887133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ity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9F8F4"/>
              </a:clrFrom>
              <a:clrTo>
                <a:srgbClr val="F9F8F4">
                  <a:alpha val="0"/>
                </a:srgbClr>
              </a:clrTo>
            </a:clrChange>
          </a:blip>
          <a:srcRect l="17696" t="15497" r="11600" b="4829"/>
          <a:stretch>
            <a:fillRect/>
          </a:stretch>
        </p:blipFill>
        <p:spPr bwMode="auto">
          <a:xfrm>
            <a:off x="4161367" y="4267201"/>
            <a:ext cx="3676651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80217" y="3932239"/>
            <a:ext cx="6209729" cy="421077"/>
            <a:chOff x="1936111" y="3931621"/>
            <a:chExt cx="4656504" cy="421516"/>
          </a:xfrm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1936111" y="3950400"/>
              <a:ext cx="413745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7661" name="TextBox 24"/>
            <p:cNvSpPr txBox="1">
              <a:spLocks noChangeArrowheads="1"/>
            </p:cNvSpPr>
            <p:nvPr/>
          </p:nvSpPr>
          <p:spPr bwMode="auto">
            <a:xfrm>
              <a:off x="4102011" y="3983420"/>
              <a:ext cx="413745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6178870" y="3931621"/>
              <a:ext cx="413745" cy="36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Identify various concepts of OOPs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Relate Object-Oriented approach to the process of understanding and analyzing complex systems in the real world.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0" y="760414"/>
            <a:ext cx="844973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Example: Student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77067" y="3894139"/>
            <a:ext cx="6642100" cy="1468437"/>
            <a:chOff x="2083187" y="3894085"/>
            <a:chExt cx="4980712" cy="1468232"/>
          </a:xfrm>
        </p:grpSpPr>
        <p:pic>
          <p:nvPicPr>
            <p:cNvPr id="28709" name="Picture 16" descr="Student 2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83187" y="3894085"/>
              <a:ext cx="476301" cy="146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0" name="Picture 19" descr="Student 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5939" y="3894085"/>
              <a:ext cx="463192" cy="1442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1" name="Picture 21" descr="Student 4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40668" y="3894085"/>
              <a:ext cx="463192" cy="1442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2" name="Picture 23" descr="Student icon 1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87598" y="3894085"/>
              <a:ext cx="476301" cy="146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5363635" y="1397000"/>
            <a:ext cx="983946" cy="1478995"/>
            <a:chOff x="3980645" y="1643629"/>
            <a:chExt cx="737844" cy="1478438"/>
          </a:xfrm>
        </p:grpSpPr>
        <p:pic>
          <p:nvPicPr>
            <p:cNvPr id="16" name="Picture 15" descr="Student icon 1.png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358302" y="1643629"/>
              <a:ext cx="360187" cy="111030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980645" y="2752874"/>
              <a:ext cx="692245" cy="36919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0" dirty="0"/>
                <a:t>Student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32000" y="534352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28"/>
                <a:gridCol w="2380344"/>
                <a:gridCol w="1857828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Convener Quota</a:t>
                      </a:r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Management Quota</a:t>
                      </a:r>
                      <a:endParaRPr lang="en-US" b="0" dirty="0"/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Spot Admission</a:t>
                      </a:r>
                      <a:endParaRPr lang="en-US" b="0" dirty="0"/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Lateral Entry</a:t>
                      </a:r>
                      <a:endParaRPr lang="en-US" b="0" dirty="0"/>
                    </a:p>
                  </a:txBody>
                  <a:tcPr marL="121920" marR="1219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70101" y="5981700"/>
            <a:ext cx="8089900" cy="3698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Student Type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3257551" y="2670175"/>
            <a:ext cx="5549900" cy="946150"/>
            <a:chOff x="2443655" y="2916624"/>
            <a:chExt cx="4162098" cy="9459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2443655" y="2948367"/>
              <a:ext cx="1307997" cy="88244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5313630" y="2916624"/>
              <a:ext cx="1292123" cy="9459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3681053" y="3444326"/>
              <a:ext cx="504707" cy="236518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6200000" flipV="1">
              <a:off x="4988257" y="3426072"/>
              <a:ext cx="501533" cy="26350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618317" y="3579814"/>
            <a:ext cx="6423378" cy="401381"/>
            <a:chOff x="1964414" y="3580490"/>
            <a:chExt cx="4816906" cy="401072"/>
          </a:xfrm>
        </p:grpSpPr>
        <p:sp>
          <p:nvSpPr>
            <p:cNvPr id="28699" name="TextBox 23"/>
            <p:cNvSpPr txBox="1">
              <a:spLocks noChangeArrowheads="1"/>
            </p:cNvSpPr>
            <p:nvPr/>
          </p:nvSpPr>
          <p:spPr bwMode="auto">
            <a:xfrm>
              <a:off x="1964414" y="3587746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8700" name="TextBox 24"/>
            <p:cNvSpPr txBox="1">
              <a:spLocks noChangeArrowheads="1"/>
            </p:cNvSpPr>
            <p:nvPr/>
          </p:nvSpPr>
          <p:spPr bwMode="auto">
            <a:xfrm>
              <a:off x="4957985" y="3591735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8701" name="TextBox 25"/>
            <p:cNvSpPr txBox="1">
              <a:spLocks noChangeArrowheads="1"/>
            </p:cNvSpPr>
            <p:nvPr/>
          </p:nvSpPr>
          <p:spPr bwMode="auto">
            <a:xfrm>
              <a:off x="6367558" y="3612514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  <p:sp>
          <p:nvSpPr>
            <p:cNvPr id="28702" name="TextBox 23"/>
            <p:cNvSpPr txBox="1">
              <a:spLocks noChangeArrowheads="1"/>
            </p:cNvSpPr>
            <p:nvPr/>
          </p:nvSpPr>
          <p:spPr bwMode="auto">
            <a:xfrm>
              <a:off x="3423074" y="3580490"/>
              <a:ext cx="413762" cy="36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IS-A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635751" y="1589088"/>
            <a:ext cx="3046938" cy="707886"/>
            <a:chOff x="4976734" y="1588957"/>
            <a:chExt cx="2285527" cy="707747"/>
          </a:xfrm>
        </p:grpSpPr>
        <p:sp>
          <p:nvSpPr>
            <p:cNvPr id="24" name="TextBox 23"/>
            <p:cNvSpPr txBox="1"/>
            <p:nvPr/>
          </p:nvSpPr>
          <p:spPr>
            <a:xfrm>
              <a:off x="5591183" y="1588957"/>
              <a:ext cx="1671078" cy="7077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0" dirty="0"/>
                <a:t>Same Rule Book</a:t>
              </a:r>
            </a:p>
            <a:p>
              <a:pPr algn="l">
                <a:defRPr/>
              </a:pPr>
              <a:r>
                <a:rPr lang="en-US" sz="2000" b="0" dirty="0"/>
                <a:t>Same Exam Process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976734" y="1768309"/>
              <a:ext cx="465203" cy="2999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03718" y="4154488"/>
            <a:ext cx="2095500" cy="1797050"/>
            <a:chOff x="77450" y="4154773"/>
            <a:chExt cx="1571470" cy="1796326"/>
          </a:xfrm>
        </p:grpSpPr>
        <p:sp>
          <p:nvSpPr>
            <p:cNvPr id="27" name="TextBox 26"/>
            <p:cNvSpPr txBox="1"/>
            <p:nvPr/>
          </p:nvSpPr>
          <p:spPr>
            <a:xfrm>
              <a:off x="77450" y="4154773"/>
              <a:ext cx="1571470" cy="10155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0" dirty="0"/>
                <a:t>Different Admission Processes</a:t>
              </a:r>
            </a:p>
          </p:txBody>
        </p:sp>
        <p:sp>
          <p:nvSpPr>
            <p:cNvPr id="30" name="Bent-Up Arrow 29"/>
            <p:cNvSpPr/>
            <p:nvPr/>
          </p:nvSpPr>
          <p:spPr>
            <a:xfrm rot="5400000">
              <a:off x="725195" y="5300396"/>
              <a:ext cx="712501" cy="588905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apsu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900" y="4040189"/>
            <a:ext cx="2559051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 bwMode="auto">
          <a:xfrm>
            <a:off x="1477434" y="5692775"/>
            <a:ext cx="9173633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Prefer capsule to avoid bitter taste of medicine.</a:t>
            </a:r>
          </a:p>
        </p:txBody>
      </p:sp>
      <p:sp>
        <p:nvSpPr>
          <p:cNvPr id="2970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92921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490134" y="3916363"/>
            <a:ext cx="3687233" cy="754062"/>
            <a:chOff x="997208" y="2897015"/>
            <a:chExt cx="2765927" cy="753978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997208" y="2897015"/>
              <a:ext cx="737937" cy="737937"/>
              <a:chOff x="4106779" y="2454442"/>
              <a:chExt cx="737937" cy="73793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06779" y="2454442"/>
                <a:ext cx="737937" cy="737937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  <a:sp3d extrusionH="114300" contourW="19050" prstMaterial="plastic">
                <a:contourClr>
                  <a:schemeClr val="accent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10800000" flipV="1">
                <a:off x="4267146" y="2714763"/>
                <a:ext cx="381069" cy="2111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025198" y="2913056"/>
              <a:ext cx="737937" cy="737937"/>
              <a:chOff x="4788568" y="3537284"/>
              <a:chExt cx="737937" cy="7379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788568" y="3537284"/>
                <a:ext cx="737937" cy="73793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cene3d>
                <a:camera prst="isometricOffAxis2Top"/>
                <a:lightRig rig="threePt" dir="t"/>
              </a:scene3d>
              <a:sp3d extrusionH="114300" contourW="19050" prstMaterial="plastic">
                <a:contourClr>
                  <a:schemeClr val="accent2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4932672" y="3795849"/>
                <a:ext cx="381069" cy="209527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2035044" y="2900580"/>
              <a:ext cx="737937" cy="737937"/>
              <a:chOff x="7066548" y="3152274"/>
              <a:chExt cx="737937" cy="73793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066548" y="3152274"/>
                <a:ext cx="737937" cy="73793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  <a:scene3d>
                <a:camera prst="isometricOffAxis2Top"/>
                <a:lightRig rig="threePt" dir="t"/>
              </a:scene3d>
              <a:sp3d extrusionH="114300" contourW="19050" prstMaterial="plastic">
                <a:contourClr>
                  <a:schemeClr val="accent3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10800000" flipV="1">
                <a:off x="7205263" y="3413792"/>
                <a:ext cx="381069" cy="21111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 bwMode="auto">
          <a:xfrm>
            <a:off x="1456268" y="4884739"/>
            <a:ext cx="3636433" cy="36988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Tablet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7050618" y="4873625"/>
            <a:ext cx="3636433" cy="369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Capsule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1477434" y="5292725"/>
            <a:ext cx="9171517" cy="36988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Which one you prefer?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4600" y="1704975"/>
            <a:ext cx="4150784" cy="1943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3" grpId="0" animBg="1"/>
      <p:bldP spid="44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2008188"/>
            <a:ext cx="12192000" cy="3549650"/>
            <a:chOff x="0" y="1653877"/>
            <a:chExt cx="9144000" cy="3550245"/>
          </a:xfrm>
        </p:grpSpPr>
        <p:pic>
          <p:nvPicPr>
            <p:cNvPr id="30725" name="Picture 3" descr="Encapsulation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653877"/>
              <a:ext cx="9144000" cy="3550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 rot="10800000">
              <a:off x="7088188" y="3402007"/>
              <a:ext cx="293687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1" y="760414"/>
            <a:ext cx="9292167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Bouquet to Delhi </a:t>
            </a:r>
          </a:p>
        </p:txBody>
      </p:sp>
      <p:pic>
        <p:nvPicPr>
          <p:cNvPr id="4" name="Picture 3" descr="Florist 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2484" y="3752850"/>
            <a:ext cx="294640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loris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5400" y="3670300"/>
            <a:ext cx="3835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0" y="5903914"/>
            <a:ext cx="3793067" cy="560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1600" b="0" noProof="1"/>
              <a:t>Ordering a Bouquet online from Hyderabad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8379884" y="5897563"/>
            <a:ext cx="3793067" cy="55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1600" b="0" noProof="1"/>
              <a:t>Bouquet delivered in Delhi</a:t>
            </a:r>
          </a:p>
        </p:txBody>
      </p:sp>
      <p:sp>
        <p:nvSpPr>
          <p:cNvPr id="14" name="Bent-Up Arrow 13"/>
          <p:cNvSpPr/>
          <p:nvPr/>
        </p:nvSpPr>
        <p:spPr>
          <a:xfrm rot="10800000" flipH="1">
            <a:off x="9150351" y="2444751"/>
            <a:ext cx="1468967" cy="11287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2785" y="3048001"/>
            <a:ext cx="2110316" cy="85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 flipH="1">
            <a:off x="1421871" y="2167468"/>
            <a:ext cx="1101725" cy="15070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8" name="Picture 17" descr="Color Clou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2601" y="1246188"/>
            <a:ext cx="5721351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ran Clou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22601" y="1246188"/>
            <a:ext cx="5721351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96734" y="2443163"/>
            <a:ext cx="271580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No need to know details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0934" y="2486026"/>
          <a:ext cx="1163077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algn="l"/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  <a:endParaRPr lang="en-US" b="0" i="1" dirty="0" smtClean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0934" y="2370139"/>
          <a:ext cx="1163077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algn="l"/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algn="l"/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if New Bal &lt; 5000 Decline Txn</a:t>
                      </a:r>
                      <a:endParaRPr lang="en-US" b="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New</a:t>
                      </a:r>
                      <a:r>
                        <a:rPr lang="en-US" i="1" baseline="0" dirty="0" smtClean="0"/>
                        <a:t> Bal = Current Bal – Txn Amt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411818" y="1639888"/>
            <a:ext cx="10430933" cy="3683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Requirement </a:t>
            </a:r>
            <a:r>
              <a:rPr lang="en-US" sz="1800" b="0" dirty="0" smtClean="0"/>
              <a:t>Changed: Minimum </a:t>
            </a:r>
            <a:r>
              <a:rPr lang="en-US" sz="1800" b="0" dirty="0"/>
              <a:t>Balance Required Rs 5000</a:t>
            </a:r>
          </a:p>
        </p:txBody>
      </p:sp>
      <p:pic>
        <p:nvPicPr>
          <p:cNvPr id="6" name="Picture 5" descr="sa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884" y="1323975"/>
            <a:ext cx="1310216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 bwMode="auto">
          <a:xfrm>
            <a:off x="1403351" y="5783264"/>
            <a:ext cx="10460567" cy="3698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/>
              <a:t>Change </a:t>
            </a:r>
            <a:r>
              <a:rPr lang="en-US" sz="1800" b="0" smtClean="0"/>
              <a:t>Management: </a:t>
            </a:r>
            <a:r>
              <a:rPr lang="en-US" sz="1800" b="0" dirty="0"/>
              <a:t>So Many Changes</a:t>
            </a:r>
          </a:p>
        </p:txBody>
      </p:sp>
      <p:pic>
        <p:nvPicPr>
          <p:cNvPr id="9" name="Picture 8" descr="sa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300" y="5497513"/>
            <a:ext cx="1390651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895167" y="5202239"/>
            <a:ext cx="3177117" cy="388937"/>
            <a:chOff x="7030386" y="5276538"/>
            <a:chExt cx="2383436" cy="389744"/>
          </a:xfrm>
        </p:grpSpPr>
        <p:sp>
          <p:nvSpPr>
            <p:cNvPr id="12" name="Rectangular Callout 11"/>
            <p:cNvSpPr/>
            <p:nvPr/>
          </p:nvSpPr>
          <p:spPr>
            <a:xfrm rot="10800000">
              <a:off x="7030386" y="5276538"/>
              <a:ext cx="2383436" cy="389744"/>
            </a:xfrm>
            <a:prstGeom prst="wedgeRectCallout">
              <a:avLst>
                <a:gd name="adj1" fmla="val 79167"/>
                <a:gd name="adj2" fmla="val 96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18" name="TextBox 12"/>
            <p:cNvSpPr txBox="1">
              <a:spLocks noChangeArrowheads="1"/>
            </p:cNvSpPr>
            <p:nvPr/>
          </p:nvSpPr>
          <p:spPr bwMode="auto">
            <a:xfrm>
              <a:off x="7045377" y="5276539"/>
              <a:ext cx="1327235" cy="37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>
                  <a:solidFill>
                    <a:schemeClr val="bg1"/>
                  </a:solidFill>
                </a:rPr>
                <a:t>Forgot to change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2151" y="1363663"/>
            <a:ext cx="5727700" cy="51911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1" dirty="0">
                <a:solidFill>
                  <a:prstClr val="black"/>
                </a:solidFill>
              </a:rPr>
              <a:t>New Bal = Current Bal – Txn Amt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0451" y="1919289"/>
            <a:ext cx="29752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reduceBalance ( Txn Amount 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5416551" y="2517775"/>
            <a:ext cx="980016" cy="67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823" name="TextBox 20"/>
          <p:cNvSpPr txBox="1">
            <a:spLocks noChangeArrowheads="1"/>
          </p:cNvSpPr>
          <p:nvPr/>
        </p:nvSpPr>
        <p:spPr bwMode="auto">
          <a:xfrm>
            <a:off x="6076952" y="2833688"/>
            <a:ext cx="737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Uses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0934" y="3309938"/>
          <a:ext cx="1163077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Bank Account Balance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0934" y="3309938"/>
          <a:ext cx="1163077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564"/>
                <a:gridCol w="60352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endParaRPr lang="en-US" b="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Withdrawal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DD</a:t>
                      </a:r>
                      <a:r>
                        <a:rPr lang="en-US" b="1" baseline="0" dirty="0" smtClean="0"/>
                        <a:t> Charges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Payments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Cheque Payment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</a:t>
                      </a:r>
                      <a:r>
                        <a:rPr lang="en-US" b="1" baseline="0" dirty="0" smtClean="0"/>
                        <a:t> Charge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Arial" charset="0"/>
                        </a:rPr>
                        <a:t>reduceBalance (Txn Amount )</a:t>
                      </a:r>
                      <a:endParaRPr kumimoji="0" 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Arial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2984" y="1971676"/>
            <a:ext cx="5729816" cy="51911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1" dirty="0">
                <a:solidFill>
                  <a:prstClr val="black"/>
                </a:solidFill>
              </a:rPr>
              <a:t>New Bal = Current Bal – Txn Amt</a:t>
            </a:r>
            <a:endParaRPr lang="en-US" dirty="0"/>
          </a:p>
        </p:txBody>
      </p:sp>
      <p:sp>
        <p:nvSpPr>
          <p:cNvPr id="35861" name="TextBox 10"/>
          <p:cNvSpPr txBox="1">
            <a:spLocks noChangeArrowheads="1"/>
          </p:cNvSpPr>
          <p:nvPr/>
        </p:nvSpPr>
        <p:spPr bwMode="auto">
          <a:xfrm>
            <a:off x="427567" y="2900364"/>
            <a:ext cx="3001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reduceBalance ( Txn Amount )</a:t>
            </a: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98634" y="1979613"/>
            <a:ext cx="5990167" cy="1282725"/>
            <a:chOff x="4498781" y="1978953"/>
            <a:chExt cx="4492260" cy="1284131"/>
          </a:xfrm>
        </p:grpSpPr>
        <p:sp>
          <p:nvSpPr>
            <p:cNvPr id="7" name="TextBox 6"/>
            <p:cNvSpPr txBox="1"/>
            <p:nvPr/>
          </p:nvSpPr>
          <p:spPr>
            <a:xfrm>
              <a:off x="4498781" y="1978953"/>
              <a:ext cx="4492260" cy="90904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i="1" dirty="0">
                  <a:solidFill>
                    <a:prstClr val="black"/>
                  </a:solidFill>
                </a:rPr>
                <a:t>New Bal = Current Bal – Txn Amt</a:t>
              </a: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i="1" dirty="0">
                  <a:solidFill>
                    <a:prstClr val="black"/>
                  </a:solidFill>
                </a:rPr>
                <a:t>if New Bal &lt; 5000 Decline Txn</a:t>
              </a:r>
              <a:endParaRPr lang="en-US" dirty="0"/>
            </a:p>
          </p:txBody>
        </p:sp>
        <p:sp>
          <p:nvSpPr>
            <p:cNvPr id="35870" name="TextBox 8"/>
            <p:cNvSpPr txBox="1">
              <a:spLocks noChangeArrowheads="1"/>
            </p:cNvSpPr>
            <p:nvPr/>
          </p:nvSpPr>
          <p:spPr bwMode="auto">
            <a:xfrm>
              <a:off x="4740883" y="2893347"/>
              <a:ext cx="2251251" cy="36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0"/>
                <a:t>reduceBalance ( Txn Amount )</a:t>
              </a: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 bwMode="auto">
          <a:xfrm>
            <a:off x="1411818" y="1406525"/>
            <a:ext cx="10430933" cy="3683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0" dirty="0"/>
              <a:t>Requirement Changed :Minimum Balance Required Rs 5000</a:t>
            </a:r>
          </a:p>
        </p:txBody>
      </p:sp>
      <p:pic>
        <p:nvPicPr>
          <p:cNvPr id="13" name="Picture 12" descr="sa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2" y="1227138"/>
            <a:ext cx="98424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34367" y="5635625"/>
            <a:ext cx="4123267" cy="750888"/>
            <a:chOff x="386487" y="5681276"/>
            <a:chExt cx="3093146" cy="749706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907304" y="5873062"/>
              <a:ext cx="2061039" cy="36930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0" dirty="0"/>
                <a:t>Unchanged</a:t>
              </a:r>
            </a:p>
          </p:txBody>
        </p:sp>
        <p:pic>
          <p:nvPicPr>
            <p:cNvPr id="35867" name="Picture 14" descr="sa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6487" y="5693766"/>
              <a:ext cx="737216" cy="73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68" name="Picture 16" descr="sa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2417" y="5681276"/>
              <a:ext cx="737216" cy="73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10392833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 Example: Catering</a:t>
            </a:r>
          </a:p>
        </p:txBody>
      </p:sp>
      <p:pic>
        <p:nvPicPr>
          <p:cNvPr id="11" name="Picture 10" descr="raut-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3990976"/>
            <a:ext cx="42164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2490369546_8910768014_z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5685" y="1535114"/>
            <a:ext cx="3558116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ardworking chefs (Small).jpg"/>
          <p:cNvPicPr>
            <a:picLocks noChangeAspect="1"/>
          </p:cNvPicPr>
          <p:nvPr/>
        </p:nvPicPr>
        <p:blipFill>
          <a:blip r:embed="rId5"/>
          <a:srcRect r="13399"/>
          <a:stretch>
            <a:fillRect/>
          </a:stretch>
        </p:blipFill>
        <p:spPr bwMode="auto">
          <a:xfrm>
            <a:off x="889000" y="1535113"/>
            <a:ext cx="3488267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47018" y="2352675"/>
            <a:ext cx="271580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need to know details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Polymorphism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5467" y="1444797"/>
            <a:ext cx="4301067" cy="4600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7" descr="Picture1.png"/>
          <p:cNvPicPr>
            <a:picLocks noChangeAspect="1"/>
          </p:cNvPicPr>
          <p:nvPr/>
        </p:nvPicPr>
        <p:blipFill>
          <a:blip r:embed="rId3"/>
          <a:srcRect l="960" t="2628" r="1041" b="870"/>
          <a:stretch>
            <a:fillRect/>
          </a:stretch>
        </p:blipFill>
        <p:spPr bwMode="auto">
          <a:xfrm>
            <a:off x="6352" y="815975"/>
            <a:ext cx="12185649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Polymorphism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735139"/>
            <a:ext cx="12192000" cy="3387725"/>
            <a:chOff x="0" y="1734807"/>
            <a:chExt cx="9144000" cy="3388386"/>
          </a:xfrm>
        </p:grpSpPr>
        <p:pic>
          <p:nvPicPr>
            <p:cNvPr id="38917" name="Picture 4" descr="polymorphism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734807"/>
              <a:ext cx="9144000" cy="338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 rot="10800000">
              <a:off x="6534150" y="4353105"/>
              <a:ext cx="45720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5" descr="oo Think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33" y="1684338"/>
            <a:ext cx="12175067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84" y="1285876"/>
            <a:ext cx="10589683" cy="5091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 descr="Why O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33514"/>
            <a:ext cx="1219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OO Thinking?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54617" y="2720975"/>
            <a:ext cx="10386483" cy="782638"/>
            <a:chOff x="486728" y="2919201"/>
            <a:chExt cx="7790688" cy="782216"/>
          </a:xfrm>
        </p:grpSpPr>
        <p:sp>
          <p:nvSpPr>
            <p:cNvPr id="15373" name="Rectangle 10"/>
            <p:cNvSpPr>
              <a:spLocks noChangeArrowheads="1"/>
            </p:cNvSpPr>
            <p:nvPr/>
          </p:nvSpPr>
          <p:spPr bwMode="gray">
            <a:xfrm>
              <a:off x="486728" y="2919201"/>
              <a:ext cx="7790688" cy="7699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bIns="0" anchor="ctr"/>
            <a:lstStyle/>
            <a:p>
              <a:pPr marL="223838" algn="l">
                <a:spcAft>
                  <a:spcPts val="600"/>
                </a:spcAft>
                <a:tabLst>
                  <a:tab pos="1762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</a:rPr>
                <a:t>Complexity can be in structure as well as behavior.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280571" y="3174552"/>
              <a:ext cx="747310" cy="306420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54617" y="3868739"/>
            <a:ext cx="10386483" cy="769937"/>
            <a:chOff x="486728" y="4067069"/>
            <a:chExt cx="7790688" cy="769937"/>
          </a:xfrm>
        </p:grpSpPr>
        <p:sp>
          <p:nvSpPr>
            <p:cNvPr id="15371" name="Rectangle 10"/>
            <p:cNvSpPr>
              <a:spLocks noChangeArrowheads="1"/>
            </p:cNvSpPr>
            <p:nvPr/>
          </p:nvSpPr>
          <p:spPr bwMode="gray">
            <a:xfrm>
              <a:off x="486728" y="4067069"/>
              <a:ext cx="7790688" cy="7699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bIns="0" anchor="ctr"/>
            <a:lstStyle/>
            <a:p>
              <a:pPr marL="223838" algn="l">
                <a:spcAft>
                  <a:spcPts val="600"/>
                </a:spcAft>
                <a:tabLst>
                  <a:tab pos="1762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</a:rPr>
                <a:t>The structure of complex systems is Hierarchic, - IS A hierarchy and part of hierarchy.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280370" y="4302003"/>
              <a:ext cx="747713" cy="306420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54618" y="5011738"/>
            <a:ext cx="10384367" cy="774700"/>
            <a:chOff x="486728" y="5209225"/>
            <a:chExt cx="7788591" cy="775650"/>
          </a:xfrm>
        </p:grpSpPr>
        <p:sp>
          <p:nvSpPr>
            <p:cNvPr id="15369" name="Rectangle 10"/>
            <p:cNvSpPr>
              <a:spLocks noChangeArrowheads="1"/>
            </p:cNvSpPr>
            <p:nvPr/>
          </p:nvSpPr>
          <p:spPr bwMode="gray">
            <a:xfrm>
              <a:off x="486728" y="5214938"/>
              <a:ext cx="7788591" cy="7699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274320" tIns="0" bIns="0" anchor="ctr"/>
            <a:lstStyle/>
            <a:p>
              <a:pPr marL="223838" algn="l">
                <a:spcAft>
                  <a:spcPts val="600"/>
                </a:spcAft>
                <a:tabLst>
                  <a:tab pos="1762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</a:rPr>
                <a:t>Behavioral complexity can be handled by collaboration of its </a:t>
              </a:r>
              <a:r>
                <a:rPr lang="en-US" sz="2000" b="0" dirty="0" smtClean="0">
                  <a:solidFill>
                    <a:srgbClr val="000000"/>
                  </a:solidFill>
                </a:rPr>
                <a:t>parts.</a:t>
              </a:r>
              <a:endParaRPr 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280695" y="5429545"/>
              <a:ext cx="747040" cy="306400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954617" y="1473200"/>
            <a:ext cx="10386483" cy="869950"/>
            <a:chOff x="486728" y="1671330"/>
            <a:chExt cx="7790688" cy="869940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486728" y="1671330"/>
              <a:ext cx="7790688" cy="8699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16000" tIns="0" rIns="219456" bIns="0" anchor="ctr"/>
            <a:lstStyle/>
            <a:p>
              <a:pPr marL="228600" indent="-228600">
                <a:lnSpc>
                  <a:spcPts val="3000"/>
                </a:lnSpc>
                <a:buClr>
                  <a:srgbClr val="292929"/>
                </a:buClr>
                <a:defRPr/>
              </a:pPr>
              <a:r>
                <a:rPr lang="en-US" sz="2800" b="0" noProof="1" smtClean="0"/>
                <a:t>                         Dealing </a:t>
              </a:r>
              <a:r>
                <a:rPr lang="en-US" sz="2800" b="0" noProof="1"/>
                <a:t>with complexity </a:t>
              </a:r>
            </a:p>
          </p:txBody>
        </p:sp>
        <p:pic>
          <p:nvPicPr>
            <p:cNvPr id="5" name="Picture 4" descr="Complexity-ic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936" y="1769754"/>
              <a:ext cx="898620" cy="6683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Complexity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9534" y="2667000"/>
            <a:ext cx="11192933" cy="1524000"/>
            <a:chOff x="1647824" y="2841625"/>
            <a:chExt cx="8392543" cy="152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647824" y="2841625"/>
              <a:ext cx="8392543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             Observe the following image</a:t>
              </a:r>
            </a:p>
          </p:txBody>
        </p:sp>
        <p:pic>
          <p:nvPicPr>
            <p:cNvPr id="22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0985" y="2916238"/>
              <a:ext cx="1552176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7418" y="2667000"/>
            <a:ext cx="11197167" cy="1524000"/>
            <a:chOff x="1647823" y="2841625"/>
            <a:chExt cx="8398197" cy="1524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647823" y="2841625"/>
              <a:ext cx="8398197" cy="1524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08150" indent="-17081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</a:rPr>
                <a:t>                Explain what have you seen?</a:t>
              </a:r>
            </a:p>
          </p:txBody>
        </p:sp>
        <p:pic>
          <p:nvPicPr>
            <p:cNvPr id="27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1014" y="2916238"/>
              <a:ext cx="1552635" cy="13811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378884" y="1423989"/>
            <a:ext cx="11472333" cy="4886325"/>
            <a:chOff x="284813" y="1424066"/>
            <a:chExt cx="8604354" cy="4886793"/>
          </a:xfrm>
        </p:grpSpPr>
        <p:sp>
          <p:nvSpPr>
            <p:cNvPr id="61" name="Rectangle 60"/>
            <p:cNvSpPr/>
            <p:nvPr/>
          </p:nvSpPr>
          <p:spPr>
            <a:xfrm>
              <a:off x="284813" y="1424066"/>
              <a:ext cx="8604354" cy="4886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6395" name="Picture 61" descr="Bag_512 copy2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47050" y="1518790"/>
              <a:ext cx="1251527" cy="125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62" descr="Bag_512 copy3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03160" y="4251782"/>
              <a:ext cx="1251527" cy="125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7" name="Picture 63" descr="Book-icon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73380" y="1564706"/>
              <a:ext cx="1058572" cy="105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8" name="Picture 64" descr="Book-icon copy2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00100" y="2838969"/>
              <a:ext cx="1058572" cy="105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9" name="Picture 65" descr="Book-icon copy3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09274" y="4098243"/>
              <a:ext cx="1058572" cy="1058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0" name="Picture 66" descr="FM2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26788" y="1588293"/>
              <a:ext cx="825861" cy="114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1" name="Picture 67" descr="FM3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850925" y="5013929"/>
              <a:ext cx="883313" cy="1141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2" name="Picture 68" descr="M1.pn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689955" y="5011715"/>
              <a:ext cx="847406" cy="116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3" name="Picture 69" descr="m3.pn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662991" y="2975801"/>
              <a:ext cx="825861" cy="1091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4" name="Picture 70" descr="Bag_512.pn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510071" y="3063662"/>
              <a:ext cx="1251527" cy="1251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480077" y="3897628"/>
              <a:ext cx="1123964" cy="112405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599142" y="5321751"/>
              <a:ext cx="974737" cy="839868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573" y="3087925"/>
              <a:ext cx="990612" cy="5540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80914" y="4721619"/>
              <a:ext cx="928698" cy="930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gular Pentagon 75"/>
            <p:cNvSpPr/>
            <p:nvPr/>
          </p:nvSpPr>
          <p:spPr>
            <a:xfrm>
              <a:off x="7823941" y="1589182"/>
              <a:ext cx="646121" cy="614421"/>
            </a:xfrm>
            <a:prstGeom prst="pentag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609352" y="3810307"/>
              <a:ext cx="731846" cy="7319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04412" y="2956150"/>
              <a:ext cx="1406542" cy="5540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gular Pentagon 78"/>
            <p:cNvSpPr/>
            <p:nvPr/>
          </p:nvSpPr>
          <p:spPr>
            <a:xfrm>
              <a:off x="4888619" y="5129646"/>
              <a:ext cx="1049350" cy="998633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2221586" y="1965455"/>
              <a:ext cx="763596" cy="660463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43757" y="5534497"/>
              <a:ext cx="692158" cy="6906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342786" y="1803514"/>
              <a:ext cx="955687" cy="95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997451" y="4271963"/>
            <a:ext cx="2777067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Shapes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97451" y="4978400"/>
            <a:ext cx="2777067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People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97451" y="5700713"/>
            <a:ext cx="2779183" cy="646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Things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 txBox="1">
            <a:spLocks/>
          </p:cNvSpPr>
          <p:nvPr/>
        </p:nvSpPr>
        <p:spPr bwMode="auto">
          <a:xfrm>
            <a:off x="0" y="130176"/>
            <a:ext cx="109728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3B4A1E"/>
                </a:solidFill>
              </a:rPr>
              <a:t>OO Thinking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" y="760414"/>
            <a:ext cx="6574367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Complexity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9534" y="2667000"/>
            <a:ext cx="11192933" cy="1524000"/>
            <a:chOff x="1647824" y="2841625"/>
            <a:chExt cx="8392543" cy="1524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647824" y="2841625"/>
              <a:ext cx="8392543" cy="152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  <a:cs typeface="+mn-cs"/>
                </a:rPr>
                <a:t>            Observe the image again</a:t>
              </a:r>
            </a:p>
          </p:txBody>
        </p:sp>
        <p:pic>
          <p:nvPicPr>
            <p:cNvPr id="22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0985" y="2916238"/>
              <a:ext cx="1552176" cy="13811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7418" y="2667000"/>
            <a:ext cx="11197167" cy="1524000"/>
            <a:chOff x="1647823" y="2841625"/>
            <a:chExt cx="8398197" cy="1524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647823" y="2841625"/>
              <a:ext cx="8398197" cy="1524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167188" indent="-4167188"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0" kern="0" dirty="0">
                  <a:solidFill>
                    <a:sysClr val="window" lastClr="FFFFFF"/>
                  </a:solidFill>
                  <a:latin typeface="Calibri"/>
                </a:rPr>
                <a:t>                   Tell more about what you have        seen?</a:t>
              </a:r>
            </a:p>
          </p:txBody>
        </p:sp>
        <p:pic>
          <p:nvPicPr>
            <p:cNvPr id="17" name="Picture 8" descr="observe.jpg"/>
            <p:cNvPicPr>
              <a:picLocks noChangeAspect="1"/>
            </p:cNvPicPr>
            <p:nvPr/>
          </p:nvPicPr>
          <p:blipFill>
            <a:blip r:embed="rId3"/>
            <a:srcRect l="11951" t="15396" r="12579" b="17519"/>
            <a:stretch>
              <a:fillRect/>
            </a:stretch>
          </p:blipFill>
          <p:spPr bwMode="auto">
            <a:xfrm>
              <a:off x="1751014" y="2916238"/>
              <a:ext cx="1552635" cy="13811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18" name="TextBox 17"/>
          <p:cNvSpPr txBox="1"/>
          <p:nvPr/>
        </p:nvSpPr>
        <p:spPr>
          <a:xfrm>
            <a:off x="2258485" y="4278314"/>
            <a:ext cx="8174567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b="0" dirty="0"/>
              <a:t>Triangles, Circles, Rectangles, Squares and Pentagons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78884" y="1423989"/>
            <a:ext cx="11472333" cy="4886325"/>
            <a:chOff x="284813" y="1424066"/>
            <a:chExt cx="8604354" cy="4886793"/>
          </a:xfrm>
        </p:grpSpPr>
        <p:sp>
          <p:nvSpPr>
            <p:cNvPr id="63" name="Rectangle 62"/>
            <p:cNvSpPr/>
            <p:nvPr/>
          </p:nvSpPr>
          <p:spPr>
            <a:xfrm>
              <a:off x="284813" y="1424066"/>
              <a:ext cx="8604354" cy="48867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480077" y="3897628"/>
              <a:ext cx="1123964" cy="112405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599142" y="5321751"/>
              <a:ext cx="974737" cy="839868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78573" y="3087925"/>
              <a:ext cx="990612" cy="5540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80914" y="4721619"/>
              <a:ext cx="928698" cy="9303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gular Pentagon 77"/>
            <p:cNvSpPr/>
            <p:nvPr/>
          </p:nvSpPr>
          <p:spPr>
            <a:xfrm>
              <a:off x="7823941" y="1589182"/>
              <a:ext cx="646121" cy="614421"/>
            </a:xfrm>
            <a:prstGeom prst="pentago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609352" y="3810307"/>
              <a:ext cx="731846" cy="73190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04412" y="2956150"/>
              <a:ext cx="1406542" cy="5540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gular Pentagon 80"/>
            <p:cNvSpPr/>
            <p:nvPr/>
          </p:nvSpPr>
          <p:spPr>
            <a:xfrm>
              <a:off x="4888619" y="5129646"/>
              <a:ext cx="1049350" cy="998633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2221586" y="1965455"/>
              <a:ext cx="763596" cy="660463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43757" y="5534497"/>
              <a:ext cx="692158" cy="6906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342786" y="1803514"/>
              <a:ext cx="955687" cy="95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33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OO Thinking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493</TotalTime>
  <Words>1025</Words>
  <Application>Microsoft Office PowerPoint</Application>
  <PresentationFormat>Custom</PresentationFormat>
  <Paragraphs>253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Session_Tempalate</vt:lpstr>
      <vt:lpstr>Session 01: Getting Started with OO  Module 4.2: Core Java</vt:lpstr>
      <vt:lpstr>Learning Objectives</vt:lpstr>
      <vt:lpstr>OO Thinking</vt:lpstr>
      <vt:lpstr>OO Thinking</vt:lpstr>
      <vt:lpstr>OO Thinking</vt:lpstr>
      <vt:lpstr>Why OO Thinking?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  <vt:lpstr>OO Thinking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92</cp:revision>
  <dcterms:created xsi:type="dcterms:W3CDTF">2015-08-03T16:07:15Z</dcterms:created>
  <dcterms:modified xsi:type="dcterms:W3CDTF">2015-09-23T10:44:07Z</dcterms:modified>
</cp:coreProperties>
</file>