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8F19F1F-EF98-4AB8-AA9B-9B837C7DB4C1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DFD1264-D52B-48AC-A024-66954D95CC90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540D3FA-F04B-4E78-AB86-C6ED351DD00F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D38277E-6C5F-439D-ABC8-C78EFC546B0F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53F0A26-C1D6-41B1-8A19-5CF0D6B4876E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3F990AD-AB1B-4E32-87A0-576B0385D2C1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D62EB46-E121-4308-B590-7C46A463614C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91A6B38-F095-4876-9AB0-B1A013BEB7DD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5613501-426D-40DB-98F3-6F1860FFBCB3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686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A42EEC0-B9E8-4898-A354-2E2501891F82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696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7EBA0B5-2C12-4C38-A102-B467F8E36518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706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EA94A5A-5556-495B-AF0C-B9414D3DFEAC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23036EE-706E-47C1-AB7A-BF638B0AB8CC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716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5F2341-6857-48FC-A2E7-9E3EC3AC694B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727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721BDD-CF2D-4DB5-A5C8-99DAE2EA71A6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737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9696131-544C-4715-98B3-BE16D217EB42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747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09BDD90-C54B-4529-9AA2-64C3CC2E45EE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757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380F122-FDF6-4DF0-9A33-2E9E0946B982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768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441E468-086A-41B3-B444-9085926ABF2F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778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6ED85F6-5BE7-4338-8C0B-B82E059E3919}" type="slidenum">
              <a:rPr lang="en-US" smtClean="0"/>
              <a:pPr defTabSz="958764">
                <a:defRPr/>
              </a:pPr>
              <a:t>29</a:t>
            </a:fld>
            <a:endParaRPr lang="en-US" dirty="0" smtClean="0"/>
          </a:p>
        </p:txBody>
      </p:sp>
      <p:sp>
        <p:nvSpPr>
          <p:cNvPr id="788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3756BB2-89BF-46F8-AC40-022EFC451A1B}" type="slidenum">
              <a:rPr lang="en-US" smtClean="0"/>
              <a:pPr defTabSz="958764">
                <a:defRPr/>
              </a:pPr>
              <a:t>30</a:t>
            </a:fld>
            <a:endParaRPr lang="en-US" dirty="0" smtClean="0"/>
          </a:p>
        </p:txBody>
      </p:sp>
      <p:sp>
        <p:nvSpPr>
          <p:cNvPr id="798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FBAF0CA-33B9-43A5-B8A4-5B03B72CCA8B}" type="slidenum">
              <a:rPr lang="en-US" smtClean="0"/>
              <a:pPr defTabSz="958764">
                <a:defRPr/>
              </a:pPr>
              <a:t>31</a:t>
            </a:fld>
            <a:endParaRPr lang="en-US" dirty="0" smtClean="0"/>
          </a:p>
        </p:txBody>
      </p:sp>
      <p:sp>
        <p:nvSpPr>
          <p:cNvPr id="809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57A108F-E040-4759-A426-BA151E650572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1E49CDA-5101-42AF-9CBA-C52A0342D88A}" type="slidenum">
              <a:rPr lang="en-US" smtClean="0"/>
              <a:pPr defTabSz="958764">
                <a:defRPr/>
              </a:pPr>
              <a:t>32</a:t>
            </a:fld>
            <a:endParaRPr lang="en-US" dirty="0" smtClean="0"/>
          </a:p>
        </p:txBody>
      </p:sp>
      <p:sp>
        <p:nvSpPr>
          <p:cNvPr id="819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8274C6B-2234-4F5C-87DA-1A550B58706F}" type="slidenum">
              <a:rPr lang="en-US" smtClean="0"/>
              <a:pPr defTabSz="958764">
                <a:defRPr/>
              </a:pPr>
              <a:t>33</a:t>
            </a:fld>
            <a:endParaRPr lang="en-US" dirty="0" smtClean="0"/>
          </a:p>
        </p:txBody>
      </p:sp>
      <p:sp>
        <p:nvSpPr>
          <p:cNvPr id="829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9026D1-301C-4328-824C-63A5F1E11BC2}" type="slidenum">
              <a:rPr lang="en-US" smtClean="0"/>
              <a:pPr defTabSz="958764">
                <a:defRPr/>
              </a:pPr>
              <a:t>34</a:t>
            </a:fld>
            <a:endParaRPr lang="en-US" dirty="0" smtClean="0"/>
          </a:p>
        </p:txBody>
      </p:sp>
      <p:sp>
        <p:nvSpPr>
          <p:cNvPr id="839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0D113A3-DEAD-4B9E-85CD-48801B28D2CE}" type="slidenum">
              <a:rPr lang="en-US" smtClean="0"/>
              <a:pPr defTabSz="958764">
                <a:defRPr/>
              </a:pPr>
              <a:t>35</a:t>
            </a:fld>
            <a:endParaRPr lang="en-US" dirty="0" smtClean="0"/>
          </a:p>
        </p:txBody>
      </p:sp>
      <p:sp>
        <p:nvSpPr>
          <p:cNvPr id="849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64C28F9-59AF-4FBF-9BBF-6542E4B0234F}" type="slidenum">
              <a:rPr lang="en-US" smtClean="0"/>
              <a:pPr defTabSz="958764">
                <a:defRPr/>
              </a:pPr>
              <a:t>36</a:t>
            </a:fld>
            <a:endParaRPr lang="en-US" dirty="0" smtClean="0"/>
          </a:p>
        </p:txBody>
      </p:sp>
      <p:sp>
        <p:nvSpPr>
          <p:cNvPr id="860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CE4863D-D16E-4C3A-8BFB-EA04853A6E0B}" type="slidenum">
              <a:rPr lang="en-US" smtClean="0"/>
              <a:pPr defTabSz="958764">
                <a:defRPr/>
              </a:pPr>
              <a:t>37</a:t>
            </a:fld>
            <a:endParaRPr lang="en-US" dirty="0" smtClean="0"/>
          </a:p>
        </p:txBody>
      </p:sp>
      <p:sp>
        <p:nvSpPr>
          <p:cNvPr id="870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FC264EA-2F67-4575-A185-6E1D6570F463}" type="slidenum">
              <a:rPr lang="en-US" smtClean="0"/>
              <a:pPr defTabSz="958764">
                <a:defRPr/>
              </a:pPr>
              <a:t>38</a:t>
            </a:fld>
            <a:endParaRPr lang="en-US" dirty="0" smtClean="0"/>
          </a:p>
        </p:txBody>
      </p:sp>
      <p:sp>
        <p:nvSpPr>
          <p:cNvPr id="880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2AE5D5A-7F98-4C04-841F-3718BD198D26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E27DF4A-6B95-446C-879E-C27985403C5A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67EDFE8-FD45-4D5F-BAC6-B808BC587399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0986D50-EEED-4299-B944-A7A5C763CB49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05DD25B-926B-4BA6-89AD-2C5A04725CD0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E16AB38-B6BD-49FA-8DCA-23E6A3403BDC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B6D2998-2598-47B7-8E16-B829552D8F96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01253"/>
            <a:ext cx="10126638" cy="203351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02: </a:t>
            </a:r>
            <a:r>
              <a:rPr lang="en-US" sz="4400" b="1" dirty="0" smtClean="0"/>
              <a:t>Classes, Objects</a:t>
            </a:r>
            <a:br>
              <a:rPr lang="en-US" sz="4400" b="1" dirty="0" smtClean="0"/>
            </a:br>
            <a:r>
              <a:rPr lang="en-US" sz="4400" b="1" dirty="0" smtClean="0"/>
              <a:t>and Constructors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</a:t>
            </a:r>
            <a:r>
              <a:rPr lang="en-IN" sz="4400" b="1" smtClean="0"/>
              <a:t>Module </a:t>
            </a:r>
            <a:r>
              <a:rPr lang="en-IN" sz="4400" b="1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1847851" y="1330326"/>
            <a:ext cx="8496300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Classes in Dice Game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8085" y="2355850"/>
            <a:ext cx="5338233" cy="3281363"/>
            <a:chOff x="176948" y="1855695"/>
            <a:chExt cx="4004527" cy="3281455"/>
          </a:xfrm>
        </p:grpSpPr>
        <p:sp>
          <p:nvSpPr>
            <p:cNvPr id="18474" name="Rectangle 2"/>
            <p:cNvSpPr>
              <a:spLocks noChangeArrowheads="1"/>
            </p:cNvSpPr>
            <p:nvPr/>
          </p:nvSpPr>
          <p:spPr bwMode="auto">
            <a:xfrm>
              <a:off x="439738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</a:t>
              </a:r>
            </a:p>
          </p:txBody>
        </p:sp>
        <p:pic>
          <p:nvPicPr>
            <p:cNvPr id="1847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25999" r="49541" b="11922"/>
            <a:stretch>
              <a:fillRect/>
            </a:stretch>
          </p:blipFill>
          <p:spPr bwMode="auto">
            <a:xfrm>
              <a:off x="176948" y="1855695"/>
              <a:ext cx="818136" cy="86061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66934" y="2384425"/>
            <a:ext cx="5221817" cy="3252788"/>
            <a:chOff x="4706470" y="1884737"/>
            <a:chExt cx="3916830" cy="3252413"/>
          </a:xfrm>
        </p:grpSpPr>
        <p:sp>
          <p:nvSpPr>
            <p:cNvPr id="18472" name="Rectangle 2"/>
            <p:cNvSpPr>
              <a:spLocks noChangeArrowheads="1"/>
            </p:cNvSpPr>
            <p:nvPr/>
          </p:nvSpPr>
          <p:spPr bwMode="auto">
            <a:xfrm>
              <a:off x="4881563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</a:t>
              </a:r>
            </a:p>
          </p:txBody>
        </p:sp>
        <p:pic>
          <p:nvPicPr>
            <p:cNvPr id="11" name="Picture 10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706470" y="1884737"/>
              <a:ext cx="417563" cy="128572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16334" y="3332163"/>
          <a:ext cx="248621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918451" y="44640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 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throw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96534" y="3408363"/>
          <a:ext cx="24862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2885" y="4176713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</a:t>
                      </a:r>
                      <a:r>
                        <a:rPr lang="en-US" dirty="0" smtClean="0"/>
                        <a:t> </a:t>
                      </a:r>
                      <a:endParaRPr lang="en-US" b="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ChangeArrowheads="1"/>
          </p:cNvSpPr>
          <p:nvPr/>
        </p:nvSpPr>
        <p:spPr bwMode="gray">
          <a:xfrm>
            <a:off x="2868085" y="1180982"/>
            <a:ext cx="6455833" cy="4381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Dice Class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1218" y="2182813"/>
            <a:ext cx="3873500" cy="3281362"/>
            <a:chOff x="176948" y="1855695"/>
            <a:chExt cx="2905535" cy="3281455"/>
          </a:xfrm>
        </p:grpSpPr>
        <p:sp>
          <p:nvSpPr>
            <p:cNvPr id="19490" name="Rectangle 2"/>
            <p:cNvSpPr>
              <a:spLocks noChangeArrowheads="1"/>
            </p:cNvSpPr>
            <p:nvPr/>
          </p:nvSpPr>
          <p:spPr bwMode="auto">
            <a:xfrm>
              <a:off x="439739" y="2165350"/>
              <a:ext cx="2642744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</a:t>
              </a:r>
            </a:p>
          </p:txBody>
        </p:sp>
        <p:pic>
          <p:nvPicPr>
            <p:cNvPr id="1949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25999" r="49541" b="11922"/>
            <a:stretch>
              <a:fillRect/>
            </a:stretch>
          </p:blipFill>
          <p:spPr bwMode="auto">
            <a:xfrm>
              <a:off x="176948" y="1855695"/>
              <a:ext cx="818136" cy="86061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46201" y="3251200"/>
          <a:ext cx="24862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352551" y="40195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</a:t>
                      </a:r>
                      <a:r>
                        <a:rPr lang="en-US" dirty="0" smtClean="0"/>
                        <a:t> </a:t>
                      </a:r>
                      <a:endParaRPr lang="en-US" b="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90485" y="1855788"/>
            <a:ext cx="7200900" cy="3979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Dice{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faceValue;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void roll(){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//random no. between 1 and 6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faceValue =(int)((Math.random())*10)%5+1;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 end of roll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end of class</a:t>
            </a:r>
            <a:endParaRPr lang="en-US" sz="2000" b="0" noProof="1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44701" y="2074863"/>
            <a:ext cx="4409017" cy="857250"/>
            <a:chOff x="1532965" y="2075329"/>
            <a:chExt cx="3307976" cy="856130"/>
          </a:xfrm>
        </p:grpSpPr>
        <p:sp>
          <p:nvSpPr>
            <p:cNvPr id="10" name="Rectangle 9"/>
            <p:cNvSpPr/>
            <p:nvPr/>
          </p:nvSpPr>
          <p:spPr>
            <a:xfrm>
              <a:off x="1532965" y="2541444"/>
              <a:ext cx="752751" cy="39001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1916" y="2075329"/>
              <a:ext cx="1569025" cy="39001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Elbow Connector 12"/>
            <p:cNvCxnSpPr>
              <a:stCxn id="10" idx="3"/>
              <a:endCxn id="11" idx="1"/>
            </p:cNvCxnSpPr>
            <p:nvPr/>
          </p:nvCxnSpPr>
          <p:spPr>
            <a:xfrm flipV="1">
              <a:off x="2285716" y="2270336"/>
              <a:ext cx="986200" cy="4661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80117" y="2738439"/>
            <a:ext cx="5230283" cy="1273175"/>
            <a:chOff x="1532965" y="1658472"/>
            <a:chExt cx="3922057" cy="1272987"/>
          </a:xfrm>
        </p:grpSpPr>
        <p:sp>
          <p:nvSpPr>
            <p:cNvPr id="19" name="Rectangle 18"/>
            <p:cNvSpPr/>
            <p:nvPr/>
          </p:nvSpPr>
          <p:spPr>
            <a:xfrm>
              <a:off x="1532965" y="2540992"/>
              <a:ext cx="1233281" cy="390467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86851" y="1658472"/>
              <a:ext cx="1968171" cy="390467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766246" y="1853705"/>
              <a:ext cx="720605" cy="882520"/>
            </a:xfrm>
            <a:prstGeom prst="bentConnector3">
              <a:avLst>
                <a:gd name="adj1" fmla="val 6490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218268" y="3362326"/>
            <a:ext cx="3966633" cy="1420813"/>
            <a:chOff x="1532965" y="1510555"/>
            <a:chExt cx="2976282" cy="1420904"/>
          </a:xfrm>
        </p:grpSpPr>
        <p:sp>
          <p:nvSpPr>
            <p:cNvPr id="26" name="Rectangle 25"/>
            <p:cNvSpPr/>
            <p:nvPr/>
          </p:nvSpPr>
          <p:spPr>
            <a:xfrm>
              <a:off x="1532965" y="2540909"/>
              <a:ext cx="609868" cy="39055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37044" y="1510555"/>
              <a:ext cx="1372203" cy="39055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" name="Elbow Connector 27"/>
            <p:cNvCxnSpPr>
              <a:stCxn id="26" idx="3"/>
              <a:endCxn id="27" idx="1"/>
            </p:cNvCxnSpPr>
            <p:nvPr/>
          </p:nvCxnSpPr>
          <p:spPr>
            <a:xfrm flipV="1">
              <a:off x="2142833" y="1705831"/>
              <a:ext cx="994212" cy="1030353"/>
            </a:xfrm>
            <a:prstGeom prst="bentConnector3">
              <a:avLst>
                <a:gd name="adj1" fmla="val 8378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2715685" y="1304429"/>
            <a:ext cx="6760633" cy="3571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Player Class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90485" y="2043113"/>
            <a:ext cx="7291916" cy="3981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 Player{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void throwDice(Dice diceOne, Dice diceTwo){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diceTwo.roll();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value = diceOne.faceValue + diceTwo.faceValue;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end of class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1" y="2352675"/>
            <a:ext cx="3793067" cy="3221038"/>
            <a:chOff x="376486" y="2352893"/>
            <a:chExt cx="2843953" cy="3221256"/>
          </a:xfrm>
        </p:grpSpPr>
        <p:sp>
          <p:nvSpPr>
            <p:cNvPr id="20516" name="Rectangle 2"/>
            <p:cNvSpPr>
              <a:spLocks noChangeArrowheads="1"/>
            </p:cNvSpPr>
            <p:nvPr/>
          </p:nvSpPr>
          <p:spPr bwMode="auto">
            <a:xfrm>
              <a:off x="578257" y="2602432"/>
              <a:ext cx="2642182" cy="29717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</a:t>
              </a:r>
            </a:p>
          </p:txBody>
        </p:sp>
        <p:pic>
          <p:nvPicPr>
            <p:cNvPr id="10" name="Picture 9" descr="Student icon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76486" y="2352893"/>
              <a:ext cx="417388" cy="12859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1" y="3268663"/>
          <a:ext cx="248621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7518" y="44005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 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throwDice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36751" y="2047875"/>
            <a:ext cx="5107516" cy="990600"/>
            <a:chOff x="1479176" y="1940859"/>
            <a:chExt cx="3831515" cy="990600"/>
          </a:xfrm>
        </p:grpSpPr>
        <p:sp>
          <p:nvSpPr>
            <p:cNvPr id="14" name="Rectangle 13"/>
            <p:cNvSpPr/>
            <p:nvPr/>
          </p:nvSpPr>
          <p:spPr>
            <a:xfrm>
              <a:off x="1479176" y="2540934"/>
              <a:ext cx="914610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8868" y="1940859"/>
              <a:ext cx="2011823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" name="Elbow Connector 15"/>
            <p:cNvCxnSpPr>
              <a:stCxn id="14" idx="3"/>
              <a:endCxn id="15" idx="1"/>
            </p:cNvCxnSpPr>
            <p:nvPr/>
          </p:nvCxnSpPr>
          <p:spPr>
            <a:xfrm flipV="1">
              <a:off x="2393786" y="2136122"/>
              <a:ext cx="905082" cy="6000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996018" y="2524126"/>
            <a:ext cx="4897967" cy="1870075"/>
            <a:chOff x="1479176" y="1402978"/>
            <a:chExt cx="3672840" cy="1870035"/>
          </a:xfrm>
        </p:grpSpPr>
        <p:sp>
          <p:nvSpPr>
            <p:cNvPr id="19" name="Rectangle 18"/>
            <p:cNvSpPr/>
            <p:nvPr/>
          </p:nvSpPr>
          <p:spPr>
            <a:xfrm>
              <a:off x="1479176" y="2541192"/>
              <a:ext cx="822183" cy="73182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1473" y="1402978"/>
              <a:ext cx="1920543" cy="5492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301359" y="1677610"/>
              <a:ext cx="930114" cy="1230286"/>
            </a:xfrm>
            <a:prstGeom prst="bentConnector3">
              <a:avLst>
                <a:gd name="adj1" fmla="val 760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55233" y="3128963"/>
            <a:ext cx="5621867" cy="2025650"/>
            <a:chOff x="1277471" y="1940859"/>
            <a:chExt cx="4216100" cy="2026019"/>
          </a:xfrm>
        </p:grpSpPr>
        <p:sp>
          <p:nvSpPr>
            <p:cNvPr id="25" name="Rectangle 24"/>
            <p:cNvSpPr/>
            <p:nvPr/>
          </p:nvSpPr>
          <p:spPr>
            <a:xfrm>
              <a:off x="1277471" y="3576282"/>
              <a:ext cx="1371502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99802" y="1940859"/>
              <a:ext cx="2193769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7" name="Elbow Connector 26"/>
            <p:cNvCxnSpPr>
              <a:stCxn id="25" idx="3"/>
              <a:endCxn id="26" idx="1"/>
            </p:cNvCxnSpPr>
            <p:nvPr/>
          </p:nvCxnSpPr>
          <p:spPr>
            <a:xfrm flipV="1">
              <a:off x="2648973" y="2136157"/>
              <a:ext cx="650829" cy="16354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3166534" y="1568640"/>
            <a:ext cx="5858933" cy="439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Programmatic definition of Class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971551" y="3044825"/>
            <a:ext cx="10231967" cy="1322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A class is a representation for a set of objects that are </a:t>
            </a:r>
            <a:r>
              <a:rPr lang="en-US" sz="2000" noProof="1"/>
              <a:t>data abstractions </a:t>
            </a:r>
            <a:r>
              <a:rPr lang="en-US" sz="2000" b="0" noProof="1"/>
              <a:t>with an interface of named operations (</a:t>
            </a:r>
            <a:r>
              <a:rPr lang="en-US" sz="2000" b="0" u="sng" noProof="1"/>
              <a:t>methods</a:t>
            </a:r>
            <a:r>
              <a:rPr lang="en-US" sz="2000" b="0" noProof="1"/>
              <a:t>) and hidden local state (</a:t>
            </a:r>
            <a:r>
              <a:rPr lang="en-US" sz="2000" b="0" u="sng" noProof="1"/>
              <a:t>attributes</a:t>
            </a:r>
            <a:r>
              <a:rPr lang="en-US" sz="2000" b="0" noProof="1"/>
              <a:t>).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9985" y="4927600"/>
            <a:ext cx="11705167" cy="1485900"/>
            <a:chOff x="217677" y="4927411"/>
            <a:chExt cx="8778240" cy="1486835"/>
          </a:xfrm>
        </p:grpSpPr>
        <p:sp>
          <p:nvSpPr>
            <p:cNvPr id="22541" name="Rectangle 10"/>
            <p:cNvSpPr>
              <a:spLocks noChangeArrowheads="1"/>
            </p:cNvSpPr>
            <p:nvPr/>
          </p:nvSpPr>
          <p:spPr bwMode="gray">
            <a:xfrm>
              <a:off x="217677" y="4927411"/>
              <a:ext cx="8778240" cy="148683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</a:pPr>
              <a:endParaRPr lang="en-US" sz="2000" b="0" noProof="1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gray">
            <a:xfrm>
              <a:off x="1655333" y="5411506"/>
              <a:ext cx="5833334" cy="532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noProof="1">
                  <a:latin typeface="Courier New" pitchFamily="49" charset="0"/>
                  <a:cs typeface="Courier New" pitchFamily="49" charset="0"/>
                </a:rPr>
                <a:t>playerOne.throwDice(diceOne,diceTwo)</a:t>
              </a: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283634" y="3125789"/>
            <a:ext cx="11705167" cy="9286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/>
          <a:lstStyle/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/>
              <a:t> A message is always given to some object. 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/>
              <a:t> The response to a message depends upon the class of the Object.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</a:pPr>
            <a:endParaRPr lang="en-US" sz="2000" b="0" noProof="1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283634" y="1309688"/>
            <a:ext cx="11705167" cy="787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In Object-oriented programming, programs are organized as cooperative collections of objects.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283634" y="2162175"/>
            <a:ext cx="117051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Each object represents an instance of some class.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283634" y="2676525"/>
            <a:ext cx="117051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Objects communicate by passing messages (by calling methods).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83634" y="4438651"/>
            <a:ext cx="11705167" cy="5318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All messages have three identifiable parts.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1917700" y="5048251"/>
            <a:ext cx="3945467" cy="365125"/>
          </a:xfrm>
          <a:prstGeom prst="wedgeRectCallout">
            <a:avLst>
              <a:gd name="adj1" fmla="val -20343"/>
              <a:gd name="adj2" fmla="val 882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1. Message Receiver </a:t>
            </a:r>
          </a:p>
        </p:txBody>
      </p:sp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3274485" y="5981701"/>
            <a:ext cx="2247900" cy="365125"/>
          </a:xfrm>
          <a:prstGeom prst="wedgeRectCallout">
            <a:avLst>
              <a:gd name="adj1" fmla="val 20770"/>
              <a:gd name="adj2" fmla="val -10888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2. Message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5867400" y="5981701"/>
            <a:ext cx="3903133" cy="365125"/>
          </a:xfrm>
          <a:prstGeom prst="wedgeRectCallout">
            <a:avLst>
              <a:gd name="adj1" fmla="val -20295"/>
              <a:gd name="adj2" fmla="val -10747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3. List of arguments</a:t>
            </a:r>
            <a:endParaRPr lang="en-IN" sz="2000" b="0" dirty="0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Behavior in an O-O program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1439334" y="1865314"/>
            <a:ext cx="9313333" cy="5095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</a:rPr>
              <a:t>Steps in making objects collaborate with each other: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gray">
          <a:xfrm>
            <a:off x="3718984" y="2967039"/>
            <a:ext cx="1676400" cy="396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1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3718984" y="3725863"/>
            <a:ext cx="1676400" cy="39846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2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gray">
          <a:xfrm>
            <a:off x="3718984" y="4486276"/>
            <a:ext cx="1676400" cy="396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3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403851" y="2754314"/>
            <a:ext cx="3424767" cy="720725"/>
            <a:chOff x="3496104" y="1733536"/>
            <a:chExt cx="2567256" cy="720673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gray">
            <a:xfrm>
              <a:off x="3496104" y="1947833"/>
              <a:ext cx="2422867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gray">
            <a:xfrm>
              <a:off x="3496104" y="1733536"/>
              <a:ext cx="2567256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Define Classes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405985" y="3510316"/>
            <a:ext cx="3359640" cy="720725"/>
            <a:chOff x="3500222" y="2487204"/>
            <a:chExt cx="2520108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3"/>
            <p:cNvSpPr>
              <a:spLocks noChangeArrowheads="1"/>
            </p:cNvSpPr>
            <p:nvPr/>
          </p:nvSpPr>
          <p:spPr bwMode="gray">
            <a:xfrm>
              <a:off x="3500222" y="2701501"/>
              <a:ext cx="2423523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Rectangle 3"/>
            <p:cNvSpPr>
              <a:spLocks noChangeArrowheads="1"/>
            </p:cNvSpPr>
            <p:nvPr/>
          </p:nvSpPr>
          <p:spPr bwMode="gray">
            <a:xfrm>
              <a:off x="3500222" y="2487204"/>
              <a:ext cx="2520108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Create Objects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404436" y="4270728"/>
            <a:ext cx="3403233" cy="720725"/>
            <a:chOff x="3497901" y="3247311"/>
            <a:chExt cx="2551679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Rectangle 3"/>
            <p:cNvSpPr>
              <a:spLocks noChangeArrowheads="1"/>
            </p:cNvSpPr>
            <p:nvPr/>
          </p:nvSpPr>
          <p:spPr bwMode="gray">
            <a:xfrm>
              <a:off x="3497901" y="3461609"/>
              <a:ext cx="2425613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Rectangle 3"/>
            <p:cNvSpPr>
              <a:spLocks noChangeArrowheads="1"/>
            </p:cNvSpPr>
            <p:nvPr/>
          </p:nvSpPr>
          <p:spPr bwMode="gray">
            <a:xfrm>
              <a:off x="3497901" y="3247311"/>
              <a:ext cx="2551679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Pass Messages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Making Objects Collaborate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6"/>
          <p:cNvSpPr txBox="1">
            <a:spLocks noChangeArrowheads="1"/>
          </p:cNvSpPr>
          <p:nvPr/>
        </p:nvSpPr>
        <p:spPr bwMode="auto">
          <a:xfrm>
            <a:off x="315384" y="1062039"/>
            <a:ext cx="8788400" cy="5405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DiceGame{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public static void main (String args [] ) 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Dice diceOne;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diceOne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// create diceTwo object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 playerOne;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playerOne = new Player();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playerOne.throwDice(diceOne,diceTwo);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// create playerTwo object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// ask playerTwo to throwDice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if (playerOne.value &gt; playerTwo.value) 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System.out.println("Player1 Wins");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System.out.println("Player2 Wins");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}}// end of main()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}//end of class DiceGame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44085" y="2308225"/>
            <a:ext cx="2776722" cy="5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Dice  diceTwo;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diceTwo = new Dice();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86934" y="3768725"/>
            <a:ext cx="3270447" cy="5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 playerTwo;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playerTwo = new Player();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17085" y="4479925"/>
            <a:ext cx="4751622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playerTwo.throwDice(diceOne,diceTwo);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245601" y="604839"/>
            <a:ext cx="2580217" cy="2092325"/>
            <a:chOff x="3422650" y="1563688"/>
            <a:chExt cx="2127250" cy="2199577"/>
          </a:xfrm>
        </p:grpSpPr>
        <p:pic>
          <p:nvPicPr>
            <p:cNvPr id="24585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548296" y="2671821"/>
              <a:ext cx="790416" cy="35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1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Dice Game Class and main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5385" y="1403350"/>
            <a:ext cx="5276849" cy="49260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classname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instance-variable1;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instance-variable2;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instance-variableN;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methodname1(parameter-list)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methodname2(parameter-list)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methodnameN(parameter-list)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151" y="1708150"/>
            <a:ext cx="5704416" cy="422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Example :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800" b="0" noProof="1"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Dice{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int faceValue;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void roll(){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faceValue  =  (int)((Math.random())*10)%5 + 1;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  end of roll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 end of class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8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3334" y="1419226"/>
            <a:ext cx="7573433" cy="1173163"/>
            <a:chOff x="1532965" y="2541494"/>
            <a:chExt cx="5679243" cy="1173900"/>
          </a:xfrm>
        </p:grpSpPr>
        <p:sp>
          <p:nvSpPr>
            <p:cNvPr id="7" name="Rectangle 6"/>
            <p:cNvSpPr/>
            <p:nvPr/>
          </p:nvSpPr>
          <p:spPr>
            <a:xfrm>
              <a:off x="1532965" y="2541494"/>
              <a:ext cx="752365" cy="38918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48747" y="3326212"/>
              <a:ext cx="1463461" cy="38918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2280568" y="2546260"/>
              <a:ext cx="3466592" cy="7767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5452" y="1674814"/>
            <a:ext cx="8106833" cy="1393825"/>
            <a:chOff x="1532964" y="2541494"/>
            <a:chExt cx="6079729" cy="1393825"/>
          </a:xfrm>
        </p:grpSpPr>
        <p:sp>
          <p:nvSpPr>
            <p:cNvPr id="19" name="Rectangle 18"/>
            <p:cNvSpPr/>
            <p:nvPr/>
          </p:nvSpPr>
          <p:spPr>
            <a:xfrm>
              <a:off x="1532964" y="2541494"/>
              <a:ext cx="3200192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4012" y="3544794"/>
              <a:ext cx="1828681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/>
            <p:nvPr/>
          </p:nvCxnSpPr>
          <p:spPr>
            <a:xfrm>
              <a:off x="4741092" y="2557369"/>
              <a:ext cx="1052444" cy="9953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27567" y="2706688"/>
            <a:ext cx="7376584" cy="850900"/>
            <a:chOff x="1532964" y="2541494"/>
            <a:chExt cx="5531089" cy="849800"/>
          </a:xfrm>
        </p:grpSpPr>
        <p:sp>
          <p:nvSpPr>
            <p:cNvPr id="23" name="Rectangle 22"/>
            <p:cNvSpPr/>
            <p:nvPr/>
          </p:nvSpPr>
          <p:spPr>
            <a:xfrm>
              <a:off x="1532964" y="2541494"/>
              <a:ext cx="2194978" cy="39002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3252" y="3001274"/>
              <a:ext cx="1280801" cy="39002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5" name="Elbow Connector 24"/>
            <p:cNvCxnSpPr/>
            <p:nvPr/>
          </p:nvCxnSpPr>
          <p:spPr>
            <a:xfrm>
              <a:off x="3735877" y="2552592"/>
              <a:ext cx="2047376" cy="4613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Defining a Class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13001" y="2039939"/>
            <a:ext cx="7253817" cy="661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&lt;modifier&gt;   &lt;data type&gt;    &lt;name&gt;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047017"/>
            <a:ext cx="737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Declaration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499784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Modifiers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5247217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Data Type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994651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Name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99267" y="3709988"/>
            <a:ext cx="1149674" cy="989227"/>
            <a:chOff x="1949209" y="3273822"/>
            <a:chExt cx="862499" cy="989802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149185" y="3628041"/>
              <a:ext cx="70843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0" name="TextBox 15"/>
            <p:cNvSpPr txBox="1">
              <a:spLocks noChangeArrowheads="1"/>
            </p:cNvSpPr>
            <p:nvPr/>
          </p:nvSpPr>
          <p:spPr bwMode="auto">
            <a:xfrm>
              <a:off x="1949209" y="3894077"/>
              <a:ext cx="862499" cy="36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private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27132" y="3709989"/>
            <a:ext cx="1011814" cy="984278"/>
            <a:chOff x="4069583" y="3273823"/>
            <a:chExt cx="759294" cy="984355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4209537" y="3627863"/>
              <a:ext cx="70808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8" name="TextBox 18"/>
            <p:cNvSpPr txBox="1">
              <a:spLocks noChangeArrowheads="1"/>
            </p:cNvSpPr>
            <p:nvPr/>
          </p:nvSpPr>
          <p:spPr bwMode="auto">
            <a:xfrm>
              <a:off x="4069583" y="3888817"/>
              <a:ext cx="759294" cy="369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String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757587" y="3709989"/>
            <a:ext cx="1425391" cy="979329"/>
            <a:chOff x="5818181" y="3273822"/>
            <a:chExt cx="1068904" cy="978909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6302411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6" name="TextBox 19"/>
            <p:cNvSpPr txBox="1">
              <a:spLocks noChangeArrowheads="1"/>
            </p:cNvSpPr>
            <p:nvPr/>
          </p:nvSpPr>
          <p:spPr bwMode="auto">
            <a:xfrm>
              <a:off x="5818181" y="3883557"/>
              <a:ext cx="1068904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ownerName</a:t>
              </a: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05318" y="1463676"/>
            <a:ext cx="11855449" cy="1027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&lt;modifier&gt;  &lt;return type&gt;  &lt;method name&gt; ( &lt;paramaters&gt; )  {  &lt;statements&gt;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924187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Declaration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156633" y="3294064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Modifiers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163234" y="3294064"/>
            <a:ext cx="1987551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Return Type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4483101" y="3294064"/>
            <a:ext cx="2190751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Method Name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3999" y="3709988"/>
            <a:ext cx="1011814" cy="989227"/>
            <a:chOff x="1949209" y="3273822"/>
            <a:chExt cx="759294" cy="989802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149344" y="3628041"/>
              <a:ext cx="70843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2" name="TextBox 15"/>
            <p:cNvSpPr txBox="1">
              <a:spLocks noChangeArrowheads="1"/>
            </p:cNvSpPr>
            <p:nvPr/>
          </p:nvSpPr>
          <p:spPr bwMode="auto">
            <a:xfrm>
              <a:off x="1949209" y="3894077"/>
              <a:ext cx="759294" cy="36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public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611964" y="3709989"/>
            <a:ext cx="736099" cy="984278"/>
            <a:chOff x="4168059" y="3273823"/>
            <a:chExt cx="551700" cy="984355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4210624" y="3627863"/>
              <a:ext cx="70808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0" name="TextBox 18"/>
            <p:cNvSpPr txBox="1">
              <a:spLocks noChangeArrowheads="1"/>
            </p:cNvSpPr>
            <p:nvPr/>
          </p:nvSpPr>
          <p:spPr bwMode="auto">
            <a:xfrm>
              <a:off x="4168059" y="3888817"/>
              <a:ext cx="551700" cy="369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void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343399" y="3709989"/>
            <a:ext cx="1838964" cy="979427"/>
            <a:chOff x="5733775" y="3273822"/>
            <a:chExt cx="1378993" cy="978849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6302155" y="3627626"/>
              <a:ext cx="70760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8" name="TextBox 19"/>
            <p:cNvSpPr txBox="1">
              <a:spLocks noChangeArrowheads="1"/>
            </p:cNvSpPr>
            <p:nvPr/>
          </p:nvSpPr>
          <p:spPr bwMode="auto">
            <a:xfrm>
              <a:off x="5733775" y="3883557"/>
              <a:ext cx="1378993" cy="369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setOwnerName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7004051" y="3294064"/>
            <a:ext cx="2190749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Parameter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946902" y="3706814"/>
            <a:ext cx="1701108" cy="979329"/>
            <a:chOff x="5818181" y="3273822"/>
            <a:chExt cx="1275311" cy="978909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6302178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6" name="TextBox 26"/>
            <p:cNvSpPr txBox="1">
              <a:spLocks noChangeArrowheads="1"/>
            </p:cNvSpPr>
            <p:nvPr/>
          </p:nvSpPr>
          <p:spPr bwMode="auto">
            <a:xfrm>
              <a:off x="5818181" y="3883557"/>
              <a:ext cx="1275311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String Name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gray">
          <a:xfrm>
            <a:off x="9525000" y="3294064"/>
            <a:ext cx="2192867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Statements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9082617" y="3690939"/>
            <a:ext cx="2390398" cy="979329"/>
            <a:chOff x="5874453" y="3273822"/>
            <a:chExt cx="1792516" cy="978909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6682459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4" name="TextBox 30"/>
            <p:cNvSpPr txBox="1">
              <a:spLocks noChangeArrowheads="1"/>
            </p:cNvSpPr>
            <p:nvPr/>
          </p:nvSpPr>
          <p:spPr bwMode="auto">
            <a:xfrm>
              <a:off x="5874453" y="3883557"/>
              <a:ext cx="1792516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ownerName= name;</a:t>
              </a:r>
            </a:p>
          </p:txBody>
        </p:sp>
      </p:grpSp>
      <p:sp>
        <p:nvSpPr>
          <p:cNvPr id="2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8" grpId="0" animBg="1"/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class and object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Differentiate class and object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simple java classes, construct and use java objects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Constructor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the need for Constructor 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Constructors and Parameterized Constructors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“this” keyword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8800" y="2584450"/>
            <a:ext cx="5276851" cy="2114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ClassName refVariable;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refVariable = new   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      Constructor();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ClassName  refVariable =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  new  Constructor();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115256"/>
            <a:ext cx="737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Objects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9951" y="2603501"/>
            <a:ext cx="5704416" cy="2081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Example :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Example :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 diceOne ;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diceOne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                or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 diceTwo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6951" y="2711450"/>
            <a:ext cx="7658100" cy="1435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 diceOne = new Dice();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 = diceOne.faceValue();</a:t>
            </a: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3775" y="1251734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91685" y="2640014"/>
            <a:ext cx="9808633" cy="15779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There is one more object in the game. It is the diceGame object itself. Because every object in Java has to belong to some class, let's define the DiceGame class.</a:t>
            </a: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592928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1166285" y="4405314"/>
            <a:ext cx="9823449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An object is some real or </a:t>
            </a:r>
            <a:r>
              <a:rPr lang="en-US" sz="2000" u="sng" noProof="1"/>
              <a:t>conceptual</a:t>
            </a:r>
            <a:r>
              <a:rPr lang="en-US" sz="2000" b="0" noProof="1"/>
              <a:t> thing.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0018" y="1895902"/>
            <a:ext cx="9673167" cy="4648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class DiceGame{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Player playerOne, playerTwo;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Dice Diceone, DiceTwo;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void play(){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diceOne = new Dice();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diceTwo = new Dice();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playerOne = new Player();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playerTwo = new Player();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playerOne.throwDice(diceOne,diceTwo);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playerTwo.throwDice(diceOne,diceTwo);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if (playerOne.value &gt; playerTwo.value)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	System.out.println("Player  One Wins");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	System.out.println("Player  Two Wins");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}   }// end of play()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}//end of class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4800" y="996952"/>
            <a:ext cx="8178800" cy="720725"/>
            <a:chOff x="183169" y="1165299"/>
            <a:chExt cx="6133513" cy="720725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521304" y="1165299"/>
              <a:ext cx="4795378" cy="720725"/>
              <a:chOff x="3495796" y="1733537"/>
              <a:chExt cx="4793975" cy="720673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gray">
              <a:xfrm>
                <a:off x="3495796" y="1947834"/>
                <a:ext cx="4724152" cy="3968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Rectangle 3"/>
              <p:cNvSpPr>
                <a:spLocks noChangeArrowheads="1"/>
              </p:cNvSpPr>
              <p:nvPr/>
            </p:nvSpPr>
            <p:spPr bwMode="gray">
              <a:xfrm>
                <a:off x="3495796" y="1733537"/>
                <a:ext cx="4793975" cy="7206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PlayerOne,PlayerTwo,Dice1,Dice2;</a:t>
                </a: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gray">
            <a:xfrm>
              <a:off x="183169" y="1378023"/>
              <a:ext cx="1331786" cy="3968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1600" dirty="0">
                  <a:solidFill>
                    <a:schemeClr val="bg1"/>
                  </a:solidFill>
                  <a:cs typeface="Arial" pitchFamily="34" charset="0"/>
                </a:rPr>
                <a:t>Properties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515351" y="1027114"/>
            <a:ext cx="3564467" cy="720725"/>
            <a:chOff x="6387019" y="1025793"/>
            <a:chExt cx="2672862" cy="720725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7709165" y="1025793"/>
              <a:ext cx="1350716" cy="720725"/>
              <a:chOff x="3496219" y="1596385"/>
              <a:chExt cx="1350321" cy="720673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gray">
              <a:xfrm>
                <a:off x="3667588" y="1780521"/>
                <a:ext cx="948875" cy="3968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3"/>
              <p:cNvSpPr>
                <a:spLocks noChangeArrowheads="1"/>
              </p:cNvSpPr>
              <p:nvPr/>
            </p:nvSpPr>
            <p:spPr bwMode="gray">
              <a:xfrm>
                <a:off x="3496219" y="1596385"/>
                <a:ext cx="1350321" cy="7206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 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Play</a:t>
                </a: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6387019" y="1222643"/>
              <a:ext cx="1485630" cy="3968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1600" dirty="0">
                  <a:solidFill>
                    <a:schemeClr val="bg1"/>
                  </a:solidFill>
                  <a:cs typeface="Arial" pitchFamily="34" charset="0"/>
                </a:rPr>
                <a:t>Behaviors</a:t>
              </a:r>
            </a:p>
          </p:txBody>
        </p:sp>
      </p:grpSp>
      <p:sp>
        <p:nvSpPr>
          <p:cNvPr id="1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Properties and Behaviors of Dice Game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39900" y="3279776"/>
            <a:ext cx="8873067" cy="9429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Create the main method for the DiceGame class and complete the game.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55667" y="604839"/>
            <a:ext cx="2836333" cy="2200275"/>
            <a:chOff x="3422650" y="1563688"/>
            <a:chExt cx="2127250" cy="2199577"/>
          </a:xfrm>
        </p:grpSpPr>
        <p:pic>
          <p:nvPicPr>
            <p:cNvPr id="32773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48063" y="2671411"/>
              <a:ext cx="719043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7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0" y="1210790"/>
            <a:ext cx="46905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41284" y="2495550"/>
            <a:ext cx="5365749" cy="27003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5484" y="2217739"/>
            <a:ext cx="5611283" cy="2274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 diceOne = new Dice();</a:t>
            </a:r>
          </a:p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 = diceOne.getFaceValue();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94033" y="3452813"/>
            <a:ext cx="3236384" cy="1135062"/>
          </a:xfrm>
          <a:prstGeom prst="wedgeRoundRectCallout">
            <a:avLst>
              <a:gd name="adj1" fmla="val -100703"/>
              <a:gd name="adj2" fmla="val -10694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1" name="Picture 4" descr="C:\Users\Sujan\AppData\Local\Microsoft\Windows\Temporary Internet Files\Content.IE5\23QLHL3I\MC90043151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717" y="3527426"/>
            <a:ext cx="1394883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736418" y="3814763"/>
            <a:ext cx="1416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Constructor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09652" y="4122738"/>
            <a:ext cx="10215033" cy="19161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tIns="91440" bIns="91440"/>
          <a:lstStyle/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Example : 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class  Car{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public Car(){ // this is constructor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. . . 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88384" y="1138239"/>
            <a:ext cx="11827933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0" dirty="0">
                <a:solidFill>
                  <a:schemeClr val="bg1"/>
                </a:solidFill>
                <a:cs typeface="Arial" charset="0"/>
              </a:rPr>
              <a:t>Constructor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8384" y="1887538"/>
            <a:ext cx="11876616" cy="6397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a function that is implicitly invoked when a new object is created.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8384" y="2686051"/>
            <a:ext cx="118766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Performs the necessary actions in order to initialize the object.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8384" y="3484563"/>
            <a:ext cx="11876616" cy="6397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a special function with the same name as the class.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9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514351" y="1166814"/>
          <a:ext cx="11277600" cy="4611767"/>
        </p:xfrm>
        <a:graphic>
          <a:graphicData uri="http://schemas.openxmlformats.org/drawingml/2006/table">
            <a:tbl>
              <a:tblPr/>
              <a:tblGrid>
                <a:gridCol w="6944795"/>
                <a:gridCol w="1393892"/>
                <a:gridCol w="2938913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7" marR="119997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7" marR="119997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Car c 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c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7" marR="119997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4917018" y="3957638"/>
            <a:ext cx="3744383" cy="717550"/>
          </a:xfrm>
          <a:prstGeom prst="wedgeRectCallout">
            <a:avLst>
              <a:gd name="adj1" fmla="val -100426"/>
              <a:gd name="adj2" fmla="val 1418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Reference variable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(Declaration)</a:t>
            </a: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965201" y="5487988"/>
            <a:ext cx="3909484" cy="863600"/>
          </a:xfrm>
          <a:prstGeom prst="wedgeRectCallout">
            <a:avLst>
              <a:gd name="adj1" fmla="val -20834"/>
              <a:gd name="adj2" fmla="val -130649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Allocates memory for the object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(for Instantiation)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509685" y="4824413"/>
            <a:ext cx="2880783" cy="576262"/>
          </a:xfrm>
          <a:prstGeom prst="wedgeRectCallout">
            <a:avLst>
              <a:gd name="adj1" fmla="val -94057"/>
              <a:gd name="adj2" fmla="val -5839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Calls the constructor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81301" y="1539875"/>
            <a:ext cx="2501900" cy="636588"/>
          </a:xfrm>
          <a:prstGeom prst="wedgeRectCallout">
            <a:avLst>
              <a:gd name="adj1" fmla="val -61293"/>
              <a:gd name="adj2" fmla="val 8805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Constructor of  the Car Class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09284" y="4268789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40285" y="2433638"/>
            <a:ext cx="2645833" cy="11811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2566988"/>
            <a:ext cx="73609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8251" y="2568575"/>
            <a:ext cx="10118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Car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35900" y="2746375"/>
            <a:ext cx="975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76411E-6 L 0.52309 -0.248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9" grpId="0" animBg="1"/>
      <p:bldP spid="18" grpId="0"/>
      <p:bldP spid="12" grpId="0" animBg="1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537634" y="1053082"/>
            <a:ext cx="11216217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0" dirty="0">
                <a:solidFill>
                  <a:schemeClr val="bg1"/>
                </a:solidFill>
                <a:cs typeface="Arial" charset="0"/>
              </a:rPr>
              <a:t>Constructor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4951" y="1911351"/>
            <a:ext cx="89556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Associating a variable name with an object type.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4951" y="3529013"/>
            <a:ext cx="8955616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done by the new keyword, a JAVA operator that creates the object.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4951" y="5186363"/>
            <a:ext cx="8955616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call to the constructor follows this new operator. This in turn, initializes the new object.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524934" y="1911351"/>
            <a:ext cx="2188633" cy="639763"/>
          </a:xfrm>
          <a:prstGeom prst="rect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Declaration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524934" y="3532188"/>
            <a:ext cx="2188633" cy="639762"/>
          </a:xfrm>
          <a:prstGeom prst="rect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Instantiation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524934" y="5184776"/>
            <a:ext cx="2188633" cy="6397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Initialization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55593"/>
          <a:ext cx="11891433" cy="4360366"/>
        </p:xfrm>
        <a:graphic>
          <a:graphicData uri="http://schemas.openxmlformats.org/drawingml/2006/table">
            <a:tbl>
              <a:tblPr/>
              <a:tblGrid>
                <a:gridCol w="7410688"/>
                <a:gridCol w="1369168"/>
                <a:gridCol w="3111577"/>
              </a:tblGrid>
              <a:tr h="4859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3748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212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77718" y="2681288"/>
            <a:ext cx="9757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14168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21234" y="2320926"/>
            <a:ext cx="2927351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90885" y="3748089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86185" y="3933825"/>
            <a:ext cx="9757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2186518" y="5710238"/>
            <a:ext cx="7818967" cy="690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12713" indent="-112713" algn="just">
              <a:buClr>
                <a:srgbClr val="292929"/>
              </a:buClr>
              <a:defRPr/>
            </a:pPr>
            <a:r>
              <a:rPr lang="en-US" sz="2000" b="0" noProof="1"/>
              <a:t> Does it sound meaningful to have the same name for both the cars: “My First Car”?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4951" y="2501900"/>
            <a:ext cx="1007533" cy="3683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34601" y="2492376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19118" y="3598864"/>
            <a:ext cx="2925233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69400" y="3752850"/>
            <a:ext cx="1009651" cy="3698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79051" y="3744913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19" grpId="0"/>
      <p:bldP spid="23" grpId="0" animBg="1"/>
      <p:bldP spid="13" grpId="0" animBg="1"/>
      <p:bldP spid="15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3562065" y="1429155"/>
            <a:ext cx="46905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Dice Game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10846" t="18134" r="18381" b="11922"/>
          <a:stretch>
            <a:fillRect/>
          </a:stretch>
        </p:blipFill>
        <p:spPr bwMode="auto">
          <a:xfrm>
            <a:off x="4197351" y="2638426"/>
            <a:ext cx="3797300" cy="1889125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95184" y="2133600"/>
            <a:ext cx="5365749" cy="27003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37101" y="3914775"/>
            <a:ext cx="2607782" cy="877620"/>
            <a:chOff x="3552669" y="3914930"/>
            <a:chExt cx="1956110" cy="877029"/>
          </a:xfrm>
        </p:grpSpPr>
        <p:sp>
          <p:nvSpPr>
            <p:cNvPr id="11277" name="TextBox 10"/>
            <p:cNvSpPr txBox="1">
              <a:spLocks noChangeArrowheads="1"/>
            </p:cNvSpPr>
            <p:nvPr/>
          </p:nvSpPr>
          <p:spPr bwMode="auto">
            <a:xfrm>
              <a:off x="3552669" y="4392118"/>
              <a:ext cx="619487" cy="39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Dice 1</a:t>
              </a:r>
            </a:p>
          </p:txBody>
        </p:sp>
        <p:sp>
          <p:nvSpPr>
            <p:cNvPr id="11278" name="TextBox 11"/>
            <p:cNvSpPr txBox="1">
              <a:spLocks noChangeArrowheads="1"/>
            </p:cNvSpPr>
            <p:nvPr/>
          </p:nvSpPr>
          <p:spPr bwMode="auto">
            <a:xfrm>
              <a:off x="4889292" y="3914930"/>
              <a:ext cx="619487" cy="39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Dice 2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22917" y="1978025"/>
            <a:ext cx="1488017" cy="3671722"/>
            <a:chOff x="991848" y="1978800"/>
            <a:chExt cx="1116051" cy="3670200"/>
          </a:xfrm>
        </p:grpSpPr>
        <p:pic>
          <p:nvPicPr>
            <p:cNvPr id="15" name="Picture 14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9638" y="1978800"/>
              <a:ext cx="1038261" cy="320066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276" name="TextBox 15"/>
            <p:cNvSpPr txBox="1">
              <a:spLocks noChangeArrowheads="1"/>
            </p:cNvSpPr>
            <p:nvPr/>
          </p:nvSpPr>
          <p:spPr bwMode="auto">
            <a:xfrm>
              <a:off x="991848" y="5249056"/>
              <a:ext cx="760186" cy="39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Player 1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381070" y="2036763"/>
            <a:ext cx="1509185" cy="3613134"/>
            <a:chOff x="7035383" y="2008682"/>
            <a:chExt cx="1131927" cy="3612987"/>
          </a:xfrm>
        </p:grpSpPr>
        <p:pic>
          <p:nvPicPr>
            <p:cNvPr id="14" name="Picture 13" descr="Student 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9049" y="2008682"/>
              <a:ext cx="1038261" cy="320027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274" name="TextBox 16"/>
            <p:cNvSpPr txBox="1">
              <a:spLocks noChangeArrowheads="1"/>
            </p:cNvSpPr>
            <p:nvPr/>
          </p:nvSpPr>
          <p:spPr bwMode="auto">
            <a:xfrm>
              <a:off x="7035383" y="5221575"/>
              <a:ext cx="760186" cy="40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Player 2</a:t>
              </a:r>
            </a:p>
          </p:txBody>
        </p:sp>
      </p:grpSp>
      <p:sp>
        <p:nvSpPr>
          <p:cNvPr id="1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9"/>
          <a:ext cx="11891433" cy="4611767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Car(String carName){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name=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Car(“My First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new Car(“My Second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85432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67017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9846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687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0" y="647700"/>
            <a:ext cx="56896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Constructor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851901" y="38338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64085" y="3989389"/>
            <a:ext cx="1009649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3734" y="3979863"/>
            <a:ext cx="142539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Second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7734" y="2674939"/>
            <a:ext cx="1007533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7384" y="2667001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8" grpId="0" animBg="1"/>
      <p:bldP spid="20" grpId="0" animBg="1"/>
      <p:bldP spid="21" grpId="0" animBg="1"/>
      <p:bldP spid="23" grpId="0" animBg="1"/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8"/>
          <a:ext cx="11891433" cy="5175923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4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3" marB="46793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3" marB="46793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3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Car(String carName 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 2 = new Car(“My Second 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936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3" marB="46793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85432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67017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9846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687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851901" y="38338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64085" y="3989389"/>
            <a:ext cx="1009649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3734" y="3979863"/>
            <a:ext cx="142539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Second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7734" y="2674939"/>
            <a:ext cx="1007533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7384" y="2667001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gray">
          <a:xfrm>
            <a:off x="577851" y="5903914"/>
            <a:ext cx="11112500" cy="465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buClr>
                <a:srgbClr val="292929"/>
              </a:buClr>
              <a:defRPr/>
            </a:pPr>
            <a:r>
              <a:rPr lang="en-US" sz="2000" b="0" noProof="1"/>
              <a:t> It is possible  for a class to have more than one constructor?</a:t>
            </a: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8" grpId="0" animBg="1"/>
      <p:bldP spid="20" grpId="0" animBg="1"/>
      <p:bldP spid="21" grpId="0" animBg="1"/>
      <p:bldP spid="23" grpId="0" animBg="1"/>
      <p:bldP spid="13" grpId="0" animBg="1"/>
      <p:bldP spid="15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9"/>
          <a:ext cx="11891433" cy="4611767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c1;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679700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0702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32543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19117" y="2767014"/>
            <a:ext cx="2751667" cy="369887"/>
            <a:chOff x="6871964" y="2446551"/>
            <a:chExt cx="2063489" cy="369687"/>
          </a:xfrm>
        </p:grpSpPr>
        <p:sp>
          <p:nvSpPr>
            <p:cNvPr id="26" name="TextBox 25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9105" y="2446551"/>
              <a:ext cx="1306348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8"/>
          <a:ext cx="11891433" cy="4891086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56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804" marB="4680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804" marB="4680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26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1=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2=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c2=c1;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092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804" marB="4680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679700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TextBox 15"/>
          <p:cNvSpPr txBox="1">
            <a:spLocks noChangeArrowheads="1"/>
          </p:cNvSpPr>
          <p:nvPr/>
        </p:nvSpPr>
        <p:spPr bwMode="auto">
          <a:xfrm>
            <a:off x="7459134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42005" name="TextBox 18"/>
          <p:cNvSpPr txBox="1">
            <a:spLocks noChangeArrowheads="1"/>
          </p:cNvSpPr>
          <p:nvPr/>
        </p:nvSpPr>
        <p:spPr bwMode="auto">
          <a:xfrm>
            <a:off x="7435851" y="3957638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41788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19117" y="2767014"/>
            <a:ext cx="2751667" cy="369887"/>
            <a:chOff x="6871964" y="2446551"/>
            <a:chExt cx="2063489" cy="369687"/>
          </a:xfrm>
        </p:grpSpPr>
        <p:sp>
          <p:nvSpPr>
            <p:cNvPr id="26" name="TextBox 25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9105" y="2446551"/>
              <a:ext cx="1306348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8858251" y="3687764"/>
            <a:ext cx="3111500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025467" y="3956050"/>
            <a:ext cx="2751667" cy="369888"/>
            <a:chOff x="6871964" y="2446551"/>
            <a:chExt cx="2063489" cy="369687"/>
          </a:xfrm>
        </p:grpSpPr>
        <p:sp>
          <p:nvSpPr>
            <p:cNvPr id="20" name="TextBox 19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9106" y="2446551"/>
              <a:ext cx="1306347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gray">
          <a:xfrm>
            <a:off x="2529418" y="5903914"/>
            <a:ext cx="7133167" cy="465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buClr>
                <a:srgbClr val="292929"/>
              </a:buClr>
              <a:defRPr/>
            </a:pPr>
            <a:r>
              <a:rPr lang="en-US" sz="2000" b="0" noProof="1"/>
              <a:t>Can a class  perform an action on itself?</a:t>
            </a: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2089372" y="1337812"/>
          <a:ext cx="7850717" cy="5322888"/>
        </p:xfrm>
        <a:graphic>
          <a:graphicData uri="http://schemas.openxmlformats.org/drawingml/2006/table">
            <a:tbl>
              <a:tblPr/>
              <a:tblGrid>
                <a:gridCol w="7850717"/>
              </a:tblGrid>
              <a:tr h="37891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5" marR="119995" marT="46802" marB="46802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9439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public Car(String name 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	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name=name;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2 = new Car(“My Second 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5" marR="119995" marT="46802" marB="4680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6318251" y="3405189"/>
            <a:ext cx="2501900" cy="636587"/>
          </a:xfrm>
          <a:prstGeom prst="wedgeRectCallout">
            <a:avLst>
              <a:gd name="adj1" fmla="val -148259"/>
              <a:gd name="adj2" fmla="val -60009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Refers to the current object 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36791" y="1282871"/>
          <a:ext cx="11891433" cy="5359490"/>
        </p:xfrm>
        <a:graphic>
          <a:graphicData uri="http://schemas.openxmlformats.org/drawingml/2006/table">
            <a:tbl>
              <a:tblPr/>
              <a:tblGrid>
                <a:gridCol w="4124421"/>
                <a:gridCol w="7767012"/>
              </a:tblGrid>
              <a:tr h="3732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“this” keyword</a:t>
                      </a:r>
                    </a:p>
                  </a:txBody>
                  <a:tcPr marL="119996" marR="119996" marT="46806" marB="46806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836106">
                <a:tc>
                  <a:txBody>
                    <a:bodyPr/>
                    <a:lstStyle/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Is a reference to the current object within an instance method or constructor. </a:t>
                      </a:r>
                    </a:p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Courier New" pitchFamily="49" charset="0"/>
                      </a:endParaRPr>
                    </a:p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Explicit constructor invocation -- call another constructor in the same class.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19996" marR="119996" marT="46806" marB="4680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Example for explicit constructor invocation 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class MyClass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private int x, y, a, b;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MyClass()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this(0, 0, 0, 0);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MyClass(int a, int b)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this(0, 0, a, b);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MyClass(int x, int y, int a, int b)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x;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y;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a;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b;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...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marL="119996" marR="119996" marT="46806" marB="4680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88885" y="1186765"/>
            <a:ext cx="3814233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Will this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7000" y="1871663"/>
            <a:ext cx="9398000" cy="4246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algn="l">
              <a:defRPr/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 no constructor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value=10;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void display(){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(“Value is : ”+value);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MainClass{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public static void main(String args[]){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Test test = new Test(); //  creating  object with constructor Test()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test.display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defRPr/>
            </a:pP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9485" y="1373189"/>
            <a:ext cx="9453033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if no constructor is defined  in a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class?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69485" y="2390776"/>
            <a:ext cx="9453033" cy="12112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At the time of compilation the Java Compiler will insert an empty Definition Of Default Constructor to the java class and then it will compile the program.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9485" y="4035426"/>
            <a:ext cx="9453033" cy="12096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The empty Definition Of Default Constructor of any class will be as follows:</a:t>
            </a:r>
          </a:p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class-name(){} 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285" y="1190625"/>
            <a:ext cx="8815916" cy="4497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Create the following class: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int sum(int valueOne, int valueTwo){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   return valueOne + valueTwo;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Write a main method that instantiates this class, calls sum method and prints the return value. Compile and run the program.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</p:txBody>
      </p:sp>
      <p:sp>
        <p:nvSpPr>
          <p:cNvPr id="47108" name="TextBox 23"/>
          <p:cNvSpPr txBox="1">
            <a:spLocks noChangeArrowheads="1"/>
          </p:cNvSpPr>
          <p:nvPr/>
        </p:nvSpPr>
        <p:spPr bwMode="auto">
          <a:xfrm>
            <a:off x="9414933" y="1308100"/>
            <a:ext cx="817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TRY IT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69918" y="620714"/>
            <a:ext cx="2836333" cy="2200275"/>
            <a:chOff x="3422650" y="1563689"/>
            <a:chExt cx="2127250" cy="2199577"/>
          </a:xfrm>
        </p:grpSpPr>
        <p:pic>
          <p:nvPicPr>
            <p:cNvPr id="47110" name="Picture 7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9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4"/>
            <p:cNvSpPr txBox="1"/>
            <p:nvPr/>
          </p:nvSpPr>
          <p:spPr>
            <a:xfrm>
              <a:off x="3548062" y="2671412"/>
              <a:ext cx="995705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01067" y="2730500"/>
            <a:ext cx="421851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Its face value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01067" y="3903663"/>
            <a:ext cx="421851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 rolls.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03184" y="5078413"/>
            <a:ext cx="421216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Its face value changes.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2205567" y="1285876"/>
            <a:ext cx="7780867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An object is some </a:t>
            </a:r>
            <a:r>
              <a:rPr lang="en-US" sz="2000" u="sng" noProof="1"/>
              <a:t>real</a:t>
            </a:r>
            <a:r>
              <a:rPr lang="en-US" sz="2000" b="0" noProof="1"/>
              <a:t> or conceptual thing.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550585" y="2022475"/>
            <a:ext cx="7233503" cy="801688"/>
            <a:chOff x="1649896" y="2156793"/>
            <a:chExt cx="5424396" cy="802072"/>
          </a:xfrm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gray">
            <a:xfrm>
              <a:off x="2410852" y="2231686"/>
              <a:ext cx="466344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is interesting about dice? </a:t>
              </a:r>
            </a:p>
          </p:txBody>
        </p:sp>
        <p:pic>
          <p:nvPicPr>
            <p:cNvPr id="1230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50585" y="3189289"/>
            <a:ext cx="7301742" cy="801687"/>
            <a:chOff x="1649896" y="2156793"/>
            <a:chExt cx="5475569" cy="802072"/>
          </a:xfrm>
        </p:grpSpPr>
        <p:sp>
          <p:nvSpPr>
            <p:cNvPr id="12302" name="Rectangle 10"/>
            <p:cNvSpPr>
              <a:spLocks noChangeArrowheads="1"/>
            </p:cNvSpPr>
            <p:nvPr/>
          </p:nvSpPr>
          <p:spPr bwMode="gray">
            <a:xfrm>
              <a:off x="2462025" y="2218031"/>
              <a:ext cx="466344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does a dice do?</a:t>
              </a:r>
            </a:p>
          </p:txBody>
        </p:sp>
        <p:pic>
          <p:nvPicPr>
            <p:cNvPr id="12303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50584" y="4370389"/>
            <a:ext cx="7413040" cy="801687"/>
            <a:chOff x="1649896" y="2156793"/>
            <a:chExt cx="5559410" cy="802072"/>
          </a:xfrm>
        </p:grpSpPr>
        <p:sp>
          <p:nvSpPr>
            <p:cNvPr id="12300" name="Rectangle 10"/>
            <p:cNvSpPr>
              <a:spLocks noChangeArrowheads="1"/>
            </p:cNvSpPr>
            <p:nvPr/>
          </p:nvSpPr>
          <p:spPr bwMode="gray">
            <a:xfrm>
              <a:off x="2543925" y="2231686"/>
              <a:ext cx="4665381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happens when a dice rolls? </a:t>
              </a:r>
            </a:p>
          </p:txBody>
        </p:sp>
        <p:pic>
          <p:nvPicPr>
            <p:cNvPr id="1230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546100" y="5607051"/>
            <a:ext cx="11099800" cy="754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</a:pPr>
            <a:r>
              <a:rPr lang="en-US" sz="2000" b="0" noProof="1"/>
              <a:t>An object is a self-contained entity that consists of both data (properties) and methods (</a:t>
            </a:r>
            <a:r>
              <a:rPr lang="en-US" sz="2000" b="0" noProof="1" smtClean="0"/>
              <a:t>behaviour) </a:t>
            </a:r>
            <a:r>
              <a:rPr lang="en-US" sz="2000" b="0" noProof="1"/>
              <a:t>to manipulate the data.</a:t>
            </a: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What is Object?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18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3305633" y="1101726"/>
            <a:ext cx="71014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74320"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Dice Objects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11983" t="30060" r="50050" b="14255"/>
          <a:stretch>
            <a:fillRect/>
          </a:stretch>
        </p:blipFill>
        <p:spPr bwMode="auto">
          <a:xfrm>
            <a:off x="2372785" y="1027114"/>
            <a:ext cx="1085849" cy="801687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90501" y="2128839"/>
            <a:ext cx="4991100" cy="4287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1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2 also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n also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1 rolls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2 also rolls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n also rolls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877984" y="2124076"/>
            <a:ext cx="6062133" cy="4289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dice has: A face value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dice: Rolls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In other words,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object that is a dice has a face value and rolls.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In other words,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 object if it is of type dice has a face value and rolls.</a:t>
            </a:r>
          </a:p>
          <a:p>
            <a:pPr marL="342900" indent="-338138" algn="just">
              <a:lnSpc>
                <a:spcPts val="2500"/>
              </a:lnSpc>
              <a:buClr>
                <a:srgbClr val="292929"/>
              </a:buClr>
              <a:buSzPct val="45000"/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indent="4763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i="1" noProof="1"/>
              <a:t>An object if it is of </a:t>
            </a:r>
            <a:r>
              <a:rPr lang="en-US" sz="2000" i="1" u="sng" noProof="1"/>
              <a:t>class</a:t>
            </a:r>
            <a:r>
              <a:rPr lang="en-US" sz="2000" b="0" i="1" noProof="1"/>
              <a:t> dice has a face value and rolls.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25533" y="4154489"/>
            <a:ext cx="482600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373034" y="1101726"/>
            <a:ext cx="4233333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74320"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Classes in Dice Game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11983" t="30060" r="50050" b="14255"/>
          <a:stretch>
            <a:fillRect/>
          </a:stretch>
        </p:blipFill>
        <p:spPr bwMode="auto">
          <a:xfrm>
            <a:off x="3644900" y="1027114"/>
            <a:ext cx="1085851" cy="801687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08751" y="2165350"/>
            <a:ext cx="4988983" cy="2971800"/>
            <a:chOff x="4625600" y="2169461"/>
            <a:chExt cx="3742951" cy="2971800"/>
          </a:xfrm>
        </p:grpSpPr>
        <p:sp>
          <p:nvSpPr>
            <p:cNvPr id="14346" name="Rectangle 2"/>
            <p:cNvSpPr>
              <a:spLocks noChangeArrowheads="1"/>
            </p:cNvSpPr>
            <p:nvPr/>
          </p:nvSpPr>
          <p:spPr bwMode="auto">
            <a:xfrm>
              <a:off x="4625600" y="2169461"/>
              <a:ext cx="3742951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 Class</a:t>
              </a:r>
            </a:p>
          </p:txBody>
        </p:sp>
        <p:pic>
          <p:nvPicPr>
            <p:cNvPr id="1434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18134" r="18381" b="11922"/>
            <a:stretch>
              <a:fillRect/>
            </a:stretch>
          </p:blipFill>
          <p:spPr bwMode="auto">
            <a:xfrm>
              <a:off x="5271247" y="3001338"/>
              <a:ext cx="2553619" cy="169345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86318" y="2165350"/>
            <a:ext cx="4988983" cy="2971800"/>
            <a:chOff x="439083" y="2164978"/>
            <a:chExt cx="3742951" cy="2971800"/>
          </a:xfrm>
        </p:grpSpPr>
        <p:sp>
          <p:nvSpPr>
            <p:cNvPr id="14343" name="Rectangle 2"/>
            <p:cNvSpPr>
              <a:spLocks noChangeArrowheads="1"/>
            </p:cNvSpPr>
            <p:nvPr/>
          </p:nvSpPr>
          <p:spPr bwMode="auto">
            <a:xfrm>
              <a:off x="439083" y="2164978"/>
              <a:ext cx="3742951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 Class</a:t>
              </a:r>
            </a:p>
          </p:txBody>
        </p:sp>
        <p:pic>
          <p:nvPicPr>
            <p:cNvPr id="11" name="Picture 10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813" y="2906341"/>
              <a:ext cx="687611" cy="211931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 descr="Student 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3165" y="2869828"/>
              <a:ext cx="686023" cy="21193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668185" y="874714"/>
            <a:ext cx="4855633" cy="1450975"/>
            <a:chOff x="2717721" y="874714"/>
            <a:chExt cx="3643438" cy="1451628"/>
          </a:xfrm>
        </p:grpSpPr>
        <p:pic>
          <p:nvPicPr>
            <p:cNvPr id="15365" name="Picture 23" descr="question-mark.jpg"/>
            <p:cNvPicPr>
              <a:picLocks noChangeAspect="1"/>
            </p:cNvPicPr>
            <p:nvPr/>
          </p:nvPicPr>
          <p:blipFill>
            <a:blip r:embed="rId3"/>
            <a:srcRect l="13043" r="10435" b="7718"/>
            <a:stretch>
              <a:fillRect/>
            </a:stretch>
          </p:blipFill>
          <p:spPr bwMode="auto">
            <a:xfrm>
              <a:off x="5459207" y="874714"/>
              <a:ext cx="901952" cy="1451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717721" y="1378177"/>
              <a:ext cx="2782608" cy="5526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a Class</a:t>
              </a: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45685" y="3092450"/>
            <a:ext cx="9275233" cy="1009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A class is a description of a set of objects that share the same attributes and behaviour (operations)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33351" y="1257301"/>
            <a:ext cx="8585200" cy="968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Recall the following definitions of abstraction and explain the connect between abstraction and class: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>
            <a:off x="2573867" y="2349501"/>
            <a:ext cx="9366251" cy="19732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“Abstraction arises from a recognition of </a:t>
            </a:r>
            <a:r>
              <a:rPr lang="en-US" sz="2000" i="1" noProof="1">
                <a:solidFill>
                  <a:srgbClr val="FF0000"/>
                </a:solidFill>
              </a:rPr>
              <a:t>similarities between certain objects</a:t>
            </a:r>
            <a:r>
              <a:rPr lang="en-US" sz="2000" b="0" noProof="1"/>
              <a:t>, situations, or processes in the real world, and the decision to concentrate upon those similarities and to ignore for the time being the differences.”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633" y="2303463"/>
            <a:ext cx="2548467" cy="2101850"/>
            <a:chOff x="-4630" y="2227263"/>
            <a:chExt cx="1911254" cy="210154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16402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16403" name="Picture 12" descr="tony.bmp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46175" y="3871675"/>
              <a:ext cx="1018161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Tony Hoare</a:t>
              </a:r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2582334" y="4429125"/>
            <a:ext cx="9368367" cy="1974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“An abstraction denotes the essential characteristics of an object that </a:t>
            </a:r>
            <a:r>
              <a:rPr lang="en-US" sz="2000" i="1" noProof="1">
                <a:solidFill>
                  <a:srgbClr val="FF0000"/>
                </a:solidFill>
              </a:rPr>
              <a:t>distinguish it from all other kinds of objects </a:t>
            </a:r>
            <a:r>
              <a:rPr lang="en-US" sz="2000" b="0" noProof="1"/>
              <a:t>and thus provide crisply defined conceptual boundaries, relative to the perspective of the viewer.”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218" y="4411663"/>
            <a:ext cx="2546349" cy="2101850"/>
            <a:chOff x="-4630" y="2227263"/>
            <a:chExt cx="1911254" cy="2101546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16398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16399" name="Picture 22" descr="tony.bmp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3032" y="3871675"/>
              <a:ext cx="1136920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Grady Booch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9484784" y="681039"/>
            <a:ext cx="2207683" cy="1711325"/>
            <a:chOff x="6777990" y="634683"/>
            <a:chExt cx="1655448" cy="1712277"/>
          </a:xfrm>
        </p:grpSpPr>
        <p:pic>
          <p:nvPicPr>
            <p:cNvPr id="16394" name="Picture 14" descr="Computer_Icon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77990" y="634683"/>
              <a:ext cx="1655448" cy="171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6857350" y="1468584"/>
              <a:ext cx="572597" cy="277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20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 vs. Abstraction – Class Exercise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811866" y="3132138"/>
            <a:ext cx="8873067" cy="2032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List out the 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Player class.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Hint :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What is interesting about player?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What does a player do?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017000" y="588964"/>
            <a:ext cx="2836333" cy="2200275"/>
            <a:chOff x="3422650" y="1563688"/>
            <a:chExt cx="2127250" cy="2199577"/>
          </a:xfrm>
        </p:grpSpPr>
        <p:pic>
          <p:nvPicPr>
            <p:cNvPr id="17413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48063" y="2671411"/>
              <a:ext cx="719043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488</TotalTime>
  <Words>1679</Words>
  <Application>Microsoft Office PowerPoint</Application>
  <PresentationFormat>Custom</PresentationFormat>
  <Paragraphs>585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Session_Tempalate</vt:lpstr>
      <vt:lpstr>Session 02: Classes, Objects and Constructors  Module 4.2: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138</cp:revision>
  <dcterms:created xsi:type="dcterms:W3CDTF">2015-08-03T16:07:15Z</dcterms:created>
  <dcterms:modified xsi:type="dcterms:W3CDTF">2015-09-23T10:44:16Z</dcterms:modified>
</cp:coreProperties>
</file>