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223" autoAdjust="0"/>
    <p:restoredTop sz="99831" autoAdjust="0"/>
  </p:normalViewPr>
  <p:slideViewPr>
    <p:cSldViewPr snapToGrid="0">
      <p:cViewPr>
        <p:scale>
          <a:sx n="70" d="100"/>
          <a:sy n="70" d="100"/>
        </p:scale>
        <p:origin x="-282"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23-09-2015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p14="http://schemas.microsoft.com/office/powerpoint/2010/main" xmlns=""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ln>
            <a:round/>
            <a:headEnd/>
            <a:tailEnd/>
          </a:ln>
        </p:spPr>
        <p:txBody>
          <a:bodyPr/>
          <a:lstStyle/>
          <a:p>
            <a:fld id="{74DCE744-954D-4D28-8FB8-C5B162DF6841}" type="slidenum">
              <a:rPr lang="en-US" smtClean="0">
                <a:ea typeface="Verdana" pitchFamily="32" charset="0"/>
                <a:cs typeface="Verdana" pitchFamily="32" charset="0"/>
              </a:rPr>
              <a:pPr/>
              <a:t>3</a:t>
            </a:fld>
            <a:endParaRPr lang="en-US" smtClean="0">
              <a:ea typeface="Verdana" pitchFamily="32" charset="0"/>
              <a:cs typeface="Verdana" pitchFamily="32" charset="0"/>
            </a:endParaRPr>
          </a:p>
        </p:txBody>
      </p:sp>
      <p:sp>
        <p:nvSpPr>
          <p:cNvPr id="47107"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47108"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8DE89F48-1ECE-4A81-8AF9-D9E1EA6C51DE}"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3</a:t>
            </a:fld>
            <a:endParaRPr lang="en-US" sz="800" dirty="0">
              <a:solidFill>
                <a:srgbClr val="000000"/>
              </a:solidFill>
              <a:latin typeface="Arial" charset="0"/>
            </a:endParaRPr>
          </a:p>
        </p:txBody>
      </p:sp>
      <p:sp>
        <p:nvSpPr>
          <p:cNvPr id="47109"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A9F12AD5-907E-4B4E-97CC-9AE802841316}" type="slidenum">
              <a:rPr lang="en-US" smtClean="0"/>
              <a:pPr defTabSz="958764">
                <a:defRPr/>
              </a:pPr>
              <a:t>12</a:t>
            </a:fld>
            <a:endParaRPr lang="en-US" dirty="0" smtClean="0"/>
          </a:p>
        </p:txBody>
      </p:sp>
      <p:sp>
        <p:nvSpPr>
          <p:cNvPr id="56324" name="Slide Image Placeholder 9"/>
          <p:cNvSpPr>
            <a:spLocks noGrp="1" noRot="1" noChangeAspect="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75CA55E8-BD9D-4FE6-9EA1-1CC8C2C5722A}" type="slidenum">
              <a:rPr lang="en-US" smtClean="0"/>
              <a:pPr defTabSz="958764">
                <a:defRPr/>
              </a:pPr>
              <a:t>13</a:t>
            </a:fld>
            <a:endParaRPr lang="en-US" dirty="0" smtClean="0"/>
          </a:p>
        </p:txBody>
      </p:sp>
      <p:sp>
        <p:nvSpPr>
          <p:cNvPr id="57348" name="Slide Image Placeholder 9"/>
          <p:cNvSpPr>
            <a:spLocks noGrp="1" noRot="1" noChangeAspect="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9D496248-283F-43C0-AE3E-ADA07DB85A87}" type="slidenum">
              <a:rPr lang="en-US" smtClean="0"/>
              <a:pPr defTabSz="958764">
                <a:defRPr/>
              </a:pPr>
              <a:t>14</a:t>
            </a:fld>
            <a:endParaRPr lang="en-US" dirty="0" smtClean="0"/>
          </a:p>
        </p:txBody>
      </p:sp>
      <p:sp>
        <p:nvSpPr>
          <p:cNvPr id="58372" name="Slide Image Placeholder 9"/>
          <p:cNvSpPr>
            <a:spLocks noGrp="1" noRot="1" noChangeAspect="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3FE0C875-ECCA-40DC-A51D-15C2A32BB360}" type="slidenum">
              <a:rPr lang="en-US" smtClean="0"/>
              <a:pPr defTabSz="958764">
                <a:defRPr/>
              </a:pPr>
              <a:t>15</a:t>
            </a:fld>
            <a:endParaRPr lang="en-US" dirty="0" smtClean="0"/>
          </a:p>
        </p:txBody>
      </p:sp>
      <p:sp>
        <p:nvSpPr>
          <p:cNvPr id="59396" name="Slide Image Placeholder 9"/>
          <p:cNvSpPr>
            <a:spLocks noGrp="1" noRot="1" noChangeAspect="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07DEB50A-B870-4D1F-B183-6CC3ADF3E0EC}" type="slidenum">
              <a:rPr lang="en-US" smtClean="0"/>
              <a:pPr defTabSz="958764">
                <a:defRPr/>
              </a:pPr>
              <a:t>16</a:t>
            </a:fld>
            <a:endParaRPr lang="en-US" dirty="0" smtClean="0"/>
          </a:p>
        </p:txBody>
      </p:sp>
      <p:sp>
        <p:nvSpPr>
          <p:cNvPr id="60420" name="Slide Image Placeholder 9"/>
          <p:cNvSpPr>
            <a:spLocks noGrp="1" noRot="1" noChangeAspect="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FD05371E-25A0-4FFD-8D8C-01F95CD20B2E}" type="slidenum">
              <a:rPr lang="en-US" smtClean="0"/>
              <a:pPr defTabSz="958764">
                <a:defRPr/>
              </a:pPr>
              <a:t>17</a:t>
            </a:fld>
            <a:endParaRPr lang="en-US" dirty="0" smtClean="0"/>
          </a:p>
        </p:txBody>
      </p:sp>
      <p:sp>
        <p:nvSpPr>
          <p:cNvPr id="61444" name="Slide Image Placeholder 9"/>
          <p:cNvSpPr>
            <a:spLocks noGrp="1" noRot="1" noChangeAspect="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FA63B6D8-F2C6-4E62-A4BC-18A70BE8B646}" type="slidenum">
              <a:rPr lang="en-US" smtClean="0"/>
              <a:pPr defTabSz="958764">
                <a:defRPr/>
              </a:pPr>
              <a:t>18</a:t>
            </a:fld>
            <a:endParaRPr lang="en-US" dirty="0" smtClean="0"/>
          </a:p>
        </p:txBody>
      </p:sp>
      <p:sp>
        <p:nvSpPr>
          <p:cNvPr id="62468" name="Slide Image Placeholder 9"/>
          <p:cNvSpPr>
            <a:spLocks noGrp="1" noRot="1" noChangeAspect="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A2696E2C-E4E5-44E4-B384-3B41F92FEE66}" type="slidenum">
              <a:rPr lang="en-US" smtClean="0"/>
              <a:pPr defTabSz="958764">
                <a:defRPr/>
              </a:pPr>
              <a:t>19</a:t>
            </a:fld>
            <a:endParaRPr lang="en-US" dirty="0" smtClean="0"/>
          </a:p>
        </p:txBody>
      </p:sp>
      <p:sp>
        <p:nvSpPr>
          <p:cNvPr id="63492" name="Slide Image Placeholder 9"/>
          <p:cNvSpPr>
            <a:spLocks noGrp="1" noRot="1" noChangeAspect="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F8DBF2D9-3DB3-423E-A14C-93794B5AA982}" type="slidenum">
              <a:rPr lang="en-US" smtClean="0"/>
              <a:pPr defTabSz="958764">
                <a:defRPr/>
              </a:pPr>
              <a:t>20</a:t>
            </a:fld>
            <a:endParaRPr lang="en-US" dirty="0" smtClean="0"/>
          </a:p>
        </p:txBody>
      </p:sp>
      <p:sp>
        <p:nvSpPr>
          <p:cNvPr id="64516" name="Slide Image Placeholder 9"/>
          <p:cNvSpPr>
            <a:spLocks noGrp="1" noRot="1" noChangeAspect="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CE797ECD-3D9F-4EDE-B5B9-727CEBD06F9A}" type="slidenum">
              <a:rPr lang="en-US" smtClean="0"/>
              <a:pPr defTabSz="958764">
                <a:defRPr/>
              </a:pPr>
              <a:t>21</a:t>
            </a:fld>
            <a:endParaRPr lang="en-US" dirty="0" smtClean="0"/>
          </a:p>
        </p:txBody>
      </p:sp>
      <p:sp>
        <p:nvSpPr>
          <p:cNvPr id="65540" name="Slide Image Placeholder 9"/>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ln>
            <a:round/>
            <a:headEnd/>
            <a:tailEnd/>
          </a:ln>
        </p:spPr>
        <p:txBody>
          <a:bodyPr/>
          <a:lstStyle/>
          <a:p>
            <a:fld id="{837BAE1E-A287-448A-BA54-C7C510455882}" type="slidenum">
              <a:rPr lang="en-US" smtClean="0">
                <a:ea typeface="Verdana" pitchFamily="32" charset="0"/>
                <a:cs typeface="Verdana" pitchFamily="32" charset="0"/>
              </a:rPr>
              <a:pPr/>
              <a:t>4</a:t>
            </a:fld>
            <a:endParaRPr lang="en-US" smtClean="0">
              <a:ea typeface="Verdana" pitchFamily="32" charset="0"/>
              <a:cs typeface="Verdana" pitchFamily="32" charset="0"/>
            </a:endParaRPr>
          </a:p>
        </p:txBody>
      </p:sp>
      <p:sp>
        <p:nvSpPr>
          <p:cNvPr id="48131"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48132"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EDFFC02E-794B-4E83-8020-3253792E2089}"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4</a:t>
            </a:fld>
            <a:endParaRPr lang="en-US" sz="800" dirty="0">
              <a:solidFill>
                <a:srgbClr val="000000"/>
              </a:solidFill>
              <a:latin typeface="Arial" charset="0"/>
            </a:endParaRPr>
          </a:p>
        </p:txBody>
      </p:sp>
      <p:sp>
        <p:nvSpPr>
          <p:cNvPr id="48133"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1187384C-1E3D-4195-AB5A-42396DE5742C}" type="slidenum">
              <a:rPr lang="en-US" smtClean="0"/>
              <a:pPr defTabSz="958764">
                <a:defRPr/>
              </a:pPr>
              <a:t>22</a:t>
            </a:fld>
            <a:endParaRPr lang="en-US" dirty="0" smtClean="0"/>
          </a:p>
        </p:txBody>
      </p:sp>
      <p:sp>
        <p:nvSpPr>
          <p:cNvPr id="66564" name="Slide Image Placeholder 9"/>
          <p:cNvSpPr>
            <a:spLocks noGrp="1" noRot="1" noChangeAspect="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CA211C18-E755-4028-ABBE-7BC83A3583BC}" type="slidenum">
              <a:rPr lang="en-US" smtClean="0"/>
              <a:pPr defTabSz="958764">
                <a:defRPr/>
              </a:pPr>
              <a:t>23</a:t>
            </a:fld>
            <a:endParaRPr lang="en-US" dirty="0" smtClean="0"/>
          </a:p>
        </p:txBody>
      </p:sp>
      <p:sp>
        <p:nvSpPr>
          <p:cNvPr id="67588" name="Slide Image Placeholder 9"/>
          <p:cNvSpPr>
            <a:spLocks noGrp="1" noRot="1" noChangeAspect="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C591C238-D06B-46D5-B3FA-63236CBC9688}" type="slidenum">
              <a:rPr lang="en-US" smtClean="0"/>
              <a:pPr defTabSz="958764">
                <a:defRPr/>
              </a:pPr>
              <a:t>24</a:t>
            </a:fld>
            <a:endParaRPr lang="en-US" dirty="0" smtClean="0"/>
          </a:p>
        </p:txBody>
      </p:sp>
      <p:sp>
        <p:nvSpPr>
          <p:cNvPr id="68612" name="Slide Image Placeholder 9"/>
          <p:cNvSpPr>
            <a:spLocks noGrp="1" noRot="1" noChangeAspect="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86557DFB-47A0-4D8F-9108-2E44B515D2B9}" type="slidenum">
              <a:rPr lang="en-US" smtClean="0"/>
              <a:pPr defTabSz="958764">
                <a:defRPr/>
              </a:pPr>
              <a:t>25</a:t>
            </a:fld>
            <a:endParaRPr lang="en-US" dirty="0" smtClean="0"/>
          </a:p>
        </p:txBody>
      </p:sp>
      <p:sp>
        <p:nvSpPr>
          <p:cNvPr id="69636" name="Slide Image Placeholder 9"/>
          <p:cNvSpPr>
            <a:spLocks noGrp="1" noRot="1" noChangeAspect="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6A25E3E0-EEC2-4364-93AB-B468F81A87FC}" type="slidenum">
              <a:rPr lang="en-US" smtClean="0"/>
              <a:pPr defTabSz="958764">
                <a:defRPr/>
              </a:pPr>
              <a:t>26</a:t>
            </a:fld>
            <a:endParaRPr lang="en-US" dirty="0" smtClean="0"/>
          </a:p>
        </p:txBody>
      </p:sp>
      <p:sp>
        <p:nvSpPr>
          <p:cNvPr id="70660" name="Slide Image Placeholder 9"/>
          <p:cNvSpPr>
            <a:spLocks noGrp="1" noRot="1" noChangeAspect="1" noTextEdit="1"/>
          </p:cNvSpPr>
          <p:nvPr>
            <p:ph type="sldImg"/>
          </p:nvPr>
        </p:nvSpPr>
        <p:spPr>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2B4121C5-A74E-4F19-B188-62A2CE4FE268}" type="slidenum">
              <a:rPr lang="en-US" smtClean="0"/>
              <a:pPr defTabSz="958764">
                <a:defRPr/>
              </a:pPr>
              <a:t>27</a:t>
            </a:fld>
            <a:endParaRPr lang="en-US" dirty="0" smtClean="0"/>
          </a:p>
        </p:txBody>
      </p:sp>
      <p:sp>
        <p:nvSpPr>
          <p:cNvPr id="71684" name="Slide Image Placeholder 9"/>
          <p:cNvSpPr>
            <a:spLocks noGrp="1" noRot="1" noChangeAspect="1" noTextEdit="1"/>
          </p:cNvSpPr>
          <p:nvPr>
            <p:ph type="sldImg"/>
          </p:nvPr>
        </p:nvSpPr>
        <p:spPr>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D65ACB57-3E74-4993-9DB6-A5FB5A04FA4A}" type="slidenum">
              <a:rPr lang="en-US" smtClean="0"/>
              <a:pPr defTabSz="958764">
                <a:defRPr/>
              </a:pPr>
              <a:t>28</a:t>
            </a:fld>
            <a:endParaRPr lang="en-US" dirty="0" smtClean="0"/>
          </a:p>
        </p:txBody>
      </p:sp>
      <p:sp>
        <p:nvSpPr>
          <p:cNvPr id="72708" name="Slide Image Placeholder 9"/>
          <p:cNvSpPr>
            <a:spLocks noGrp="1" noRot="1" noChangeAspect="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63B4356B-4060-47A8-ACFF-67BF63B2671E}" type="slidenum">
              <a:rPr lang="en-US" smtClean="0"/>
              <a:pPr defTabSz="958764">
                <a:defRPr/>
              </a:pPr>
              <a:t>29</a:t>
            </a:fld>
            <a:endParaRPr lang="en-US" dirty="0" smtClean="0"/>
          </a:p>
        </p:txBody>
      </p:sp>
      <p:sp>
        <p:nvSpPr>
          <p:cNvPr id="73732" name="Slide Image Placeholder 9"/>
          <p:cNvSpPr>
            <a:spLocks noGrp="1" noRot="1" noChangeAspect="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8EFE51DF-19FD-4D75-A3D5-3172A26C9882}" type="slidenum">
              <a:rPr lang="en-US" smtClean="0"/>
              <a:pPr defTabSz="958764">
                <a:defRPr/>
              </a:pPr>
              <a:t>30</a:t>
            </a:fld>
            <a:endParaRPr lang="en-US" dirty="0" smtClean="0"/>
          </a:p>
        </p:txBody>
      </p:sp>
      <p:sp>
        <p:nvSpPr>
          <p:cNvPr id="74756" name="Slide Image Placeholder 9"/>
          <p:cNvSpPr>
            <a:spLocks noGrp="1" noRot="1" noChangeAspect="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79159D25-7340-468F-B733-5B0F27E9777D}" type="slidenum">
              <a:rPr lang="en-US" smtClean="0"/>
              <a:pPr defTabSz="958764">
                <a:defRPr/>
              </a:pPr>
              <a:t>31</a:t>
            </a:fld>
            <a:endParaRPr lang="en-US" dirty="0" smtClean="0"/>
          </a:p>
        </p:txBody>
      </p:sp>
      <p:sp>
        <p:nvSpPr>
          <p:cNvPr id="75780" name="Slide Image Placeholder 9"/>
          <p:cNvSpPr>
            <a:spLocks noGrp="1" noRot="1" noChangeAspect="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round/>
            <a:headEnd/>
            <a:tailEnd/>
          </a:ln>
        </p:spPr>
        <p:txBody>
          <a:bodyPr/>
          <a:lstStyle/>
          <a:p>
            <a:fld id="{815A627D-A81A-4F4A-923E-37ABF07DEABB}" type="slidenum">
              <a:rPr lang="en-US" smtClean="0">
                <a:ea typeface="Verdana" pitchFamily="32" charset="0"/>
                <a:cs typeface="Verdana" pitchFamily="32" charset="0"/>
              </a:rPr>
              <a:pPr/>
              <a:t>5</a:t>
            </a:fld>
            <a:endParaRPr lang="en-US" smtClean="0">
              <a:ea typeface="Verdana" pitchFamily="32" charset="0"/>
              <a:cs typeface="Verdana" pitchFamily="32" charset="0"/>
            </a:endParaRPr>
          </a:p>
        </p:txBody>
      </p:sp>
      <p:sp>
        <p:nvSpPr>
          <p:cNvPr id="49155"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49156"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0926A5D8-2CAA-464E-93BE-5AFD46163C15}"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5</a:t>
            </a:fld>
            <a:endParaRPr lang="en-US" sz="800" dirty="0">
              <a:solidFill>
                <a:srgbClr val="000000"/>
              </a:solidFill>
              <a:latin typeface="Arial" charset="0"/>
            </a:endParaRPr>
          </a:p>
        </p:txBody>
      </p:sp>
      <p:sp>
        <p:nvSpPr>
          <p:cNvPr id="49157"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5C81C9A6-FBBD-4EF5-BA2E-9CFF7EF16B61}" type="slidenum">
              <a:rPr lang="en-US" smtClean="0"/>
              <a:pPr defTabSz="958764">
                <a:defRPr/>
              </a:pPr>
              <a:t>32</a:t>
            </a:fld>
            <a:endParaRPr lang="en-US" dirty="0" smtClean="0"/>
          </a:p>
        </p:txBody>
      </p:sp>
      <p:sp>
        <p:nvSpPr>
          <p:cNvPr id="76804" name="Slide Image Placeholder 9"/>
          <p:cNvSpPr>
            <a:spLocks noGrp="1" noRot="1" noChangeAspect="1" noTextEdit="1"/>
          </p:cNvSpPr>
          <p:nvPr>
            <p:ph type="sldImg"/>
          </p:nvPr>
        </p:nvSpPr>
        <p:spPr>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C6E79629-8E70-46FF-A23C-D4CE97380A03}" type="slidenum">
              <a:rPr lang="en-US" smtClean="0"/>
              <a:pPr defTabSz="958764">
                <a:defRPr/>
              </a:pPr>
              <a:t>33</a:t>
            </a:fld>
            <a:endParaRPr lang="en-US" dirty="0" smtClean="0"/>
          </a:p>
        </p:txBody>
      </p:sp>
      <p:sp>
        <p:nvSpPr>
          <p:cNvPr id="77828" name="Slide Image Placeholder 9"/>
          <p:cNvSpPr>
            <a:spLocks noGrp="1" noRot="1" noChangeAspect="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ln>
            <a:round/>
            <a:headEnd/>
            <a:tailEnd/>
          </a:ln>
        </p:spPr>
        <p:txBody>
          <a:bodyPr/>
          <a:lstStyle/>
          <a:p>
            <a:fld id="{C38F0777-E4FE-471F-912C-BA906AEF1501}" type="slidenum">
              <a:rPr lang="en-US" smtClean="0">
                <a:ea typeface="Verdana" pitchFamily="32" charset="0"/>
                <a:cs typeface="Verdana" pitchFamily="32" charset="0"/>
              </a:rPr>
              <a:pPr/>
              <a:t>6</a:t>
            </a:fld>
            <a:endParaRPr lang="en-US" smtClean="0">
              <a:ea typeface="Verdana" pitchFamily="32" charset="0"/>
              <a:cs typeface="Verdana" pitchFamily="32" charset="0"/>
            </a:endParaRPr>
          </a:p>
        </p:txBody>
      </p:sp>
      <p:sp>
        <p:nvSpPr>
          <p:cNvPr id="50179"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50180"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9860210B-5D6C-496E-BB22-1C345522F211}"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6</a:t>
            </a:fld>
            <a:endParaRPr lang="en-US" sz="800" dirty="0">
              <a:solidFill>
                <a:srgbClr val="000000"/>
              </a:solidFill>
              <a:latin typeface="Arial" charset="0"/>
            </a:endParaRPr>
          </a:p>
        </p:txBody>
      </p:sp>
      <p:sp>
        <p:nvSpPr>
          <p:cNvPr id="50181"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round/>
            <a:headEnd/>
            <a:tailEnd/>
          </a:ln>
        </p:spPr>
        <p:txBody>
          <a:bodyPr/>
          <a:lstStyle/>
          <a:p>
            <a:fld id="{8A00614F-7CA2-45F2-88AC-88523D96FCE5}" type="slidenum">
              <a:rPr lang="en-US" smtClean="0">
                <a:ea typeface="Verdana" pitchFamily="32" charset="0"/>
                <a:cs typeface="Verdana" pitchFamily="32" charset="0"/>
              </a:rPr>
              <a:pPr/>
              <a:t>7</a:t>
            </a:fld>
            <a:endParaRPr lang="en-US" smtClean="0">
              <a:ea typeface="Verdana" pitchFamily="32" charset="0"/>
              <a:cs typeface="Verdana" pitchFamily="32" charset="0"/>
            </a:endParaRPr>
          </a:p>
        </p:txBody>
      </p:sp>
      <p:sp>
        <p:nvSpPr>
          <p:cNvPr id="51203"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51204"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23E2AC43-5575-4C8E-83E9-782A35D2BD6E}"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7</a:t>
            </a:fld>
            <a:endParaRPr lang="en-US" sz="800" dirty="0">
              <a:solidFill>
                <a:srgbClr val="000000"/>
              </a:solidFill>
              <a:latin typeface="Arial" charset="0"/>
            </a:endParaRPr>
          </a:p>
        </p:txBody>
      </p:sp>
      <p:sp>
        <p:nvSpPr>
          <p:cNvPr id="51205"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ln>
            <a:round/>
            <a:headEnd/>
            <a:tailEnd/>
          </a:ln>
        </p:spPr>
        <p:txBody>
          <a:bodyPr/>
          <a:lstStyle/>
          <a:p>
            <a:fld id="{2BFBD205-99A7-429A-8D59-A8DBF2A42C1A}" type="slidenum">
              <a:rPr lang="en-US" smtClean="0">
                <a:ea typeface="Verdana" pitchFamily="32" charset="0"/>
                <a:cs typeface="Verdana" pitchFamily="32" charset="0"/>
              </a:rPr>
              <a:pPr/>
              <a:t>8</a:t>
            </a:fld>
            <a:endParaRPr lang="en-US" smtClean="0">
              <a:ea typeface="Verdana" pitchFamily="32" charset="0"/>
              <a:cs typeface="Verdana" pitchFamily="32" charset="0"/>
            </a:endParaRPr>
          </a:p>
        </p:txBody>
      </p:sp>
      <p:sp>
        <p:nvSpPr>
          <p:cNvPr id="52227"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52228"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2CCEE878-E30E-4092-81D4-D8EB9D02793C}"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8</a:t>
            </a:fld>
            <a:endParaRPr lang="en-US" sz="800" dirty="0">
              <a:solidFill>
                <a:srgbClr val="000000"/>
              </a:solidFill>
              <a:latin typeface="Arial" charset="0"/>
            </a:endParaRPr>
          </a:p>
        </p:txBody>
      </p:sp>
      <p:sp>
        <p:nvSpPr>
          <p:cNvPr id="52229"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ln>
            <a:round/>
            <a:headEnd/>
            <a:tailEnd/>
          </a:ln>
        </p:spPr>
        <p:txBody>
          <a:bodyPr/>
          <a:lstStyle/>
          <a:p>
            <a:fld id="{0117E4EA-3A51-4052-982C-A62A7B9F8ABF}" type="slidenum">
              <a:rPr lang="en-US" smtClean="0">
                <a:ea typeface="Verdana" pitchFamily="32" charset="0"/>
                <a:cs typeface="Verdana" pitchFamily="32" charset="0"/>
              </a:rPr>
              <a:pPr/>
              <a:t>9</a:t>
            </a:fld>
            <a:endParaRPr lang="en-US" smtClean="0">
              <a:ea typeface="Verdana" pitchFamily="32" charset="0"/>
              <a:cs typeface="Verdana" pitchFamily="32" charset="0"/>
            </a:endParaRPr>
          </a:p>
        </p:txBody>
      </p:sp>
      <p:sp>
        <p:nvSpPr>
          <p:cNvPr id="53251"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53252"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04F7BCBB-98A8-4C69-99BB-44036561EC14}"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9</a:t>
            </a:fld>
            <a:endParaRPr lang="en-US" sz="800" dirty="0">
              <a:solidFill>
                <a:srgbClr val="000000"/>
              </a:solidFill>
              <a:latin typeface="Arial" charset="0"/>
            </a:endParaRPr>
          </a:p>
        </p:txBody>
      </p:sp>
      <p:sp>
        <p:nvSpPr>
          <p:cNvPr id="53253"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a:ln>
            <a:round/>
            <a:headEnd/>
            <a:tailEnd/>
          </a:ln>
        </p:spPr>
        <p:txBody>
          <a:bodyPr/>
          <a:lstStyle/>
          <a:p>
            <a:fld id="{FA6354E2-860F-4037-A973-F628E8E9F77D}" type="slidenum">
              <a:rPr lang="en-US" smtClean="0">
                <a:ea typeface="Verdana" pitchFamily="32" charset="0"/>
                <a:cs typeface="Verdana" pitchFamily="32" charset="0"/>
              </a:rPr>
              <a:pPr/>
              <a:t>10</a:t>
            </a:fld>
            <a:endParaRPr lang="en-US" smtClean="0">
              <a:ea typeface="Verdana" pitchFamily="32" charset="0"/>
              <a:cs typeface="Verdana" pitchFamily="32" charset="0"/>
            </a:endParaRPr>
          </a:p>
        </p:txBody>
      </p:sp>
      <p:sp>
        <p:nvSpPr>
          <p:cNvPr id="54275"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54276"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4AF9D924-AEA8-4A72-8833-400883E8662B}"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10</a:t>
            </a:fld>
            <a:endParaRPr lang="en-US" sz="800" dirty="0">
              <a:solidFill>
                <a:srgbClr val="000000"/>
              </a:solidFill>
              <a:latin typeface="Arial" charset="0"/>
            </a:endParaRPr>
          </a:p>
        </p:txBody>
      </p:sp>
      <p:sp>
        <p:nvSpPr>
          <p:cNvPr id="54277"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D4F1C6A2-30A3-4593-B437-2DCD7AAE4496}" type="slidenum">
              <a:rPr lang="en-US" smtClean="0"/>
              <a:pPr defTabSz="958764">
                <a:defRPr/>
              </a:pPr>
              <a:t>11</a:t>
            </a:fld>
            <a:endParaRPr lang="en-US" dirty="0" smtClean="0"/>
          </a:p>
        </p:txBody>
      </p:sp>
      <p:sp>
        <p:nvSpPr>
          <p:cNvPr id="55300" name="Slide Image Placeholder 9"/>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7129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Slide">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11176000" y="6553201"/>
            <a:ext cx="609600" cy="369332"/>
          </a:xfrm>
          <a:prstGeom prst="rect">
            <a:avLst/>
          </a:prstGeom>
          <a:noFill/>
          <a:ln w="9525">
            <a:noFill/>
            <a:miter lim="800000"/>
            <a:headEnd/>
            <a:tailEnd/>
          </a:ln>
        </p:spPr>
        <p:txBody>
          <a:bodyPr>
            <a:spAutoFit/>
          </a:bodyPr>
          <a:lstStyle/>
          <a:p>
            <a:pPr algn="r">
              <a:defRPr/>
            </a:pPr>
            <a:fld id="{E37DB2FF-1285-489B-8486-407B19A33E2F}" type="slidenum">
              <a:rPr lang="en-US">
                <a:solidFill>
                  <a:srgbClr val="E6E6E6"/>
                </a:solidFill>
              </a:rPr>
              <a:pPr algn="r">
                <a:defRPr/>
              </a:pPr>
              <a:t>‹#›</a:t>
            </a:fld>
            <a:endParaRPr lang="en-US">
              <a:solidFill>
                <a:srgbClr val="E6E6E6"/>
              </a:solidFill>
            </a:endParaRPr>
          </a:p>
        </p:txBody>
      </p:sp>
      <p:sp>
        <p:nvSpPr>
          <p:cNvPr id="3" name="Content Placeholder 2"/>
          <p:cNvSpPr>
            <a:spLocks noGrp="1"/>
          </p:cNvSpPr>
          <p:nvPr>
            <p:ph idx="1"/>
          </p:nvPr>
        </p:nvSpPr>
        <p:spPr>
          <a:xfrm>
            <a:off x="609600" y="912813"/>
            <a:ext cx="109728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609600" y="190500"/>
            <a:ext cx="109728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23-09-2015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23-09-2015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23-09-2015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23-09-2015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1822" y="2074458"/>
            <a:ext cx="10126638" cy="2019870"/>
          </a:xfrm>
          <a:solidFill>
            <a:srgbClr val="3388A9"/>
          </a:solidFill>
        </p:spPr>
        <p:txBody>
          <a:bodyPr>
            <a:noAutofit/>
          </a:bodyPr>
          <a:lstStyle/>
          <a:p>
            <a:r>
              <a:rPr lang="en-IN" sz="4400" b="1" dirty="0" smtClean="0">
                <a:latin typeface="+mn-lt"/>
              </a:rPr>
              <a:t>Session 08: </a:t>
            </a:r>
            <a:r>
              <a:rPr lang="en-US" sz="4400" b="1" dirty="0" smtClean="0"/>
              <a:t>Inheritance and</a:t>
            </a:r>
            <a:br>
              <a:rPr lang="en-US" sz="4400" b="1" dirty="0" smtClean="0"/>
            </a:br>
            <a:r>
              <a:rPr lang="en-US" sz="4400" b="1" dirty="0" smtClean="0"/>
              <a:t>Polymorphism</a:t>
            </a:r>
            <a:r>
              <a:rPr lang="en-IN" sz="4400" b="1" dirty="0" smtClean="0">
                <a:latin typeface="+mn-lt"/>
              </a:rPr>
              <a:t/>
            </a:r>
            <a:br>
              <a:rPr lang="en-IN" sz="4400" b="1" dirty="0" smtClean="0">
                <a:latin typeface="+mn-lt"/>
              </a:rPr>
            </a:br>
            <a:r>
              <a:rPr lang="en-IN" sz="4400" b="1" dirty="0" smtClean="0"/>
              <a:t> </a:t>
            </a:r>
            <a:r>
              <a:rPr lang="en-IN" sz="4400" b="1" smtClean="0"/>
              <a:t>Module </a:t>
            </a:r>
            <a:r>
              <a:rPr lang="en-IN" sz="4400" b="1" smtClean="0"/>
              <a:t>4.2</a:t>
            </a:r>
            <a:r>
              <a:rPr lang="en-IN" sz="4400" b="1" dirty="0" smtClean="0"/>
              <a:t>: Core Java</a:t>
            </a:r>
            <a:endParaRPr lang="en-IN" sz="4400" b="1" dirty="0">
              <a:solidFill>
                <a:schemeClr val="bg1"/>
              </a:solidFill>
              <a:latin typeface="+mn-lt"/>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p14="http://schemas.microsoft.com/office/powerpoint/2010/main" xmlns=""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0" y="0"/>
            <a:ext cx="12192000" cy="827919"/>
          </a:xfrm>
          <a:prstGeom prst="rect">
            <a:avLst/>
          </a:prstGeom>
          <a:solidFill>
            <a:srgbClr val="3388A9"/>
          </a:solidFill>
          <a:ln w="9360">
            <a:solidFill>
              <a:srgbClr val="4A7EBB"/>
            </a:solidFill>
            <a:miter lim="800000"/>
            <a:headEnd/>
            <a:tailEnd/>
          </a:ln>
          <a:effectLst>
            <a:outerShdw dist="23040" dir="5400000" algn="ctr" rotWithShape="0">
              <a:srgbClr val="000000">
                <a:alpha val="35036"/>
              </a:srgbClr>
            </a:outerShdw>
          </a:effectLst>
        </p:spPr>
        <p:txBody>
          <a:bodyPr wrap="square" lIns="90000" tIns="0" rIns="90000" bIns="0" anchor="ctr">
            <a:spAutoFit/>
          </a:bodyP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4000" b="0" dirty="0">
                <a:solidFill>
                  <a:srgbClr val="FFFFFF"/>
                </a:solidFill>
              </a:rPr>
              <a:t>What one can do in a Sub-class regarding </a:t>
            </a:r>
            <a:r>
              <a:rPr lang="en-US" sz="4000" b="0" dirty="0" smtClean="0">
                <a:solidFill>
                  <a:schemeClr val="bg1"/>
                </a:solidFill>
              </a:rPr>
              <a:t>Methods?</a:t>
            </a:r>
            <a:endParaRPr lang="en-US" sz="4000" b="0" dirty="0">
              <a:solidFill>
                <a:schemeClr val="bg1"/>
              </a:solidFill>
            </a:endParaRPr>
          </a:p>
        </p:txBody>
      </p:sp>
      <p:sp>
        <p:nvSpPr>
          <p:cNvPr id="2" name="Text Box 3"/>
          <p:cNvSpPr txBox="1">
            <a:spLocks noChangeArrowheads="1"/>
          </p:cNvSpPr>
          <p:nvPr/>
        </p:nvSpPr>
        <p:spPr bwMode="auto">
          <a:xfrm>
            <a:off x="1170518" y="2166939"/>
            <a:ext cx="9795933" cy="725487"/>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The inherited methods can be used directly as they are. </a:t>
            </a:r>
          </a:p>
        </p:txBody>
      </p:sp>
      <p:sp>
        <p:nvSpPr>
          <p:cNvPr id="18436" name="Text Box 4"/>
          <p:cNvSpPr txBox="1">
            <a:spLocks noChangeArrowheads="1"/>
          </p:cNvSpPr>
          <p:nvPr/>
        </p:nvSpPr>
        <p:spPr bwMode="auto">
          <a:xfrm>
            <a:off x="1170518" y="3248025"/>
            <a:ext cx="9795933" cy="731838"/>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You can declare new methods in the subclass that are not in the super class. </a:t>
            </a:r>
          </a:p>
        </p:txBody>
      </p:sp>
      <p:sp>
        <p:nvSpPr>
          <p:cNvPr id="18437" name="Text Box 5"/>
          <p:cNvSpPr txBox="1">
            <a:spLocks noChangeArrowheads="1"/>
          </p:cNvSpPr>
          <p:nvPr/>
        </p:nvSpPr>
        <p:spPr bwMode="auto">
          <a:xfrm>
            <a:off x="1170518" y="4333876"/>
            <a:ext cx="9795933" cy="1171575"/>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You can write a new instance method in the subclass that has the same signature as the one in the super class, thus overriding it.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fade">
                                      <p:cBhvr additive="repl">
                                        <p:cTn id="7" dur="500"/>
                                        <p:tgtEl>
                                          <p:spTgt spid="2"/>
                                        </p:tgtEl>
                                      </p:cBhvr>
                                    </p:animEffect>
                                    <p:anim calcmode="lin" valueType="num">
                                      <p:cBhvr additive="repl">
                                        <p:cTn id="8" dur="500" fill="hold"/>
                                        <p:tgtEl>
                                          <p:spTgt spid="2"/>
                                        </p:tgtEl>
                                        <p:attrNameLst>
                                          <p:attrName>ppt_x</p:attrName>
                                        </p:attrNameLst>
                                      </p:cBhvr>
                                      <p:tavLst>
                                        <p:tav tm="100000">
                                          <p:val>
                                            <p:strVal val="#ppt_x"/>
                                          </p:val>
                                        </p:tav>
                                        <p:tav tm="100000">
                                          <p:val>
                                            <p:strVal val="#ppt_x"/>
                                          </p:val>
                                        </p:tav>
                                      </p:tavLst>
                                    </p:anim>
                                    <p:anim calcmode="lin" valueType="num">
                                      <p:cBhvr additive="repl">
                                        <p:cTn id="9" dur="500" fill="hold"/>
                                        <p:tgtEl>
                                          <p:spTgt spid="2"/>
                                        </p:tgtEl>
                                        <p:attrNameLst>
                                          <p:attrName>ppt_y</p:attrName>
                                        </p:attrNameLst>
                                      </p:cBhvr>
                                      <p:tavLst>
                                        <p:tav tm="100000">
                                          <p:val>
                                            <p:strVal val="#ppt_y-.1"/>
                                          </p:val>
                                        </p:tav>
                                        <p:tav tm="100000">
                                          <p:val>
                                            <p:strVal val="#ppt_y"/>
                                          </p:val>
                                        </p:tav>
                                      </p:tavLst>
                                    </p:anim>
                                  </p:childTnLst>
                                </p:cTn>
                              </p:par>
                            </p:childTnLst>
                          </p:cTn>
                        </p:par>
                        <p:par>
                          <p:cTn id="10" fill="hold" nodeType="afterGroup">
                            <p:stCondLst>
                              <p:cond delay="0"/>
                            </p:stCondLst>
                            <p:childTnLst>
                              <p:par>
                                <p:cTn id="11" presetID="47" presetClass="entr" fill="hold" nodeType="afterEffect">
                                  <p:stCondLst>
                                    <p:cond delay="0"/>
                                  </p:stCondLst>
                                  <p:childTnLst>
                                    <p:set>
                                      <p:cBhvr additive="repl">
                                        <p:cTn id="12" dur="1" fill="hold">
                                          <p:stCondLst>
                                            <p:cond delay="0"/>
                                          </p:stCondLst>
                                        </p:cTn>
                                        <p:tgtEl>
                                          <p:spTgt spid="18436"/>
                                        </p:tgtEl>
                                        <p:attrNameLst>
                                          <p:attrName>style.visibility</p:attrName>
                                        </p:attrNameLst>
                                      </p:cBhvr>
                                      <p:to>
                                        <p:strVal val="visible"/>
                                      </p:to>
                                    </p:set>
                                    <p:animEffect transition="in" filter="fade">
                                      <p:cBhvr additive="repl">
                                        <p:cTn id="13" dur="500"/>
                                        <p:tgtEl>
                                          <p:spTgt spid="18436"/>
                                        </p:tgtEl>
                                      </p:cBhvr>
                                    </p:animEffect>
                                    <p:anim calcmode="lin" valueType="num">
                                      <p:cBhvr additive="repl">
                                        <p:cTn id="14" dur="500" fill="hold"/>
                                        <p:tgtEl>
                                          <p:spTgt spid="18436"/>
                                        </p:tgtEl>
                                        <p:attrNameLst>
                                          <p:attrName>ppt_x</p:attrName>
                                        </p:attrNameLst>
                                      </p:cBhvr>
                                      <p:tavLst>
                                        <p:tav tm="100000">
                                          <p:val>
                                            <p:strVal val="#ppt_x"/>
                                          </p:val>
                                        </p:tav>
                                        <p:tav tm="100000">
                                          <p:val>
                                            <p:strVal val="#ppt_x"/>
                                          </p:val>
                                        </p:tav>
                                      </p:tavLst>
                                    </p:anim>
                                    <p:anim calcmode="lin" valueType="num">
                                      <p:cBhvr additive="repl">
                                        <p:cTn id="15" dur="500" fill="hold"/>
                                        <p:tgtEl>
                                          <p:spTgt spid="18436"/>
                                        </p:tgtEl>
                                        <p:attrNameLst>
                                          <p:attrName>ppt_y</p:attrName>
                                        </p:attrNameLst>
                                      </p:cBhvr>
                                      <p:tavLst>
                                        <p:tav tm="100000">
                                          <p:val>
                                            <p:strVal val="#ppt_y-.1"/>
                                          </p:val>
                                        </p:tav>
                                        <p:tav tm="100000">
                                          <p:val>
                                            <p:strVal val="#ppt_y"/>
                                          </p:val>
                                        </p:tav>
                                      </p:tavLst>
                                    </p:anim>
                                  </p:childTnLst>
                                </p:cTn>
                              </p:par>
                            </p:childTnLst>
                          </p:cTn>
                        </p:par>
                        <p:par>
                          <p:cTn id="16" fill="hold" nodeType="afterGroup">
                            <p:stCondLst>
                              <p:cond delay="0"/>
                            </p:stCondLst>
                            <p:childTnLst>
                              <p:par>
                                <p:cTn id="17" presetID="47" presetClass="entr" fill="hold" nodeType="afterEffect">
                                  <p:stCondLst>
                                    <p:cond delay="0"/>
                                  </p:stCondLst>
                                  <p:childTnLst>
                                    <p:set>
                                      <p:cBhvr additive="repl">
                                        <p:cTn id="18" dur="1" fill="hold">
                                          <p:stCondLst>
                                            <p:cond delay="0"/>
                                          </p:stCondLst>
                                        </p:cTn>
                                        <p:tgtEl>
                                          <p:spTgt spid="18437"/>
                                        </p:tgtEl>
                                        <p:attrNameLst>
                                          <p:attrName>style.visibility</p:attrName>
                                        </p:attrNameLst>
                                      </p:cBhvr>
                                      <p:to>
                                        <p:strVal val="visible"/>
                                      </p:to>
                                    </p:set>
                                    <p:animEffect transition="in" filter="fade">
                                      <p:cBhvr additive="repl">
                                        <p:cTn id="19" dur="500"/>
                                        <p:tgtEl>
                                          <p:spTgt spid="18437"/>
                                        </p:tgtEl>
                                      </p:cBhvr>
                                    </p:animEffect>
                                    <p:anim calcmode="lin" valueType="num">
                                      <p:cBhvr additive="repl">
                                        <p:cTn id="20" dur="500" fill="hold"/>
                                        <p:tgtEl>
                                          <p:spTgt spid="18437"/>
                                        </p:tgtEl>
                                        <p:attrNameLst>
                                          <p:attrName>ppt_x</p:attrName>
                                        </p:attrNameLst>
                                      </p:cBhvr>
                                      <p:tavLst>
                                        <p:tav tm="100000">
                                          <p:val>
                                            <p:strVal val="#ppt_x"/>
                                          </p:val>
                                        </p:tav>
                                        <p:tav tm="100000">
                                          <p:val>
                                            <p:strVal val="#ppt_x"/>
                                          </p:val>
                                        </p:tav>
                                      </p:tavLst>
                                    </p:anim>
                                    <p:anim calcmode="lin" valueType="num">
                                      <p:cBhvr additive="repl">
                                        <p:cTn id="21" dur="500" fill="hold"/>
                                        <p:tgtEl>
                                          <p:spTgt spid="18437"/>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3795184" y="16142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latin typeface="Verdana" pitchFamily="34" charset="0"/>
            </a:endParaRPr>
          </a:p>
        </p:txBody>
      </p:sp>
      <p:sp>
        <p:nvSpPr>
          <p:cNvPr id="9" name="TextBox 8"/>
          <p:cNvSpPr txBox="1">
            <a:spLocks noChangeArrowheads="1"/>
          </p:cNvSpPr>
          <p:nvPr/>
        </p:nvSpPr>
        <p:spPr bwMode="auto">
          <a:xfrm>
            <a:off x="167218" y="690276"/>
            <a:ext cx="11948583" cy="4492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cs typeface="Courier New" pitchFamily="49" charset="0"/>
              </a:rPr>
              <a:t>Let us consider the following  code snippet</a:t>
            </a:r>
          </a:p>
        </p:txBody>
      </p:sp>
      <p:graphicFrame>
        <p:nvGraphicFramePr>
          <p:cNvPr id="7" name="Group 2"/>
          <p:cNvGraphicFramePr>
            <a:graphicFrameLocks noGrp="1"/>
          </p:cNvGraphicFramePr>
          <p:nvPr/>
        </p:nvGraphicFramePr>
        <p:xfrm>
          <a:off x="169334" y="1182401"/>
          <a:ext cx="11929533" cy="5580063"/>
        </p:xfrm>
        <a:graphic>
          <a:graphicData uri="http://schemas.openxmlformats.org/drawingml/2006/table">
            <a:tbl>
              <a:tblPr/>
              <a:tblGrid>
                <a:gridCol w="5120696"/>
                <a:gridCol w="6808837"/>
              </a:tblGrid>
              <a:tr h="5580063">
                <a:tc>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Person {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String name;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age;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Person(String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name,int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age)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this.name = name;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this.age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age;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Student extends Person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rollNo</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rank;</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public Student(String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name,int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age,int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rollNo</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rank)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this.name = name;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this.age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age;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this.rollNo</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rollNo</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this.rank</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rank;</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txBody>
                  <a:tcPr marL="120001" marR="120001" marT="46801" marB="46801"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1" marR="120001" marT="46801" marB="46801"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8" name="Rectangle 7"/>
          <p:cNvSpPr/>
          <p:nvPr/>
        </p:nvSpPr>
        <p:spPr>
          <a:xfrm>
            <a:off x="1092201" y="2520663"/>
            <a:ext cx="3763433" cy="5699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1" name="Rectangle 10"/>
          <p:cNvSpPr/>
          <p:nvPr/>
        </p:nvSpPr>
        <p:spPr>
          <a:xfrm>
            <a:off x="588433" y="5267039"/>
            <a:ext cx="3972984" cy="503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3" name="TextBox 12"/>
          <p:cNvSpPr txBox="1">
            <a:spLocks noChangeArrowheads="1"/>
          </p:cNvSpPr>
          <p:nvPr/>
        </p:nvSpPr>
        <p:spPr bwMode="auto">
          <a:xfrm>
            <a:off x="5270500" y="1210975"/>
            <a:ext cx="6639984" cy="3215111"/>
          </a:xfrm>
          <a:prstGeom prst="rect">
            <a:avLst/>
          </a:prstGeom>
          <a:noFill/>
          <a:ln w="9525">
            <a:noFill/>
            <a:miter lim="800000"/>
            <a:headEnd/>
            <a:tailEnd/>
          </a:ln>
        </p:spPr>
        <p:txBody>
          <a:bodyPr>
            <a:spAutoFit/>
          </a:bodyPr>
          <a:lstStyle/>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Class Student extends Person{</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int rollNo;</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int rank;</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a:solidFill>
                <a:srgbClr val="000000"/>
              </a:solidFill>
              <a:latin typeface="Courier New" pitchFamily="49" charset="0"/>
              <a:cs typeface="Courier New" pitchFamily="49" charset="0"/>
            </a:endParaRP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public Student(String name,int age,int rollNo, int rank) </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super(name,age);     </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this.rollNo = rollNo;</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this.rank = rank;</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a:t>
            </a:r>
          </a:p>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chemeClr val="tx1"/>
              </a:solidFill>
              <a:cs typeface="Arial" charset="0"/>
            </a:endParaRPr>
          </a:p>
        </p:txBody>
      </p:sp>
      <p:sp>
        <p:nvSpPr>
          <p:cNvPr id="14" name="Rectangle 13"/>
          <p:cNvSpPr/>
          <p:nvPr/>
        </p:nvSpPr>
        <p:spPr>
          <a:xfrm>
            <a:off x="6117167" y="2792125"/>
            <a:ext cx="3175000" cy="361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2" name="Oval Callout 11"/>
          <p:cNvSpPr/>
          <p:nvPr/>
        </p:nvSpPr>
        <p:spPr>
          <a:xfrm>
            <a:off x="8144933" y="3704939"/>
            <a:ext cx="4047067" cy="1182687"/>
          </a:xfrm>
          <a:prstGeom prst="wedgeEllipseCallout">
            <a:avLst>
              <a:gd name="adj1" fmla="val -26801"/>
              <a:gd name="adj2" fmla="val -115442"/>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2000" b="0" dirty="0"/>
              <a:t>Calls the super class constructor</a:t>
            </a:r>
            <a:endParaRPr lang="en-IN" sz="2000" b="0" dirty="0"/>
          </a:p>
        </p:txBody>
      </p:sp>
      <p:sp>
        <p:nvSpPr>
          <p:cNvPr id="15" name="Oval Callout 14"/>
          <p:cNvSpPr/>
          <p:nvPr/>
        </p:nvSpPr>
        <p:spPr>
          <a:xfrm>
            <a:off x="4627034" y="5251164"/>
            <a:ext cx="6261100" cy="1087437"/>
          </a:xfrm>
          <a:prstGeom prst="wedgeEllipseCallout">
            <a:avLst>
              <a:gd name="adj1" fmla="val -66270"/>
              <a:gd name="adj2" fmla="val -25244"/>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2000" b="0" dirty="0"/>
              <a:t>Can I avoid this repetition…??</a:t>
            </a:r>
          </a:p>
          <a:p>
            <a:pPr>
              <a:defRPr/>
            </a:pPr>
            <a:r>
              <a:rPr lang="en-US" sz="2000" b="0" dirty="0"/>
              <a:t>Let me Try..!</a:t>
            </a:r>
            <a:endParaRPr lang="en-IN" sz="2000" b="0" dirty="0"/>
          </a:p>
        </p:txBody>
      </p:sp>
      <p:sp>
        <p:nvSpPr>
          <p:cNvPr id="16"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Verdana" pitchFamily="34" charset="0"/>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Verdana" pitchFamily="34" charset="0"/>
              </a:rPr>
              <a:t>Need for “super”</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strVal val="4*#ppt_w"/>
                                          </p:val>
                                        </p:tav>
                                        <p:tav tm="100000">
                                          <p:val>
                                            <p:strVal val="#ppt_w"/>
                                          </p:val>
                                        </p:tav>
                                      </p:tavLst>
                                    </p:anim>
                                    <p:anim calcmode="lin" valueType="num">
                                      <p:cBhvr>
                                        <p:cTn id="25" dur="500" fill="hold"/>
                                        <p:tgtEl>
                                          <p:spTgt spid="11"/>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500"/>
                            </p:stCondLst>
                            <p:childTnLst>
                              <p:par>
                                <p:cTn id="27" presetID="18" presetClass="entr" presetSubtype="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trips(downRight)">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strVal val="4*#ppt_w"/>
                                          </p:val>
                                        </p:tav>
                                        <p:tav tm="100000">
                                          <p:val>
                                            <p:strVal val="#ppt_w"/>
                                          </p:val>
                                        </p:tav>
                                      </p:tavLst>
                                    </p:anim>
                                    <p:anim calcmode="lin" valueType="num">
                                      <p:cBhvr>
                                        <p:cTn id="40"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strips(downRight)">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1" grpId="0" animBg="1"/>
      <p:bldP spid="13" grpId="0"/>
      <p:bldP spid="14" grpId="0" animBg="1"/>
      <p:bldP spid="12"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3795184"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latin typeface="Verdana" pitchFamily="34" charset="0"/>
            </a:endParaRPr>
          </a:p>
        </p:txBody>
      </p:sp>
      <p:sp>
        <p:nvSpPr>
          <p:cNvPr id="14" name="TextBox 13"/>
          <p:cNvSpPr txBox="1">
            <a:spLocks noChangeArrowheads="1"/>
          </p:cNvSpPr>
          <p:nvPr/>
        </p:nvSpPr>
        <p:spPr bwMode="auto">
          <a:xfrm>
            <a:off x="728134" y="1544639"/>
            <a:ext cx="10496551" cy="7254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 subclass can explicitly call a constructor of its super class using the super constructor call </a:t>
            </a:r>
            <a:r>
              <a:rPr lang="en-US" sz="2000" b="0" noProof="1">
                <a:cs typeface="Courier New" pitchFamily="49" charset="0"/>
              </a:rPr>
              <a:t>e.g.</a:t>
            </a:r>
            <a:r>
              <a:rPr lang="en-US" sz="2000" noProof="1">
                <a:cs typeface="Courier New" pitchFamily="49" charset="0"/>
              </a:rPr>
              <a:t>: super(). </a:t>
            </a:r>
          </a:p>
        </p:txBody>
      </p:sp>
      <p:sp>
        <p:nvSpPr>
          <p:cNvPr id="15" name="TextBox 14"/>
          <p:cNvSpPr txBox="1">
            <a:spLocks noChangeArrowheads="1"/>
          </p:cNvSpPr>
          <p:nvPr/>
        </p:nvSpPr>
        <p:spPr bwMode="auto">
          <a:xfrm>
            <a:off x="685801" y="2900363"/>
            <a:ext cx="10435167" cy="14986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 super constructor call in the constructor of a subclass will result in the execution of relevant constructor from the super class, based on </a:t>
            </a:r>
            <a:r>
              <a:rPr lang="en-US" sz="2000" b="0" noProof="1">
                <a:cs typeface="Courier New" pitchFamily="49" charset="0"/>
              </a:rPr>
              <a:t>the </a:t>
            </a:r>
            <a:r>
              <a:rPr lang="en-US" sz="2000" noProof="1">
                <a:cs typeface="Courier New" pitchFamily="49" charset="0"/>
              </a:rPr>
              <a:t>arguments passed</a:t>
            </a:r>
            <a:r>
              <a:rPr lang="en-US" sz="2000" b="0" noProof="1">
                <a:cs typeface="Courier New" pitchFamily="49" charset="0"/>
              </a:rPr>
              <a:t>. </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Ex : super(10,20);//it will invoke two-parameterized super class constructor</a:t>
            </a:r>
          </a:p>
        </p:txBody>
      </p:sp>
      <p:sp>
        <p:nvSpPr>
          <p:cNvPr id="7" name="Text Box 1"/>
          <p:cNvSpPr txBox="1">
            <a:spLocks noChangeArrowheads="1"/>
          </p:cNvSpPr>
          <p:nvPr/>
        </p:nvSpPr>
        <p:spPr bwMode="auto">
          <a:xfrm>
            <a:off x="0" y="1"/>
            <a:ext cx="12192000" cy="736978"/>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mj-lt"/>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mj-lt"/>
              </a:rPr>
              <a:t>What is “super” keyword?</a:t>
            </a:r>
          </a:p>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anim calcmode="lin" valueType="num">
                                      <p:cBhvr>
                                        <p:cTn id="14" dur="500" fill="hold"/>
                                        <p:tgtEl>
                                          <p:spTgt spid="15"/>
                                        </p:tgtEl>
                                        <p:attrNameLst>
                                          <p:attrName>ppt_x</p:attrName>
                                        </p:attrNameLst>
                                      </p:cBhvr>
                                      <p:tavLst>
                                        <p:tav tm="0">
                                          <p:val>
                                            <p:strVal val="#ppt_x"/>
                                          </p:val>
                                        </p:tav>
                                        <p:tav tm="100000">
                                          <p:val>
                                            <p:strVal val="#ppt_x"/>
                                          </p:val>
                                        </p:tav>
                                      </p:tavLst>
                                    </p:anim>
                                    <p:anim calcmode="lin" valueType="num">
                                      <p:cBhvr>
                                        <p:cTn id="1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2"/>
          <p:cNvGraphicFramePr>
            <a:graphicFrameLocks noGrp="1"/>
          </p:cNvGraphicFramePr>
          <p:nvPr/>
        </p:nvGraphicFramePr>
        <p:xfrm>
          <a:off x="378885" y="819150"/>
          <a:ext cx="11434234" cy="4033958"/>
        </p:xfrm>
        <a:graphic>
          <a:graphicData uri="http://schemas.openxmlformats.org/drawingml/2006/table">
            <a:tbl>
              <a:tblPr/>
              <a:tblGrid>
                <a:gridCol w="5858683"/>
                <a:gridCol w="5575551"/>
              </a:tblGrid>
              <a:tr h="4033838">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Person{</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public Person(String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this.name=name;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class Student extends Person{</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int</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rollNo</a:t>
                      </a:r>
                      <a:r>
                        <a:rPr lang="en-US" sz="1600" dirty="0" smtClean="0">
                          <a:solidFill>
                            <a:srgbClr val="000000"/>
                          </a:solidFill>
                          <a:latin typeface="Courier New" pitchFamily="49" charset="0"/>
                          <a:cs typeface="Courier New" pitchFamily="49" charset="0"/>
                        </a:rPr>
                        <a:t>;</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   public Student(</a:t>
                      </a:r>
                      <a:r>
                        <a:rPr lang="en-US" sz="1600" dirty="0" err="1" smtClean="0">
                          <a:solidFill>
                            <a:srgbClr val="000000"/>
                          </a:solidFill>
                          <a:latin typeface="Courier New" pitchFamily="49" charset="0"/>
                          <a:cs typeface="Courier New" pitchFamily="49" charset="0"/>
                        </a:rPr>
                        <a:t>int</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rollNo</a:t>
                      </a:r>
                      <a:r>
                        <a:rPr lang="en-US" sz="1600" dirty="0" smtClean="0">
                          <a:solidFill>
                            <a:srgbClr val="000000"/>
                          </a:solidFill>
                          <a:latin typeface="Courier New" pitchFamily="49" charset="0"/>
                          <a:cs typeface="Courier New" pitchFamily="49" charset="0"/>
                        </a:rPr>
                        <a:t>){</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      super();</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dirty="0" smtClean="0">
                        <a:solidFill>
                          <a:srgbClr val="000000"/>
                        </a:solidFill>
                        <a:latin typeface="Courier New" pitchFamily="49" charset="0"/>
                        <a:cs typeface="Courier New" pitchFamily="49" charset="0"/>
                      </a:endParaRP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this.rollNo</a:t>
                      </a:r>
                      <a:r>
                        <a:rPr lang="en-US" sz="1600" dirty="0" smtClean="0">
                          <a:solidFill>
                            <a:srgbClr val="000000"/>
                          </a:solidFill>
                          <a:latin typeface="Courier New" pitchFamily="49" charset="0"/>
                          <a:cs typeface="Courier New" pitchFamily="49" charset="0"/>
                        </a:rPr>
                        <a:t> = </a:t>
                      </a:r>
                      <a:r>
                        <a:rPr lang="en-US" sz="1600" dirty="0" err="1" smtClean="0">
                          <a:solidFill>
                            <a:srgbClr val="000000"/>
                          </a:solidFill>
                          <a:latin typeface="Courier New" pitchFamily="49" charset="0"/>
                          <a:cs typeface="Courier New" pitchFamily="49" charset="0"/>
                        </a:rPr>
                        <a:t>rollNo</a:t>
                      </a:r>
                      <a:r>
                        <a:rPr lang="en-US" sz="1600" dirty="0" smtClean="0">
                          <a:solidFill>
                            <a:srgbClr val="000000"/>
                          </a:solidFill>
                          <a:latin typeface="Courier New" pitchFamily="49" charset="0"/>
                          <a:cs typeface="Courier New" pitchFamily="49" charset="0"/>
                        </a:rPr>
                        <a:t>;</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   }</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a:t>
                      </a:r>
                    </a:p>
                  </a:txBody>
                  <a:tcPr marL="119989" marR="119989" marT="182874" marB="46799"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kern="1200" cap="none" normalizeH="0" baseline="0" dirty="0" smtClean="0">
                        <a:ln>
                          <a:noFill/>
                        </a:ln>
                        <a:solidFill>
                          <a:srgbClr val="000000"/>
                        </a:solidFill>
                        <a:effectLst/>
                        <a:latin typeface="Courier New" pitchFamily="49" charset="0"/>
                        <a:ea typeface="+mn-ea"/>
                        <a:cs typeface="Courier New" pitchFamily="49" charset="0"/>
                      </a:endParaRP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kern="1200" cap="none" normalizeH="0" baseline="0" dirty="0" smtClean="0">
                        <a:ln>
                          <a:noFill/>
                        </a:ln>
                        <a:solidFill>
                          <a:srgbClr val="000000"/>
                        </a:solidFill>
                        <a:effectLst/>
                        <a:latin typeface="Courier New" pitchFamily="49" charset="0"/>
                        <a:ea typeface="+mn-ea"/>
                        <a:cs typeface="Courier New" pitchFamily="49" charset="0"/>
                      </a:endParaRP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kern="1200" cap="none" normalizeH="0" baseline="0" dirty="0" smtClean="0">
                        <a:ln>
                          <a:noFill/>
                        </a:ln>
                        <a:solidFill>
                          <a:srgbClr val="000000"/>
                        </a:solidFill>
                        <a:effectLst/>
                        <a:latin typeface="Courier New" pitchFamily="49" charset="0"/>
                        <a:ea typeface="+mn-ea"/>
                        <a:cs typeface="Courier New" pitchFamily="49" charset="0"/>
                      </a:endParaRPr>
                    </a:p>
                  </a:txBody>
                  <a:tcPr marL="119989" marR="119989" marT="182874" marB="46799"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TextBox 4"/>
          <p:cNvSpPr txBox="1">
            <a:spLocks noChangeArrowheads="1"/>
          </p:cNvSpPr>
          <p:nvPr/>
        </p:nvSpPr>
        <p:spPr bwMode="auto">
          <a:xfrm>
            <a:off x="315385" y="4903788"/>
            <a:ext cx="11432116" cy="156051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marL="342900" indent="-342900" algn="l">
              <a:lnSpc>
                <a:spcPts val="3000"/>
              </a:lnSpc>
              <a:buFontTx/>
              <a:buAutoNum type="arabicParenR"/>
            </a:pPr>
            <a:r>
              <a:rPr lang="en-US" sz="1600" b="0">
                <a:solidFill>
                  <a:schemeClr val="tx1"/>
                </a:solidFill>
                <a:cs typeface="Arial" charset="0"/>
              </a:rPr>
              <a:t>By default, the compiler will insert a super() call in the sub-class constructor which calls the default constructor of the super-class. </a:t>
            </a:r>
          </a:p>
          <a:p>
            <a:pPr marL="342900" indent="-342900" algn="l">
              <a:lnSpc>
                <a:spcPts val="3000"/>
              </a:lnSpc>
              <a:buFontTx/>
              <a:buAutoNum type="arabicParenR"/>
            </a:pPr>
            <a:r>
              <a:rPr lang="en-US" sz="1600" b="0">
                <a:solidFill>
                  <a:schemeClr val="tx1"/>
                </a:solidFill>
                <a:cs typeface="Arial" charset="0"/>
              </a:rPr>
              <a:t>If the super-class doesn’t have default constructor, we have to explicitly write a super() call in sub-class which matches with the constructor in super-class.</a:t>
            </a:r>
            <a:endParaRPr lang="en-US" sz="1600">
              <a:solidFill>
                <a:schemeClr val="tx1"/>
              </a:solidFill>
              <a:latin typeface="Courier New" pitchFamily="49" charset="0"/>
              <a:cs typeface="Courier New" pitchFamily="49" charset="0"/>
            </a:endParaRPr>
          </a:p>
        </p:txBody>
      </p:sp>
      <p:sp>
        <p:nvSpPr>
          <p:cNvPr id="6" name="TextBox 5"/>
          <p:cNvSpPr txBox="1">
            <a:spLocks noChangeArrowheads="1"/>
          </p:cNvSpPr>
          <p:nvPr/>
        </p:nvSpPr>
        <p:spPr bwMode="auto">
          <a:xfrm>
            <a:off x="6305551" y="2922588"/>
            <a:ext cx="5194300" cy="1884362"/>
          </a:xfrm>
          <a:prstGeom prst="rect">
            <a:avLst/>
          </a:prstGeom>
          <a:noFill/>
          <a:ln w="9525">
            <a:noFill/>
            <a:miter lim="800000"/>
            <a:headEnd/>
            <a:tailEnd/>
          </a:ln>
        </p:spPr>
        <p:txBody>
          <a:bodyPr>
            <a:spAutoFit/>
          </a:bodyPr>
          <a:lstStyle/>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class Test{</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public static void  </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main(String args[]){</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Student st;</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st = new Student(131);</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a:t>
            </a:r>
          </a:p>
        </p:txBody>
      </p:sp>
      <p:sp>
        <p:nvSpPr>
          <p:cNvPr id="9" name="TextBox 8"/>
          <p:cNvSpPr txBox="1">
            <a:spLocks noChangeArrowheads="1"/>
          </p:cNvSpPr>
          <p:nvPr/>
        </p:nvSpPr>
        <p:spPr bwMode="auto">
          <a:xfrm>
            <a:off x="6286500" y="928688"/>
            <a:ext cx="5149851" cy="2141537"/>
          </a:xfrm>
          <a:prstGeom prst="rect">
            <a:avLst/>
          </a:prstGeom>
          <a:noFill/>
          <a:ln w="9525">
            <a:noFill/>
            <a:miter lim="800000"/>
            <a:headEnd/>
            <a:tailEnd/>
          </a:ln>
        </p:spPr>
        <p:txBody>
          <a:bodyPr>
            <a:spAutoFit/>
          </a:bodyPr>
          <a:lstStyle/>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class Student extends Person{</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int rollNo;</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public Student(int rollNo){</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super(“Grady Booch”);</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a:solidFill>
                <a:srgbClr val="000000"/>
              </a:solidFill>
              <a:latin typeface="Courier New" pitchFamily="49" charset="0"/>
              <a:cs typeface="Courier New" pitchFamily="49" charset="0"/>
            </a:endParaRP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this.rollNo = rollNo;</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a:t>
            </a:r>
          </a:p>
        </p:txBody>
      </p:sp>
      <p:grpSp>
        <p:nvGrpSpPr>
          <p:cNvPr id="2" name="Group 46"/>
          <p:cNvGrpSpPr>
            <a:grpSpLocks/>
          </p:cNvGrpSpPr>
          <p:nvPr/>
        </p:nvGrpSpPr>
        <p:grpSpPr bwMode="auto">
          <a:xfrm>
            <a:off x="10979151" y="2319339"/>
            <a:ext cx="615949" cy="407987"/>
            <a:chOff x="1891" y="3056"/>
            <a:chExt cx="680" cy="680"/>
          </a:xfrm>
        </p:grpSpPr>
        <p:sp>
          <p:nvSpPr>
            <p:cNvPr id="21525" name="Oval 19"/>
            <p:cNvSpPr>
              <a:spLocks noChangeArrowheads="1"/>
            </p:cNvSpPr>
            <p:nvPr/>
          </p:nvSpPr>
          <p:spPr bwMode="auto">
            <a:xfrm>
              <a:off x="1891" y="3056"/>
              <a:ext cx="680" cy="680"/>
            </a:xfrm>
            <a:prstGeom prst="ellipse">
              <a:avLst/>
            </a:prstGeom>
            <a:gradFill rotWithShape="1">
              <a:gsLst>
                <a:gs pos="0">
                  <a:srgbClr val="ECECEC"/>
                </a:gs>
                <a:gs pos="100000">
                  <a:srgbClr val="B2B2B2"/>
                </a:gs>
              </a:gsLst>
              <a:path path="shape">
                <a:fillToRect l="50000" t="50000" r="50000" b="50000"/>
              </a:path>
            </a:gradFill>
            <a:ln w="28575">
              <a:solidFill>
                <a:schemeClr val="bg1"/>
              </a:solidFill>
              <a:round/>
              <a:headEnd/>
              <a:tailEnd/>
            </a:ln>
            <a:effectLst>
              <a:outerShdw dist="53882" dir="2700000" algn="ctr" rotWithShape="0">
                <a:srgbClr val="808080">
                  <a:alpha val="50000"/>
                </a:srgbClr>
              </a:outerShdw>
            </a:effectLst>
          </p:spPr>
          <p:txBody>
            <a:bodyPr wrap="none" anchor="ctr"/>
            <a:lstStyle/>
            <a:p>
              <a:pPr>
                <a:defRPr/>
              </a:pPr>
              <a:endParaRPr lang="de-DE">
                <a:latin typeface="Arial" charset="0"/>
              </a:endParaRPr>
            </a:p>
          </p:txBody>
        </p:sp>
        <p:sp>
          <p:nvSpPr>
            <p:cNvPr id="21526" name="WordArt 35"/>
            <p:cNvSpPr>
              <a:spLocks noChangeArrowheads="1" noChangeShapeType="1" noTextEdit="1"/>
            </p:cNvSpPr>
            <p:nvPr/>
          </p:nvSpPr>
          <p:spPr bwMode="auto">
            <a:xfrm>
              <a:off x="2026" y="3216"/>
              <a:ext cx="409" cy="361"/>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1">
                    <a:gsLst>
                      <a:gs pos="0">
                        <a:srgbClr val="4C7013"/>
                      </a:gs>
                      <a:gs pos="100000">
                        <a:srgbClr val="233409"/>
                      </a:gs>
                    </a:gsLst>
                    <a:lin ang="2700000" scaled="1"/>
                  </a:gradFill>
                  <a:latin typeface="Wingdings"/>
                </a:rPr>
                <a:t></a:t>
              </a:r>
            </a:p>
          </p:txBody>
        </p:sp>
        <p:sp>
          <p:nvSpPr>
            <p:cNvPr id="13" name="Oval 30"/>
            <p:cNvSpPr>
              <a:spLocks noChangeArrowheads="1"/>
            </p:cNvSpPr>
            <p:nvPr/>
          </p:nvSpPr>
          <p:spPr bwMode="auto">
            <a:xfrm>
              <a:off x="2043" y="3080"/>
              <a:ext cx="376" cy="265"/>
            </a:xfrm>
            <a:prstGeom prst="ellipse">
              <a:avLst/>
            </a:prstGeom>
            <a:gradFill rotWithShape="1">
              <a:gsLst>
                <a:gs pos="0">
                  <a:schemeClr val="bg1"/>
                </a:gs>
                <a:gs pos="100000">
                  <a:schemeClr val="bg1">
                    <a:gamma/>
                    <a:shade val="89020"/>
                    <a:invGamma/>
                    <a:alpha val="0"/>
                  </a:schemeClr>
                </a:gs>
              </a:gsLst>
              <a:lin ang="5400000" scaled="1"/>
            </a:gradFill>
            <a:ln w="9525">
              <a:noFill/>
              <a:round/>
              <a:headEnd/>
              <a:tailEnd/>
            </a:ln>
            <a:effectLst/>
          </p:spPr>
          <p:txBody>
            <a:bodyPr wrap="none" anchor="ctr"/>
            <a:lstStyle/>
            <a:p>
              <a:pPr>
                <a:defRPr/>
              </a:pPr>
              <a:endParaRPr lang="de-DE">
                <a:latin typeface="Arial" charset="0"/>
              </a:endParaRPr>
            </a:p>
          </p:txBody>
        </p:sp>
      </p:grpSp>
      <p:grpSp>
        <p:nvGrpSpPr>
          <p:cNvPr id="3" name="Group 45"/>
          <p:cNvGrpSpPr>
            <a:grpSpLocks/>
          </p:cNvGrpSpPr>
          <p:nvPr/>
        </p:nvGrpSpPr>
        <p:grpSpPr bwMode="auto">
          <a:xfrm>
            <a:off x="3168651" y="3576638"/>
            <a:ext cx="615949" cy="474662"/>
            <a:chOff x="4876" y="2978"/>
            <a:chExt cx="680" cy="758"/>
          </a:xfrm>
        </p:grpSpPr>
        <p:sp>
          <p:nvSpPr>
            <p:cNvPr id="21522" name="Oval 41"/>
            <p:cNvSpPr>
              <a:spLocks noChangeArrowheads="1"/>
            </p:cNvSpPr>
            <p:nvPr/>
          </p:nvSpPr>
          <p:spPr bwMode="auto">
            <a:xfrm>
              <a:off x="4876" y="3057"/>
              <a:ext cx="680" cy="679"/>
            </a:xfrm>
            <a:prstGeom prst="ellipse">
              <a:avLst/>
            </a:prstGeom>
            <a:gradFill rotWithShape="1">
              <a:gsLst>
                <a:gs pos="0">
                  <a:srgbClr val="ECECEC"/>
                </a:gs>
                <a:gs pos="100000">
                  <a:srgbClr val="B2B2B2"/>
                </a:gs>
              </a:gsLst>
              <a:path path="shape">
                <a:fillToRect l="50000" t="50000" r="50000" b="50000"/>
              </a:path>
            </a:gradFill>
            <a:ln w="28575">
              <a:solidFill>
                <a:schemeClr val="bg1"/>
              </a:solidFill>
              <a:round/>
              <a:headEnd/>
              <a:tailEnd/>
            </a:ln>
            <a:effectLst>
              <a:outerShdw dist="53882" dir="2700000" algn="ctr" rotWithShape="0">
                <a:srgbClr val="808080">
                  <a:alpha val="50000"/>
                </a:srgbClr>
              </a:outerShdw>
            </a:effectLst>
          </p:spPr>
          <p:txBody>
            <a:bodyPr wrap="none" anchor="ctr"/>
            <a:lstStyle/>
            <a:p>
              <a:pPr>
                <a:defRPr/>
              </a:pPr>
              <a:endParaRPr lang="de-DE">
                <a:latin typeface="Arial" charset="0"/>
              </a:endParaRPr>
            </a:p>
          </p:txBody>
        </p:sp>
        <p:sp>
          <p:nvSpPr>
            <p:cNvPr id="21523" name="WordArt 42"/>
            <p:cNvSpPr>
              <a:spLocks noChangeArrowheads="1" noChangeShapeType="1" noTextEdit="1"/>
            </p:cNvSpPr>
            <p:nvPr/>
          </p:nvSpPr>
          <p:spPr bwMode="auto">
            <a:xfrm>
              <a:off x="5030" y="3244"/>
              <a:ext cx="376" cy="335"/>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1">
                    <a:gsLst>
                      <a:gs pos="0">
                        <a:srgbClr val="C40505"/>
                      </a:gs>
                      <a:gs pos="100000">
                        <a:srgbClr val="5B0202"/>
                      </a:gs>
                    </a:gsLst>
                    <a:lin ang="2700000" scaled="1"/>
                  </a:gradFill>
                  <a:latin typeface="Wingdings"/>
                </a:rPr>
                <a:t>û</a:t>
              </a:r>
            </a:p>
          </p:txBody>
        </p:sp>
        <p:sp>
          <p:nvSpPr>
            <p:cNvPr id="17" name="Oval 43"/>
            <p:cNvSpPr>
              <a:spLocks noChangeArrowheads="1"/>
            </p:cNvSpPr>
            <p:nvPr/>
          </p:nvSpPr>
          <p:spPr bwMode="auto">
            <a:xfrm>
              <a:off x="5028" y="2978"/>
              <a:ext cx="376" cy="264"/>
            </a:xfrm>
            <a:prstGeom prst="ellipse">
              <a:avLst/>
            </a:prstGeom>
            <a:gradFill rotWithShape="1">
              <a:gsLst>
                <a:gs pos="0">
                  <a:schemeClr val="bg1"/>
                </a:gs>
                <a:gs pos="100000">
                  <a:schemeClr val="bg1">
                    <a:gamma/>
                    <a:shade val="89020"/>
                    <a:invGamma/>
                    <a:alpha val="0"/>
                  </a:schemeClr>
                </a:gs>
              </a:gsLst>
              <a:lin ang="5400000" scaled="1"/>
            </a:gradFill>
            <a:ln w="9525">
              <a:noFill/>
              <a:round/>
              <a:headEnd/>
              <a:tailEnd/>
            </a:ln>
            <a:effectLst/>
          </p:spPr>
          <p:txBody>
            <a:bodyPr wrap="none" anchor="ctr"/>
            <a:lstStyle/>
            <a:p>
              <a:pPr>
                <a:defRPr/>
              </a:pPr>
              <a:endParaRPr lang="de-DE">
                <a:latin typeface="Arial" charset="0"/>
              </a:endParaRPr>
            </a:p>
          </p:txBody>
        </p:sp>
      </p:grpSp>
      <p:sp>
        <p:nvSpPr>
          <p:cNvPr id="18" name="Rectangle 17"/>
          <p:cNvSpPr/>
          <p:nvPr/>
        </p:nvSpPr>
        <p:spPr>
          <a:xfrm>
            <a:off x="1134534" y="3546476"/>
            <a:ext cx="1934633" cy="411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1" name="Rectangle 20"/>
          <p:cNvSpPr/>
          <p:nvPr/>
        </p:nvSpPr>
        <p:spPr>
          <a:xfrm>
            <a:off x="7126817" y="2190750"/>
            <a:ext cx="3782483" cy="42703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9"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strVal val="4*#ppt_w"/>
                                          </p:val>
                                        </p:tav>
                                        <p:tav tm="100000">
                                          <p:val>
                                            <p:strVal val="#ppt_w"/>
                                          </p:val>
                                        </p:tav>
                                      </p:tavLst>
                                    </p:anim>
                                    <p:anim calcmode="lin" valueType="num">
                                      <p:cBhvr>
                                        <p:cTn id="13" dur="500" fill="hold"/>
                                        <p:tgtEl>
                                          <p:spTgt spid="18"/>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32" fill="hold" grpId="1"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strVal val="4*#ppt_w"/>
                                          </p:val>
                                        </p:tav>
                                        <p:tav tm="100000">
                                          <p:val>
                                            <p:strVal val="#ppt_w"/>
                                          </p:val>
                                        </p:tav>
                                      </p:tavLst>
                                    </p:anim>
                                    <p:anim calcmode="lin" valueType="num">
                                      <p:cBhvr>
                                        <p:cTn id="28" dur="500" fill="hold"/>
                                        <p:tgtEl>
                                          <p:spTgt spid="21"/>
                                        </p:tgtEl>
                                        <p:attrNameLst>
                                          <p:attrName>ppt_h</p:attrName>
                                        </p:attrNameLst>
                                      </p:cBhvr>
                                      <p:tavLst>
                                        <p:tav tm="0">
                                          <p:val>
                                            <p:strVal val="4*#ppt_h"/>
                                          </p:val>
                                        </p:tav>
                                        <p:tav tm="100000">
                                          <p:val>
                                            <p:strVal val="#ppt_h"/>
                                          </p:val>
                                        </p:tav>
                                      </p:tavLst>
                                    </p:anim>
                                  </p:childTnLst>
                                </p:cTn>
                              </p:par>
                            </p:childTnLst>
                          </p:cTn>
                        </p:par>
                        <p:par>
                          <p:cTn id="29" fill="hold" nodeType="afterGroup">
                            <p:stCondLst>
                              <p:cond delay="500"/>
                            </p:stCondLst>
                            <p:childTnLst>
                              <p:par>
                                <p:cTn id="30" presetID="10"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nodeType="afterGroup">
                            <p:stCondLst>
                              <p:cond delay="1000"/>
                            </p:stCondLst>
                            <p:childTnLst>
                              <p:par>
                                <p:cTn id="34" presetID="47" presetClass="entr" presetSubtype="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anim calcmode="lin" valueType="num">
                                      <p:cBhvr>
                                        <p:cTn id="37" dur="500" fill="hold"/>
                                        <p:tgtEl>
                                          <p:spTgt spid="5"/>
                                        </p:tgtEl>
                                        <p:attrNameLst>
                                          <p:attrName>ppt_x</p:attrName>
                                        </p:attrNameLst>
                                      </p:cBhvr>
                                      <p:tavLst>
                                        <p:tav tm="0">
                                          <p:val>
                                            <p:strVal val="#ppt_x"/>
                                          </p:val>
                                        </p:tav>
                                        <p:tav tm="100000">
                                          <p:val>
                                            <p:strVal val="#ppt_x"/>
                                          </p:val>
                                        </p:tav>
                                      </p:tavLst>
                                    </p:anim>
                                    <p:anim calcmode="lin" valueType="num">
                                      <p:cBhvr>
                                        <p:cTn id="38"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strVal val="4*#ppt_w"/>
                                          </p:val>
                                        </p:tav>
                                        <p:tav tm="100000">
                                          <p:val>
                                            <p:strVal val="#ppt_w"/>
                                          </p:val>
                                        </p:tav>
                                      </p:tavLst>
                                    </p:anim>
                                    <p:anim calcmode="lin" valueType="num">
                                      <p:cBhvr>
                                        <p:cTn id="44" dur="500" fill="hold"/>
                                        <p:tgtEl>
                                          <p:spTgt spid="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8" grpId="0" animBg="1"/>
      <p:bldP spid="21" grpId="0" animBg="1"/>
      <p:bldP spid="2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444500" y="841376"/>
            <a:ext cx="11254317" cy="646113"/>
          </a:xfrm>
          <a:prstGeom prst="rect">
            <a:avLst/>
          </a:prstGeom>
        </p:spPr>
        <p:style>
          <a:lnRef idx="1">
            <a:schemeClr val="accent1"/>
          </a:lnRef>
          <a:fillRef idx="3">
            <a:schemeClr val="accent1"/>
          </a:fillRef>
          <a:effectRef idx="2">
            <a:schemeClr val="accent1"/>
          </a:effectRef>
          <a:fontRef idx="minor">
            <a:schemeClr val="lt1"/>
          </a:fontRef>
        </p:style>
        <p:txBody>
          <a:bodyPr tIns="91440" bIns="91440" anchor="ctr">
            <a:spAutoFit/>
          </a:bodyPr>
          <a:lstStyle/>
          <a:p>
            <a:pPr algn="l">
              <a:lnSpc>
                <a:spcPct val="150000"/>
              </a:lnSpc>
              <a:defRPr/>
            </a:pPr>
            <a:r>
              <a:rPr lang="en-US" sz="2000" b="0" dirty="0">
                <a:solidFill>
                  <a:schemeClr val="bg1"/>
                </a:solidFill>
                <a:cs typeface="Arial" charset="0"/>
              </a:rPr>
              <a:t>Few things to remember when using the super constructor call: </a:t>
            </a:r>
          </a:p>
        </p:txBody>
      </p:sp>
      <p:sp>
        <p:nvSpPr>
          <p:cNvPr id="14340" name="TextBox 14"/>
          <p:cNvSpPr txBox="1">
            <a:spLocks noChangeArrowheads="1"/>
          </p:cNvSpPr>
          <p:nvPr/>
        </p:nvSpPr>
        <p:spPr bwMode="auto">
          <a:xfrm>
            <a:off x="425451" y="1606551"/>
            <a:ext cx="11199283" cy="90011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The super() call must occur as the first statement in a constructor. </a:t>
            </a:r>
          </a:p>
        </p:txBody>
      </p:sp>
      <p:sp>
        <p:nvSpPr>
          <p:cNvPr id="14341" name="TextBox 6"/>
          <p:cNvSpPr txBox="1">
            <a:spLocks noChangeArrowheads="1"/>
          </p:cNvSpPr>
          <p:nvPr/>
        </p:nvSpPr>
        <p:spPr bwMode="auto">
          <a:xfrm>
            <a:off x="510117" y="2700338"/>
            <a:ext cx="11199283" cy="8318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The super() call can only be used in a constructor (not in ordinary methods). </a:t>
            </a:r>
          </a:p>
        </p:txBody>
      </p:sp>
      <p:sp>
        <p:nvSpPr>
          <p:cNvPr id="10" name="TextBox 6"/>
          <p:cNvSpPr txBox="1">
            <a:spLocks noChangeArrowheads="1"/>
          </p:cNvSpPr>
          <p:nvPr/>
        </p:nvSpPr>
        <p:spPr bwMode="auto">
          <a:xfrm>
            <a:off x="503767" y="3876675"/>
            <a:ext cx="11199284" cy="8318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000" b="0">
                <a:solidFill>
                  <a:schemeClr val="tx1"/>
                </a:solidFill>
                <a:cs typeface="Arial" charset="0"/>
              </a:rPr>
              <a:t>The Java compiler inserts super() call as the first statement of sub class constructor if we don’t provide it. </a:t>
            </a:r>
            <a:endParaRPr lang="en-IN" sz="2000" b="0" noProof="1">
              <a:solidFill>
                <a:schemeClr val="tx1"/>
              </a:solidFill>
              <a:cs typeface="Courier New" pitchFamily="49" charset="0"/>
            </a:endParaRPr>
          </a:p>
        </p:txBody>
      </p:sp>
      <p:sp>
        <p:nvSpPr>
          <p:cNvPr id="11" name="TextBox 10"/>
          <p:cNvSpPr txBox="1"/>
          <p:nvPr/>
        </p:nvSpPr>
        <p:spPr bwMode="auto">
          <a:xfrm>
            <a:off x="313267" y="5029200"/>
            <a:ext cx="11254317" cy="492443"/>
          </a:xfrm>
          <a:prstGeom prst="rect">
            <a:avLst/>
          </a:prstGeom>
        </p:spPr>
        <p:style>
          <a:lnRef idx="1">
            <a:schemeClr val="accent1"/>
          </a:lnRef>
          <a:fillRef idx="3">
            <a:schemeClr val="accent1"/>
          </a:fillRef>
          <a:effectRef idx="2">
            <a:schemeClr val="accent1"/>
          </a:effectRef>
          <a:fontRef idx="minor">
            <a:schemeClr val="lt1"/>
          </a:fontRef>
        </p:style>
        <p:txBody>
          <a:bodyPr tIns="91440" bIns="91440" anchor="ctr">
            <a:spAutoFit/>
          </a:bodyP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cs typeface="Courier New" pitchFamily="49" charset="0"/>
              </a:rPr>
              <a:t>Another use of super is to refer to members of the super class (just like the keyword “</a:t>
            </a:r>
            <a:r>
              <a:rPr lang="en-US" sz="2000" noProof="1">
                <a:cs typeface="Courier New" pitchFamily="49" charset="0"/>
              </a:rPr>
              <a:t>this</a:t>
            </a:r>
            <a:r>
              <a:rPr lang="en-US" sz="2000" b="0" noProof="1">
                <a:cs typeface="Courier New" pitchFamily="49" charset="0"/>
              </a:rPr>
              <a:t>” ).</a:t>
            </a:r>
          </a:p>
        </p:txBody>
      </p:sp>
      <p:sp>
        <p:nvSpPr>
          <p:cNvPr id="8"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9"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4340"/>
                                        </p:tgtEl>
                                        <p:attrNameLst>
                                          <p:attrName>style.visibility</p:attrName>
                                        </p:attrNameLst>
                                      </p:cBhvr>
                                      <p:to>
                                        <p:strVal val="visible"/>
                                      </p:to>
                                    </p:set>
                                    <p:animEffect transition="in" filter="fade">
                                      <p:cBhvr>
                                        <p:cTn id="13" dur="500"/>
                                        <p:tgtEl>
                                          <p:spTgt spid="14340"/>
                                        </p:tgtEl>
                                      </p:cBhvr>
                                    </p:animEffect>
                                    <p:anim calcmode="lin" valueType="num">
                                      <p:cBhvr>
                                        <p:cTn id="14" dur="500" fill="hold"/>
                                        <p:tgtEl>
                                          <p:spTgt spid="14340"/>
                                        </p:tgtEl>
                                        <p:attrNameLst>
                                          <p:attrName>ppt_x</p:attrName>
                                        </p:attrNameLst>
                                      </p:cBhvr>
                                      <p:tavLst>
                                        <p:tav tm="0">
                                          <p:val>
                                            <p:strVal val="#ppt_x"/>
                                          </p:val>
                                        </p:tav>
                                        <p:tav tm="100000">
                                          <p:val>
                                            <p:strVal val="#ppt_x"/>
                                          </p:val>
                                        </p:tav>
                                      </p:tavLst>
                                    </p:anim>
                                    <p:anim calcmode="lin" valueType="num">
                                      <p:cBhvr>
                                        <p:cTn id="15" dur="500" fill="hold"/>
                                        <p:tgtEl>
                                          <p:spTgt spid="14340"/>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4341"/>
                                        </p:tgtEl>
                                        <p:attrNameLst>
                                          <p:attrName>style.visibility</p:attrName>
                                        </p:attrNameLst>
                                      </p:cBhvr>
                                      <p:to>
                                        <p:strVal val="visible"/>
                                      </p:to>
                                    </p:set>
                                    <p:animEffect transition="in" filter="fade">
                                      <p:cBhvr>
                                        <p:cTn id="19" dur="500"/>
                                        <p:tgtEl>
                                          <p:spTgt spid="14341"/>
                                        </p:tgtEl>
                                      </p:cBhvr>
                                    </p:animEffect>
                                    <p:anim calcmode="lin" valueType="num">
                                      <p:cBhvr>
                                        <p:cTn id="20" dur="500" fill="hold"/>
                                        <p:tgtEl>
                                          <p:spTgt spid="14341"/>
                                        </p:tgtEl>
                                        <p:attrNameLst>
                                          <p:attrName>ppt_x</p:attrName>
                                        </p:attrNameLst>
                                      </p:cBhvr>
                                      <p:tavLst>
                                        <p:tav tm="0">
                                          <p:val>
                                            <p:strVal val="#ppt_x"/>
                                          </p:val>
                                        </p:tav>
                                        <p:tav tm="100000">
                                          <p:val>
                                            <p:strVal val="#ppt_x"/>
                                          </p:val>
                                        </p:tav>
                                      </p:tavLst>
                                    </p:anim>
                                    <p:anim calcmode="lin" valueType="num">
                                      <p:cBhvr>
                                        <p:cTn id="21" dur="500" fill="hold"/>
                                        <p:tgtEl>
                                          <p:spTgt spid="14341"/>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340" grpId="0" animBg="1"/>
      <p:bldP spid="14341"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315384" y="936626"/>
            <a:ext cx="11368616" cy="4984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tIns="91440" bIns="91440" anchor="ctr"/>
          <a:lstStyle/>
          <a:p>
            <a:pPr>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cs typeface="Courier New" pitchFamily="49" charset="0"/>
              </a:rPr>
              <a:t>When does super class constructor gets </a:t>
            </a:r>
            <a:r>
              <a:rPr lang="en-US" sz="2000" b="0" noProof="1" smtClean="0">
                <a:cs typeface="Courier New" pitchFamily="49" charset="0"/>
              </a:rPr>
              <a:t>called? </a:t>
            </a:r>
            <a:endParaRPr lang="en-US" sz="2000" b="0" noProof="1">
              <a:cs typeface="Courier New" pitchFamily="49" charset="0"/>
            </a:endParaRPr>
          </a:p>
        </p:txBody>
      </p:sp>
      <p:sp>
        <p:nvSpPr>
          <p:cNvPr id="9" name="TextBox 8"/>
          <p:cNvSpPr txBox="1">
            <a:spLocks noChangeArrowheads="1"/>
          </p:cNvSpPr>
          <p:nvPr/>
        </p:nvSpPr>
        <p:spPr bwMode="auto">
          <a:xfrm>
            <a:off x="338668" y="1863725"/>
            <a:ext cx="11267017" cy="7318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 subclass constructor invokes the constructor of the immediate superclass implicitly.</a:t>
            </a:r>
          </a:p>
        </p:txBody>
      </p:sp>
      <p:sp>
        <p:nvSpPr>
          <p:cNvPr id="8" name="TextBox 7"/>
          <p:cNvSpPr txBox="1">
            <a:spLocks noChangeArrowheads="1"/>
          </p:cNvSpPr>
          <p:nvPr/>
        </p:nvSpPr>
        <p:spPr bwMode="auto">
          <a:xfrm>
            <a:off x="359834" y="2865439"/>
            <a:ext cx="11267017" cy="13604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Ex:-In the below example the sub-class (Student) constuctor calls super-class (Person) constructor implictly.</a:t>
            </a:r>
            <a:endParaRPr lang="en-US" sz="2000" b="0" noProof="1">
              <a:solidFill>
                <a:srgbClr val="FF0000"/>
              </a:solidFill>
              <a:cs typeface="Courier New" pitchFamily="49" charset="0"/>
            </a:endParaRPr>
          </a:p>
        </p:txBody>
      </p:sp>
      <p:sp>
        <p:nvSpPr>
          <p:cNvPr id="11" name="TextBox 10"/>
          <p:cNvSpPr txBox="1">
            <a:spLocks noChangeArrowheads="1"/>
          </p:cNvSpPr>
          <p:nvPr/>
        </p:nvSpPr>
        <p:spPr bwMode="auto">
          <a:xfrm>
            <a:off x="421218" y="4540250"/>
            <a:ext cx="5884333" cy="16192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class Student extends Person{</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Student(){</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super();</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t>
            </a:r>
          </a:p>
        </p:txBody>
      </p:sp>
      <p:sp>
        <p:nvSpPr>
          <p:cNvPr id="12" name="TextBox 11"/>
          <p:cNvSpPr txBox="1">
            <a:spLocks noChangeArrowheads="1"/>
          </p:cNvSpPr>
          <p:nvPr/>
        </p:nvSpPr>
        <p:spPr bwMode="auto">
          <a:xfrm>
            <a:off x="6599767" y="4524375"/>
            <a:ext cx="5088467" cy="17351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class  Person{</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Person(){</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t>
            </a:r>
          </a:p>
        </p:txBody>
      </p:sp>
      <p:sp>
        <p:nvSpPr>
          <p:cNvPr id="10"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13"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0"/>
          <p:cNvSpPr txBox="1">
            <a:spLocks noChangeArrowheads="1"/>
          </p:cNvSpPr>
          <p:nvPr/>
        </p:nvSpPr>
        <p:spPr bwMode="auto">
          <a:xfrm>
            <a:off x="9271000" y="1774825"/>
            <a:ext cx="2059517" cy="307777"/>
          </a:xfrm>
          <a:prstGeom prst="rect">
            <a:avLst/>
          </a:prstGeom>
          <a:noFill/>
          <a:ln w="9525">
            <a:noFill/>
            <a:miter lim="800000"/>
            <a:headEnd/>
            <a:tailEnd/>
          </a:ln>
        </p:spPr>
        <p:txBody>
          <a:bodyPr>
            <a:spAutoFit/>
          </a:bodyPr>
          <a:lstStyle/>
          <a:p>
            <a:r>
              <a:rPr lang="en-US" sz="1400" b="0">
                <a:solidFill>
                  <a:schemeClr val="tx1"/>
                </a:solidFill>
                <a:cs typeface="Arial" charset="0"/>
              </a:rPr>
              <a:t>class Subscriber</a:t>
            </a:r>
            <a:endParaRPr lang="en-IN" sz="1400" b="0">
              <a:solidFill>
                <a:schemeClr val="tx1"/>
              </a:solidFill>
              <a:cs typeface="Arial" charset="0"/>
            </a:endParaRPr>
          </a:p>
        </p:txBody>
      </p:sp>
      <p:sp>
        <p:nvSpPr>
          <p:cNvPr id="26" name="TextBox 21"/>
          <p:cNvSpPr txBox="1">
            <a:spLocks noChangeArrowheads="1"/>
          </p:cNvSpPr>
          <p:nvPr/>
        </p:nvSpPr>
        <p:spPr bwMode="auto">
          <a:xfrm>
            <a:off x="4976284" y="1792289"/>
            <a:ext cx="2675467" cy="523220"/>
          </a:xfrm>
          <a:prstGeom prst="rect">
            <a:avLst/>
          </a:prstGeom>
          <a:noFill/>
          <a:ln w="9525">
            <a:noFill/>
            <a:miter lim="800000"/>
            <a:headEnd/>
            <a:tailEnd/>
          </a:ln>
        </p:spPr>
        <p:txBody>
          <a:bodyPr>
            <a:spAutoFit/>
          </a:bodyPr>
          <a:lstStyle/>
          <a:p>
            <a:r>
              <a:rPr lang="en-US" sz="1400" b="0">
                <a:solidFill>
                  <a:schemeClr val="tx1"/>
                </a:solidFill>
                <a:cs typeface="Arial" charset="0"/>
              </a:rPr>
              <a:t>class MobileSubscriber  extends Subscriber</a:t>
            </a:r>
            <a:endParaRPr lang="en-IN" sz="1400" b="0">
              <a:solidFill>
                <a:schemeClr val="tx1"/>
              </a:solidFill>
              <a:cs typeface="Arial" charset="0"/>
            </a:endParaRPr>
          </a:p>
        </p:txBody>
      </p:sp>
      <p:sp>
        <p:nvSpPr>
          <p:cNvPr id="27" name="TextBox 22"/>
          <p:cNvSpPr txBox="1">
            <a:spLocks noChangeArrowheads="1"/>
          </p:cNvSpPr>
          <p:nvPr/>
        </p:nvSpPr>
        <p:spPr bwMode="auto">
          <a:xfrm>
            <a:off x="273051" y="1797050"/>
            <a:ext cx="3363383" cy="523220"/>
          </a:xfrm>
          <a:prstGeom prst="rect">
            <a:avLst/>
          </a:prstGeom>
          <a:noFill/>
          <a:ln w="9525">
            <a:noFill/>
            <a:miter lim="800000"/>
            <a:headEnd/>
            <a:tailEnd/>
          </a:ln>
        </p:spPr>
        <p:txBody>
          <a:bodyPr>
            <a:spAutoFit/>
          </a:bodyPr>
          <a:lstStyle/>
          <a:p>
            <a:r>
              <a:rPr lang="en-US" sz="1400" b="0">
                <a:solidFill>
                  <a:schemeClr val="tx1"/>
                </a:solidFill>
                <a:cs typeface="Arial" charset="0"/>
              </a:rPr>
              <a:t>class PostPaidMobileSubscriber extends MobileSubsriber</a:t>
            </a:r>
            <a:endParaRPr lang="en-IN" sz="1400" b="0">
              <a:solidFill>
                <a:schemeClr val="tx1"/>
              </a:solidFill>
              <a:cs typeface="Arial" charset="0"/>
            </a:endParaRPr>
          </a:p>
        </p:txBody>
      </p:sp>
      <p:sp>
        <p:nvSpPr>
          <p:cNvPr id="10" name="TextBox 9"/>
          <p:cNvSpPr txBox="1">
            <a:spLocks noChangeArrowheads="1"/>
          </p:cNvSpPr>
          <p:nvPr/>
        </p:nvSpPr>
        <p:spPr bwMode="auto">
          <a:xfrm>
            <a:off x="421218" y="2735264"/>
            <a:ext cx="11161183" cy="7318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r>
              <a:rPr lang="en-US" sz="1800" b="0">
                <a:solidFill>
                  <a:schemeClr val="tx1"/>
                </a:solidFill>
                <a:cs typeface="Arial" charset="0"/>
              </a:rPr>
              <a:t>If  </a:t>
            </a:r>
            <a:r>
              <a:rPr lang="en-US" sz="1800" b="0" noProof="1">
                <a:solidFill>
                  <a:schemeClr val="tx1"/>
                </a:solidFill>
                <a:cs typeface="Courier New" pitchFamily="49" charset="0"/>
              </a:rPr>
              <a:t>an</a:t>
            </a:r>
            <a:r>
              <a:rPr lang="en-US" sz="1800" b="0">
                <a:solidFill>
                  <a:schemeClr val="tx1"/>
                </a:solidFill>
                <a:cs typeface="Arial" charset="0"/>
              </a:rPr>
              <a:t> object of PostPaidMobileSubscriber is created as:</a:t>
            </a:r>
          </a:p>
          <a:p>
            <a:pPr algn="l"/>
            <a:r>
              <a:rPr lang="en-US" sz="1800" b="0">
                <a:solidFill>
                  <a:schemeClr val="tx1"/>
                </a:solidFill>
                <a:cs typeface="Arial" charset="0"/>
              </a:rPr>
              <a:t>PostPaidMobileSubscriber ppms = new PostPaidMobileSubscriber ();     </a:t>
            </a:r>
          </a:p>
        </p:txBody>
      </p:sp>
      <p:sp>
        <p:nvSpPr>
          <p:cNvPr id="20" name="Rectangle 19"/>
          <p:cNvSpPr/>
          <p:nvPr/>
        </p:nvSpPr>
        <p:spPr>
          <a:xfrm>
            <a:off x="9211734" y="1273175"/>
            <a:ext cx="1919817" cy="50323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fontAlgn="auto">
              <a:spcBef>
                <a:spcPts val="0"/>
              </a:spcBef>
              <a:spcAft>
                <a:spcPts val="0"/>
              </a:spcAft>
              <a:defRPr/>
            </a:pPr>
            <a:r>
              <a:rPr lang="en-US" sz="1800" b="0" kern="0" dirty="0">
                <a:solidFill>
                  <a:schemeClr val="tx1"/>
                </a:solidFill>
              </a:rPr>
              <a:t>Subscriber</a:t>
            </a:r>
            <a:endParaRPr lang="en-IN" sz="1800" b="0" kern="0" dirty="0">
              <a:solidFill>
                <a:schemeClr val="tx1"/>
              </a:solidFill>
            </a:endParaRPr>
          </a:p>
        </p:txBody>
      </p:sp>
      <p:sp>
        <p:nvSpPr>
          <p:cNvPr id="21" name="Rectangle 20"/>
          <p:cNvSpPr/>
          <p:nvPr/>
        </p:nvSpPr>
        <p:spPr>
          <a:xfrm>
            <a:off x="4667251" y="1273175"/>
            <a:ext cx="2984500" cy="50323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800" b="0" kern="0" dirty="0" err="1">
                <a:solidFill>
                  <a:schemeClr val="tx1"/>
                </a:solidFill>
              </a:rPr>
              <a:t>MobileSubscriber</a:t>
            </a:r>
            <a:endParaRPr lang="en-IN" sz="1800" b="0" kern="0" dirty="0">
              <a:solidFill>
                <a:schemeClr val="tx1"/>
              </a:solidFill>
              <a:latin typeface="Calibri"/>
            </a:endParaRPr>
          </a:p>
        </p:txBody>
      </p:sp>
      <p:sp>
        <p:nvSpPr>
          <p:cNvPr id="22" name="Rectangle 21"/>
          <p:cNvSpPr/>
          <p:nvPr/>
        </p:nvSpPr>
        <p:spPr>
          <a:xfrm>
            <a:off x="251884" y="1273175"/>
            <a:ext cx="3217333" cy="50323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fontAlgn="auto">
              <a:spcBef>
                <a:spcPts val="0"/>
              </a:spcBef>
              <a:spcAft>
                <a:spcPts val="0"/>
              </a:spcAft>
              <a:defRPr/>
            </a:pPr>
            <a:r>
              <a:rPr lang="en-US" sz="1800" b="0" kern="0" dirty="0" err="1">
                <a:solidFill>
                  <a:schemeClr val="tx1"/>
                </a:solidFill>
              </a:rPr>
              <a:t>PostPaidMobile</a:t>
            </a:r>
            <a:endParaRPr lang="en-US" sz="1800" b="0" kern="0" dirty="0">
              <a:solidFill>
                <a:schemeClr val="tx1"/>
              </a:solidFill>
            </a:endParaRPr>
          </a:p>
          <a:p>
            <a:pPr fontAlgn="auto">
              <a:spcBef>
                <a:spcPts val="0"/>
              </a:spcBef>
              <a:spcAft>
                <a:spcPts val="0"/>
              </a:spcAft>
              <a:defRPr/>
            </a:pPr>
            <a:r>
              <a:rPr lang="en-US" sz="1800" b="0" kern="0" dirty="0">
                <a:solidFill>
                  <a:schemeClr val="tx1"/>
                </a:solidFill>
              </a:rPr>
              <a:t>Subscriber</a:t>
            </a:r>
            <a:endParaRPr lang="en-IN" sz="1800" b="0" kern="0" dirty="0">
              <a:solidFill>
                <a:schemeClr val="tx1"/>
              </a:solidFill>
            </a:endParaRPr>
          </a:p>
        </p:txBody>
      </p:sp>
      <p:cxnSp>
        <p:nvCxnSpPr>
          <p:cNvPr id="35" name="Straight Arrow Connector 34"/>
          <p:cNvCxnSpPr>
            <a:stCxn id="22" idx="3"/>
            <a:endCxn id="21" idx="1"/>
          </p:cNvCxnSpPr>
          <p:nvPr/>
        </p:nvCxnSpPr>
        <p:spPr>
          <a:xfrm>
            <a:off x="3469218" y="1525589"/>
            <a:ext cx="1198033" cy="1587"/>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3"/>
            <a:endCxn id="20" idx="1"/>
          </p:cNvCxnSpPr>
          <p:nvPr/>
        </p:nvCxnSpPr>
        <p:spPr>
          <a:xfrm>
            <a:off x="7651751" y="1525589"/>
            <a:ext cx="1559983" cy="1587"/>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30"/>
          <p:cNvSpPr txBox="1">
            <a:spLocks noChangeArrowheads="1"/>
          </p:cNvSpPr>
          <p:nvPr/>
        </p:nvSpPr>
        <p:spPr bwMode="auto">
          <a:xfrm>
            <a:off x="359833" y="3894139"/>
            <a:ext cx="3276600" cy="1877437"/>
          </a:xfrm>
          <a:prstGeom prst="rect">
            <a:avLst/>
          </a:prstGeom>
          <a:noFill/>
          <a:ln w="9525">
            <a:solidFill>
              <a:schemeClr val="tx1">
                <a:lumMod val="75000"/>
                <a:lumOff val="25000"/>
              </a:schemeClr>
            </a:solidFill>
            <a:miter lim="800000"/>
            <a:headEnd/>
            <a:tailEnd/>
          </a:ln>
          <a:effectLst/>
        </p:spPr>
        <p:txBody>
          <a:bodyPr>
            <a:spAutoFit/>
          </a:bodyPr>
          <a:lstStyle/>
          <a:p>
            <a:pPr fontAlgn="auto">
              <a:spcBef>
                <a:spcPts val="0"/>
              </a:spcBef>
              <a:spcAft>
                <a:spcPts val="0"/>
              </a:spcAft>
              <a:defRPr/>
            </a:pPr>
            <a:r>
              <a:rPr lang="en-US" sz="1800" b="0" kern="0" dirty="0">
                <a:solidFill>
                  <a:schemeClr val="tx1"/>
                </a:solidFill>
                <a:latin typeface="Verdana" pitchFamily="34" charset="0"/>
                <a:cs typeface="Arial" pitchFamily="34" charset="0"/>
              </a:rPr>
              <a:t>Constructor of </a:t>
            </a:r>
            <a:r>
              <a:rPr lang="en-US" sz="1800" b="0" dirty="0" err="1">
                <a:solidFill>
                  <a:schemeClr val="tx1"/>
                </a:solidFill>
                <a:latin typeface="Verdana" pitchFamily="34" charset="0"/>
              </a:rPr>
              <a:t>PostPaidMobileSubscriber</a:t>
            </a:r>
            <a:r>
              <a:rPr lang="en-US" sz="1800" b="0" dirty="0">
                <a:solidFill>
                  <a:schemeClr val="tx1"/>
                </a:solidFill>
                <a:latin typeface="Verdana" pitchFamily="34" charset="0"/>
              </a:rPr>
              <a:t> </a:t>
            </a:r>
            <a:endParaRPr lang="en-US" sz="1800" b="0" kern="0" dirty="0">
              <a:solidFill>
                <a:schemeClr val="tx1"/>
              </a:solidFill>
              <a:latin typeface="Verdana" pitchFamily="34" charset="0"/>
              <a:cs typeface="Arial" pitchFamily="34" charset="0"/>
            </a:endParaRP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p>
          <a:p>
            <a:pPr algn="l" fontAlgn="auto">
              <a:spcBef>
                <a:spcPts val="0"/>
              </a:spcBef>
              <a:spcAft>
                <a:spcPts val="0"/>
              </a:spcAft>
              <a:defRPr/>
            </a:pPr>
            <a:r>
              <a:rPr lang="en-IN" sz="1600" kern="0" dirty="0" err="1">
                <a:solidFill>
                  <a:schemeClr val="tx1"/>
                </a:solidFill>
                <a:latin typeface="Courier New" pitchFamily="49" charset="0"/>
                <a:cs typeface="Courier New" pitchFamily="49" charset="0"/>
              </a:rPr>
              <a:t>System.out.println</a:t>
            </a:r>
            <a:r>
              <a:rPr lang="en-IN" sz="1600" kern="0" dirty="0">
                <a:solidFill>
                  <a:schemeClr val="tx1"/>
                </a:solidFill>
                <a:latin typeface="Courier New" pitchFamily="49" charset="0"/>
                <a:cs typeface="Courier New" pitchFamily="49" charset="0"/>
              </a:rPr>
              <a:t>(“</a:t>
            </a:r>
            <a:r>
              <a:rPr lang="en-IN" sz="1600" kern="0" dirty="0" err="1">
                <a:solidFill>
                  <a:schemeClr val="tx1"/>
                </a:solidFill>
                <a:latin typeface="Courier New" pitchFamily="49" charset="0"/>
                <a:cs typeface="Courier New" pitchFamily="49" charset="0"/>
              </a:rPr>
              <a:t>ppmsub</a:t>
            </a:r>
            <a:r>
              <a:rPr lang="en-IN" sz="1600" kern="0" dirty="0">
                <a:solidFill>
                  <a:schemeClr val="tx1"/>
                </a:solidFill>
                <a:latin typeface="Courier New" pitchFamily="49" charset="0"/>
                <a:cs typeface="Courier New" pitchFamily="49" charset="0"/>
              </a:rPr>
              <a:t> called");</a:t>
            </a: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endParaRPr lang="en-IN" sz="1600" kern="0" dirty="0">
              <a:solidFill>
                <a:schemeClr val="tx1"/>
              </a:solidFill>
              <a:latin typeface="Courier New" pitchFamily="49" charset="0"/>
              <a:cs typeface="Courier New" pitchFamily="49" charset="0"/>
            </a:endParaRPr>
          </a:p>
        </p:txBody>
      </p:sp>
      <p:sp>
        <p:nvSpPr>
          <p:cNvPr id="42" name="TextBox 31"/>
          <p:cNvSpPr txBox="1">
            <a:spLocks noChangeArrowheads="1"/>
          </p:cNvSpPr>
          <p:nvPr/>
        </p:nvSpPr>
        <p:spPr bwMode="auto">
          <a:xfrm>
            <a:off x="4582585" y="3925889"/>
            <a:ext cx="3026833" cy="2124075"/>
          </a:xfrm>
          <a:prstGeom prst="rect">
            <a:avLst/>
          </a:prstGeom>
          <a:noFill/>
          <a:ln w="9525">
            <a:solidFill>
              <a:schemeClr val="tx1">
                <a:lumMod val="75000"/>
                <a:lumOff val="25000"/>
              </a:schemeClr>
            </a:solidFill>
            <a:miter lim="800000"/>
            <a:headEnd/>
            <a:tailEnd/>
          </a:ln>
          <a:effectLst/>
        </p:spPr>
        <p:txBody>
          <a:bodyPr>
            <a:spAutoFit/>
          </a:bodyPr>
          <a:lstStyle/>
          <a:p>
            <a:pPr fontAlgn="auto">
              <a:spcBef>
                <a:spcPts val="0"/>
              </a:spcBef>
              <a:spcAft>
                <a:spcPts val="0"/>
              </a:spcAft>
              <a:defRPr/>
            </a:pPr>
            <a:r>
              <a:rPr lang="en-US" sz="1800" b="0" kern="0" dirty="0">
                <a:solidFill>
                  <a:schemeClr val="tx1"/>
                </a:solidFill>
                <a:latin typeface="Verdana" pitchFamily="34" charset="0"/>
                <a:cs typeface="Arial" pitchFamily="34" charset="0"/>
              </a:rPr>
              <a:t>Constructor of </a:t>
            </a:r>
            <a:r>
              <a:rPr lang="en-US" sz="1800" b="0" dirty="0" err="1">
                <a:solidFill>
                  <a:schemeClr val="tx1"/>
                </a:solidFill>
                <a:latin typeface="Verdana" pitchFamily="34" charset="0"/>
              </a:rPr>
              <a:t>MobileSubscriber</a:t>
            </a:r>
            <a:r>
              <a:rPr lang="en-US" sz="1800" b="0" dirty="0">
                <a:solidFill>
                  <a:schemeClr val="tx1"/>
                </a:solidFill>
                <a:latin typeface="Verdana" pitchFamily="34" charset="0"/>
              </a:rPr>
              <a:t> </a:t>
            </a:r>
            <a:endParaRPr lang="en-US" sz="1800" b="0" kern="0" dirty="0">
              <a:solidFill>
                <a:schemeClr val="tx1"/>
              </a:solidFill>
              <a:latin typeface="Verdana" pitchFamily="34" charset="0"/>
              <a:cs typeface="Arial" pitchFamily="34" charset="0"/>
            </a:endParaRP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p>
          <a:p>
            <a:pPr algn="l" fontAlgn="auto">
              <a:spcBef>
                <a:spcPts val="0"/>
              </a:spcBef>
              <a:spcAft>
                <a:spcPts val="0"/>
              </a:spcAft>
              <a:defRPr/>
            </a:pPr>
            <a:r>
              <a:rPr lang="en-IN" sz="1600" kern="0" dirty="0" err="1">
                <a:solidFill>
                  <a:schemeClr val="tx1"/>
                </a:solidFill>
                <a:latin typeface="Courier New" pitchFamily="49" charset="0"/>
                <a:cs typeface="Courier New" pitchFamily="49" charset="0"/>
              </a:rPr>
              <a:t>System.out.println</a:t>
            </a:r>
            <a:r>
              <a:rPr lang="en-IN" sz="1600" kern="0" dirty="0">
                <a:solidFill>
                  <a:schemeClr val="tx1"/>
                </a:solidFill>
                <a:latin typeface="Courier New" pitchFamily="49" charset="0"/>
                <a:cs typeface="Courier New" pitchFamily="49" charset="0"/>
              </a:rPr>
              <a:t>(“</a:t>
            </a:r>
            <a:r>
              <a:rPr lang="en-IN" sz="1600" kern="0" dirty="0" err="1">
                <a:solidFill>
                  <a:schemeClr val="tx1"/>
                </a:solidFill>
                <a:latin typeface="Courier New" pitchFamily="49" charset="0"/>
                <a:cs typeface="Courier New" pitchFamily="49" charset="0"/>
              </a:rPr>
              <a:t>msub</a:t>
            </a:r>
            <a:r>
              <a:rPr lang="en-IN" sz="1600" kern="0" dirty="0">
                <a:solidFill>
                  <a:schemeClr val="tx1"/>
                </a:solidFill>
                <a:latin typeface="Courier New" pitchFamily="49" charset="0"/>
                <a:cs typeface="Courier New" pitchFamily="49" charset="0"/>
              </a:rPr>
              <a:t> called");</a:t>
            </a:r>
          </a:p>
          <a:p>
            <a:pPr algn="l" fontAlgn="auto">
              <a:spcBef>
                <a:spcPts val="0"/>
              </a:spcBef>
              <a:spcAft>
                <a:spcPts val="0"/>
              </a:spcAft>
              <a:defRPr/>
            </a:pP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endParaRPr lang="en-IN" sz="1600" kern="0" dirty="0">
              <a:solidFill>
                <a:schemeClr val="tx1"/>
              </a:solidFill>
              <a:latin typeface="Courier New" pitchFamily="49" charset="0"/>
              <a:cs typeface="Courier New" pitchFamily="49" charset="0"/>
            </a:endParaRPr>
          </a:p>
        </p:txBody>
      </p:sp>
      <p:sp>
        <p:nvSpPr>
          <p:cNvPr id="43" name="TextBox 32"/>
          <p:cNvSpPr txBox="1">
            <a:spLocks noChangeArrowheads="1"/>
          </p:cNvSpPr>
          <p:nvPr/>
        </p:nvSpPr>
        <p:spPr bwMode="auto">
          <a:xfrm>
            <a:off x="8434918" y="3910014"/>
            <a:ext cx="3337983" cy="1846659"/>
          </a:xfrm>
          <a:prstGeom prst="rect">
            <a:avLst/>
          </a:prstGeom>
          <a:noFill/>
          <a:ln w="9525">
            <a:solidFill>
              <a:schemeClr val="tx1">
                <a:lumMod val="75000"/>
                <a:lumOff val="25000"/>
              </a:schemeClr>
            </a:solidFill>
            <a:miter lim="800000"/>
            <a:headEnd/>
            <a:tailEnd/>
          </a:ln>
        </p:spPr>
        <p:txBody>
          <a:bodyPr>
            <a:spAutoFit/>
          </a:bodyPr>
          <a:lstStyle/>
          <a:p>
            <a:pPr fontAlgn="auto">
              <a:spcBef>
                <a:spcPts val="0"/>
              </a:spcBef>
              <a:spcAft>
                <a:spcPts val="0"/>
              </a:spcAft>
              <a:defRPr/>
            </a:pPr>
            <a:r>
              <a:rPr lang="en-US" sz="1800" b="0" kern="0" dirty="0">
                <a:solidFill>
                  <a:schemeClr val="tx1"/>
                </a:solidFill>
                <a:latin typeface="Verdana" pitchFamily="34" charset="0"/>
                <a:cs typeface="Arial" pitchFamily="34" charset="0"/>
              </a:rPr>
              <a:t>Constructor of Subscriber</a:t>
            </a: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p>
          <a:p>
            <a:pPr algn="l" fontAlgn="auto">
              <a:spcBef>
                <a:spcPts val="0"/>
              </a:spcBef>
              <a:spcAft>
                <a:spcPts val="0"/>
              </a:spcAft>
              <a:defRPr/>
            </a:pPr>
            <a:r>
              <a:rPr lang="en-IN" sz="1600" kern="0" dirty="0">
                <a:solidFill>
                  <a:schemeClr val="tx1"/>
                </a:solidFill>
                <a:latin typeface="Courier New" pitchFamily="49" charset="0"/>
                <a:cs typeface="Courier New" pitchFamily="49" charset="0"/>
              </a:rPr>
              <a:t>System.out.println(" sub called");</a:t>
            </a:r>
          </a:p>
          <a:p>
            <a:pPr algn="l" fontAlgn="auto">
              <a:spcBef>
                <a:spcPts val="0"/>
              </a:spcBef>
              <a:spcAft>
                <a:spcPts val="0"/>
              </a:spcAft>
              <a:defRPr/>
            </a:pP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endParaRPr lang="en-IN" sz="1600" kern="0" dirty="0">
              <a:solidFill>
                <a:schemeClr val="tx1"/>
              </a:solidFill>
              <a:latin typeface="Courier New" pitchFamily="49" charset="0"/>
              <a:cs typeface="Courier New" pitchFamily="49" charset="0"/>
            </a:endParaRPr>
          </a:p>
        </p:txBody>
      </p:sp>
      <p:cxnSp>
        <p:nvCxnSpPr>
          <p:cNvPr id="29" name="Elbow Connector 28"/>
          <p:cNvCxnSpPr/>
          <p:nvPr/>
        </p:nvCxnSpPr>
        <p:spPr>
          <a:xfrm rot="5400000">
            <a:off x="3377936" y="791899"/>
            <a:ext cx="442913" cy="5729816"/>
          </a:xfrm>
          <a:prstGeom prst="bentConnector3">
            <a:avLst>
              <a:gd name="adj1" fmla="val 5000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78767" y="4067176"/>
            <a:ext cx="924984" cy="1587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651751" y="4083051"/>
            <a:ext cx="840316" cy="1587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495382" y="5172869"/>
            <a:ext cx="1398588" cy="635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0800000">
            <a:off x="7382934" y="4208463"/>
            <a:ext cx="1341967" cy="1828800"/>
          </a:xfrm>
          <a:prstGeom prst="bentConnector3">
            <a:avLst>
              <a:gd name="adj1" fmla="val 51380"/>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763964" y="5151439"/>
            <a:ext cx="1241425" cy="19049"/>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0800000">
            <a:off x="3528485" y="4232275"/>
            <a:ext cx="1339849" cy="1828800"/>
          </a:xfrm>
          <a:prstGeom prst="bentConnector3">
            <a:avLst>
              <a:gd name="adj1" fmla="val 54548"/>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587375" y="5286375"/>
            <a:ext cx="155575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4" name="Text Box 1"/>
          <p:cNvSpPr txBox="1">
            <a:spLocks noChangeArrowheads="1"/>
          </p:cNvSpPr>
          <p:nvPr/>
        </p:nvSpPr>
        <p:spPr bwMode="auto">
          <a:xfrm>
            <a:off x="0" y="1"/>
            <a:ext cx="12192000" cy="641444"/>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Constructor  Chaining: </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nodeType="afterGroup">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anim calcmode="lin" valueType="num">
                                      <p:cBhvr>
                                        <p:cTn id="12" dur="500" fill="hold"/>
                                        <p:tgtEl>
                                          <p:spTgt spid="27"/>
                                        </p:tgtEl>
                                        <p:attrNameLst>
                                          <p:attrName>ppt_x</p:attrName>
                                        </p:attrNameLst>
                                      </p:cBhvr>
                                      <p:tavLst>
                                        <p:tav tm="0">
                                          <p:val>
                                            <p:strVal val="#ppt_x"/>
                                          </p:val>
                                        </p:tav>
                                        <p:tav tm="100000">
                                          <p:val>
                                            <p:strVal val="#ppt_x"/>
                                          </p:val>
                                        </p:tav>
                                      </p:tavLst>
                                    </p:anim>
                                    <p:anim calcmode="lin" valueType="num">
                                      <p:cBhvr>
                                        <p:cTn id="13" dur="500" fill="hold"/>
                                        <p:tgtEl>
                                          <p:spTgt spid="27"/>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000"/>
                            </p:stCondLst>
                            <p:childTnLst>
                              <p:par>
                                <p:cTn id="15" presetID="22" presetClass="entr" presetSubtype="8"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par>
                          <p:cTn id="18" fill="hold" nodeType="afterGroup">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nodeType="afterGroup">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ppt_x</p:attrName>
                                        </p:attrNameLst>
                                      </p:cBhvr>
                                      <p:tavLst>
                                        <p:tav tm="0">
                                          <p:val>
                                            <p:strVal val="#ppt_x"/>
                                          </p:val>
                                        </p:tav>
                                        <p:tav tm="100000">
                                          <p:val>
                                            <p:strVal val="#ppt_x"/>
                                          </p:val>
                                        </p:tav>
                                      </p:tavLst>
                                    </p:anim>
                                    <p:anim calcmode="lin" valueType="num">
                                      <p:cBhvr>
                                        <p:cTn id="27" dur="500" fill="hold"/>
                                        <p:tgtEl>
                                          <p:spTgt spid="26"/>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500"/>
                            </p:stCondLst>
                            <p:childTnLst>
                              <p:par>
                                <p:cTn id="29" presetID="22" presetClass="entr" presetSubtype="8"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nodeType="afterGroup">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nodeType="afterGroup">
                            <p:stCondLst>
                              <p:cond delay="3500"/>
                            </p:stCondLst>
                            <p:childTnLst>
                              <p:par>
                                <p:cTn id="37" presetID="47"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anim calcmode="lin" valueType="num">
                                      <p:cBhvr>
                                        <p:cTn id="40" dur="500" fill="hold"/>
                                        <p:tgtEl>
                                          <p:spTgt spid="25"/>
                                        </p:tgtEl>
                                        <p:attrNameLst>
                                          <p:attrName>ppt_x</p:attrName>
                                        </p:attrNameLst>
                                      </p:cBhvr>
                                      <p:tavLst>
                                        <p:tav tm="0">
                                          <p:val>
                                            <p:strVal val="#ppt_x"/>
                                          </p:val>
                                        </p:tav>
                                        <p:tav tm="100000">
                                          <p:val>
                                            <p:strVal val="#ppt_x"/>
                                          </p:val>
                                        </p:tav>
                                      </p:tavLst>
                                    </p:anim>
                                    <p:anim calcmode="lin" valueType="num">
                                      <p:cBhvr>
                                        <p:cTn id="41" dur="500" fill="hold"/>
                                        <p:tgtEl>
                                          <p:spTgt spid="25"/>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4000"/>
                            </p:stCondLst>
                            <p:childTnLst>
                              <p:par>
                                <p:cTn id="43" presetID="47"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anim calcmode="lin" valueType="num">
                                      <p:cBhvr>
                                        <p:cTn id="46" dur="500" fill="hold"/>
                                        <p:tgtEl>
                                          <p:spTgt spid="10"/>
                                        </p:tgtEl>
                                        <p:attrNameLst>
                                          <p:attrName>ppt_x</p:attrName>
                                        </p:attrNameLst>
                                      </p:cBhvr>
                                      <p:tavLst>
                                        <p:tav tm="0">
                                          <p:val>
                                            <p:strVal val="#ppt_x"/>
                                          </p:val>
                                        </p:tav>
                                        <p:tav tm="100000">
                                          <p:val>
                                            <p:strVal val="#ppt_x"/>
                                          </p:val>
                                        </p:tav>
                                      </p:tavLst>
                                    </p:anim>
                                    <p:anim calcmode="lin" valueType="num">
                                      <p:cBhvr>
                                        <p:cTn id="4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up)">
                                      <p:cBhvr>
                                        <p:cTn id="52" dur="500"/>
                                        <p:tgtEl>
                                          <p:spTgt spid="29"/>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500"/>
                                        <p:tgtEl>
                                          <p:spTgt spid="41"/>
                                        </p:tgtEl>
                                      </p:cBhvr>
                                    </p:animEffect>
                                  </p:childTnLst>
                                </p:cTn>
                              </p:par>
                            </p:childTnLst>
                          </p:cTn>
                        </p:par>
                        <p:par>
                          <p:cTn id="57" fill="hold" nodeType="afterGroup">
                            <p:stCondLst>
                              <p:cond delay="1000"/>
                            </p:stCondLst>
                            <p:childTnLst>
                              <p:par>
                                <p:cTn id="58" presetID="22" presetClass="entr" presetSubtype="8" fill="hold"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nodeType="afterGroup">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left)">
                                      <p:cBhvr>
                                        <p:cTn id="64" dur="500"/>
                                        <p:tgtEl>
                                          <p:spTgt spid="42"/>
                                        </p:tgtEl>
                                      </p:cBhvr>
                                    </p:animEffect>
                                  </p:childTnLst>
                                </p:cTn>
                              </p:par>
                            </p:childTnLst>
                          </p:cTn>
                        </p:par>
                        <p:par>
                          <p:cTn id="65" fill="hold" nodeType="afterGroup">
                            <p:stCondLst>
                              <p:cond delay="2000"/>
                            </p:stCondLst>
                            <p:childTnLst>
                              <p:par>
                                <p:cTn id="66" presetID="22" presetClass="entr" presetSubtype="8"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left)">
                                      <p:cBhvr>
                                        <p:cTn id="68" dur="500"/>
                                        <p:tgtEl>
                                          <p:spTgt spid="32"/>
                                        </p:tgtEl>
                                      </p:cBhvr>
                                    </p:animEffect>
                                  </p:childTnLst>
                                </p:cTn>
                              </p:par>
                            </p:childTnLst>
                          </p:cTn>
                        </p:par>
                        <p:par>
                          <p:cTn id="69" fill="hold" nodeType="afterGroup">
                            <p:stCondLst>
                              <p:cond delay="2500"/>
                            </p:stCondLst>
                            <p:childTnLst>
                              <p:par>
                                <p:cTn id="70" presetID="22" presetClass="entr" presetSubtype="8" fill="hold" grpId="0"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nodeType="afterGroup">
                            <p:stCondLst>
                              <p:cond delay="3000"/>
                            </p:stCondLst>
                            <p:childTnLst>
                              <p:par>
                                <p:cTn id="74" presetID="22" presetClass="entr" presetSubtype="1" fill="hold"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up)">
                                      <p:cBhvr>
                                        <p:cTn id="76" dur="500"/>
                                        <p:tgtEl>
                                          <p:spTgt spid="33"/>
                                        </p:tgtEl>
                                      </p:cBhvr>
                                    </p:animEffect>
                                  </p:childTnLst>
                                </p:cTn>
                              </p:par>
                            </p:childTnLst>
                          </p:cTn>
                        </p:par>
                        <p:par>
                          <p:cTn id="77" fill="hold" nodeType="afterGroup">
                            <p:stCondLst>
                              <p:cond delay="3500"/>
                            </p:stCondLst>
                            <p:childTnLst>
                              <p:par>
                                <p:cTn id="78" presetID="22" presetClass="entr" presetSubtype="2" fill="hold" nodeType="after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right)">
                                      <p:cBhvr>
                                        <p:cTn id="80" dur="500"/>
                                        <p:tgtEl>
                                          <p:spTgt spid="44"/>
                                        </p:tgtEl>
                                      </p:cBhvr>
                                    </p:animEffect>
                                  </p:childTnLst>
                                </p:cTn>
                              </p:par>
                            </p:childTnLst>
                          </p:cTn>
                        </p:par>
                        <p:par>
                          <p:cTn id="81" fill="hold" nodeType="afterGroup">
                            <p:stCondLst>
                              <p:cond delay="4000"/>
                            </p:stCondLst>
                            <p:childTnLst>
                              <p:par>
                                <p:cTn id="82" presetID="22" presetClass="entr" presetSubtype="1" fill="hold" nodeType="after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wipe(up)">
                                      <p:cBhvr>
                                        <p:cTn id="84" dur="500"/>
                                        <p:tgtEl>
                                          <p:spTgt spid="53"/>
                                        </p:tgtEl>
                                      </p:cBhvr>
                                    </p:animEffect>
                                  </p:childTnLst>
                                </p:cTn>
                              </p:par>
                            </p:childTnLst>
                          </p:cTn>
                        </p:par>
                        <p:par>
                          <p:cTn id="85" fill="hold" nodeType="afterGroup">
                            <p:stCondLst>
                              <p:cond delay="4500"/>
                            </p:stCondLst>
                            <p:childTnLst>
                              <p:par>
                                <p:cTn id="86" presetID="22" presetClass="entr" presetSubtype="2" fill="hold" nodeType="after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wipe(right)">
                                      <p:cBhvr>
                                        <p:cTn id="88" dur="500"/>
                                        <p:tgtEl>
                                          <p:spTgt spid="54"/>
                                        </p:tgtEl>
                                      </p:cBhvr>
                                    </p:animEffect>
                                  </p:childTnLst>
                                </p:cTn>
                              </p:par>
                            </p:childTnLst>
                          </p:cTn>
                        </p:par>
                        <p:par>
                          <p:cTn id="89" fill="hold" nodeType="afterGroup">
                            <p:stCondLst>
                              <p:cond delay="5000"/>
                            </p:stCondLst>
                            <p:childTnLst>
                              <p:par>
                                <p:cTn id="90" presetID="22" presetClass="entr" presetSubtype="1" fill="hold" nodeType="afterEffect">
                                  <p:stCondLst>
                                    <p:cond delay="0"/>
                                  </p:stCondLst>
                                  <p:childTnLst>
                                    <p:set>
                                      <p:cBhvr>
                                        <p:cTn id="91" dur="1" fill="hold">
                                          <p:stCondLst>
                                            <p:cond delay="0"/>
                                          </p:stCondLst>
                                        </p:cTn>
                                        <p:tgtEl>
                                          <p:spTgt spid="55"/>
                                        </p:tgtEl>
                                        <p:attrNameLst>
                                          <p:attrName>style.visibility</p:attrName>
                                        </p:attrNameLst>
                                      </p:cBhvr>
                                      <p:to>
                                        <p:strVal val="visible"/>
                                      </p:to>
                                    </p:set>
                                    <p:animEffect transition="in" filter="wipe(up)">
                                      <p:cBhvr>
                                        <p:cTn id="9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10" grpId="0" animBg="1"/>
      <p:bldP spid="20" grpId="0" animBg="1"/>
      <p:bldP spid="21" grpId="0" animBg="1"/>
      <p:bldP spid="22" grpId="0" animBg="1"/>
      <p:bldP spid="41" grpId="0" animBg="1"/>
      <p:bldP spid="4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2"/>
          <p:cNvGraphicFramePr>
            <a:graphicFrameLocks noGrp="1"/>
          </p:cNvGraphicFramePr>
          <p:nvPr/>
        </p:nvGraphicFramePr>
        <p:xfrm>
          <a:off x="294217" y="1271588"/>
          <a:ext cx="9753600" cy="1692660"/>
        </p:xfrm>
        <a:graphic>
          <a:graphicData uri="http://schemas.openxmlformats.org/drawingml/2006/table">
            <a:tbl>
              <a:tblPr/>
              <a:tblGrid>
                <a:gridCol w="9753600"/>
              </a:tblGrid>
              <a:tr h="1692275">
                <a:tc>
                  <a:txBody>
                    <a:bodyPr/>
                    <a:lstStyle/>
                    <a:p>
                      <a:r>
                        <a:rPr lang="en-US" sz="1600" b="0" kern="1200" dirty="0" smtClean="0">
                          <a:solidFill>
                            <a:schemeClr val="tx1"/>
                          </a:solidFill>
                          <a:latin typeface="+mj-lt"/>
                          <a:ea typeface="+mn-ea"/>
                          <a:cs typeface="+mn-cs"/>
                        </a:rPr>
                        <a:t>public class Subscriber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public Subscriber ()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r>
                        <a:rPr lang="en-US" sz="1600" b="0" kern="1200" dirty="0" err="1" smtClean="0">
                          <a:solidFill>
                            <a:schemeClr val="tx1"/>
                          </a:solidFill>
                          <a:latin typeface="+mj-lt"/>
                          <a:ea typeface="+mn-ea"/>
                          <a:cs typeface="+mn-cs"/>
                        </a:rPr>
                        <a:t>System.out.println</a:t>
                      </a:r>
                      <a:r>
                        <a:rPr lang="en-US" sz="1600" b="0" kern="1200" dirty="0" smtClean="0">
                          <a:solidFill>
                            <a:schemeClr val="tx1"/>
                          </a:solidFill>
                          <a:latin typeface="+mj-lt"/>
                          <a:ea typeface="+mn-ea"/>
                          <a:cs typeface="+mn-cs"/>
                        </a:rPr>
                        <a:t> (“Subscriber</a:t>
                      </a:r>
                      <a:r>
                        <a:rPr lang="en-US" sz="1600" b="0" kern="1200" baseline="0" dirty="0" smtClean="0">
                          <a:solidFill>
                            <a:schemeClr val="tx1"/>
                          </a:solidFill>
                          <a:latin typeface="+mj-lt"/>
                          <a:ea typeface="+mn-ea"/>
                          <a:cs typeface="+mn-cs"/>
                        </a:rPr>
                        <a:t>  is </a:t>
                      </a:r>
                      <a:r>
                        <a:rPr lang="en-US" sz="1600" b="0" kern="1200" dirty="0" smtClean="0">
                          <a:solidFill>
                            <a:schemeClr val="tx1"/>
                          </a:solidFill>
                          <a:latin typeface="+mj-lt"/>
                          <a:ea typeface="+mn-ea"/>
                          <a:cs typeface="+mn-cs"/>
                        </a:rPr>
                        <a:t>called");</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a:t>
                      </a:r>
                      <a:endParaRPr lang="en-IN" sz="1600" b="0" kern="1200" dirty="0">
                        <a:solidFill>
                          <a:schemeClr val="tx1"/>
                        </a:solidFill>
                        <a:latin typeface="+mj-lt"/>
                        <a:ea typeface="+mn-ea"/>
                        <a:cs typeface="+mn-cs"/>
                      </a:endParaRPr>
                    </a:p>
                  </a:txBody>
                  <a:tcPr marL="119999" marR="119999" marT="182832" marB="46788"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r>
            </a:tbl>
          </a:graphicData>
        </a:graphic>
      </p:graphicFrame>
      <p:graphicFrame>
        <p:nvGraphicFramePr>
          <p:cNvPr id="10" name="Group 2"/>
          <p:cNvGraphicFramePr>
            <a:graphicFrameLocks noGrp="1"/>
          </p:cNvGraphicFramePr>
          <p:nvPr/>
        </p:nvGraphicFramePr>
        <p:xfrm>
          <a:off x="378884" y="4824414"/>
          <a:ext cx="9836149" cy="1660525"/>
        </p:xfrm>
        <a:graphic>
          <a:graphicData uri="http://schemas.openxmlformats.org/drawingml/2006/table">
            <a:tbl>
              <a:tblPr/>
              <a:tblGrid>
                <a:gridCol w="9836149"/>
              </a:tblGrid>
              <a:tr h="1660525">
                <a:tc>
                  <a:txBody>
                    <a:bodyPr/>
                    <a:lstStyle/>
                    <a:p>
                      <a:r>
                        <a:rPr lang="en-US" sz="1600" b="0" kern="1200" dirty="0" smtClean="0">
                          <a:solidFill>
                            <a:schemeClr val="tx1"/>
                          </a:solidFill>
                          <a:latin typeface="+mj-lt"/>
                          <a:ea typeface="+mn-ea"/>
                          <a:cs typeface="+mn-cs"/>
                        </a:rPr>
                        <a:t>public class </a:t>
                      </a:r>
                      <a:r>
                        <a:rPr lang="en-US" sz="1600" b="0" kern="1200" dirty="0" err="1" smtClean="0">
                          <a:solidFill>
                            <a:schemeClr val="tx1"/>
                          </a:solidFill>
                          <a:latin typeface="+mj-lt"/>
                          <a:ea typeface="+mn-ea"/>
                          <a:cs typeface="+mn-cs"/>
                        </a:rPr>
                        <a:t>PostPaidMobileSubscriber</a:t>
                      </a:r>
                      <a:r>
                        <a:rPr lang="en-US" sz="1600" b="0" kern="1200" dirty="0" smtClean="0">
                          <a:solidFill>
                            <a:schemeClr val="tx1"/>
                          </a:solidFill>
                          <a:latin typeface="+mj-lt"/>
                          <a:ea typeface="+mn-ea"/>
                          <a:cs typeface="+mn-cs"/>
                        </a:rPr>
                        <a:t> extends </a:t>
                      </a:r>
                      <a:r>
                        <a:rPr lang="en-US" sz="1600" b="0" kern="1200" dirty="0" err="1" smtClean="0">
                          <a:solidFill>
                            <a:schemeClr val="tx1"/>
                          </a:solidFill>
                          <a:latin typeface="+mj-lt"/>
                          <a:ea typeface="+mn-ea"/>
                          <a:cs typeface="+mn-cs"/>
                        </a:rPr>
                        <a:t>MobileSubscriber</a:t>
                      </a:r>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public </a:t>
                      </a:r>
                      <a:r>
                        <a:rPr lang="en-US" sz="1600" b="0" kern="1200" dirty="0" err="1" smtClean="0">
                          <a:solidFill>
                            <a:schemeClr val="tx1"/>
                          </a:solidFill>
                          <a:latin typeface="+mj-lt"/>
                          <a:ea typeface="+mn-ea"/>
                          <a:cs typeface="+mn-cs"/>
                        </a:rPr>
                        <a:t>PostPaidMobileSubscriber</a:t>
                      </a:r>
                      <a:r>
                        <a:rPr lang="en-US" sz="1600" b="0" kern="1200" dirty="0" smtClean="0">
                          <a:solidFill>
                            <a:schemeClr val="tx1"/>
                          </a:solidFill>
                          <a:latin typeface="+mj-lt"/>
                          <a:ea typeface="+mn-ea"/>
                          <a:cs typeface="+mn-cs"/>
                        </a:rPr>
                        <a:t> ()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r>
                        <a:rPr lang="en-US" sz="1600" b="0" kern="1200" dirty="0" err="1" smtClean="0">
                          <a:solidFill>
                            <a:schemeClr val="tx1"/>
                          </a:solidFill>
                          <a:latin typeface="+mj-lt"/>
                          <a:ea typeface="+mn-ea"/>
                          <a:cs typeface="+mn-cs"/>
                        </a:rPr>
                        <a:t>System.out.println</a:t>
                      </a:r>
                      <a:r>
                        <a:rPr lang="en-US" sz="1600" b="0" kern="1200" dirty="0" smtClean="0">
                          <a:solidFill>
                            <a:schemeClr val="tx1"/>
                          </a:solidFill>
                          <a:latin typeface="+mj-lt"/>
                          <a:ea typeface="+mn-ea"/>
                          <a:cs typeface="+mn-cs"/>
                        </a:rPr>
                        <a:t> (“Postpaid</a:t>
                      </a:r>
                      <a:r>
                        <a:rPr lang="en-US" sz="1600" b="0" kern="1200" baseline="0" dirty="0" smtClean="0">
                          <a:solidFill>
                            <a:schemeClr val="tx1"/>
                          </a:solidFill>
                          <a:latin typeface="+mj-lt"/>
                          <a:ea typeface="+mn-ea"/>
                          <a:cs typeface="+mn-cs"/>
                        </a:rPr>
                        <a:t> mobile </a:t>
                      </a:r>
                      <a:r>
                        <a:rPr lang="en-US" sz="1600" b="0" kern="1200" dirty="0" smtClean="0">
                          <a:solidFill>
                            <a:schemeClr val="tx1"/>
                          </a:solidFill>
                          <a:latin typeface="+mj-lt"/>
                          <a:ea typeface="+mn-ea"/>
                          <a:cs typeface="+mn-cs"/>
                        </a:rPr>
                        <a:t>Subscriber</a:t>
                      </a:r>
                      <a:r>
                        <a:rPr lang="en-US" sz="1600" b="0" kern="1200" baseline="0" dirty="0" smtClean="0">
                          <a:solidFill>
                            <a:schemeClr val="tx1"/>
                          </a:solidFill>
                          <a:latin typeface="+mj-lt"/>
                          <a:ea typeface="+mn-ea"/>
                          <a:cs typeface="+mn-cs"/>
                        </a:rPr>
                        <a:t> is </a:t>
                      </a:r>
                      <a:r>
                        <a:rPr lang="en-US" sz="1600" b="0" kern="1200" dirty="0" smtClean="0">
                          <a:solidFill>
                            <a:schemeClr val="tx1"/>
                          </a:solidFill>
                          <a:latin typeface="+mj-lt"/>
                          <a:ea typeface="+mn-ea"/>
                          <a:cs typeface="+mn-cs"/>
                        </a:rPr>
                        <a:t>called");</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a:t>
                      </a:r>
                      <a:endParaRPr lang="en-IN" sz="1600" b="0" kern="1200" dirty="0">
                        <a:solidFill>
                          <a:schemeClr val="tx1"/>
                        </a:solidFill>
                        <a:latin typeface="+mj-lt"/>
                        <a:ea typeface="+mn-ea"/>
                        <a:cs typeface="+mn-cs"/>
                      </a:endParaRPr>
                    </a:p>
                  </a:txBody>
                  <a:tcPr marL="119988" marR="119988" marT="182807" marB="46781"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r>
            </a:tbl>
          </a:graphicData>
        </a:graphic>
      </p:graphicFrame>
      <p:graphicFrame>
        <p:nvGraphicFramePr>
          <p:cNvPr id="11" name="Group 2"/>
          <p:cNvGraphicFramePr>
            <a:graphicFrameLocks noGrp="1"/>
          </p:cNvGraphicFramePr>
          <p:nvPr/>
        </p:nvGraphicFramePr>
        <p:xfrm>
          <a:off x="336552" y="3059113"/>
          <a:ext cx="9732433" cy="1739900"/>
        </p:xfrm>
        <a:graphic>
          <a:graphicData uri="http://schemas.openxmlformats.org/drawingml/2006/table">
            <a:tbl>
              <a:tblPr/>
              <a:tblGrid>
                <a:gridCol w="9732433"/>
              </a:tblGrid>
              <a:tr h="1739900">
                <a:tc>
                  <a:txBody>
                    <a:bodyPr/>
                    <a:lstStyle/>
                    <a:p>
                      <a:r>
                        <a:rPr lang="en-US" sz="1600" b="0" kern="1200" dirty="0" smtClean="0">
                          <a:solidFill>
                            <a:schemeClr val="tx1"/>
                          </a:solidFill>
                          <a:latin typeface="+mj-lt"/>
                          <a:ea typeface="+mn-ea"/>
                          <a:cs typeface="+mn-cs"/>
                        </a:rPr>
                        <a:t>public class </a:t>
                      </a:r>
                      <a:r>
                        <a:rPr lang="en-US" sz="1600" b="0" kern="1200" dirty="0" err="1" smtClean="0">
                          <a:solidFill>
                            <a:schemeClr val="tx1"/>
                          </a:solidFill>
                          <a:latin typeface="+mj-lt"/>
                          <a:ea typeface="+mn-ea"/>
                          <a:cs typeface="+mn-cs"/>
                        </a:rPr>
                        <a:t>MobileSubscriber</a:t>
                      </a:r>
                      <a:r>
                        <a:rPr lang="en-US" sz="1600" b="0" kern="1200" dirty="0" smtClean="0">
                          <a:solidFill>
                            <a:schemeClr val="tx1"/>
                          </a:solidFill>
                          <a:latin typeface="+mj-lt"/>
                          <a:ea typeface="+mn-ea"/>
                          <a:cs typeface="+mn-cs"/>
                        </a:rPr>
                        <a:t> extends Subscriber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public </a:t>
                      </a:r>
                      <a:r>
                        <a:rPr lang="en-US" sz="1600" b="0" kern="1200" dirty="0" err="1" smtClean="0">
                          <a:solidFill>
                            <a:schemeClr val="tx1"/>
                          </a:solidFill>
                          <a:latin typeface="+mj-lt"/>
                          <a:ea typeface="+mn-ea"/>
                          <a:cs typeface="+mn-cs"/>
                        </a:rPr>
                        <a:t>MobileSubscriber</a:t>
                      </a:r>
                      <a:r>
                        <a:rPr lang="en-US" sz="1600" b="0" kern="1200" dirty="0" smtClean="0">
                          <a:solidFill>
                            <a:schemeClr val="tx1"/>
                          </a:solidFill>
                          <a:latin typeface="+mj-lt"/>
                          <a:ea typeface="+mn-ea"/>
                          <a:cs typeface="+mn-cs"/>
                        </a:rPr>
                        <a:t> ()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r>
                        <a:rPr lang="en-US" sz="1600" b="0" kern="1200" dirty="0" err="1" smtClean="0">
                          <a:solidFill>
                            <a:schemeClr val="tx1"/>
                          </a:solidFill>
                          <a:latin typeface="+mj-lt"/>
                          <a:ea typeface="+mn-ea"/>
                          <a:cs typeface="+mn-cs"/>
                        </a:rPr>
                        <a:t>System.out.println</a:t>
                      </a:r>
                      <a:r>
                        <a:rPr lang="en-US" sz="1600" b="0" kern="1200" dirty="0" smtClean="0">
                          <a:solidFill>
                            <a:schemeClr val="tx1"/>
                          </a:solidFill>
                          <a:latin typeface="+mj-lt"/>
                          <a:ea typeface="+mn-ea"/>
                          <a:cs typeface="+mn-cs"/>
                        </a:rPr>
                        <a:t> (“</a:t>
                      </a:r>
                      <a:r>
                        <a:rPr lang="en-US" sz="1600" b="0" kern="1200" baseline="0" dirty="0" smtClean="0">
                          <a:solidFill>
                            <a:schemeClr val="tx1"/>
                          </a:solidFill>
                          <a:latin typeface="+mj-lt"/>
                          <a:ea typeface="+mn-ea"/>
                          <a:cs typeface="+mn-cs"/>
                        </a:rPr>
                        <a:t> Mobile </a:t>
                      </a:r>
                      <a:r>
                        <a:rPr lang="en-US" sz="1600" b="0" kern="1200" dirty="0" smtClean="0">
                          <a:solidFill>
                            <a:schemeClr val="tx1"/>
                          </a:solidFill>
                          <a:latin typeface="+mj-lt"/>
                          <a:ea typeface="+mn-ea"/>
                          <a:cs typeface="+mn-cs"/>
                        </a:rPr>
                        <a:t>Subscriber</a:t>
                      </a:r>
                      <a:r>
                        <a:rPr lang="en-US" sz="1600" b="0" kern="1200" baseline="0" dirty="0" smtClean="0">
                          <a:solidFill>
                            <a:schemeClr val="tx1"/>
                          </a:solidFill>
                          <a:latin typeface="+mj-lt"/>
                          <a:ea typeface="+mn-ea"/>
                          <a:cs typeface="+mn-cs"/>
                        </a:rPr>
                        <a:t> is </a:t>
                      </a:r>
                      <a:r>
                        <a:rPr lang="en-US" sz="1600" b="0" kern="1200" dirty="0" smtClean="0">
                          <a:solidFill>
                            <a:schemeClr val="tx1"/>
                          </a:solidFill>
                          <a:latin typeface="+mj-lt"/>
                          <a:ea typeface="+mn-ea"/>
                          <a:cs typeface="+mn-cs"/>
                        </a:rPr>
                        <a:t>called");</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a:t>
                      </a:r>
                      <a:endParaRPr lang="en-IN" sz="1600" b="0" kern="1200" dirty="0">
                        <a:solidFill>
                          <a:schemeClr val="tx1"/>
                        </a:solidFill>
                        <a:latin typeface="+mj-lt"/>
                        <a:ea typeface="+mn-ea"/>
                        <a:cs typeface="+mn-cs"/>
                      </a:endParaRPr>
                    </a:p>
                  </a:txBody>
                  <a:tcPr marL="120001" marR="120001" marT="182868" marB="46797"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r>
            </a:tbl>
          </a:graphicData>
        </a:graphic>
      </p:graphicFrame>
      <p:sp>
        <p:nvSpPr>
          <p:cNvPr id="9" name="Text Box 1"/>
          <p:cNvSpPr txBox="1">
            <a:spLocks noChangeArrowheads="1"/>
          </p:cNvSpPr>
          <p:nvPr/>
        </p:nvSpPr>
        <p:spPr bwMode="auto">
          <a:xfrm>
            <a:off x="0" y="0"/>
            <a:ext cx="12192000" cy="777921"/>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Verdana" pitchFamily="34" charset="0"/>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Verdana" pitchFamily="34" charset="0"/>
              </a:rPr>
              <a:t>Constructor Chaining in inheritance</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3795184"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latin typeface="Verdana" pitchFamily="34" charset="0"/>
            </a:endParaRPr>
          </a:p>
        </p:txBody>
      </p:sp>
      <p:graphicFrame>
        <p:nvGraphicFramePr>
          <p:cNvPr id="11" name="Group 2"/>
          <p:cNvGraphicFramePr>
            <a:graphicFrameLocks noGrp="1"/>
          </p:cNvGraphicFramePr>
          <p:nvPr/>
        </p:nvGraphicFramePr>
        <p:xfrm>
          <a:off x="351367" y="1087438"/>
          <a:ext cx="11161184" cy="2265362"/>
        </p:xfrm>
        <a:graphic>
          <a:graphicData uri="http://schemas.openxmlformats.org/drawingml/2006/table">
            <a:tbl>
              <a:tblPr/>
              <a:tblGrid>
                <a:gridCol w="11161184"/>
              </a:tblGrid>
              <a:tr h="2265362">
                <a:tc>
                  <a:txBody>
                    <a:bodyPr/>
                    <a:lstStyle/>
                    <a:p>
                      <a:r>
                        <a:rPr lang="en-US" sz="1600" b="0" kern="1200" dirty="0" smtClean="0">
                          <a:solidFill>
                            <a:schemeClr val="tx1"/>
                          </a:solidFill>
                          <a:latin typeface="+mj-lt"/>
                          <a:ea typeface="+mn-ea"/>
                          <a:cs typeface="+mn-cs"/>
                        </a:rPr>
                        <a:t>public class </a:t>
                      </a:r>
                      <a:r>
                        <a:rPr lang="en-US" sz="1600" b="0" kern="1200" dirty="0" err="1" smtClean="0">
                          <a:solidFill>
                            <a:schemeClr val="tx1"/>
                          </a:solidFill>
                          <a:latin typeface="+mj-lt"/>
                          <a:ea typeface="+mn-ea"/>
                          <a:cs typeface="+mn-cs"/>
                        </a:rPr>
                        <a:t>RunProgram</a:t>
                      </a:r>
                      <a:r>
                        <a:rPr lang="en-US" sz="1600" b="0" kern="1200" dirty="0" smtClean="0">
                          <a:solidFill>
                            <a:schemeClr val="tx1"/>
                          </a:solidFill>
                          <a:latin typeface="+mj-lt"/>
                          <a:ea typeface="+mn-ea"/>
                          <a:cs typeface="+mn-cs"/>
                        </a:rPr>
                        <a:t>{</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public static void main(String </a:t>
                      </a:r>
                      <a:r>
                        <a:rPr lang="en-US" sz="1600" b="0" kern="1200" dirty="0" err="1" smtClean="0">
                          <a:solidFill>
                            <a:schemeClr val="tx1"/>
                          </a:solidFill>
                          <a:latin typeface="+mj-lt"/>
                          <a:ea typeface="+mn-ea"/>
                          <a:cs typeface="+mn-cs"/>
                        </a:rPr>
                        <a:t>args</a:t>
                      </a:r>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p>
                    <a:p>
                      <a:r>
                        <a:rPr lang="en-US" sz="1600" b="0" kern="1200" dirty="0" smtClean="0">
                          <a:solidFill>
                            <a:schemeClr val="tx1"/>
                          </a:solidFill>
                          <a:latin typeface="+mj-lt"/>
                          <a:ea typeface="+mn-ea"/>
                          <a:cs typeface="+mn-cs"/>
                        </a:rPr>
                        <a:t>        </a:t>
                      </a:r>
                      <a:r>
                        <a:rPr lang="en-US" sz="1600" b="0" kern="1200" dirty="0" err="1" smtClean="0">
                          <a:solidFill>
                            <a:schemeClr val="tx1"/>
                          </a:solidFill>
                          <a:latin typeface="+mj-lt"/>
                          <a:ea typeface="+mn-ea"/>
                          <a:cs typeface="+mn-cs"/>
                        </a:rPr>
                        <a:t>PostPaidSubscriber</a:t>
                      </a:r>
                      <a:r>
                        <a:rPr lang="en-US" sz="1600" b="0" kern="1200" dirty="0" smtClean="0">
                          <a:solidFill>
                            <a:schemeClr val="tx1"/>
                          </a:solidFill>
                          <a:latin typeface="+mj-lt"/>
                          <a:ea typeface="+mn-ea"/>
                          <a:cs typeface="+mn-cs"/>
                        </a:rPr>
                        <a:t> </a:t>
                      </a:r>
                      <a:r>
                        <a:rPr lang="en-US" sz="1600" b="0" kern="1200" dirty="0" err="1" smtClean="0">
                          <a:solidFill>
                            <a:schemeClr val="tx1"/>
                          </a:solidFill>
                          <a:latin typeface="+mj-lt"/>
                          <a:ea typeface="+mn-ea"/>
                          <a:cs typeface="+mn-cs"/>
                        </a:rPr>
                        <a:t>ppsc</a:t>
                      </a:r>
                      <a:r>
                        <a:rPr lang="en-US" sz="1600" b="0" kern="1200" dirty="0" smtClean="0">
                          <a:solidFill>
                            <a:schemeClr val="tx1"/>
                          </a:solidFill>
                          <a:latin typeface="+mj-lt"/>
                          <a:ea typeface="+mn-ea"/>
                          <a:cs typeface="+mn-cs"/>
                        </a:rPr>
                        <a:t> = new </a:t>
                      </a:r>
                      <a:r>
                        <a:rPr lang="en-US" sz="1600" b="0" kern="1200" dirty="0" err="1" smtClean="0">
                          <a:solidFill>
                            <a:schemeClr val="tx1"/>
                          </a:solidFill>
                          <a:latin typeface="+mn-lt"/>
                          <a:ea typeface="+mn-ea"/>
                          <a:cs typeface="+mn-cs"/>
                        </a:rPr>
                        <a:t>PostPaidSubscriber</a:t>
                      </a:r>
                      <a:r>
                        <a:rPr lang="en-US" sz="1600" b="0" kern="1200" dirty="0" smtClean="0">
                          <a:solidFill>
                            <a:schemeClr val="tx1"/>
                          </a:solidFill>
                          <a:latin typeface="+mn-lt"/>
                          <a:ea typeface="+mn-ea"/>
                          <a:cs typeface="+mn-cs"/>
                        </a:rPr>
                        <a:t>();</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a:t>
                      </a:r>
                      <a:endParaRPr lang="en-IN" sz="1600" b="0" kern="1200" dirty="0">
                        <a:solidFill>
                          <a:schemeClr val="tx1"/>
                        </a:solidFill>
                        <a:latin typeface="+mj-lt"/>
                        <a:ea typeface="+mn-ea"/>
                        <a:cs typeface="+mn-cs"/>
                      </a:endParaRPr>
                    </a:p>
                  </a:txBody>
                  <a:tcPr marL="119992" marR="119992" marT="182911" marB="46808"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r>
            </a:tbl>
          </a:graphicData>
        </a:graphic>
      </p:graphicFrame>
      <p:graphicFrame>
        <p:nvGraphicFramePr>
          <p:cNvPr id="12" name="Group 2"/>
          <p:cNvGraphicFramePr>
            <a:graphicFrameLocks noGrp="1"/>
          </p:cNvGraphicFramePr>
          <p:nvPr/>
        </p:nvGraphicFramePr>
        <p:xfrm>
          <a:off x="378884" y="3625850"/>
          <a:ext cx="10742083" cy="2743200"/>
        </p:xfrm>
        <a:graphic>
          <a:graphicData uri="http://schemas.openxmlformats.org/drawingml/2006/table">
            <a:tbl>
              <a:tblPr/>
              <a:tblGrid>
                <a:gridCol w="10742083"/>
              </a:tblGrid>
              <a:tr h="2743200">
                <a:tc>
                  <a:txBody>
                    <a:bodyPr/>
                    <a:lstStyle/>
                    <a:p>
                      <a:r>
                        <a:rPr lang="en-US" sz="1800" b="1" kern="1200" dirty="0" smtClean="0">
                          <a:solidFill>
                            <a:schemeClr val="tx1"/>
                          </a:solidFill>
                          <a:latin typeface="+mj-lt"/>
                          <a:ea typeface="+mn-ea"/>
                          <a:cs typeface="+mn-cs"/>
                        </a:rPr>
                        <a:t>Output:</a:t>
                      </a:r>
                    </a:p>
                    <a:p>
                      <a:endParaRPr lang="en-US" sz="1600" b="0" kern="1200" dirty="0" smtClean="0">
                        <a:solidFill>
                          <a:schemeClr val="tx1"/>
                        </a:solidFill>
                        <a:latin typeface="+mj-lt"/>
                        <a:ea typeface="+mn-ea"/>
                        <a:cs typeface="+mn-cs"/>
                      </a:endParaRPr>
                    </a:p>
                    <a:p>
                      <a:r>
                        <a:rPr lang="en-US" sz="1600" b="0" kern="1200" dirty="0" smtClean="0">
                          <a:solidFill>
                            <a:schemeClr val="tx1"/>
                          </a:solidFill>
                          <a:latin typeface="+mn-lt"/>
                          <a:ea typeface="+mn-ea"/>
                          <a:cs typeface="+mn-cs"/>
                        </a:rPr>
                        <a:t>Subscriber</a:t>
                      </a:r>
                      <a:r>
                        <a:rPr lang="en-US" sz="1600" b="0" kern="1200" baseline="0" dirty="0" smtClean="0">
                          <a:solidFill>
                            <a:schemeClr val="tx1"/>
                          </a:solidFill>
                          <a:latin typeface="+mn-lt"/>
                          <a:ea typeface="+mn-ea"/>
                          <a:cs typeface="+mn-cs"/>
                        </a:rPr>
                        <a:t>  is </a:t>
                      </a:r>
                      <a:r>
                        <a:rPr lang="en-US" sz="1600" b="0" kern="1200" dirty="0" smtClean="0">
                          <a:solidFill>
                            <a:schemeClr val="tx1"/>
                          </a:solidFill>
                          <a:latin typeface="+mn-lt"/>
                          <a:ea typeface="+mn-ea"/>
                          <a:cs typeface="+mn-cs"/>
                        </a:rPr>
                        <a:t>called</a:t>
                      </a:r>
                      <a:endParaRPr lang="en-US" sz="1600" b="0" kern="1200" dirty="0" smtClean="0">
                        <a:solidFill>
                          <a:schemeClr val="tx1"/>
                        </a:solidFill>
                        <a:latin typeface="+mj-lt"/>
                        <a:ea typeface="+mn-ea"/>
                        <a:cs typeface="+mn-cs"/>
                      </a:endParaRPr>
                    </a:p>
                    <a:p>
                      <a:endParaRPr lang="en-US" sz="1600" b="0" kern="1200" dirty="0" smtClean="0">
                        <a:solidFill>
                          <a:schemeClr val="tx1"/>
                        </a:solidFill>
                        <a:latin typeface="+mj-lt"/>
                        <a:ea typeface="+mn-ea"/>
                        <a:cs typeface="+mn-cs"/>
                      </a:endParaRPr>
                    </a:p>
                    <a:p>
                      <a:r>
                        <a:rPr lang="en-US" sz="1600" b="0" kern="1200" baseline="0" dirty="0" smtClean="0">
                          <a:solidFill>
                            <a:schemeClr val="tx1"/>
                          </a:solidFill>
                          <a:latin typeface="+mn-lt"/>
                          <a:ea typeface="+mn-ea"/>
                          <a:cs typeface="+mn-cs"/>
                        </a:rPr>
                        <a:t>Mobile </a:t>
                      </a:r>
                      <a:r>
                        <a:rPr lang="en-US" sz="1600" b="0" kern="1200" dirty="0" smtClean="0">
                          <a:solidFill>
                            <a:schemeClr val="tx1"/>
                          </a:solidFill>
                          <a:latin typeface="+mn-lt"/>
                          <a:ea typeface="+mn-ea"/>
                          <a:cs typeface="+mn-cs"/>
                        </a:rPr>
                        <a:t>Subscriber</a:t>
                      </a:r>
                      <a:r>
                        <a:rPr lang="en-US" sz="1600" b="0" kern="1200" baseline="0" dirty="0" smtClean="0">
                          <a:solidFill>
                            <a:schemeClr val="tx1"/>
                          </a:solidFill>
                          <a:latin typeface="+mn-lt"/>
                          <a:ea typeface="+mn-ea"/>
                          <a:cs typeface="+mn-cs"/>
                        </a:rPr>
                        <a:t> is </a:t>
                      </a:r>
                      <a:r>
                        <a:rPr lang="en-US" sz="1600" b="0" kern="1200" dirty="0" smtClean="0">
                          <a:solidFill>
                            <a:schemeClr val="tx1"/>
                          </a:solidFill>
                          <a:latin typeface="+mn-lt"/>
                          <a:ea typeface="+mn-ea"/>
                          <a:cs typeface="+mn-cs"/>
                        </a:rPr>
                        <a:t>called</a:t>
                      </a:r>
                      <a:endParaRPr lang="en-US" sz="1600" b="0" kern="1200" dirty="0" smtClean="0">
                        <a:solidFill>
                          <a:schemeClr val="tx1"/>
                        </a:solidFill>
                        <a:latin typeface="+mj-lt"/>
                        <a:ea typeface="+mn-ea"/>
                        <a:cs typeface="+mn-cs"/>
                      </a:endParaRPr>
                    </a:p>
                    <a:p>
                      <a:endParaRPr lang="en-US" sz="1600" b="0" kern="1200" dirty="0" smtClean="0">
                        <a:solidFill>
                          <a:schemeClr val="tx1"/>
                        </a:solidFill>
                        <a:latin typeface="+mj-lt"/>
                        <a:ea typeface="+mn-ea"/>
                        <a:cs typeface="+mn-cs"/>
                      </a:endParaRPr>
                    </a:p>
                    <a:p>
                      <a:r>
                        <a:rPr lang="en-US" sz="1600" b="0" kern="1200" dirty="0" smtClean="0">
                          <a:solidFill>
                            <a:schemeClr val="tx1"/>
                          </a:solidFill>
                          <a:latin typeface="+mn-lt"/>
                          <a:ea typeface="+mn-ea"/>
                          <a:cs typeface="+mn-cs"/>
                        </a:rPr>
                        <a:t>Postpaid</a:t>
                      </a:r>
                      <a:r>
                        <a:rPr lang="en-US" sz="1600" b="0" kern="1200" baseline="0" dirty="0" smtClean="0">
                          <a:solidFill>
                            <a:schemeClr val="tx1"/>
                          </a:solidFill>
                          <a:latin typeface="+mn-lt"/>
                          <a:ea typeface="+mn-ea"/>
                          <a:cs typeface="+mn-cs"/>
                        </a:rPr>
                        <a:t> mobile </a:t>
                      </a:r>
                      <a:r>
                        <a:rPr lang="en-US" sz="1600" b="0" kern="1200" dirty="0" smtClean="0">
                          <a:solidFill>
                            <a:schemeClr val="tx1"/>
                          </a:solidFill>
                          <a:latin typeface="+mn-lt"/>
                          <a:ea typeface="+mn-ea"/>
                          <a:cs typeface="+mn-cs"/>
                        </a:rPr>
                        <a:t>Subscriber</a:t>
                      </a:r>
                      <a:r>
                        <a:rPr lang="en-US" sz="1600" b="0" kern="1200" baseline="0" dirty="0" smtClean="0">
                          <a:solidFill>
                            <a:schemeClr val="tx1"/>
                          </a:solidFill>
                          <a:latin typeface="+mn-lt"/>
                          <a:ea typeface="+mn-ea"/>
                          <a:cs typeface="+mn-cs"/>
                        </a:rPr>
                        <a:t> is </a:t>
                      </a:r>
                      <a:r>
                        <a:rPr lang="en-US" sz="1600" b="0" kern="1200" dirty="0" smtClean="0">
                          <a:solidFill>
                            <a:schemeClr val="tx1"/>
                          </a:solidFill>
                          <a:latin typeface="+mn-lt"/>
                          <a:ea typeface="+mn-ea"/>
                          <a:cs typeface="+mn-cs"/>
                        </a:rPr>
                        <a:t>called</a:t>
                      </a:r>
                      <a:endParaRPr lang="en-US" sz="1600" b="0" kern="1200" dirty="0" smtClean="0">
                        <a:solidFill>
                          <a:schemeClr val="tx1"/>
                        </a:solidFill>
                        <a:latin typeface="+mj-lt"/>
                        <a:ea typeface="+mn-ea"/>
                        <a:cs typeface="+mn-cs"/>
                      </a:endParaRPr>
                    </a:p>
                    <a:p>
                      <a:endParaRPr lang="en-US" sz="1600" b="0" kern="1200" dirty="0" smtClean="0">
                        <a:solidFill>
                          <a:schemeClr val="tx1"/>
                        </a:solidFill>
                        <a:latin typeface="+mj-lt"/>
                        <a:ea typeface="+mn-ea"/>
                        <a:cs typeface="+mn-cs"/>
                      </a:endParaRPr>
                    </a:p>
                    <a:p>
                      <a:endParaRPr lang="en-IN" sz="1600" b="0" kern="1200" dirty="0">
                        <a:solidFill>
                          <a:schemeClr val="tx1"/>
                        </a:solidFill>
                        <a:latin typeface="+mj-lt"/>
                        <a:ea typeface="+mn-ea"/>
                        <a:cs typeface="+mn-cs"/>
                      </a:endParaRPr>
                    </a:p>
                  </a:txBody>
                  <a:tcPr marL="120005" marR="120005" marT="18288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r>
            </a:tbl>
          </a:graphicData>
        </a:graphic>
      </p:graphicFrame>
      <p:sp>
        <p:nvSpPr>
          <p:cNvPr id="6" name="Text Box 1"/>
          <p:cNvSpPr txBox="1">
            <a:spLocks noChangeArrowheads="1"/>
          </p:cNvSpPr>
          <p:nvPr/>
        </p:nvSpPr>
        <p:spPr bwMode="auto">
          <a:xfrm>
            <a:off x="0" y="1"/>
            <a:ext cx="12192000" cy="627796"/>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3795184"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latin typeface="Verdana" pitchFamily="34" charset="0"/>
            </a:endParaRPr>
          </a:p>
        </p:txBody>
      </p:sp>
      <p:grpSp>
        <p:nvGrpSpPr>
          <p:cNvPr id="2" name="Group 8"/>
          <p:cNvGrpSpPr>
            <a:grpSpLocks/>
          </p:cNvGrpSpPr>
          <p:nvPr/>
        </p:nvGrpSpPr>
        <p:grpSpPr bwMode="auto">
          <a:xfrm>
            <a:off x="4389967" y="2195514"/>
            <a:ext cx="3598333" cy="2790825"/>
            <a:chOff x="3291709" y="2194746"/>
            <a:chExt cx="2699188" cy="2791847"/>
          </a:xfrm>
        </p:grpSpPr>
        <p:pic>
          <p:nvPicPr>
            <p:cNvPr id="27656" name="Picture 14" descr="Computer_Icon.png"/>
            <p:cNvPicPr>
              <a:picLocks noChangeAspect="1"/>
            </p:cNvPicPr>
            <p:nvPr/>
          </p:nvPicPr>
          <p:blipFill>
            <a:blip r:embed="rId3"/>
            <a:srcRect/>
            <a:stretch>
              <a:fillRect/>
            </a:stretch>
          </p:blipFill>
          <p:spPr bwMode="auto">
            <a:xfrm>
              <a:off x="3291709" y="2194746"/>
              <a:ext cx="2699188" cy="2791847"/>
            </a:xfrm>
            <a:prstGeom prst="rect">
              <a:avLst/>
            </a:prstGeom>
            <a:noFill/>
            <a:ln w="9525">
              <a:noFill/>
              <a:miter lim="800000"/>
              <a:headEnd/>
              <a:tailEnd/>
            </a:ln>
          </p:spPr>
        </p:pic>
        <p:sp>
          <p:nvSpPr>
            <p:cNvPr id="27657" name="TextBox 23"/>
            <p:cNvSpPr txBox="1">
              <a:spLocks noChangeArrowheads="1"/>
            </p:cNvSpPr>
            <p:nvPr/>
          </p:nvSpPr>
          <p:spPr bwMode="auto">
            <a:xfrm>
              <a:off x="3450895" y="2963484"/>
              <a:ext cx="909820" cy="400257"/>
            </a:xfrm>
            <a:prstGeom prst="rect">
              <a:avLst/>
            </a:prstGeom>
            <a:noFill/>
            <a:ln w="9525">
              <a:noFill/>
              <a:miter lim="800000"/>
              <a:headEnd/>
              <a:tailEnd/>
            </a:ln>
          </p:spPr>
          <p:txBody>
            <a:bodyPr wrap="none">
              <a:spAutoFit/>
            </a:bodyPr>
            <a:lstStyle/>
            <a:p>
              <a:r>
                <a:rPr lang="en-US" sz="2000"/>
                <a:t>Exercise 1</a:t>
              </a:r>
            </a:p>
          </p:txBody>
        </p:sp>
      </p:grpSp>
      <p:sp>
        <p:nvSpPr>
          <p:cNvPr id="13" name="TextBox 12"/>
          <p:cNvSpPr txBox="1">
            <a:spLocks noChangeArrowheads="1"/>
          </p:cNvSpPr>
          <p:nvPr/>
        </p:nvSpPr>
        <p:spPr bwMode="auto">
          <a:xfrm>
            <a:off x="438151" y="1150939"/>
            <a:ext cx="11315700" cy="39703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3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Create the following Employee, Manager, Clerk, SalesPerson classes in java.</a:t>
            </a:r>
          </a:p>
          <a:p>
            <a:pPr algn="l">
              <a:lnSpc>
                <a:spcPts val="23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Employee </a:t>
            </a:r>
          </a:p>
          <a:p>
            <a:pPr marL="457200" indent="-222250" algn="l">
              <a:lnSpc>
                <a:spcPts val="2300"/>
              </a:lnSpc>
              <a:buClr>
                <a:srgbClr val="292929"/>
              </a:buClr>
              <a:buFont typeface="Arial" pitchFamily="34" charset="0"/>
              <a:buChar char="•"/>
              <a:tabLst>
                <a:tab pos="401638" algn="l"/>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Instance variables : name, salaryBasic, HRAPer, DAPer, PT. </a:t>
            </a:r>
          </a:p>
          <a:p>
            <a:pPr marL="290513" indent="-55563"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Methods : computePayroll()</a:t>
            </a:r>
          </a:p>
          <a:p>
            <a:pPr algn="l">
              <a:lnSpc>
                <a:spcPts val="23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Manager ( a sub class of Employee)</a:t>
            </a:r>
          </a:p>
          <a:p>
            <a:pPr marL="290513" indent="-61913"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Instance variable :  projectAllowance </a:t>
            </a:r>
          </a:p>
          <a:p>
            <a:pPr marL="290513" indent="-61913"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Methods : computePayroll()</a:t>
            </a:r>
          </a:p>
          <a:p>
            <a:pPr algn="l">
              <a:lnSpc>
                <a:spcPts val="23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Clerk ( a sub class of Employee)</a:t>
            </a:r>
          </a:p>
          <a:p>
            <a:pPr marL="346075" indent="-117475"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Instance variable : int typingSpeed , int typingAccuracy</a:t>
            </a:r>
          </a:p>
          <a:p>
            <a:pPr marL="290513" indent="-61913"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Methods : computePayroll()</a:t>
            </a:r>
          </a:p>
          <a:p>
            <a:pPr algn="l">
              <a:lnSpc>
                <a:spcPts val="23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SalesPerson ( a sub class of Employee)</a:t>
            </a:r>
          </a:p>
          <a:p>
            <a:pPr marL="228600"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Instance variable :  noOfTargetsCompleted, perkTarget</a:t>
            </a:r>
          </a:p>
          <a:p>
            <a:pPr marL="228600"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Methods : computePayroll()</a:t>
            </a:r>
          </a:p>
        </p:txBody>
      </p:sp>
      <p:sp>
        <p:nvSpPr>
          <p:cNvPr id="8" name="TextBox 7"/>
          <p:cNvSpPr txBox="1">
            <a:spLocks noChangeArrowheads="1"/>
          </p:cNvSpPr>
          <p:nvPr/>
        </p:nvSpPr>
        <p:spPr bwMode="auto">
          <a:xfrm>
            <a:off x="444500" y="5183188"/>
            <a:ext cx="11303000" cy="119221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200"/>
              </a:lnSpc>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600" b="0" noProof="1">
                <a:solidFill>
                  <a:schemeClr val="tx1"/>
                </a:solidFill>
                <a:cs typeface="Courier New" pitchFamily="49" charset="0"/>
              </a:rPr>
              <a:t> Create appropriate constructors for all the classes.</a:t>
            </a:r>
          </a:p>
          <a:p>
            <a:pPr algn="l">
              <a:lnSpc>
                <a:spcPts val="2200"/>
              </a:lnSpc>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600" b="0" noProof="1">
                <a:solidFill>
                  <a:schemeClr val="tx1"/>
                </a:solidFill>
                <a:cs typeface="Courier New" pitchFamily="49" charset="0"/>
              </a:rPr>
              <a:t> Create a class with main and add a displaySalary()  method which takes one parameter of type employee and complete the application by using the computePayroll() method in displaySalary() method. </a:t>
            </a:r>
          </a:p>
        </p:txBody>
      </p:sp>
      <p:sp>
        <p:nvSpPr>
          <p:cNvPr id="11" name="TextBox 10"/>
          <p:cNvSpPr txBox="1"/>
          <p:nvPr/>
        </p:nvSpPr>
        <p:spPr bwMode="auto">
          <a:xfrm>
            <a:off x="0" y="681038"/>
            <a:ext cx="4690533" cy="553998"/>
          </a:xfrm>
          <a:prstGeom prst="rect">
            <a:avLst/>
          </a:prstGeom>
          <a:noFill/>
        </p:spPr>
        <p:txBody>
          <a:bodyPr>
            <a:spAutoFit/>
          </a:bodyPr>
          <a:lstStyle/>
          <a:p>
            <a:pPr algn="l">
              <a:lnSpc>
                <a:spcPct val="150000"/>
              </a:lnSpc>
              <a:defRPr/>
            </a:pPr>
            <a:r>
              <a:rPr lang="en-US" sz="2000" dirty="0">
                <a:solidFill>
                  <a:schemeClr val="tx1">
                    <a:lumMod val="75000"/>
                    <a:lumOff val="25000"/>
                  </a:schemeClr>
                </a:solidFill>
                <a:latin typeface="Verdana" pitchFamily="34" charset="0"/>
              </a:rPr>
              <a:t>Exercise 1</a:t>
            </a:r>
          </a:p>
        </p:txBody>
      </p:sp>
      <p:sp>
        <p:nvSpPr>
          <p:cNvPr id="12"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3" presetClass="exit" presetSubtype="32" fill="hold" nodeType="afterEffect">
                                  <p:stCondLst>
                                    <p:cond delay="1000"/>
                                  </p:stCondLst>
                                  <p:childTnLst>
                                    <p:anim calcmode="lin" valueType="num">
                                      <p:cBhvr>
                                        <p:cTn id="10" dur="500"/>
                                        <p:tgtEl>
                                          <p:spTgt spid="2"/>
                                        </p:tgtEl>
                                        <p:attrNameLst>
                                          <p:attrName>ppt_w</p:attrName>
                                        </p:attrNameLst>
                                      </p:cBhvr>
                                      <p:tavLst>
                                        <p:tav tm="0">
                                          <p:val>
                                            <p:strVal val="ppt_w"/>
                                          </p:val>
                                        </p:tav>
                                        <p:tav tm="100000">
                                          <p:val>
                                            <p:fltVal val="0"/>
                                          </p:val>
                                        </p:tav>
                                      </p:tavLst>
                                    </p:anim>
                                    <p:anim calcmode="lin" valueType="num">
                                      <p:cBhvr>
                                        <p:cTn id="11" dur="500"/>
                                        <p:tgtEl>
                                          <p:spTgt spid="2"/>
                                        </p:tgtEl>
                                        <p:attrNameLst>
                                          <p:attrName>ppt_h</p:attrName>
                                        </p:attrNameLst>
                                      </p:cBhvr>
                                      <p:tavLst>
                                        <p:tav tm="0">
                                          <p:val>
                                            <p:strVal val="ppt_h"/>
                                          </p:val>
                                        </p:tav>
                                        <p:tav tm="100000">
                                          <p:val>
                                            <p:fltVal val="0"/>
                                          </p:val>
                                        </p:tav>
                                      </p:tavLst>
                                    </p:anim>
                                    <p:set>
                                      <p:cBhvr>
                                        <p:cTn id="12" dur="1" fill="hold">
                                          <p:stCondLst>
                                            <p:cond delay="499"/>
                                          </p:stCondLst>
                                        </p:cTn>
                                        <p:tgtEl>
                                          <p:spTgt spid="2"/>
                                        </p:tgtEl>
                                        <p:attrNameLst>
                                          <p:attrName>style.visibility</p:attrName>
                                        </p:attrNameLst>
                                      </p:cBhvr>
                                      <p:to>
                                        <p:strVal val="hidden"/>
                                      </p:to>
                                    </p:se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2500"/>
                            </p:stCondLst>
                            <p:childTnLst>
                              <p:par>
                                <p:cTn id="18" presetID="47"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anim calcmode="lin" valueType="num">
                                      <p:cBhvr>
                                        <p:cTn id="21" dur="500" fill="hold"/>
                                        <p:tgtEl>
                                          <p:spTgt spid="13"/>
                                        </p:tgtEl>
                                        <p:attrNameLst>
                                          <p:attrName>ppt_x</p:attrName>
                                        </p:attrNameLst>
                                      </p:cBhvr>
                                      <p:tavLst>
                                        <p:tav tm="0">
                                          <p:val>
                                            <p:strVal val="#ppt_x"/>
                                          </p:val>
                                        </p:tav>
                                        <p:tav tm="100000">
                                          <p:val>
                                            <p:strVal val="#ppt_x"/>
                                          </p:val>
                                        </p:tav>
                                      </p:tavLst>
                                    </p:anim>
                                    <p:anim calcmode="lin" valueType="num">
                                      <p:cBhvr>
                                        <p:cTn id="22" dur="5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818865"/>
          </a:xfrm>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a:xfrm>
            <a:off x="537953" y="1102293"/>
            <a:ext cx="11006920" cy="4351338"/>
          </a:xfrm>
        </p:spPr>
        <p:txBody>
          <a:bodyPr>
            <a:noAutofit/>
          </a:bodyPr>
          <a:lstStyle/>
          <a:p>
            <a:pPr>
              <a:buNone/>
            </a:pPr>
            <a:r>
              <a:rPr lang="en-US" sz="3200" dirty="0" smtClean="0"/>
              <a:t>At the end of the session successful participants will be able to</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Define inheritance</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Explain the need for Inheritance</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Types of Inheritance</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Write Java code to create classes and subclasses in an inheritance hierarchy</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Use “super” keyword</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Implement constructor chaining in inheritance </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Polymorphism and Overriding</a:t>
            </a:r>
          </a:p>
          <a:p>
            <a:endParaRPr lang="en-US" sz="3200" dirty="0" smtClean="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p14="http://schemas.microsoft.com/office/powerpoint/2010/main" xmlns=""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TextBox 14"/>
          <p:cNvSpPr txBox="1">
            <a:spLocks noChangeArrowheads="1"/>
          </p:cNvSpPr>
          <p:nvPr/>
        </p:nvSpPr>
        <p:spPr bwMode="auto">
          <a:xfrm>
            <a:off x="531284" y="2752726"/>
            <a:ext cx="11199283" cy="10191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Is a concept where a single name may denote objects of different classes that are related by some common base class. [Booch]</a:t>
            </a:r>
          </a:p>
        </p:txBody>
      </p:sp>
      <p:sp>
        <p:nvSpPr>
          <p:cNvPr id="20" name="TextBox 19"/>
          <p:cNvSpPr txBox="1">
            <a:spLocks noChangeArrowheads="1"/>
          </p:cNvSpPr>
          <p:nvPr/>
        </p:nvSpPr>
        <p:spPr bwMode="auto">
          <a:xfrm>
            <a:off x="493185" y="1633538"/>
            <a:ext cx="11205633" cy="44291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solidFill>
                  <a:schemeClr val="tx1"/>
                </a:solidFill>
                <a:cs typeface="Courier New" pitchFamily="49" charset="0"/>
              </a:rPr>
              <a:t>Polymorphism</a:t>
            </a:r>
          </a:p>
        </p:txBody>
      </p:sp>
      <p:sp>
        <p:nvSpPr>
          <p:cNvPr id="13" name="TextBox 14"/>
          <p:cNvSpPr txBox="1">
            <a:spLocks noChangeArrowheads="1"/>
          </p:cNvSpPr>
          <p:nvPr/>
        </p:nvSpPr>
        <p:spPr bwMode="auto">
          <a:xfrm>
            <a:off x="508001" y="4448176"/>
            <a:ext cx="11199284" cy="102076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Is the ability to create an attribute, a method, or an object that has more than one form.</a:t>
            </a:r>
          </a:p>
        </p:txBody>
      </p:sp>
      <p:sp>
        <p:nvSpPr>
          <p:cNvPr id="6"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7"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6395"/>
                                        </p:tgtEl>
                                        <p:attrNameLst>
                                          <p:attrName>style.visibility</p:attrName>
                                        </p:attrNameLst>
                                      </p:cBhvr>
                                      <p:to>
                                        <p:strVal val="visible"/>
                                      </p:to>
                                    </p:set>
                                    <p:animEffect transition="in" filter="fade">
                                      <p:cBhvr>
                                        <p:cTn id="13" dur="500"/>
                                        <p:tgtEl>
                                          <p:spTgt spid="16395"/>
                                        </p:tgtEl>
                                      </p:cBhvr>
                                    </p:animEffect>
                                    <p:anim calcmode="lin" valueType="num">
                                      <p:cBhvr>
                                        <p:cTn id="14" dur="500" fill="hold"/>
                                        <p:tgtEl>
                                          <p:spTgt spid="16395"/>
                                        </p:tgtEl>
                                        <p:attrNameLst>
                                          <p:attrName>ppt_x</p:attrName>
                                        </p:attrNameLst>
                                      </p:cBhvr>
                                      <p:tavLst>
                                        <p:tav tm="0">
                                          <p:val>
                                            <p:strVal val="#ppt_x"/>
                                          </p:val>
                                        </p:tav>
                                        <p:tav tm="100000">
                                          <p:val>
                                            <p:strVal val="#ppt_x"/>
                                          </p:val>
                                        </p:tav>
                                      </p:tavLst>
                                    </p:anim>
                                    <p:anim calcmode="lin" valueType="num">
                                      <p:cBhvr>
                                        <p:cTn id="15" dur="500" fill="hold"/>
                                        <p:tgtEl>
                                          <p:spTgt spid="1639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animBg="1"/>
      <p:bldP spid="2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4"/>
          <p:cNvSpPr txBox="1">
            <a:spLocks noChangeArrowheads="1"/>
          </p:cNvSpPr>
          <p:nvPr/>
        </p:nvSpPr>
        <p:spPr bwMode="auto">
          <a:xfrm>
            <a:off x="541867" y="2384425"/>
            <a:ext cx="11199284" cy="776288"/>
          </a:xfrm>
          <a:prstGeom prst="rect">
            <a:avLst/>
          </a:prstGeom>
          <a:no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In java every reference can be polymorphic except of references to base types and final classes.</a:t>
            </a:r>
          </a:p>
        </p:txBody>
      </p:sp>
      <p:sp>
        <p:nvSpPr>
          <p:cNvPr id="16395" name="TextBox 14"/>
          <p:cNvSpPr txBox="1">
            <a:spLocks noChangeArrowheads="1"/>
          </p:cNvSpPr>
          <p:nvPr/>
        </p:nvSpPr>
        <p:spPr bwMode="auto">
          <a:xfrm>
            <a:off x="531284" y="1604963"/>
            <a:ext cx="11199283" cy="81121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 polymorphic reference variable can refer to different types of objects at different times.</a:t>
            </a:r>
          </a:p>
        </p:txBody>
      </p:sp>
      <p:sp>
        <p:nvSpPr>
          <p:cNvPr id="20" name="TextBox 19"/>
          <p:cNvSpPr txBox="1">
            <a:spLocks noChangeArrowheads="1"/>
          </p:cNvSpPr>
          <p:nvPr/>
        </p:nvSpPr>
        <p:spPr bwMode="auto">
          <a:xfrm>
            <a:off x="493185" y="914401"/>
            <a:ext cx="11205633" cy="44291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solidFill>
                  <a:schemeClr val="tx1"/>
                </a:solidFill>
                <a:cs typeface="Courier New" pitchFamily="49" charset="0"/>
              </a:rPr>
              <a:t>Polymorphism</a:t>
            </a:r>
          </a:p>
        </p:txBody>
      </p:sp>
      <p:sp>
        <p:nvSpPr>
          <p:cNvPr id="13" name="TextBox 14"/>
          <p:cNvSpPr txBox="1">
            <a:spLocks noChangeArrowheads="1"/>
          </p:cNvSpPr>
          <p:nvPr/>
        </p:nvSpPr>
        <p:spPr bwMode="auto">
          <a:xfrm>
            <a:off x="508001" y="3352800"/>
            <a:ext cx="11199284" cy="81438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It is the type of the object being referenced, not the reference type, that determines which method is invoked.</a:t>
            </a:r>
          </a:p>
        </p:txBody>
      </p:sp>
      <p:sp>
        <p:nvSpPr>
          <p:cNvPr id="6" name="TextBox 14"/>
          <p:cNvSpPr txBox="1">
            <a:spLocks noChangeArrowheads="1"/>
          </p:cNvSpPr>
          <p:nvPr/>
        </p:nvSpPr>
        <p:spPr bwMode="auto">
          <a:xfrm>
            <a:off x="484717" y="5384800"/>
            <a:ext cx="11199283" cy="81438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Careful use of polymorphic references can lead to elegant and  robust software designs.</a:t>
            </a:r>
          </a:p>
        </p:txBody>
      </p:sp>
      <p:sp>
        <p:nvSpPr>
          <p:cNvPr id="8" name="TextBox 14"/>
          <p:cNvSpPr txBox="1">
            <a:spLocks noChangeArrowheads="1"/>
          </p:cNvSpPr>
          <p:nvPr/>
        </p:nvSpPr>
        <p:spPr bwMode="auto">
          <a:xfrm>
            <a:off x="501651" y="4275139"/>
            <a:ext cx="11199283" cy="776287"/>
          </a:xfrm>
          <a:prstGeom prst="rect">
            <a:avLst/>
          </a:prstGeom>
          <a:no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Polymorphic references are therefore resolved at run-time, not during compilation; this is called dynamic binding.</a:t>
            </a:r>
          </a:p>
        </p:txBody>
      </p:sp>
      <p:sp>
        <p:nvSpPr>
          <p:cNvPr id="9"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10"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6395"/>
                                        </p:tgtEl>
                                        <p:attrNameLst>
                                          <p:attrName>style.visibility</p:attrName>
                                        </p:attrNameLst>
                                      </p:cBhvr>
                                      <p:to>
                                        <p:strVal val="visible"/>
                                      </p:to>
                                    </p:set>
                                    <p:animEffect transition="in" filter="fade">
                                      <p:cBhvr>
                                        <p:cTn id="13" dur="500"/>
                                        <p:tgtEl>
                                          <p:spTgt spid="16395"/>
                                        </p:tgtEl>
                                      </p:cBhvr>
                                    </p:animEffect>
                                    <p:anim calcmode="lin" valueType="num">
                                      <p:cBhvr>
                                        <p:cTn id="14" dur="500" fill="hold"/>
                                        <p:tgtEl>
                                          <p:spTgt spid="16395"/>
                                        </p:tgtEl>
                                        <p:attrNameLst>
                                          <p:attrName>ppt_x</p:attrName>
                                        </p:attrNameLst>
                                      </p:cBhvr>
                                      <p:tavLst>
                                        <p:tav tm="0">
                                          <p:val>
                                            <p:strVal val="#ppt_x"/>
                                          </p:val>
                                        </p:tav>
                                        <p:tav tm="100000">
                                          <p:val>
                                            <p:strVal val="#ppt_x"/>
                                          </p:val>
                                        </p:tav>
                                      </p:tavLst>
                                    </p:anim>
                                    <p:anim calcmode="lin" valueType="num">
                                      <p:cBhvr>
                                        <p:cTn id="15" dur="500" fill="hold"/>
                                        <p:tgtEl>
                                          <p:spTgt spid="1639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395" grpId="0" animBg="1"/>
      <p:bldP spid="20" grpId="0" animBg="1"/>
      <p:bldP spid="13" grpId="0" animBg="1"/>
      <p:bldP spid="6"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Box 9"/>
          <p:cNvSpPr txBox="1">
            <a:spLocks noChangeArrowheads="1"/>
          </p:cNvSpPr>
          <p:nvPr/>
        </p:nvSpPr>
        <p:spPr bwMode="auto">
          <a:xfrm>
            <a:off x="1" y="681038"/>
            <a:ext cx="5939367" cy="553998"/>
          </a:xfrm>
          <a:prstGeom prst="rect">
            <a:avLst/>
          </a:prstGeom>
          <a:noFill/>
          <a:ln w="9525">
            <a:noFill/>
            <a:miter lim="800000"/>
            <a:headEnd/>
            <a:tailEnd/>
          </a:ln>
        </p:spPr>
        <p:txBody>
          <a:bodyPr>
            <a:spAutoFit/>
          </a:bodyPr>
          <a:lstStyle/>
          <a:p>
            <a:pPr algn="l">
              <a:lnSpc>
                <a:spcPct val="150000"/>
              </a:lnSpc>
            </a:pPr>
            <a:r>
              <a:rPr lang="en-US" sz="2000">
                <a:solidFill>
                  <a:schemeClr val="tx1"/>
                </a:solidFill>
              </a:rPr>
              <a:t>Example: Overriding Methods </a:t>
            </a:r>
          </a:p>
        </p:txBody>
      </p:sp>
      <p:sp>
        <p:nvSpPr>
          <p:cNvPr id="13" name="Content Placeholder 3"/>
          <p:cNvSpPr>
            <a:spLocks noGrp="1"/>
          </p:cNvSpPr>
          <p:nvPr>
            <p:ph sz="half" idx="1"/>
          </p:nvPr>
        </p:nvSpPr>
        <p:spPr>
          <a:xfrm>
            <a:off x="309034" y="1149350"/>
            <a:ext cx="5685367" cy="3321050"/>
          </a:xfrm>
          <a:ln>
            <a:solidFill>
              <a:schemeClr val="tx1"/>
            </a:solidFill>
          </a:ln>
        </p:spPr>
        <p:txBody>
          <a:bodyPr>
            <a:normAutofit fontScale="25000" lnSpcReduction="20000"/>
          </a:bodyPr>
          <a:lstStyle/>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class Employee {</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int empId;</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String name;</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Employee(int id,String eName)</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empId = id;</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name = eName</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void display() {</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System.out.println("id and name: " + id + " " + name);}</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a:t>
            </a:r>
          </a:p>
          <a:p>
            <a:pPr eaLnBrk="1" hangingPunct="1">
              <a:lnSpc>
                <a:spcPts val="1800"/>
              </a:lnSpc>
              <a:buSzTx/>
              <a:buFont typeface="Wingdings" charset="2"/>
              <a:buNone/>
            </a:pPr>
            <a:endParaRPr lang="en-US" sz="1800" b="1" smtClean="0">
              <a:solidFill>
                <a:schemeClr val="tx1"/>
              </a:solidFill>
              <a:latin typeface="Courier New" pitchFamily="49" charset="0"/>
              <a:cs typeface="Courier New" pitchFamily="49" charset="0"/>
            </a:endParaRPr>
          </a:p>
          <a:p>
            <a:pPr>
              <a:lnSpc>
                <a:spcPts val="1800"/>
              </a:lnSpc>
              <a:buSzTx/>
              <a:buFont typeface="Times New Roman" pitchFamily="16" charset="0"/>
              <a:buNone/>
            </a:pPr>
            <a:endParaRPr lang="en-IN" sz="1800" smtClean="0">
              <a:solidFill>
                <a:schemeClr val="tx1"/>
              </a:solidFill>
            </a:endParaRPr>
          </a:p>
        </p:txBody>
      </p:sp>
      <p:sp>
        <p:nvSpPr>
          <p:cNvPr id="19" name="Content Placeholder 4"/>
          <p:cNvSpPr txBox="1">
            <a:spLocks/>
          </p:cNvSpPr>
          <p:nvPr/>
        </p:nvSpPr>
        <p:spPr bwMode="auto">
          <a:xfrm>
            <a:off x="6197600" y="1144588"/>
            <a:ext cx="5395384" cy="3427412"/>
          </a:xfrm>
          <a:prstGeom prst="rect">
            <a:avLst/>
          </a:prstGeom>
          <a:noFill/>
          <a:ln w="9525">
            <a:solidFill>
              <a:schemeClr val="tx1"/>
            </a:solidFill>
            <a:miter lim="800000"/>
            <a:headEnd/>
            <a:tailEnd/>
          </a:ln>
        </p:spPr>
        <p:txBody>
          <a:bodyPr/>
          <a:lstStyle/>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class Manager extends Employee {</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double projAllowance;</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Manager(int id,String name double pAllowance) {</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super(id, name);</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projAllowance = pAllowance;</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void display() {</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System.out.println(" id,name and pAllowance:" +id+ " "+ name+" "+projAllowance);}</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a:t>
            </a:r>
          </a:p>
          <a:p>
            <a:pPr marL="233363" indent="-233363" algn="l">
              <a:lnSpc>
                <a:spcPts val="1800"/>
              </a:lnSpc>
              <a:spcBef>
                <a:spcPct val="20000"/>
              </a:spcBef>
              <a:buFont typeface="Wingdings" charset="2"/>
              <a:buNone/>
              <a:tabLst>
                <a:tab pos="1085850" algn="l"/>
                <a:tab pos="2000250" algn="l"/>
              </a:tabLst>
            </a:pPr>
            <a:endParaRPr lang="en-IN" sz="1800">
              <a:solidFill>
                <a:schemeClr val="tx1"/>
              </a:solidFill>
              <a:latin typeface="Courier New" pitchFamily="49" charset="0"/>
              <a:cs typeface="Courier New" pitchFamily="49" charset="0"/>
            </a:endParaRPr>
          </a:p>
        </p:txBody>
      </p:sp>
      <p:sp>
        <p:nvSpPr>
          <p:cNvPr id="21" name="TextBox 20"/>
          <p:cNvSpPr txBox="1">
            <a:spLocks noChangeArrowheads="1"/>
          </p:cNvSpPr>
          <p:nvPr/>
        </p:nvSpPr>
        <p:spPr bwMode="auto">
          <a:xfrm>
            <a:off x="715434" y="4476750"/>
            <a:ext cx="9095317" cy="1938338"/>
          </a:xfrm>
          <a:prstGeom prst="rect">
            <a:avLst/>
          </a:prstGeom>
          <a:noFill/>
          <a:ln w="9525">
            <a:solidFill>
              <a:schemeClr val="tx1"/>
            </a:solidFill>
            <a:miter lim="800000"/>
            <a:headEnd/>
            <a:tailEnd/>
          </a:ln>
        </p:spPr>
        <p:txBody>
          <a:bodyPr>
            <a:spAutoFit/>
          </a:bodyPr>
          <a:lstStyle/>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class MainClass{</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public static void main(String args[]){</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Employee e1 = new Employee(11,”scott”);</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Manager m1 = new Manager(23,”roy”,300.00);</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e1.display();</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m1.display();</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a:t>
            </a:r>
            <a:endParaRPr lang="en-IN" sz="1800" kern="0" dirty="0">
              <a:solidFill>
                <a:schemeClr val="tx1"/>
              </a:solidFill>
              <a:latin typeface="Courier New" pitchFamily="49" charset="0"/>
              <a:cs typeface="Courier New" pitchFamily="49" charset="0"/>
            </a:endParaRPr>
          </a:p>
        </p:txBody>
      </p:sp>
      <p:sp>
        <p:nvSpPr>
          <p:cNvPr id="22" name="Rectangle 21"/>
          <p:cNvSpPr/>
          <p:nvPr/>
        </p:nvSpPr>
        <p:spPr>
          <a:xfrm>
            <a:off x="372533" y="3446464"/>
            <a:ext cx="2762251" cy="2698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sp>
        <p:nvSpPr>
          <p:cNvPr id="23" name="Rectangle 22"/>
          <p:cNvSpPr/>
          <p:nvPr/>
        </p:nvSpPr>
        <p:spPr>
          <a:xfrm>
            <a:off x="6231467" y="3325814"/>
            <a:ext cx="2844800" cy="288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sp>
        <p:nvSpPr>
          <p:cNvPr id="24" name="Rounded Rectangular Callout 23"/>
          <p:cNvSpPr/>
          <p:nvPr/>
        </p:nvSpPr>
        <p:spPr>
          <a:xfrm>
            <a:off x="7876117" y="5427664"/>
            <a:ext cx="4315883" cy="376237"/>
          </a:xfrm>
          <a:prstGeom prst="wedgeRoundRectCallout">
            <a:avLst>
              <a:gd name="adj1" fmla="val -151862"/>
              <a:gd name="adj2" fmla="val -25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800" b="0" dirty="0">
                <a:solidFill>
                  <a:schemeClr val="tx1"/>
                </a:solidFill>
              </a:rPr>
              <a:t>id and name: 11 </a:t>
            </a:r>
            <a:r>
              <a:rPr lang="en-US" sz="1800" b="0" dirty="0" err="1">
                <a:solidFill>
                  <a:schemeClr val="tx1"/>
                </a:solidFill>
              </a:rPr>
              <a:t>scott</a:t>
            </a:r>
            <a:endParaRPr lang="en-IN" sz="1800" b="0" dirty="0">
              <a:solidFill>
                <a:schemeClr val="tx1"/>
              </a:solidFill>
            </a:endParaRPr>
          </a:p>
        </p:txBody>
      </p:sp>
      <p:sp>
        <p:nvSpPr>
          <p:cNvPr id="25" name="Rounded Rectangular Callout 24"/>
          <p:cNvSpPr/>
          <p:nvPr/>
        </p:nvSpPr>
        <p:spPr>
          <a:xfrm>
            <a:off x="5090584" y="5883275"/>
            <a:ext cx="7101416" cy="503238"/>
          </a:xfrm>
          <a:prstGeom prst="wedgeRoundRectCallout">
            <a:avLst>
              <a:gd name="adj1" fmla="val -74425"/>
              <a:gd name="adj2" fmla="val -582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0" dirty="0">
                <a:solidFill>
                  <a:schemeClr val="tx1"/>
                </a:solidFill>
              </a:rPr>
              <a:t>id , name and </a:t>
            </a:r>
            <a:r>
              <a:rPr lang="en-US" sz="2000" b="0" dirty="0" err="1">
                <a:solidFill>
                  <a:schemeClr val="tx1"/>
                </a:solidFill>
              </a:rPr>
              <a:t>pAllowance</a:t>
            </a:r>
            <a:r>
              <a:rPr lang="en-US" sz="2000" b="0" dirty="0">
                <a:solidFill>
                  <a:schemeClr val="tx1"/>
                </a:solidFill>
              </a:rPr>
              <a:t>: 23 </a:t>
            </a:r>
            <a:r>
              <a:rPr lang="en-US" sz="2000" b="0" dirty="0" err="1">
                <a:solidFill>
                  <a:schemeClr val="tx1"/>
                </a:solidFill>
              </a:rPr>
              <a:t>roy</a:t>
            </a:r>
            <a:r>
              <a:rPr lang="en-US" sz="2000" b="0" dirty="0">
                <a:solidFill>
                  <a:schemeClr val="tx1"/>
                </a:solidFill>
              </a:rPr>
              <a:t> 300.00</a:t>
            </a:r>
            <a:endParaRPr lang="en-IN" sz="2000" b="0" dirty="0">
              <a:solidFill>
                <a:schemeClr val="tx1"/>
              </a:solidFill>
            </a:endParaRPr>
          </a:p>
        </p:txBody>
      </p:sp>
      <p:sp>
        <p:nvSpPr>
          <p:cNvPr id="11"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12"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32"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strVal val="4*#ppt_w"/>
                                          </p:val>
                                        </p:tav>
                                        <p:tav tm="100000">
                                          <p:val>
                                            <p:strVal val="#ppt_w"/>
                                          </p:val>
                                        </p:tav>
                                      </p:tavLst>
                                    </p:anim>
                                    <p:anim calcmode="lin" valueType="num">
                                      <p:cBhvr>
                                        <p:cTn id="17" dur="500" fill="hold"/>
                                        <p:tgtEl>
                                          <p:spTgt spid="22"/>
                                        </p:tgtEl>
                                        <p:attrNameLst>
                                          <p:attrName>ppt_h</p:attrName>
                                        </p:attrNameLst>
                                      </p:cBhvr>
                                      <p:tavLst>
                                        <p:tav tm="0">
                                          <p:val>
                                            <p:strVal val="4*#ppt_h"/>
                                          </p:val>
                                        </p:tav>
                                        <p:tav tm="100000">
                                          <p:val>
                                            <p:strVal val="#ppt_h"/>
                                          </p:val>
                                        </p:tav>
                                      </p:tavLst>
                                    </p:anim>
                                  </p:childTnLst>
                                </p:cTn>
                              </p:par>
                              <p:par>
                                <p:cTn id="18" presetID="23" presetClass="entr" presetSubtype="32"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strVal val="4*#ppt_w"/>
                                          </p:val>
                                        </p:tav>
                                        <p:tav tm="100000">
                                          <p:val>
                                            <p:strVal val="#ppt_w"/>
                                          </p:val>
                                        </p:tav>
                                      </p:tavLst>
                                    </p:anim>
                                    <p:anim calcmode="lin" valueType="num">
                                      <p:cBhvr>
                                        <p:cTn id="21" dur="500" fill="hold"/>
                                        <p:tgtEl>
                                          <p:spTgt spid="23"/>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1+#ppt_w/2"/>
                                          </p:val>
                                        </p:tav>
                                        <p:tav tm="100000">
                                          <p:val>
                                            <p:strVal val="#ppt_x"/>
                                          </p:val>
                                        </p:tav>
                                      </p:tavLst>
                                    </p:anim>
                                    <p:anim calcmode="lin" valueType="num">
                                      <p:cBhvr additive="base">
                                        <p:cTn id="31"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2" fill="hold" grpId="1" nodeType="clickEffect">
                                  <p:stCondLst>
                                    <p:cond delay="0"/>
                                  </p:stCondLst>
                                  <p:childTnLst>
                                    <p:anim calcmode="lin" valueType="num">
                                      <p:cBhvr additive="base">
                                        <p:cTn id="35" dur="500"/>
                                        <p:tgtEl>
                                          <p:spTgt spid="24"/>
                                        </p:tgtEl>
                                        <p:attrNameLst>
                                          <p:attrName>ppt_x</p:attrName>
                                        </p:attrNameLst>
                                      </p:cBhvr>
                                      <p:tavLst>
                                        <p:tav tm="0">
                                          <p:val>
                                            <p:strVal val="ppt_x"/>
                                          </p:val>
                                        </p:tav>
                                        <p:tav tm="100000">
                                          <p:val>
                                            <p:strVal val="1+ppt_w/2"/>
                                          </p:val>
                                        </p:tav>
                                      </p:tavLst>
                                    </p:anim>
                                    <p:anim calcmode="lin" valueType="num">
                                      <p:cBhvr additive="base">
                                        <p:cTn id="36" dur="500"/>
                                        <p:tgtEl>
                                          <p:spTgt spid="24"/>
                                        </p:tgtEl>
                                        <p:attrNameLst>
                                          <p:attrName>ppt_y</p:attrName>
                                        </p:attrNameLst>
                                      </p:cBhvr>
                                      <p:tavLst>
                                        <p:tav tm="0">
                                          <p:val>
                                            <p:strVal val="ppt_y"/>
                                          </p:val>
                                        </p:tav>
                                        <p:tav tm="100000">
                                          <p:val>
                                            <p:strVal val="ppt_y"/>
                                          </p:val>
                                        </p:tav>
                                      </p:tavLst>
                                    </p:anim>
                                    <p:set>
                                      <p:cBhvr>
                                        <p:cTn id="37" dur="1" fill="hold">
                                          <p:stCondLst>
                                            <p:cond delay="499"/>
                                          </p:stCondLst>
                                        </p:cTn>
                                        <p:tgtEl>
                                          <p:spTgt spid="24"/>
                                        </p:tgtEl>
                                        <p:attrNameLst>
                                          <p:attrName>style.visibility</p:attrName>
                                        </p:attrNameLst>
                                      </p:cBhvr>
                                      <p:to>
                                        <p:strVal val="hidden"/>
                                      </p:to>
                                    </p:set>
                                  </p:childTnLst>
                                </p:cTn>
                              </p:par>
                              <p:par>
                                <p:cTn id="38" presetID="2" presetClass="entr" presetSubtype="2"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1+#ppt_w/2"/>
                                          </p:val>
                                        </p:tav>
                                        <p:tav tm="100000">
                                          <p:val>
                                            <p:strVal val="#ppt_x"/>
                                          </p:val>
                                        </p:tav>
                                      </p:tavLst>
                                    </p:anim>
                                    <p:anim calcmode="lin" valueType="num">
                                      <p:cBhvr additive="base">
                                        <p:cTn id="4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1" grpId="0" animBg="1"/>
      <p:bldP spid="22" grpId="0" animBg="1"/>
      <p:bldP spid="23" grpId="0" animBg="1"/>
      <p:bldP spid="24" grpId="0" animBg="1"/>
      <p:bldP spid="24" grpId="1"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4"/>
          <p:cNvSpPr txBox="1">
            <a:spLocks noChangeArrowheads="1"/>
          </p:cNvSpPr>
          <p:nvPr/>
        </p:nvSpPr>
        <p:spPr bwMode="auto">
          <a:xfrm>
            <a:off x="1483784" y="1836738"/>
            <a:ext cx="8540749" cy="8128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What happened to the display() method of super class while calling m1.display().</a:t>
            </a:r>
          </a:p>
        </p:txBody>
      </p:sp>
      <p:sp>
        <p:nvSpPr>
          <p:cNvPr id="14" name="TextBox 14"/>
          <p:cNvSpPr txBox="1">
            <a:spLocks noChangeArrowheads="1"/>
          </p:cNvSpPr>
          <p:nvPr/>
        </p:nvSpPr>
        <p:spPr bwMode="auto">
          <a:xfrm>
            <a:off x="1518440" y="3043050"/>
            <a:ext cx="8591551" cy="8143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Can we access the display() method of the super class Employee from sub class </a:t>
            </a:r>
            <a:r>
              <a:rPr lang="en-US" sz="2000" b="0" noProof="1" smtClean="0">
                <a:solidFill>
                  <a:schemeClr val="tx1"/>
                </a:solidFill>
                <a:cs typeface="Courier New" pitchFamily="49" charset="0"/>
              </a:rPr>
              <a:t>Manager?</a:t>
            </a:r>
            <a:endParaRPr lang="en-US" sz="2000" b="0" noProof="1">
              <a:solidFill>
                <a:schemeClr val="tx1"/>
              </a:solidFill>
              <a:cs typeface="Courier New" pitchFamily="49" charset="0"/>
            </a:endParaRPr>
          </a:p>
        </p:txBody>
      </p:sp>
      <p:sp>
        <p:nvSpPr>
          <p:cNvPr id="6"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7"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How does it work?</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
          <p:cNvGraphicFramePr>
            <a:graphicFrameLocks noGrp="1"/>
          </p:cNvGraphicFramePr>
          <p:nvPr/>
        </p:nvGraphicFramePr>
        <p:xfrm>
          <a:off x="124885" y="1081088"/>
          <a:ext cx="11892198" cy="4682365"/>
        </p:xfrm>
        <a:graphic>
          <a:graphicData uri="http://schemas.openxmlformats.org/drawingml/2006/table">
            <a:tbl>
              <a:tblPr/>
              <a:tblGrid>
                <a:gridCol w="7411165"/>
                <a:gridCol w="1369256"/>
                <a:gridCol w="3111777"/>
              </a:tblGrid>
              <a:tr h="361983">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24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dirty="0" smtClean="0">
                          <a:ln>
                            <a:noFill/>
                          </a:ln>
                          <a:solidFill>
                            <a:srgbClr val="FFFFFF"/>
                          </a:solidFill>
                          <a:effectLst/>
                          <a:latin typeface="Calibri" pitchFamily="34" charset="0"/>
                          <a:cs typeface="Arial" pitchFamily="34" charset="0"/>
                        </a:rPr>
                        <a:t>s</a:t>
                      </a: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501650">
                <a:tc rowSpan="2">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class  One{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20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m1(</a:t>
                      </a:r>
                      <a:r>
                        <a:rPr kumimoji="0" lang="en-US" sz="20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return x1 *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class Two{</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int x2=20;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public int m2(){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return x2;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class MainClass{</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pubic static void main(String args[]){</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One one = new One();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Two two = new Two();</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3430588">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24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cxnSp>
        <p:nvCxnSpPr>
          <p:cNvPr id="7" name="Straight Arrow Connector 6"/>
          <p:cNvCxnSpPr/>
          <p:nvPr/>
        </p:nvCxnSpPr>
        <p:spPr>
          <a:xfrm>
            <a:off x="8252885" y="3124200"/>
            <a:ext cx="975783"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789" name="TextBox 7"/>
          <p:cNvSpPr txBox="1">
            <a:spLocks noChangeArrowheads="1"/>
          </p:cNvSpPr>
          <p:nvPr/>
        </p:nvSpPr>
        <p:spPr bwMode="auto">
          <a:xfrm>
            <a:off x="7514167" y="2916239"/>
            <a:ext cx="598241" cy="369332"/>
          </a:xfrm>
          <a:prstGeom prst="rect">
            <a:avLst/>
          </a:prstGeom>
          <a:noFill/>
          <a:ln w="9525">
            <a:noFill/>
            <a:miter lim="800000"/>
            <a:headEnd/>
            <a:tailEnd/>
          </a:ln>
        </p:spPr>
        <p:txBody>
          <a:bodyPr wrap="none">
            <a:spAutoFit/>
          </a:bodyPr>
          <a:lstStyle/>
          <a:p>
            <a:r>
              <a:rPr lang="en-US" sz="1800">
                <a:solidFill>
                  <a:schemeClr val="tx1"/>
                </a:solidFill>
                <a:latin typeface="Courier New" pitchFamily="49" charset="0"/>
                <a:cs typeface="Courier New" pitchFamily="49" charset="0"/>
              </a:rPr>
              <a:t>one</a:t>
            </a:r>
            <a:endParaRPr lang="en-US">
              <a:solidFill>
                <a:schemeClr val="tx1"/>
              </a:solidFill>
            </a:endParaRPr>
          </a:p>
        </p:txBody>
      </p:sp>
      <p:sp>
        <p:nvSpPr>
          <p:cNvPr id="9" name="Rounded Rectangle 8"/>
          <p:cNvSpPr/>
          <p:nvPr/>
        </p:nvSpPr>
        <p:spPr>
          <a:xfrm>
            <a:off x="9275234" y="2651126"/>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sp>
        <p:nvSpPr>
          <p:cNvPr id="32791" name="TextBox 10"/>
          <p:cNvSpPr txBox="1">
            <a:spLocks noChangeArrowheads="1"/>
          </p:cNvSpPr>
          <p:nvPr/>
        </p:nvSpPr>
        <p:spPr bwMode="auto">
          <a:xfrm>
            <a:off x="7490885" y="4205289"/>
            <a:ext cx="598241" cy="369332"/>
          </a:xfrm>
          <a:prstGeom prst="rect">
            <a:avLst/>
          </a:prstGeom>
          <a:noFill/>
          <a:ln w="9525">
            <a:noFill/>
            <a:miter lim="800000"/>
            <a:headEnd/>
            <a:tailEnd/>
          </a:ln>
        </p:spPr>
        <p:txBody>
          <a:bodyPr wrap="none">
            <a:spAutoFit/>
          </a:bodyPr>
          <a:lstStyle/>
          <a:p>
            <a:r>
              <a:rPr lang="en-US" sz="1800">
                <a:solidFill>
                  <a:schemeClr val="tx1"/>
                </a:solidFill>
                <a:latin typeface="Courier New" pitchFamily="49" charset="0"/>
                <a:cs typeface="Courier New" pitchFamily="49" charset="0"/>
              </a:rPr>
              <a:t>two</a:t>
            </a:r>
            <a:endParaRPr lang="en-US">
              <a:solidFill>
                <a:schemeClr val="tx1"/>
              </a:solidFill>
            </a:endParaRPr>
          </a:p>
        </p:txBody>
      </p:sp>
      <p:cxnSp>
        <p:nvCxnSpPr>
          <p:cNvPr id="13" name="Straight Arrow Connector 12"/>
          <p:cNvCxnSpPr/>
          <p:nvPr/>
        </p:nvCxnSpPr>
        <p:spPr>
          <a:xfrm>
            <a:off x="8233833" y="4413250"/>
            <a:ext cx="97366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80551" y="2744789"/>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solidFill>
                  <a:schemeClr val="tx1"/>
                </a:solidFill>
                <a:latin typeface="Courier New" pitchFamily="49" charset="0"/>
                <a:cs typeface="Courier New" pitchFamily="49" charset="0"/>
              </a:rPr>
              <a:t>x1</a:t>
            </a:r>
          </a:p>
        </p:txBody>
      </p:sp>
      <p:sp>
        <p:nvSpPr>
          <p:cNvPr id="16" name="TextBox 15"/>
          <p:cNvSpPr txBox="1"/>
          <p:nvPr/>
        </p:nvSpPr>
        <p:spPr>
          <a:xfrm>
            <a:off x="10974917" y="274161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tx1"/>
                </a:solidFill>
                <a:latin typeface="Courier New" pitchFamily="49" charset="0"/>
                <a:cs typeface="Courier New" pitchFamily="49" charset="0"/>
              </a:rPr>
              <a:t>10</a:t>
            </a:r>
          </a:p>
        </p:txBody>
      </p:sp>
      <p:sp>
        <p:nvSpPr>
          <p:cNvPr id="20" name="TextBox 19"/>
          <p:cNvSpPr txBox="1"/>
          <p:nvPr/>
        </p:nvSpPr>
        <p:spPr>
          <a:xfrm>
            <a:off x="9480551" y="31591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solidFill>
                  <a:schemeClr val="tx1"/>
                </a:solidFill>
                <a:latin typeface="Courier New" pitchFamily="49" charset="0"/>
                <a:cs typeface="Courier New" pitchFamily="49" charset="0"/>
              </a:rPr>
              <a:t>m1(int)</a:t>
            </a:r>
          </a:p>
        </p:txBody>
      </p:sp>
      <p:sp>
        <p:nvSpPr>
          <p:cNvPr id="21" name="TextBox 20"/>
          <p:cNvSpPr txBox="1"/>
          <p:nvPr/>
        </p:nvSpPr>
        <p:spPr>
          <a:xfrm>
            <a:off x="10974917" y="316071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tx1"/>
                </a:solidFill>
                <a:latin typeface="Courier New" pitchFamily="49" charset="0"/>
                <a:cs typeface="Courier New" pitchFamily="49" charset="0"/>
              </a:rPr>
              <a:t>  </a:t>
            </a:r>
          </a:p>
        </p:txBody>
      </p:sp>
      <p:sp>
        <p:nvSpPr>
          <p:cNvPr id="22" name="Rounded Rectangle 21"/>
          <p:cNvSpPr/>
          <p:nvPr/>
        </p:nvSpPr>
        <p:spPr>
          <a:xfrm>
            <a:off x="9275234" y="3935414"/>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sp>
        <p:nvSpPr>
          <p:cNvPr id="23" name="TextBox 22"/>
          <p:cNvSpPr txBox="1"/>
          <p:nvPr/>
        </p:nvSpPr>
        <p:spPr>
          <a:xfrm>
            <a:off x="9480551" y="4029076"/>
            <a:ext cx="1356783" cy="339725"/>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solidFill>
                  <a:schemeClr val="tx1"/>
                </a:solidFill>
                <a:latin typeface="Courier New" pitchFamily="49" charset="0"/>
                <a:cs typeface="Courier New" pitchFamily="49" charset="0"/>
              </a:rPr>
              <a:t>x2</a:t>
            </a:r>
          </a:p>
        </p:txBody>
      </p:sp>
      <p:sp>
        <p:nvSpPr>
          <p:cNvPr id="24" name="TextBox 23"/>
          <p:cNvSpPr txBox="1"/>
          <p:nvPr/>
        </p:nvSpPr>
        <p:spPr>
          <a:xfrm>
            <a:off x="10974917" y="403066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tx1"/>
                </a:solidFill>
                <a:latin typeface="Courier New" pitchFamily="49" charset="0"/>
                <a:cs typeface="Courier New" pitchFamily="49" charset="0"/>
              </a:rPr>
              <a:t>20</a:t>
            </a:r>
          </a:p>
        </p:txBody>
      </p:sp>
      <p:sp>
        <p:nvSpPr>
          <p:cNvPr id="25" name="TextBox 24"/>
          <p:cNvSpPr txBox="1"/>
          <p:nvPr/>
        </p:nvSpPr>
        <p:spPr>
          <a:xfrm>
            <a:off x="9480551" y="444341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solidFill>
                  <a:schemeClr val="tx1"/>
                </a:solidFill>
                <a:latin typeface="Courier New" pitchFamily="49" charset="0"/>
                <a:cs typeface="Courier New" pitchFamily="49" charset="0"/>
              </a:rPr>
              <a:t>m2()</a:t>
            </a:r>
          </a:p>
        </p:txBody>
      </p:sp>
      <p:sp>
        <p:nvSpPr>
          <p:cNvPr id="26" name="TextBox 25"/>
          <p:cNvSpPr txBox="1"/>
          <p:nvPr/>
        </p:nvSpPr>
        <p:spPr>
          <a:xfrm>
            <a:off x="10974917" y="4445000"/>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tx1"/>
                </a:solidFill>
                <a:latin typeface="Courier New" pitchFamily="49" charset="0"/>
                <a:cs typeface="Courier New" pitchFamily="49" charset="0"/>
              </a:rPr>
              <a:t>  </a:t>
            </a:r>
          </a:p>
        </p:txBody>
      </p:sp>
      <p:sp>
        <p:nvSpPr>
          <p:cNvPr id="19"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
          <p:cNvGraphicFramePr>
            <a:graphicFrameLocks noGrp="1"/>
          </p:cNvGraphicFramePr>
          <p:nvPr/>
        </p:nvGraphicFramePr>
        <p:xfrm>
          <a:off x="124885" y="1081088"/>
          <a:ext cx="11892198" cy="5014912"/>
        </p:xfrm>
        <a:graphic>
          <a:graphicData uri="http://schemas.openxmlformats.org/drawingml/2006/table">
            <a:tbl>
              <a:tblPr/>
              <a:tblGrid>
                <a:gridCol w="7411165"/>
                <a:gridCol w="1369256"/>
                <a:gridCol w="3111777"/>
              </a:tblGrid>
              <a:tr h="413882">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dirty="0" smtClean="0">
                        <a:ln>
                          <a:noFill/>
                        </a:ln>
                        <a:solidFill>
                          <a:srgbClr val="FFFFFF"/>
                        </a:solidFill>
                        <a:effectLst/>
                        <a:latin typeface="Calibri" pitchFamily="34" charset="0"/>
                        <a:cs typeface="Arial" pitchFamily="34" charset="0"/>
                      </a:endParaRP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725523">
                <a:tc rowSpan="2">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int m1(int value){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value * value;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extends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x2 = 20;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int m2(){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MainClass{</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pubic static void main(String args[]){</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one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two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3875507">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2" name="Rounded Rectangle 31"/>
          <p:cNvSpPr/>
          <p:nvPr/>
        </p:nvSpPr>
        <p:spPr>
          <a:xfrm>
            <a:off x="9025467" y="3352800"/>
            <a:ext cx="2861733" cy="2133600"/>
          </a:xfrm>
          <a:prstGeom prst="roundRect">
            <a:avLst>
              <a:gd name="adj" fmla="val 77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cxnSp>
        <p:nvCxnSpPr>
          <p:cNvPr id="7" name="Straight Arrow Connector 6"/>
          <p:cNvCxnSpPr/>
          <p:nvPr/>
        </p:nvCxnSpPr>
        <p:spPr>
          <a:xfrm>
            <a:off x="8252885" y="2692400"/>
            <a:ext cx="73236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14" name="TextBox 7"/>
          <p:cNvSpPr txBox="1">
            <a:spLocks noChangeArrowheads="1"/>
          </p:cNvSpPr>
          <p:nvPr/>
        </p:nvSpPr>
        <p:spPr bwMode="auto">
          <a:xfrm>
            <a:off x="7514167" y="24860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one</a:t>
            </a:r>
            <a:endParaRPr lang="en-US"/>
          </a:p>
        </p:txBody>
      </p:sp>
      <p:sp>
        <p:nvSpPr>
          <p:cNvPr id="9" name="Rounded Rectangle 8"/>
          <p:cNvSpPr/>
          <p:nvPr/>
        </p:nvSpPr>
        <p:spPr>
          <a:xfrm>
            <a:off x="9173634" y="2219326"/>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1" name="TextBox 10"/>
          <p:cNvSpPr txBox="1">
            <a:spLocks noChangeArrowheads="1"/>
          </p:cNvSpPr>
          <p:nvPr/>
        </p:nvSpPr>
        <p:spPr bwMode="auto">
          <a:xfrm>
            <a:off x="7490885" y="380047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two</a:t>
            </a:r>
            <a:endParaRPr lang="en-US"/>
          </a:p>
        </p:txBody>
      </p:sp>
      <p:cxnSp>
        <p:nvCxnSpPr>
          <p:cNvPr id="13" name="Straight Arrow Connector 12"/>
          <p:cNvCxnSpPr/>
          <p:nvPr/>
        </p:nvCxnSpPr>
        <p:spPr>
          <a:xfrm>
            <a:off x="8233833" y="3981450"/>
            <a:ext cx="7302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378951" y="231457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16" name="TextBox 15"/>
          <p:cNvSpPr txBox="1"/>
          <p:nvPr/>
        </p:nvSpPr>
        <p:spPr>
          <a:xfrm>
            <a:off x="10873317" y="230981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10</a:t>
            </a:r>
          </a:p>
        </p:txBody>
      </p:sp>
      <p:sp>
        <p:nvSpPr>
          <p:cNvPr id="20" name="TextBox 19"/>
          <p:cNvSpPr txBox="1"/>
          <p:nvPr/>
        </p:nvSpPr>
        <p:spPr>
          <a:xfrm>
            <a:off x="9378951" y="27273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m1(int)</a:t>
            </a:r>
          </a:p>
        </p:txBody>
      </p:sp>
      <p:sp>
        <p:nvSpPr>
          <p:cNvPr id="21" name="TextBox 20"/>
          <p:cNvSpPr txBox="1"/>
          <p:nvPr/>
        </p:nvSpPr>
        <p:spPr>
          <a:xfrm>
            <a:off x="10873317" y="272891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nvGrpSpPr>
          <p:cNvPr id="2" name="Group 33"/>
          <p:cNvGrpSpPr>
            <a:grpSpLocks/>
          </p:cNvGrpSpPr>
          <p:nvPr/>
        </p:nvGrpSpPr>
        <p:grpSpPr bwMode="auto">
          <a:xfrm>
            <a:off x="9173634" y="4445001"/>
            <a:ext cx="2544233" cy="942975"/>
            <a:chOff x="6956421" y="4875466"/>
            <a:chExt cx="1908175" cy="942975"/>
          </a:xfrm>
        </p:grpSpPr>
        <p:sp>
          <p:nvSpPr>
            <p:cNvPr id="22" name="Rounded Rectangle 21"/>
            <p:cNvSpPr/>
            <p:nvPr/>
          </p:nvSpPr>
          <p:spPr>
            <a:xfrm>
              <a:off x="6956421" y="4875466"/>
              <a:ext cx="190817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3" name="TextBox 22"/>
            <p:cNvSpPr txBox="1"/>
            <p:nvPr/>
          </p:nvSpPr>
          <p:spPr>
            <a:xfrm>
              <a:off x="7110409" y="4969129"/>
              <a:ext cx="1017587"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x2</a:t>
              </a:r>
            </a:p>
          </p:txBody>
        </p:sp>
        <p:sp>
          <p:nvSpPr>
            <p:cNvPr id="24" name="TextBox 23"/>
            <p:cNvSpPr txBox="1"/>
            <p:nvPr/>
          </p:nvSpPr>
          <p:spPr>
            <a:xfrm>
              <a:off x="8231184" y="4970716"/>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20</a:t>
              </a:r>
            </a:p>
          </p:txBody>
        </p:sp>
        <p:sp>
          <p:nvSpPr>
            <p:cNvPr id="25" name="TextBox 24"/>
            <p:cNvSpPr txBox="1"/>
            <p:nvPr/>
          </p:nvSpPr>
          <p:spPr>
            <a:xfrm>
              <a:off x="7110409" y="5383466"/>
              <a:ext cx="1017587" cy="338138"/>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m2()</a:t>
              </a:r>
            </a:p>
          </p:txBody>
        </p:sp>
        <p:sp>
          <p:nvSpPr>
            <p:cNvPr id="26" name="TextBox 25"/>
            <p:cNvSpPr txBox="1"/>
            <p:nvPr/>
          </p:nvSpPr>
          <p:spPr>
            <a:xfrm>
              <a:off x="8231184" y="5385054"/>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sp>
        <p:nvSpPr>
          <p:cNvPr id="19" name="Rectangle 18"/>
          <p:cNvSpPr/>
          <p:nvPr/>
        </p:nvSpPr>
        <p:spPr>
          <a:xfrm>
            <a:off x="283634" y="4938714"/>
            <a:ext cx="4980517" cy="403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grpSp>
        <p:nvGrpSpPr>
          <p:cNvPr id="3" name="Group 32"/>
          <p:cNvGrpSpPr>
            <a:grpSpLocks/>
          </p:cNvGrpSpPr>
          <p:nvPr/>
        </p:nvGrpSpPr>
        <p:grpSpPr bwMode="auto">
          <a:xfrm>
            <a:off x="9173634" y="3438526"/>
            <a:ext cx="2544233" cy="942975"/>
            <a:chOff x="6956425" y="3870322"/>
            <a:chExt cx="1908175" cy="942975"/>
          </a:xfrm>
        </p:grpSpPr>
        <p:sp>
          <p:nvSpPr>
            <p:cNvPr id="27" name="Rounded Rectangle 26"/>
            <p:cNvSpPr/>
            <p:nvPr/>
          </p:nvSpPr>
          <p:spPr>
            <a:xfrm>
              <a:off x="6956425" y="3870322"/>
              <a:ext cx="190817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8" name="TextBox 27"/>
            <p:cNvSpPr txBox="1"/>
            <p:nvPr/>
          </p:nvSpPr>
          <p:spPr>
            <a:xfrm>
              <a:off x="7110413" y="3963985"/>
              <a:ext cx="1017587"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9" name="TextBox 28"/>
            <p:cNvSpPr txBox="1"/>
            <p:nvPr/>
          </p:nvSpPr>
          <p:spPr>
            <a:xfrm>
              <a:off x="8231188" y="3960810"/>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10</a:t>
              </a:r>
            </a:p>
          </p:txBody>
        </p:sp>
        <p:sp>
          <p:nvSpPr>
            <p:cNvPr id="30" name="TextBox 29"/>
            <p:cNvSpPr txBox="1"/>
            <p:nvPr/>
          </p:nvSpPr>
          <p:spPr>
            <a:xfrm>
              <a:off x="7110413" y="4378322"/>
              <a:ext cx="1017587" cy="338138"/>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a:t>
              </a:r>
            </a:p>
          </p:txBody>
        </p:sp>
        <p:sp>
          <p:nvSpPr>
            <p:cNvPr id="31" name="TextBox 30"/>
            <p:cNvSpPr txBox="1"/>
            <p:nvPr/>
          </p:nvSpPr>
          <p:spPr>
            <a:xfrm>
              <a:off x="8231188" y="4379910"/>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sp>
        <p:nvSpPr>
          <p:cNvPr id="33"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34" name="Text Box 1"/>
          <p:cNvSpPr txBox="1">
            <a:spLocks noChangeArrowheads="1"/>
          </p:cNvSpPr>
          <p:nvPr/>
        </p:nvSpPr>
        <p:spPr bwMode="auto">
          <a:xfrm>
            <a:off x="0" y="0"/>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strVal val="4*#ppt_w"/>
                                          </p:val>
                                        </p:tav>
                                        <p:tav tm="100000">
                                          <p:val>
                                            <p:strVal val="#ppt_w"/>
                                          </p:val>
                                        </p:tav>
                                      </p:tavLst>
                                    </p:anim>
                                    <p:anim calcmode="lin" valueType="num">
                                      <p:cBhvr>
                                        <p:cTn id="8" dur="500" fill="hold"/>
                                        <p:tgtEl>
                                          <p:spTgt spid="19"/>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 grpId="0"/>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txBox="1">
            <a:spLocks/>
          </p:cNvSpPr>
          <p:nvPr/>
        </p:nvSpPr>
        <p:spPr bwMode="auto">
          <a:xfrm>
            <a:off x="0" y="130176"/>
            <a:ext cx="10972800" cy="392113"/>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a:solidFill>
                  <a:srgbClr val="3B4A1E"/>
                </a:solidFill>
              </a:rPr>
              <a:t>Polymorphism</a:t>
            </a:r>
          </a:p>
        </p:txBody>
      </p:sp>
      <p:graphicFrame>
        <p:nvGraphicFramePr>
          <p:cNvPr id="6" name="Group 2"/>
          <p:cNvGraphicFramePr>
            <a:graphicFrameLocks noGrp="1"/>
          </p:cNvGraphicFramePr>
          <p:nvPr/>
        </p:nvGraphicFramePr>
        <p:xfrm>
          <a:off x="124885" y="1081088"/>
          <a:ext cx="11892198" cy="5958906"/>
        </p:xfrm>
        <a:graphic>
          <a:graphicData uri="http://schemas.openxmlformats.org/drawingml/2006/table">
            <a:tbl>
              <a:tblPr/>
              <a:tblGrid>
                <a:gridCol w="7411165"/>
                <a:gridCol w="1369256"/>
                <a:gridCol w="3111777"/>
              </a:tblGrid>
              <a:tr h="342105">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Calibri" pitchFamily="34" charset="0"/>
                          <a:cs typeface="Arial" pitchFamily="34" charset="0"/>
                        </a:rPr>
                        <a:t>JVM Memory</a:t>
                      </a: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501650">
                <a:tc rowSpan="2">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int m1(){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 *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extends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x1=20;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int m2(){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MainClass{</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pubic static void main(String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two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3430588">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2" name="Rounded Rectangle 31"/>
          <p:cNvSpPr/>
          <p:nvPr/>
        </p:nvSpPr>
        <p:spPr>
          <a:xfrm>
            <a:off x="9025467" y="2230438"/>
            <a:ext cx="2861733" cy="2133600"/>
          </a:xfrm>
          <a:prstGeom prst="roundRect">
            <a:avLst>
              <a:gd name="adj" fmla="val 77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4837" name="TextBox 10"/>
          <p:cNvSpPr txBox="1">
            <a:spLocks noChangeArrowheads="1"/>
          </p:cNvSpPr>
          <p:nvPr/>
        </p:nvSpPr>
        <p:spPr bwMode="auto">
          <a:xfrm>
            <a:off x="7490885" y="26765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two</a:t>
            </a:r>
            <a:endParaRPr lang="en-US"/>
          </a:p>
        </p:txBody>
      </p:sp>
      <p:cxnSp>
        <p:nvCxnSpPr>
          <p:cNvPr id="13" name="Straight Arrow Connector 12"/>
          <p:cNvCxnSpPr/>
          <p:nvPr/>
        </p:nvCxnSpPr>
        <p:spPr>
          <a:xfrm>
            <a:off x="8233833" y="2859088"/>
            <a:ext cx="7302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 name="Group 33"/>
          <p:cNvGrpSpPr>
            <a:grpSpLocks/>
          </p:cNvGrpSpPr>
          <p:nvPr/>
        </p:nvGrpSpPr>
        <p:grpSpPr bwMode="auto">
          <a:xfrm>
            <a:off x="9173634" y="3321051"/>
            <a:ext cx="2544233" cy="942975"/>
            <a:chOff x="6956421" y="4875466"/>
            <a:chExt cx="1908175" cy="942975"/>
          </a:xfrm>
        </p:grpSpPr>
        <p:sp>
          <p:nvSpPr>
            <p:cNvPr id="22" name="Rounded Rectangle 21"/>
            <p:cNvSpPr/>
            <p:nvPr/>
          </p:nvSpPr>
          <p:spPr>
            <a:xfrm>
              <a:off x="6956421" y="4875466"/>
              <a:ext cx="190817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3" name="TextBox 22"/>
            <p:cNvSpPr txBox="1"/>
            <p:nvPr/>
          </p:nvSpPr>
          <p:spPr>
            <a:xfrm>
              <a:off x="7110409" y="4969129"/>
              <a:ext cx="1017587"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4" name="TextBox 23"/>
            <p:cNvSpPr txBox="1"/>
            <p:nvPr/>
          </p:nvSpPr>
          <p:spPr>
            <a:xfrm>
              <a:off x="8231184" y="4970716"/>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20</a:t>
              </a:r>
            </a:p>
          </p:txBody>
        </p:sp>
        <p:sp>
          <p:nvSpPr>
            <p:cNvPr id="25" name="TextBox 24"/>
            <p:cNvSpPr txBox="1"/>
            <p:nvPr/>
          </p:nvSpPr>
          <p:spPr>
            <a:xfrm>
              <a:off x="7110409" y="5383466"/>
              <a:ext cx="1017587" cy="338138"/>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m2()</a:t>
              </a:r>
            </a:p>
          </p:txBody>
        </p:sp>
        <p:sp>
          <p:nvSpPr>
            <p:cNvPr id="26" name="TextBox 25"/>
            <p:cNvSpPr txBox="1"/>
            <p:nvPr/>
          </p:nvSpPr>
          <p:spPr>
            <a:xfrm>
              <a:off x="8231184" y="5385054"/>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sp>
        <p:nvSpPr>
          <p:cNvPr id="27" name="Rounded Rectangle 26"/>
          <p:cNvSpPr/>
          <p:nvPr/>
        </p:nvSpPr>
        <p:spPr>
          <a:xfrm>
            <a:off x="9173634" y="2316164"/>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8" name="TextBox 27"/>
          <p:cNvSpPr txBox="1"/>
          <p:nvPr/>
        </p:nvSpPr>
        <p:spPr>
          <a:xfrm>
            <a:off x="9378951" y="24098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9" name="TextBox 28"/>
          <p:cNvSpPr txBox="1"/>
          <p:nvPr/>
        </p:nvSpPr>
        <p:spPr>
          <a:xfrm>
            <a:off x="10873317" y="240506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10</a:t>
            </a:r>
          </a:p>
        </p:txBody>
      </p:sp>
      <p:sp>
        <p:nvSpPr>
          <p:cNvPr id="30" name="TextBox 29"/>
          <p:cNvSpPr txBox="1"/>
          <p:nvPr/>
        </p:nvSpPr>
        <p:spPr>
          <a:xfrm>
            <a:off x="9378951" y="282416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a:t>
            </a:r>
          </a:p>
        </p:txBody>
      </p:sp>
      <p:sp>
        <p:nvSpPr>
          <p:cNvPr id="31" name="TextBox 30"/>
          <p:cNvSpPr txBox="1"/>
          <p:nvPr/>
        </p:nvSpPr>
        <p:spPr>
          <a:xfrm>
            <a:off x="10873317" y="282416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33" name="Rectangle 32"/>
          <p:cNvSpPr/>
          <p:nvPr/>
        </p:nvSpPr>
        <p:spPr>
          <a:xfrm>
            <a:off x="283634" y="1882775"/>
            <a:ext cx="2368551" cy="293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4" name="Rectangle 33"/>
          <p:cNvSpPr/>
          <p:nvPr/>
        </p:nvSpPr>
        <p:spPr>
          <a:xfrm>
            <a:off x="234951" y="3467100"/>
            <a:ext cx="2377016" cy="3063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5" name="Oval Callout 34"/>
          <p:cNvSpPr/>
          <p:nvPr/>
        </p:nvSpPr>
        <p:spPr>
          <a:xfrm>
            <a:off x="8621185" y="889000"/>
            <a:ext cx="2976033" cy="647700"/>
          </a:xfrm>
          <a:prstGeom prst="wedgeEllipseCallout">
            <a:avLst>
              <a:gd name="adj1" fmla="val 28032"/>
              <a:gd name="adj2" fmla="val 193551"/>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en-US" sz="1800" b="0" dirty="0"/>
              <a:t>Overridden</a:t>
            </a:r>
            <a:endParaRPr lang="en-IN" sz="1800" b="0" dirty="0"/>
          </a:p>
        </p:txBody>
      </p:sp>
      <p:sp>
        <p:nvSpPr>
          <p:cNvPr id="36" name="Rectangle 35"/>
          <p:cNvSpPr/>
          <p:nvPr/>
        </p:nvSpPr>
        <p:spPr>
          <a:xfrm>
            <a:off x="254000" y="5535614"/>
            <a:ext cx="4633384" cy="314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7" name="TextBox 36"/>
          <p:cNvSpPr txBox="1">
            <a:spLocks noChangeArrowheads="1"/>
          </p:cNvSpPr>
          <p:nvPr/>
        </p:nvSpPr>
        <p:spPr bwMode="auto">
          <a:xfrm>
            <a:off x="5613401" y="5832476"/>
            <a:ext cx="835485" cy="830997"/>
          </a:xfrm>
          <a:prstGeom prst="rect">
            <a:avLst/>
          </a:prstGeom>
          <a:noFill/>
          <a:ln w="9525">
            <a:noFill/>
            <a:miter lim="800000"/>
            <a:headEnd/>
            <a:tailEnd/>
          </a:ln>
        </p:spPr>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cs typeface="Courier New" pitchFamily="49" charset="0"/>
              </a:rPr>
              <a:t>Output:</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20</a:t>
            </a:r>
          </a:p>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p>
        </p:txBody>
      </p:sp>
      <p:sp>
        <p:nvSpPr>
          <p:cNvPr id="38"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39" name="Text Box 1"/>
          <p:cNvSpPr txBox="1">
            <a:spLocks noChangeArrowheads="1"/>
          </p:cNvSpPr>
          <p:nvPr/>
        </p:nvSpPr>
        <p:spPr bwMode="auto">
          <a:xfrm>
            <a:off x="0" y="0"/>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4*#ppt_w"/>
                                          </p:val>
                                        </p:tav>
                                        <p:tav tm="100000">
                                          <p:val>
                                            <p:strVal val="#ppt_w"/>
                                          </p:val>
                                        </p:tav>
                                      </p:tavLst>
                                    </p:anim>
                                    <p:anim calcmode="lin" valueType="num">
                                      <p:cBhvr>
                                        <p:cTn id="8" dur="500" fill="hold"/>
                                        <p:tgtEl>
                                          <p:spTgt spid="3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strVal val="4*#ppt_w"/>
                                          </p:val>
                                        </p:tav>
                                        <p:tav tm="100000">
                                          <p:val>
                                            <p:strVal val="#ppt_w"/>
                                          </p:val>
                                        </p:tav>
                                      </p:tavLst>
                                    </p:anim>
                                    <p:anim calcmode="lin" valueType="num">
                                      <p:cBhvr>
                                        <p:cTn id="12" dur="500" fill="hold"/>
                                        <p:tgtEl>
                                          <p:spTgt spid="34"/>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29"/>
                                        </p:tgtEl>
                                        <p:attrNameLst>
                                          <p:attrName>fillcolor</p:attrName>
                                        </p:attrNameLst>
                                      </p:cBhvr>
                                      <p:to>
                                        <a:srgbClr val="9A3836"/>
                                      </p:to>
                                    </p:animClr>
                                    <p:set>
                                      <p:cBhvr>
                                        <p:cTn id="23" dur="500" fill="hold"/>
                                        <p:tgtEl>
                                          <p:spTgt spid="29"/>
                                        </p:tgtEl>
                                        <p:attrNameLst>
                                          <p:attrName>fill.type</p:attrName>
                                        </p:attrNameLst>
                                      </p:cBhvr>
                                      <p:to>
                                        <p:strVal val="solid"/>
                                      </p:to>
                                    </p:set>
                                    <p:set>
                                      <p:cBhvr>
                                        <p:cTn id="24" dur="500" fill="hold"/>
                                        <p:tgtEl>
                                          <p:spTgt spid="29"/>
                                        </p:tgtEl>
                                        <p:attrNameLst>
                                          <p:attrName>fill.on</p:attrName>
                                        </p:attrNameLst>
                                      </p:cBhvr>
                                      <p:to>
                                        <p:strVal val="true"/>
                                      </p:to>
                                    </p:set>
                                  </p:childTnLst>
                                </p:cTn>
                              </p:par>
                              <p:par>
                                <p:cTn id="25" presetID="3" presetClass="emph" presetSubtype="2" fill="hold" grpId="0" nodeType="withEffect">
                                  <p:stCondLst>
                                    <p:cond delay="0"/>
                                  </p:stCondLst>
                                  <p:childTnLst>
                                    <p:animClr clrSpc="rgb" dir="cw">
                                      <p:cBhvr override="childStyle">
                                        <p:cTn id="26" dur="2000" fill="hold"/>
                                        <p:tgtEl>
                                          <p:spTgt spid="29"/>
                                        </p:tgtEl>
                                        <p:attrNameLst>
                                          <p:attrName>style.color</p:attrName>
                                        </p:attrNameLst>
                                      </p:cBhvr>
                                      <p:to>
                                        <a:schemeClr val="bg1"/>
                                      </p:to>
                                    </p:animClr>
                                  </p:childTnLst>
                                </p:cTn>
                              </p:par>
                            </p:childTnLst>
                          </p:cTn>
                        </p:par>
                        <p:par>
                          <p:cTn id="27" fill="hold">
                            <p:stCondLst>
                              <p:cond delay="2000"/>
                            </p:stCondLst>
                            <p:childTnLst>
                              <p:par>
                                <p:cTn id="28" presetID="2" presetClass="entr" presetSubtype="3"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1+#ppt_w/2"/>
                                          </p:val>
                                        </p:tav>
                                        <p:tav tm="100000">
                                          <p:val>
                                            <p:strVal val="#ppt_x"/>
                                          </p:val>
                                        </p:tav>
                                      </p:tavLst>
                                    </p:anim>
                                    <p:anim calcmode="lin" valueType="num">
                                      <p:cBhvr additive="base">
                                        <p:cTn id="31"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32"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strVal val="4*#ppt_w"/>
                                          </p:val>
                                        </p:tav>
                                        <p:tav tm="100000">
                                          <p:val>
                                            <p:strVal val="#ppt_w"/>
                                          </p:val>
                                        </p:tav>
                                      </p:tavLst>
                                    </p:anim>
                                    <p:anim calcmode="lin" valueType="num">
                                      <p:cBhvr>
                                        <p:cTn id="37" dur="500" fill="hold"/>
                                        <p:tgtEl>
                                          <p:spTgt spid="36"/>
                                        </p:tgtEl>
                                        <p:attrNameLst>
                                          <p:attrName>ppt_h</p:attrName>
                                        </p:attrNameLst>
                                      </p:cBhvr>
                                      <p:tavLst>
                                        <p:tav tm="0">
                                          <p:val>
                                            <p:strVal val="4*#ppt_h"/>
                                          </p:val>
                                        </p:tav>
                                        <p:tav tm="100000">
                                          <p:val>
                                            <p:strVal val="#ppt_h"/>
                                          </p:val>
                                        </p:tav>
                                      </p:tavLst>
                                    </p:anim>
                                  </p:childTnLst>
                                </p:cTn>
                              </p:par>
                            </p:childTnLst>
                          </p:cTn>
                        </p:par>
                        <p:par>
                          <p:cTn id="38" fill="hold">
                            <p:stCondLst>
                              <p:cond delay="500"/>
                            </p:stCondLst>
                            <p:childTnLst>
                              <p:par>
                                <p:cTn id="39" presetID="23" presetClass="entr" presetSubtype="32"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strVal val="4*#ppt_w"/>
                                          </p:val>
                                        </p:tav>
                                        <p:tav tm="100000">
                                          <p:val>
                                            <p:strVal val="#ppt_w"/>
                                          </p:val>
                                        </p:tav>
                                      </p:tavLst>
                                    </p:anim>
                                    <p:anim calcmode="lin" valueType="num">
                                      <p:cBhvr>
                                        <p:cTn id="42" dur="500" fill="hold"/>
                                        <p:tgtEl>
                                          <p:spTgt spid="3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5" grpId="0" animBg="1"/>
      <p:bldP spid="36"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
          <p:cNvGraphicFramePr>
            <a:graphicFrameLocks noGrp="1"/>
          </p:cNvGraphicFramePr>
          <p:nvPr/>
        </p:nvGraphicFramePr>
        <p:xfrm>
          <a:off x="124885" y="1081088"/>
          <a:ext cx="11892198" cy="5372883"/>
        </p:xfrm>
        <a:graphic>
          <a:graphicData uri="http://schemas.openxmlformats.org/drawingml/2006/table">
            <a:tbl>
              <a:tblPr/>
              <a:tblGrid>
                <a:gridCol w="7411165"/>
                <a:gridCol w="1369256"/>
                <a:gridCol w="3111777"/>
              </a:tblGrid>
              <a:tr h="369278">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Calibri" pitchFamily="34" charset="0"/>
                          <a:cs typeface="Arial" pitchFamily="34" charset="0"/>
                        </a:rPr>
                        <a:t>JVM Memory</a:t>
                      </a: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655637">
                <a:tc rowSpan="2">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 *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extends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20;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MainClass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pubic static void main(String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two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(two.m1());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4338340">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2" name="Rounded Rectangle 31"/>
          <p:cNvSpPr/>
          <p:nvPr/>
        </p:nvSpPr>
        <p:spPr>
          <a:xfrm>
            <a:off x="9025467" y="2230438"/>
            <a:ext cx="2861733" cy="2133600"/>
          </a:xfrm>
          <a:prstGeom prst="roundRect">
            <a:avLst>
              <a:gd name="adj" fmla="val 77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5861" name="TextBox 10"/>
          <p:cNvSpPr txBox="1">
            <a:spLocks noChangeArrowheads="1"/>
          </p:cNvSpPr>
          <p:nvPr/>
        </p:nvSpPr>
        <p:spPr bwMode="auto">
          <a:xfrm>
            <a:off x="7490885" y="26765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two</a:t>
            </a:r>
            <a:endParaRPr lang="en-US"/>
          </a:p>
        </p:txBody>
      </p:sp>
      <p:cxnSp>
        <p:nvCxnSpPr>
          <p:cNvPr id="13" name="Straight Arrow Connector 12"/>
          <p:cNvCxnSpPr/>
          <p:nvPr/>
        </p:nvCxnSpPr>
        <p:spPr>
          <a:xfrm>
            <a:off x="8233833" y="2859088"/>
            <a:ext cx="7302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 name="Group 33"/>
          <p:cNvGrpSpPr>
            <a:grpSpLocks/>
          </p:cNvGrpSpPr>
          <p:nvPr/>
        </p:nvGrpSpPr>
        <p:grpSpPr bwMode="auto">
          <a:xfrm>
            <a:off x="9173634" y="3321051"/>
            <a:ext cx="2544233" cy="942975"/>
            <a:chOff x="6956421" y="4875466"/>
            <a:chExt cx="1908175" cy="942975"/>
          </a:xfrm>
        </p:grpSpPr>
        <p:sp>
          <p:nvSpPr>
            <p:cNvPr id="22" name="Rounded Rectangle 21"/>
            <p:cNvSpPr/>
            <p:nvPr/>
          </p:nvSpPr>
          <p:spPr>
            <a:xfrm>
              <a:off x="6956421" y="4875466"/>
              <a:ext cx="190817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3" name="TextBox 22"/>
            <p:cNvSpPr txBox="1"/>
            <p:nvPr/>
          </p:nvSpPr>
          <p:spPr>
            <a:xfrm>
              <a:off x="7110409" y="4969129"/>
              <a:ext cx="1017587"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4" name="TextBox 23"/>
            <p:cNvSpPr txBox="1"/>
            <p:nvPr/>
          </p:nvSpPr>
          <p:spPr>
            <a:xfrm>
              <a:off x="8231184" y="4970716"/>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20</a:t>
              </a:r>
            </a:p>
          </p:txBody>
        </p:sp>
        <p:sp>
          <p:nvSpPr>
            <p:cNvPr id="25" name="TextBox 24"/>
            <p:cNvSpPr txBox="1"/>
            <p:nvPr/>
          </p:nvSpPr>
          <p:spPr>
            <a:xfrm>
              <a:off x="7110409" y="5383466"/>
              <a:ext cx="1017587" cy="338138"/>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m1()</a:t>
              </a:r>
            </a:p>
          </p:txBody>
        </p:sp>
        <p:sp>
          <p:nvSpPr>
            <p:cNvPr id="26" name="TextBox 25"/>
            <p:cNvSpPr txBox="1"/>
            <p:nvPr/>
          </p:nvSpPr>
          <p:spPr>
            <a:xfrm>
              <a:off x="8231184" y="5385054"/>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sp>
        <p:nvSpPr>
          <p:cNvPr id="27" name="Rounded Rectangle 26"/>
          <p:cNvSpPr/>
          <p:nvPr/>
        </p:nvSpPr>
        <p:spPr>
          <a:xfrm>
            <a:off x="9173634" y="2316164"/>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8" name="TextBox 27"/>
          <p:cNvSpPr txBox="1"/>
          <p:nvPr/>
        </p:nvSpPr>
        <p:spPr>
          <a:xfrm>
            <a:off x="9378951" y="24098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9" name="TextBox 28"/>
          <p:cNvSpPr txBox="1"/>
          <p:nvPr/>
        </p:nvSpPr>
        <p:spPr>
          <a:xfrm>
            <a:off x="10873317" y="24050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bg1"/>
                </a:solidFill>
                <a:latin typeface="Courier New" pitchFamily="49" charset="0"/>
                <a:cs typeface="Courier New" pitchFamily="49" charset="0"/>
              </a:rPr>
              <a:t>10</a:t>
            </a:r>
          </a:p>
        </p:txBody>
      </p:sp>
      <p:sp>
        <p:nvSpPr>
          <p:cNvPr id="30" name="TextBox 29"/>
          <p:cNvSpPr txBox="1"/>
          <p:nvPr/>
        </p:nvSpPr>
        <p:spPr>
          <a:xfrm>
            <a:off x="9378951" y="282416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a:t>
            </a:r>
          </a:p>
        </p:txBody>
      </p:sp>
      <p:sp>
        <p:nvSpPr>
          <p:cNvPr id="31" name="TextBox 30"/>
          <p:cNvSpPr txBox="1"/>
          <p:nvPr/>
        </p:nvSpPr>
        <p:spPr>
          <a:xfrm>
            <a:off x="10873317" y="28241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19485" name="TextBox 36"/>
          <p:cNvSpPr txBox="1">
            <a:spLocks noChangeArrowheads="1"/>
          </p:cNvSpPr>
          <p:nvPr/>
        </p:nvSpPr>
        <p:spPr bwMode="auto">
          <a:xfrm>
            <a:off x="156634" y="5761039"/>
            <a:ext cx="835485" cy="784830"/>
          </a:xfrm>
          <a:prstGeom prst="rect">
            <a:avLst/>
          </a:prstGeom>
          <a:noFill/>
          <a:ln w="9525">
            <a:noFill/>
            <a:miter lim="800000"/>
            <a:headEnd/>
            <a:tailEnd/>
          </a:ln>
        </p:spPr>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cs typeface="Courier New" pitchFamily="49" charset="0"/>
              </a:rPr>
              <a:t>Output:</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20</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20</a:t>
            </a:r>
            <a:endParaRPr lang="en-US"/>
          </a:p>
        </p:txBody>
      </p:sp>
      <p:sp>
        <p:nvSpPr>
          <p:cNvPr id="20"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21" name="Text Box 1"/>
          <p:cNvSpPr txBox="1">
            <a:spLocks noChangeArrowheads="1"/>
          </p:cNvSpPr>
          <p:nvPr/>
        </p:nvSpPr>
        <p:spPr bwMode="auto">
          <a:xfrm>
            <a:off x="0" y="0"/>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85"/>
                                        </p:tgtEl>
                                        <p:attrNameLst>
                                          <p:attrName>style.visibility</p:attrName>
                                        </p:attrNameLst>
                                      </p:cBhvr>
                                      <p:to>
                                        <p:strVal val="visible"/>
                                      </p:to>
                                    </p:set>
                                    <p:anim calcmode="lin" valueType="num">
                                      <p:cBhvr additive="base">
                                        <p:cTn id="13" dur="500" fill="hold"/>
                                        <p:tgtEl>
                                          <p:spTgt spid="19485"/>
                                        </p:tgtEl>
                                        <p:attrNameLst>
                                          <p:attrName>ppt_x</p:attrName>
                                        </p:attrNameLst>
                                      </p:cBhvr>
                                      <p:tavLst>
                                        <p:tav tm="0">
                                          <p:val>
                                            <p:strVal val="#ppt_x"/>
                                          </p:val>
                                        </p:tav>
                                        <p:tav tm="100000">
                                          <p:val>
                                            <p:strVal val="#ppt_x"/>
                                          </p:val>
                                        </p:tav>
                                      </p:tavLst>
                                    </p:anim>
                                    <p:anim calcmode="lin" valueType="num">
                                      <p:cBhvr additive="base">
                                        <p:cTn id="14" dur="500" fill="hold"/>
                                        <p:tgtEl>
                                          <p:spTgt spid="19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948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435750" y="1616336"/>
            <a:ext cx="11351683" cy="1276350"/>
            <a:chOff x="421246" y="3100868"/>
            <a:chExt cx="8745263" cy="1140483"/>
          </a:xfrm>
        </p:grpSpPr>
        <p:sp>
          <p:nvSpPr>
            <p:cNvPr id="36872" name="TextBox 14"/>
            <p:cNvSpPr txBox="1">
              <a:spLocks noChangeArrowheads="1"/>
            </p:cNvSpPr>
            <p:nvPr/>
          </p:nvSpPr>
          <p:spPr bwMode="auto">
            <a:xfrm>
              <a:off x="429398" y="3125997"/>
              <a:ext cx="8737111" cy="1115354"/>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When a method of a sub-class has the same name and type as a method of the super-class, we say that this method is overridden.</a:t>
              </a:r>
            </a:p>
          </p:txBody>
        </p:sp>
        <p:sp>
          <p:nvSpPr>
            <p:cNvPr id="16" name="Isosceles Triangle 15"/>
            <p:cNvSpPr/>
            <p:nvPr/>
          </p:nvSpPr>
          <p:spPr>
            <a:xfrm rot="5400000">
              <a:off x="3239" y="3518875"/>
              <a:ext cx="1061046" cy="225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grpSp>
      <p:grpSp>
        <p:nvGrpSpPr>
          <p:cNvPr id="3" name="Group 20"/>
          <p:cNvGrpSpPr>
            <a:grpSpLocks/>
          </p:cNvGrpSpPr>
          <p:nvPr/>
        </p:nvGrpSpPr>
        <p:grpSpPr bwMode="auto">
          <a:xfrm>
            <a:off x="492900" y="3645161"/>
            <a:ext cx="11351684" cy="1352550"/>
            <a:chOff x="421245" y="3087077"/>
            <a:chExt cx="8399199" cy="1067175"/>
          </a:xfrm>
        </p:grpSpPr>
        <p:sp>
          <p:nvSpPr>
            <p:cNvPr id="36870" name="TextBox 21"/>
            <p:cNvSpPr txBox="1">
              <a:spLocks noChangeArrowheads="1"/>
            </p:cNvSpPr>
            <p:nvPr/>
          </p:nvSpPr>
          <p:spPr bwMode="auto">
            <a:xfrm>
              <a:off x="421245" y="3092931"/>
              <a:ext cx="8399199" cy="106132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Overriding method has the same name, number and type of parameters, and return type as the method it overrides.</a:t>
              </a:r>
            </a:p>
          </p:txBody>
        </p:sp>
        <p:sp>
          <p:nvSpPr>
            <p:cNvPr id="23" name="Isosceles Triangle 22"/>
            <p:cNvSpPr/>
            <p:nvPr/>
          </p:nvSpPr>
          <p:spPr>
            <a:xfrm rot="5400000">
              <a:off x="3551" y="3504771"/>
              <a:ext cx="1060912" cy="2255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grpSp>
      <p:sp>
        <p:nvSpPr>
          <p:cNvPr id="10" name="Text Box 1"/>
          <p:cNvSpPr txBox="1">
            <a:spLocks noChangeArrowheads="1"/>
          </p:cNvSpPr>
          <p:nvPr/>
        </p:nvSpPr>
        <p:spPr bwMode="auto">
          <a:xfrm>
            <a:off x="0" y="1"/>
            <a:ext cx="12192000" cy="736978"/>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 Methods</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
          <p:cNvGraphicFramePr>
            <a:graphicFrameLocks noGrp="1"/>
          </p:cNvGraphicFramePr>
          <p:nvPr/>
        </p:nvGraphicFramePr>
        <p:xfrm>
          <a:off x="1" y="1146176"/>
          <a:ext cx="11892198" cy="5361009"/>
        </p:xfrm>
        <a:graphic>
          <a:graphicData uri="http://schemas.openxmlformats.org/drawingml/2006/table">
            <a:tbl>
              <a:tblPr/>
              <a:tblGrid>
                <a:gridCol w="7411165"/>
                <a:gridCol w="1369256"/>
                <a:gridCol w="3111777"/>
              </a:tblGrid>
              <a:tr h="377357">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Calibri" pitchFamily="34" charset="0"/>
                          <a:cs typeface="Arial" pitchFamily="34" charset="0"/>
                        </a:rPr>
                        <a:t>JVM Memory</a:t>
                      </a: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661496">
                <a:tc rowSpan="2">
                  <a:txBody>
                    <a:bodyPr/>
                    <a:lstStyle/>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 * x1;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extends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20;</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MainClass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pubic static void main(String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two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(two.x1);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4320607">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2" name="Rounded Rectangle 31"/>
          <p:cNvSpPr/>
          <p:nvPr/>
        </p:nvSpPr>
        <p:spPr>
          <a:xfrm>
            <a:off x="9025467" y="2230438"/>
            <a:ext cx="2861733" cy="2133600"/>
          </a:xfrm>
          <a:prstGeom prst="roundRect">
            <a:avLst>
              <a:gd name="adj" fmla="val 77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7909" name="TextBox 10"/>
          <p:cNvSpPr txBox="1">
            <a:spLocks noChangeArrowheads="1"/>
          </p:cNvSpPr>
          <p:nvPr/>
        </p:nvSpPr>
        <p:spPr bwMode="auto">
          <a:xfrm>
            <a:off x="7490885" y="26765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two</a:t>
            </a:r>
            <a:endParaRPr lang="en-US"/>
          </a:p>
        </p:txBody>
      </p:sp>
      <p:cxnSp>
        <p:nvCxnSpPr>
          <p:cNvPr id="13" name="Straight Arrow Connector 12"/>
          <p:cNvCxnSpPr/>
          <p:nvPr/>
        </p:nvCxnSpPr>
        <p:spPr>
          <a:xfrm>
            <a:off x="8233833" y="2859088"/>
            <a:ext cx="7302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bwMode="auto">
          <a:xfrm>
            <a:off x="9378951" y="341471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4" name="TextBox 23"/>
          <p:cNvSpPr txBox="1"/>
          <p:nvPr/>
        </p:nvSpPr>
        <p:spPr bwMode="auto">
          <a:xfrm>
            <a:off x="10873317" y="3416300"/>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20</a:t>
            </a:r>
          </a:p>
        </p:txBody>
      </p:sp>
      <p:sp>
        <p:nvSpPr>
          <p:cNvPr id="25" name="TextBox 24"/>
          <p:cNvSpPr txBox="1"/>
          <p:nvPr/>
        </p:nvSpPr>
        <p:spPr bwMode="auto">
          <a:xfrm>
            <a:off x="9378951" y="3829050"/>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m1()</a:t>
            </a:r>
          </a:p>
        </p:txBody>
      </p:sp>
      <p:sp>
        <p:nvSpPr>
          <p:cNvPr id="26" name="TextBox 25"/>
          <p:cNvSpPr txBox="1"/>
          <p:nvPr/>
        </p:nvSpPr>
        <p:spPr bwMode="auto">
          <a:xfrm>
            <a:off x="10873317" y="3830639"/>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27" name="Rounded Rectangle 26"/>
          <p:cNvSpPr/>
          <p:nvPr/>
        </p:nvSpPr>
        <p:spPr>
          <a:xfrm>
            <a:off x="9173634" y="2316164"/>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8" name="TextBox 27"/>
          <p:cNvSpPr txBox="1"/>
          <p:nvPr/>
        </p:nvSpPr>
        <p:spPr>
          <a:xfrm>
            <a:off x="9378951" y="24098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9" name="TextBox 28"/>
          <p:cNvSpPr txBox="1"/>
          <p:nvPr/>
        </p:nvSpPr>
        <p:spPr>
          <a:xfrm>
            <a:off x="10873317" y="24050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bg1"/>
                </a:solidFill>
                <a:latin typeface="Courier New" pitchFamily="49" charset="0"/>
                <a:cs typeface="Courier New" pitchFamily="49" charset="0"/>
              </a:rPr>
              <a:t>10</a:t>
            </a:r>
          </a:p>
        </p:txBody>
      </p:sp>
      <p:sp>
        <p:nvSpPr>
          <p:cNvPr id="30" name="TextBox 29"/>
          <p:cNvSpPr txBox="1"/>
          <p:nvPr/>
        </p:nvSpPr>
        <p:spPr>
          <a:xfrm>
            <a:off x="9378951" y="282416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a:t>
            </a:r>
          </a:p>
        </p:txBody>
      </p:sp>
      <p:sp>
        <p:nvSpPr>
          <p:cNvPr id="31" name="TextBox 30"/>
          <p:cNvSpPr txBox="1"/>
          <p:nvPr/>
        </p:nvSpPr>
        <p:spPr>
          <a:xfrm>
            <a:off x="10873317" y="28241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19485" name="TextBox 36"/>
          <p:cNvSpPr txBox="1">
            <a:spLocks noChangeArrowheads="1"/>
          </p:cNvSpPr>
          <p:nvPr/>
        </p:nvSpPr>
        <p:spPr bwMode="auto">
          <a:xfrm>
            <a:off x="5691717" y="5295901"/>
            <a:ext cx="835485" cy="78483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chemeClr val="bg1"/>
                </a:solidFill>
                <a:cs typeface="Courier New" pitchFamily="49" charset="0"/>
              </a:rPr>
              <a:t>Output:</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chemeClr val="bg1"/>
                </a:solidFill>
                <a:latin typeface="Courier New" pitchFamily="49" charset="0"/>
                <a:cs typeface="Courier New" pitchFamily="49" charset="0"/>
              </a:rPr>
              <a:t>20</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chemeClr val="bg1"/>
                </a:solidFill>
                <a:latin typeface="Courier New" pitchFamily="49" charset="0"/>
                <a:cs typeface="Courier New" pitchFamily="49" charset="0"/>
              </a:rPr>
              <a:t>20</a:t>
            </a:r>
          </a:p>
        </p:txBody>
      </p:sp>
      <p:sp>
        <p:nvSpPr>
          <p:cNvPr id="18"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19" name="Text Box 1"/>
          <p:cNvSpPr txBox="1">
            <a:spLocks noChangeArrowheads="1"/>
          </p:cNvSpPr>
          <p:nvPr/>
        </p:nvSpPr>
        <p:spPr bwMode="auto">
          <a:xfrm>
            <a:off x="0" y="0"/>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
        <p:nvSpPr>
          <p:cNvPr id="11267"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pic>
        <p:nvPicPr>
          <p:cNvPr id="11268" name="Picture 3"/>
          <p:cNvPicPr>
            <a:picLocks noChangeAspect="1" noChangeArrowheads="1"/>
          </p:cNvPicPr>
          <p:nvPr/>
        </p:nvPicPr>
        <p:blipFill>
          <a:blip r:embed="rId3"/>
          <a:srcRect/>
          <a:stretch>
            <a:fillRect/>
          </a:stretch>
        </p:blipFill>
        <p:spPr bwMode="auto">
          <a:xfrm>
            <a:off x="1828801" y="881064"/>
            <a:ext cx="8701617" cy="3806825"/>
          </a:xfrm>
          <a:prstGeom prst="rect">
            <a:avLst/>
          </a:prstGeom>
          <a:noFill/>
          <a:ln w="9525">
            <a:noFill/>
            <a:round/>
            <a:headEnd/>
            <a:tailEnd/>
          </a:ln>
        </p:spPr>
      </p:pic>
      <p:sp>
        <p:nvSpPr>
          <p:cNvPr id="2" name="Text Box 4"/>
          <p:cNvSpPr txBox="1">
            <a:spLocks noChangeArrowheads="1"/>
          </p:cNvSpPr>
          <p:nvPr/>
        </p:nvSpPr>
        <p:spPr bwMode="auto">
          <a:xfrm>
            <a:off x="1828800" y="4867275"/>
            <a:ext cx="8731251" cy="1322388"/>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lnSpc>
                <a:spcPts val="2975"/>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Inheritance is the concept of a child class (sub class) automatically inheriting the variables and methods defined in its parent class (super class).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fade">
                                      <p:cBhvr additive="repl">
                                        <p:cTn id="7" dur="500"/>
                                        <p:tgtEl>
                                          <p:spTgt spid="2"/>
                                        </p:tgtEl>
                                      </p:cBhvr>
                                    </p:animEffect>
                                    <p:anim calcmode="lin" valueType="num">
                                      <p:cBhvr additive="repl">
                                        <p:cTn id="8" dur="500" fill="hold"/>
                                        <p:tgtEl>
                                          <p:spTgt spid="2"/>
                                        </p:tgtEl>
                                        <p:attrNameLst>
                                          <p:attrName>ppt_x</p:attrName>
                                        </p:attrNameLst>
                                      </p:cBhvr>
                                      <p:tavLst>
                                        <p:tav tm="100000">
                                          <p:val>
                                            <p:strVal val="#ppt_x"/>
                                          </p:val>
                                        </p:tav>
                                        <p:tav tm="100000">
                                          <p:val>
                                            <p:strVal val="#ppt_x"/>
                                          </p:val>
                                        </p:tav>
                                      </p:tavLst>
                                    </p:anim>
                                    <p:anim calcmode="lin" valueType="num">
                                      <p:cBhvr additive="repl">
                                        <p:cTn id="9" dur="500" fill="hold"/>
                                        <p:tgtEl>
                                          <p:spTgt spid="2"/>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bwMode="auto">
          <a:xfrm>
            <a:off x="0" y="0"/>
            <a:ext cx="12192000" cy="1015663"/>
          </a:xfrm>
          <a:prstGeom prst="rect">
            <a:avLst/>
          </a:prstGeom>
          <a:solidFill>
            <a:srgbClr val="3388A9"/>
          </a:solidFill>
        </p:spPr>
        <p:txBody>
          <a:bodyPr wrap="square">
            <a:spAutoFit/>
          </a:bodyPr>
          <a:lstStyle/>
          <a:p>
            <a:pPr algn="ctr">
              <a:lnSpc>
                <a:spcPct val="150000"/>
              </a:lnSpc>
              <a:defRPr/>
            </a:pPr>
            <a:r>
              <a:rPr lang="en-US" sz="4000" dirty="0" smtClean="0">
                <a:solidFill>
                  <a:schemeClr val="bg1"/>
                </a:solidFill>
              </a:rPr>
              <a:t>Dynamic method dispatch</a:t>
            </a:r>
          </a:p>
        </p:txBody>
      </p:sp>
      <p:graphicFrame>
        <p:nvGraphicFramePr>
          <p:cNvPr id="6" name="Group 2"/>
          <p:cNvGraphicFramePr>
            <a:graphicFrameLocks noGrp="1"/>
          </p:cNvGraphicFramePr>
          <p:nvPr/>
        </p:nvGraphicFramePr>
        <p:xfrm>
          <a:off x="124885" y="1081088"/>
          <a:ext cx="12067116" cy="5438206"/>
        </p:xfrm>
        <a:graphic>
          <a:graphicData uri="http://schemas.openxmlformats.org/drawingml/2006/table">
            <a:tbl>
              <a:tblPr/>
              <a:tblGrid>
                <a:gridCol w="7520173"/>
                <a:gridCol w="1389396"/>
                <a:gridCol w="3157547"/>
              </a:tblGrid>
              <a:tr h="375224">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Calibri" pitchFamily="34" charset="0"/>
                          <a:cs typeface="Arial" pitchFamily="34" charset="0"/>
                        </a:rPr>
                        <a:t>JVM Memory</a:t>
                      </a: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657757">
                <a:tc rowSpan="2">
                  <a:txBody>
                    <a:bodyPr/>
                    <a:lstStyle/>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extends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x1=20;</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MainClass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pubic static void main(String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one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two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(one.m1());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one = two;</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(one.m1());}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4359301">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2" name="Rounded Rectangle 31"/>
          <p:cNvSpPr/>
          <p:nvPr/>
        </p:nvSpPr>
        <p:spPr>
          <a:xfrm>
            <a:off x="9025467" y="2230438"/>
            <a:ext cx="2861733" cy="2133600"/>
          </a:xfrm>
          <a:prstGeom prst="roundRect">
            <a:avLst>
              <a:gd name="adj" fmla="val 77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8933" name="TextBox 10"/>
          <p:cNvSpPr txBox="1">
            <a:spLocks noChangeArrowheads="1"/>
          </p:cNvSpPr>
          <p:nvPr/>
        </p:nvSpPr>
        <p:spPr bwMode="auto">
          <a:xfrm>
            <a:off x="7490885" y="26765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two</a:t>
            </a:r>
            <a:endParaRPr lang="en-US"/>
          </a:p>
        </p:txBody>
      </p:sp>
      <p:cxnSp>
        <p:nvCxnSpPr>
          <p:cNvPr id="13" name="Straight Arrow Connector 12"/>
          <p:cNvCxnSpPr/>
          <p:nvPr/>
        </p:nvCxnSpPr>
        <p:spPr>
          <a:xfrm>
            <a:off x="8233833" y="2859088"/>
            <a:ext cx="7302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bwMode="auto">
          <a:xfrm>
            <a:off x="9378951" y="341471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4" name="TextBox 23"/>
          <p:cNvSpPr txBox="1"/>
          <p:nvPr/>
        </p:nvSpPr>
        <p:spPr bwMode="auto">
          <a:xfrm>
            <a:off x="10873317" y="3416300"/>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20</a:t>
            </a:r>
          </a:p>
        </p:txBody>
      </p:sp>
      <p:sp>
        <p:nvSpPr>
          <p:cNvPr id="25" name="TextBox 24"/>
          <p:cNvSpPr txBox="1"/>
          <p:nvPr/>
        </p:nvSpPr>
        <p:spPr bwMode="auto">
          <a:xfrm>
            <a:off x="9378951" y="3829050"/>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m1()</a:t>
            </a:r>
          </a:p>
        </p:txBody>
      </p:sp>
      <p:sp>
        <p:nvSpPr>
          <p:cNvPr id="26" name="TextBox 25"/>
          <p:cNvSpPr txBox="1"/>
          <p:nvPr/>
        </p:nvSpPr>
        <p:spPr bwMode="auto">
          <a:xfrm>
            <a:off x="10873317" y="3830639"/>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27" name="Rounded Rectangle 26"/>
          <p:cNvSpPr/>
          <p:nvPr/>
        </p:nvSpPr>
        <p:spPr>
          <a:xfrm>
            <a:off x="9173634" y="2316164"/>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8" name="TextBox 27"/>
          <p:cNvSpPr txBox="1"/>
          <p:nvPr/>
        </p:nvSpPr>
        <p:spPr>
          <a:xfrm>
            <a:off x="9378951" y="24098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9" name="TextBox 28"/>
          <p:cNvSpPr txBox="1"/>
          <p:nvPr/>
        </p:nvSpPr>
        <p:spPr>
          <a:xfrm>
            <a:off x="10873317" y="24050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bg1"/>
                </a:solidFill>
                <a:latin typeface="Courier New" pitchFamily="49" charset="0"/>
                <a:cs typeface="Courier New" pitchFamily="49" charset="0"/>
              </a:rPr>
              <a:t>10</a:t>
            </a:r>
          </a:p>
        </p:txBody>
      </p:sp>
      <p:sp>
        <p:nvSpPr>
          <p:cNvPr id="30" name="TextBox 29"/>
          <p:cNvSpPr txBox="1"/>
          <p:nvPr/>
        </p:nvSpPr>
        <p:spPr>
          <a:xfrm>
            <a:off x="9378951" y="282416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a:t>
            </a:r>
          </a:p>
        </p:txBody>
      </p:sp>
      <p:sp>
        <p:nvSpPr>
          <p:cNvPr id="31" name="TextBox 30"/>
          <p:cNvSpPr txBox="1"/>
          <p:nvPr/>
        </p:nvSpPr>
        <p:spPr>
          <a:xfrm>
            <a:off x="10873317" y="28241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19485" name="TextBox 36"/>
          <p:cNvSpPr txBox="1">
            <a:spLocks noChangeArrowheads="1"/>
          </p:cNvSpPr>
          <p:nvPr/>
        </p:nvSpPr>
        <p:spPr bwMode="auto">
          <a:xfrm>
            <a:off x="5691717" y="5295900"/>
            <a:ext cx="835485" cy="101566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chemeClr val="bg1"/>
                </a:solidFill>
                <a:cs typeface="Courier New" pitchFamily="49" charset="0"/>
              </a:rPr>
              <a:t>Output:</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600" dirty="0">
              <a:solidFill>
                <a:schemeClr val="bg1"/>
              </a:solidFill>
              <a:cs typeface="Courier New" pitchFamily="49" charset="0"/>
            </a:endParaRP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600" dirty="0">
              <a:solidFill>
                <a:schemeClr val="bg1"/>
              </a:solidFill>
              <a:cs typeface="Courier New" pitchFamily="49" charset="0"/>
            </a:endParaRP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600" dirty="0">
              <a:solidFill>
                <a:schemeClr val="bg1"/>
              </a:solidFill>
              <a:cs typeface="Courier New" pitchFamily="49" charset="0"/>
            </a:endParaRPr>
          </a:p>
        </p:txBody>
      </p:sp>
      <p:sp>
        <p:nvSpPr>
          <p:cNvPr id="21" name="Right Arrow 20"/>
          <p:cNvSpPr/>
          <p:nvPr/>
        </p:nvSpPr>
        <p:spPr>
          <a:xfrm>
            <a:off x="44451" y="4797425"/>
            <a:ext cx="190500" cy="71438"/>
          </a:xfrm>
          <a:prstGeom prst="rightArrow">
            <a:avLst/>
          </a:prstGeom>
          <a:solidFill>
            <a:srgbClr val="FF0000"/>
          </a:solidFill>
          <a:ln w="25400" cap="flat" cmpd="sng" algn="ctr">
            <a:solidFill>
              <a:srgbClr val="FF0000"/>
            </a:solidFill>
            <a:prstDash val="solid"/>
          </a:ln>
          <a:effectLst/>
        </p:spPr>
        <p:txBody>
          <a:bodyPr anchor="ctr"/>
          <a:lstStyle/>
          <a:p>
            <a:pPr fontAlgn="auto">
              <a:spcBef>
                <a:spcPts val="0"/>
              </a:spcBef>
              <a:spcAft>
                <a:spcPts val="0"/>
              </a:spcAft>
              <a:defRPr/>
            </a:pPr>
            <a:endParaRPr lang="en-IN" sz="1800" b="0" kern="0">
              <a:solidFill>
                <a:sysClr val="window" lastClr="FFFFFF"/>
              </a:solidFill>
              <a:latin typeface="Calibri"/>
              <a:cs typeface="+mn-cs"/>
            </a:endParaRPr>
          </a:p>
        </p:txBody>
      </p:sp>
      <p:grpSp>
        <p:nvGrpSpPr>
          <p:cNvPr id="2" name="Group 33"/>
          <p:cNvGrpSpPr>
            <a:grpSpLocks/>
          </p:cNvGrpSpPr>
          <p:nvPr/>
        </p:nvGrpSpPr>
        <p:grpSpPr bwMode="auto">
          <a:xfrm>
            <a:off x="9184218" y="5011739"/>
            <a:ext cx="2544233" cy="942975"/>
            <a:chOff x="6956421" y="4875466"/>
            <a:chExt cx="1908175" cy="942975"/>
          </a:xfrm>
        </p:grpSpPr>
        <p:sp>
          <p:nvSpPr>
            <p:cNvPr id="34" name="Rounded Rectangle 33"/>
            <p:cNvSpPr/>
            <p:nvPr/>
          </p:nvSpPr>
          <p:spPr>
            <a:xfrm>
              <a:off x="6956421" y="4875466"/>
              <a:ext cx="190817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5" name="TextBox 34"/>
            <p:cNvSpPr txBox="1"/>
            <p:nvPr/>
          </p:nvSpPr>
          <p:spPr>
            <a:xfrm>
              <a:off x="7110408" y="4969128"/>
              <a:ext cx="1017588"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36" name="TextBox 35"/>
            <p:cNvSpPr txBox="1"/>
            <p:nvPr/>
          </p:nvSpPr>
          <p:spPr>
            <a:xfrm>
              <a:off x="8231183" y="4970716"/>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10</a:t>
              </a:r>
            </a:p>
          </p:txBody>
        </p:sp>
        <p:sp>
          <p:nvSpPr>
            <p:cNvPr id="37" name="TextBox 36"/>
            <p:cNvSpPr txBox="1"/>
            <p:nvPr/>
          </p:nvSpPr>
          <p:spPr>
            <a:xfrm>
              <a:off x="7110408" y="5383466"/>
              <a:ext cx="1017588" cy="338137"/>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m1()</a:t>
              </a:r>
            </a:p>
          </p:txBody>
        </p:sp>
        <p:sp>
          <p:nvSpPr>
            <p:cNvPr id="38" name="TextBox 37"/>
            <p:cNvSpPr txBox="1"/>
            <p:nvPr/>
          </p:nvSpPr>
          <p:spPr>
            <a:xfrm>
              <a:off x="8231183" y="5385053"/>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sp>
        <p:nvSpPr>
          <p:cNvPr id="38947" name="TextBox 10"/>
          <p:cNvSpPr txBox="1">
            <a:spLocks noChangeArrowheads="1"/>
          </p:cNvSpPr>
          <p:nvPr/>
        </p:nvSpPr>
        <p:spPr bwMode="auto">
          <a:xfrm>
            <a:off x="7501467" y="53689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one</a:t>
            </a:r>
            <a:endParaRPr lang="en-US"/>
          </a:p>
        </p:txBody>
      </p:sp>
      <p:cxnSp>
        <p:nvCxnSpPr>
          <p:cNvPr id="40" name="Straight Arrow Connector 39"/>
          <p:cNvCxnSpPr/>
          <p:nvPr/>
        </p:nvCxnSpPr>
        <p:spPr>
          <a:xfrm>
            <a:off x="8244418" y="5551488"/>
            <a:ext cx="73024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1"/>
          <p:cNvCxnSpPr/>
          <p:nvPr/>
        </p:nvCxnSpPr>
        <p:spPr>
          <a:xfrm rot="5400000" flipH="1" flipV="1">
            <a:off x="7210691" y="3691203"/>
            <a:ext cx="2376488" cy="1096433"/>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5757334" y="5545138"/>
            <a:ext cx="460382" cy="323165"/>
          </a:xfrm>
          <a:prstGeom prst="rect">
            <a:avLst/>
          </a:prstGeom>
          <a:noFill/>
          <a:ln w="9525">
            <a:noFill/>
            <a:miter lim="800000"/>
            <a:headEnd/>
            <a:tailEnd/>
          </a:ln>
        </p:spPr>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latin typeface="Courier New" pitchFamily="49" charset="0"/>
                <a:cs typeface="Courier New" pitchFamily="49" charset="0"/>
              </a:rPr>
              <a:t>10</a:t>
            </a:r>
          </a:p>
        </p:txBody>
      </p:sp>
      <p:sp>
        <p:nvSpPr>
          <p:cNvPr id="46" name="Rectangle 45"/>
          <p:cNvSpPr/>
          <p:nvPr/>
        </p:nvSpPr>
        <p:spPr>
          <a:xfrm>
            <a:off x="213784" y="4919663"/>
            <a:ext cx="4798483" cy="2524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Rectangle 47"/>
          <p:cNvSpPr/>
          <p:nvPr/>
        </p:nvSpPr>
        <p:spPr>
          <a:xfrm>
            <a:off x="270933" y="5207000"/>
            <a:ext cx="4760384" cy="2936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TextBox 48"/>
          <p:cNvSpPr txBox="1">
            <a:spLocks noChangeArrowheads="1"/>
          </p:cNvSpPr>
          <p:nvPr/>
        </p:nvSpPr>
        <p:spPr bwMode="auto">
          <a:xfrm>
            <a:off x="5765801" y="5721351"/>
            <a:ext cx="460382" cy="323165"/>
          </a:xfrm>
          <a:prstGeom prst="rect">
            <a:avLst/>
          </a:prstGeom>
          <a:noFill/>
          <a:ln w="9525">
            <a:noFill/>
            <a:miter lim="800000"/>
            <a:headEnd/>
            <a:tailEnd/>
          </a:ln>
        </p:spPr>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latin typeface="Courier New" pitchFamily="49" charset="0"/>
                <a:cs typeface="Courier New" pitchFamily="49" charset="0"/>
              </a:rPr>
              <a:t>20</a:t>
            </a:r>
          </a:p>
        </p:txBody>
      </p:sp>
      <p:sp>
        <p:nvSpPr>
          <p:cNvPr id="51" name="Rectangle 50"/>
          <p:cNvSpPr/>
          <p:nvPr/>
        </p:nvSpPr>
        <p:spPr>
          <a:xfrm>
            <a:off x="277284" y="5548314"/>
            <a:ext cx="1708149" cy="250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Rectangle 32"/>
          <p:cNvSpPr/>
          <p:nvPr/>
        </p:nvSpPr>
        <p:spPr>
          <a:xfrm>
            <a:off x="232833" y="6019801"/>
            <a:ext cx="4876800" cy="250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TextBox 38"/>
          <p:cNvSpPr txBox="1">
            <a:spLocks noChangeArrowheads="1"/>
          </p:cNvSpPr>
          <p:nvPr/>
        </p:nvSpPr>
        <p:spPr bwMode="auto">
          <a:xfrm>
            <a:off x="5757334" y="5897563"/>
            <a:ext cx="460382" cy="323165"/>
          </a:xfrm>
          <a:prstGeom prst="rect">
            <a:avLst/>
          </a:prstGeom>
          <a:noFill/>
          <a:ln w="9525">
            <a:noFill/>
            <a:miter lim="800000"/>
            <a:headEnd/>
            <a:tailEnd/>
          </a:ln>
        </p:spPr>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latin typeface="Courier New" pitchFamily="49" charset="0"/>
                <a:cs typeface="Courier New" pitchFamily="49" charset="0"/>
              </a:rP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strVal val="4*#ppt_w"/>
                                          </p:val>
                                        </p:tav>
                                        <p:tav tm="100000">
                                          <p:val>
                                            <p:strVal val="#ppt_w"/>
                                          </p:val>
                                        </p:tav>
                                      </p:tavLst>
                                    </p:anim>
                                    <p:anim calcmode="lin" valueType="num">
                                      <p:cBhvr>
                                        <p:cTn id="8" dur="500" fill="hold"/>
                                        <p:tgtEl>
                                          <p:spTgt spid="4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strVal val="4*#ppt_w"/>
                                          </p:val>
                                        </p:tav>
                                        <p:tav tm="100000">
                                          <p:val>
                                            <p:strVal val="#ppt_w"/>
                                          </p:val>
                                        </p:tav>
                                      </p:tavLst>
                                    </p:anim>
                                    <p:anim calcmode="lin" valueType="num">
                                      <p:cBhvr>
                                        <p:cTn id="13" dur="500" fill="hold"/>
                                        <p:tgtEl>
                                          <p:spTgt spid="43"/>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xit" presetSubtype="16" fill="hold" grpId="1" nodeType="clickEffect">
                                  <p:stCondLst>
                                    <p:cond delay="0"/>
                                  </p:stCondLst>
                                  <p:childTnLst>
                                    <p:anim calcmode="lin" valueType="num">
                                      <p:cBhvr>
                                        <p:cTn id="17" dur="500"/>
                                        <p:tgtEl>
                                          <p:spTgt spid="46"/>
                                        </p:tgtEl>
                                        <p:attrNameLst>
                                          <p:attrName>ppt_w</p:attrName>
                                        </p:attrNameLst>
                                      </p:cBhvr>
                                      <p:tavLst>
                                        <p:tav tm="0">
                                          <p:val>
                                            <p:strVal val="ppt_w"/>
                                          </p:val>
                                        </p:tav>
                                        <p:tav tm="100000">
                                          <p:val>
                                            <p:strVal val="4*ppt_w"/>
                                          </p:val>
                                        </p:tav>
                                      </p:tavLst>
                                    </p:anim>
                                    <p:anim calcmode="lin" valueType="num">
                                      <p:cBhvr>
                                        <p:cTn id="18" dur="500"/>
                                        <p:tgtEl>
                                          <p:spTgt spid="46"/>
                                        </p:tgtEl>
                                        <p:attrNameLst>
                                          <p:attrName>ppt_h</p:attrName>
                                        </p:attrNameLst>
                                      </p:cBhvr>
                                      <p:tavLst>
                                        <p:tav tm="0">
                                          <p:val>
                                            <p:strVal val="ppt_h"/>
                                          </p:val>
                                        </p:tav>
                                        <p:tav tm="100000">
                                          <p:val>
                                            <p:strVal val="4*ppt_h"/>
                                          </p:val>
                                        </p:tav>
                                      </p:tavLst>
                                    </p:anim>
                                    <p:set>
                                      <p:cBhvr>
                                        <p:cTn id="19" dur="1" fill="hold">
                                          <p:stCondLst>
                                            <p:cond delay="499"/>
                                          </p:stCondLst>
                                        </p:cTn>
                                        <p:tgtEl>
                                          <p:spTgt spid="46"/>
                                        </p:tgtEl>
                                        <p:attrNameLst>
                                          <p:attrName>style.visibility</p:attrName>
                                        </p:attrNameLst>
                                      </p:cBhvr>
                                      <p:to>
                                        <p:strVal val="hidden"/>
                                      </p:to>
                                    </p:set>
                                  </p:childTnLst>
                                </p:cTn>
                              </p:par>
                            </p:childTnLst>
                          </p:cTn>
                        </p:par>
                        <p:par>
                          <p:cTn id="20" fill="hold">
                            <p:stCondLst>
                              <p:cond delay="500"/>
                            </p:stCondLst>
                            <p:childTnLst>
                              <p:par>
                                <p:cTn id="21" presetID="23" presetClass="entr" presetSubtype="32"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p:cTn id="23" dur="500" fill="hold"/>
                                        <p:tgtEl>
                                          <p:spTgt spid="48"/>
                                        </p:tgtEl>
                                        <p:attrNameLst>
                                          <p:attrName>ppt_w</p:attrName>
                                        </p:attrNameLst>
                                      </p:cBhvr>
                                      <p:tavLst>
                                        <p:tav tm="0">
                                          <p:val>
                                            <p:strVal val="4*#ppt_w"/>
                                          </p:val>
                                        </p:tav>
                                        <p:tav tm="100000">
                                          <p:val>
                                            <p:strVal val="#ppt_w"/>
                                          </p:val>
                                        </p:tav>
                                      </p:tavLst>
                                    </p:anim>
                                    <p:anim calcmode="lin" valueType="num">
                                      <p:cBhvr>
                                        <p:cTn id="24" dur="500" fill="hold"/>
                                        <p:tgtEl>
                                          <p:spTgt spid="48"/>
                                        </p:tgtEl>
                                        <p:attrNameLst>
                                          <p:attrName>ppt_h</p:attrName>
                                        </p:attrNameLst>
                                      </p:cBhvr>
                                      <p:tavLst>
                                        <p:tav tm="0">
                                          <p:val>
                                            <p:strVal val="4*#ppt_h"/>
                                          </p:val>
                                        </p:tav>
                                        <p:tav tm="100000">
                                          <p:val>
                                            <p:strVal val="#ppt_h"/>
                                          </p:val>
                                        </p:tav>
                                      </p:tavLst>
                                    </p:anim>
                                  </p:childTnLst>
                                </p:cTn>
                              </p:par>
                            </p:childTnLst>
                          </p:cTn>
                        </p:par>
                        <p:par>
                          <p:cTn id="25" fill="hold">
                            <p:stCondLst>
                              <p:cond delay="1000"/>
                            </p:stCondLst>
                            <p:childTnLst>
                              <p:par>
                                <p:cTn id="26" presetID="23" presetClass="entr" presetSubtype="32"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p:cTn id="28" dur="500" fill="hold"/>
                                        <p:tgtEl>
                                          <p:spTgt spid="49"/>
                                        </p:tgtEl>
                                        <p:attrNameLst>
                                          <p:attrName>ppt_w</p:attrName>
                                        </p:attrNameLst>
                                      </p:cBhvr>
                                      <p:tavLst>
                                        <p:tav tm="0">
                                          <p:val>
                                            <p:strVal val="4*#ppt_w"/>
                                          </p:val>
                                        </p:tav>
                                        <p:tav tm="100000">
                                          <p:val>
                                            <p:strVal val="#ppt_w"/>
                                          </p:val>
                                        </p:tav>
                                      </p:tavLst>
                                    </p:anim>
                                    <p:anim calcmode="lin" valueType="num">
                                      <p:cBhvr>
                                        <p:cTn id="29" dur="500" fill="hold"/>
                                        <p:tgtEl>
                                          <p:spTgt spid="49"/>
                                        </p:tgtEl>
                                        <p:attrNameLst>
                                          <p:attrName>ppt_h</p:attrName>
                                        </p:attrNameLst>
                                      </p:cBhvr>
                                      <p:tavLst>
                                        <p:tav tm="0">
                                          <p:val>
                                            <p:strVal val="4*#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xit" presetSubtype="16" fill="hold" grpId="1" nodeType="clickEffect">
                                  <p:stCondLst>
                                    <p:cond delay="0"/>
                                  </p:stCondLst>
                                  <p:childTnLst>
                                    <p:anim calcmode="lin" valueType="num">
                                      <p:cBhvr>
                                        <p:cTn id="33" dur="500"/>
                                        <p:tgtEl>
                                          <p:spTgt spid="48"/>
                                        </p:tgtEl>
                                        <p:attrNameLst>
                                          <p:attrName>ppt_w</p:attrName>
                                        </p:attrNameLst>
                                      </p:cBhvr>
                                      <p:tavLst>
                                        <p:tav tm="0">
                                          <p:val>
                                            <p:strVal val="ppt_w"/>
                                          </p:val>
                                        </p:tav>
                                        <p:tav tm="100000">
                                          <p:val>
                                            <p:strVal val="4*ppt_w"/>
                                          </p:val>
                                        </p:tav>
                                      </p:tavLst>
                                    </p:anim>
                                    <p:anim calcmode="lin" valueType="num">
                                      <p:cBhvr>
                                        <p:cTn id="34" dur="500"/>
                                        <p:tgtEl>
                                          <p:spTgt spid="48"/>
                                        </p:tgtEl>
                                        <p:attrNameLst>
                                          <p:attrName>ppt_h</p:attrName>
                                        </p:attrNameLst>
                                      </p:cBhvr>
                                      <p:tavLst>
                                        <p:tav tm="0">
                                          <p:val>
                                            <p:strVal val="ppt_h"/>
                                          </p:val>
                                        </p:tav>
                                        <p:tav tm="100000">
                                          <p:val>
                                            <p:strVal val="4*ppt_h"/>
                                          </p:val>
                                        </p:tav>
                                      </p:tavLst>
                                    </p:anim>
                                    <p:set>
                                      <p:cBhvr>
                                        <p:cTn id="35" dur="1" fill="hold">
                                          <p:stCondLst>
                                            <p:cond delay="499"/>
                                          </p:stCondLst>
                                        </p:cTn>
                                        <p:tgtEl>
                                          <p:spTgt spid="48"/>
                                        </p:tgtEl>
                                        <p:attrNameLst>
                                          <p:attrName>style.visibility</p:attrName>
                                        </p:attrNameLst>
                                      </p:cBhvr>
                                      <p:to>
                                        <p:strVal val="hidden"/>
                                      </p:to>
                                    </p:set>
                                  </p:childTnLst>
                                </p:cTn>
                              </p:par>
                            </p:childTnLst>
                          </p:cTn>
                        </p:par>
                        <p:par>
                          <p:cTn id="36" fill="hold">
                            <p:stCondLst>
                              <p:cond delay="500"/>
                            </p:stCondLst>
                            <p:childTnLst>
                              <p:par>
                                <p:cTn id="37" presetID="23" presetClass="entr" presetSubtype="32"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strVal val="4*#ppt_w"/>
                                          </p:val>
                                        </p:tav>
                                        <p:tav tm="100000">
                                          <p:val>
                                            <p:strVal val="#ppt_w"/>
                                          </p:val>
                                        </p:tav>
                                      </p:tavLst>
                                    </p:anim>
                                    <p:anim calcmode="lin" valueType="num">
                                      <p:cBhvr>
                                        <p:cTn id="40" dur="500" fill="hold"/>
                                        <p:tgtEl>
                                          <p:spTgt spid="51"/>
                                        </p:tgtEl>
                                        <p:attrNameLst>
                                          <p:attrName>ppt_h</p:attrName>
                                        </p:attrNameLst>
                                      </p:cBhvr>
                                      <p:tavLst>
                                        <p:tav tm="0">
                                          <p:val>
                                            <p:strVal val="4*#ppt_h"/>
                                          </p:val>
                                        </p:tav>
                                        <p:tav tm="100000">
                                          <p:val>
                                            <p:strVal val="#ppt_h"/>
                                          </p:val>
                                        </p:tav>
                                      </p:tavLst>
                                    </p:anim>
                                  </p:childTnLst>
                                </p:cTn>
                              </p:par>
                            </p:childTnLst>
                          </p:cTn>
                        </p:par>
                        <p:par>
                          <p:cTn id="41" fill="hold">
                            <p:stCondLst>
                              <p:cond delay="1000"/>
                            </p:stCondLst>
                            <p:childTnLst>
                              <p:par>
                                <p:cTn id="42" presetID="22" presetClass="exit" presetSubtype="2" fill="hold" nodeType="afterEffect">
                                  <p:stCondLst>
                                    <p:cond delay="0"/>
                                  </p:stCondLst>
                                  <p:childTnLst>
                                    <p:animEffect transition="out" filter="wipe(right)">
                                      <p:cBhvr>
                                        <p:cTn id="43" dur="500"/>
                                        <p:tgtEl>
                                          <p:spTgt spid="40"/>
                                        </p:tgtEl>
                                      </p:cBhvr>
                                    </p:animEffect>
                                    <p:set>
                                      <p:cBhvr>
                                        <p:cTn id="44" dur="1" fill="hold">
                                          <p:stCondLst>
                                            <p:cond delay="499"/>
                                          </p:stCondLst>
                                        </p:cTn>
                                        <p:tgtEl>
                                          <p:spTgt spid="40"/>
                                        </p:tgtEl>
                                        <p:attrNameLst>
                                          <p:attrName>style.visibility</p:attrName>
                                        </p:attrNameLst>
                                      </p:cBhvr>
                                      <p:to>
                                        <p:strVal val="hidden"/>
                                      </p:to>
                                    </p:set>
                                  </p:childTnLst>
                                </p:cTn>
                              </p:par>
                            </p:childTnLst>
                          </p:cTn>
                        </p:par>
                        <p:par>
                          <p:cTn id="45" fill="hold">
                            <p:stCondLst>
                              <p:cond delay="1500"/>
                            </p:stCondLst>
                            <p:childTnLst>
                              <p:par>
                                <p:cTn id="46" presetID="22" presetClass="entr" presetSubtype="4"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xit" presetSubtype="16" fill="hold" grpId="1" nodeType="clickEffect">
                                  <p:stCondLst>
                                    <p:cond delay="0"/>
                                  </p:stCondLst>
                                  <p:childTnLst>
                                    <p:anim calcmode="lin" valueType="num">
                                      <p:cBhvr>
                                        <p:cTn id="52" dur="500"/>
                                        <p:tgtEl>
                                          <p:spTgt spid="51"/>
                                        </p:tgtEl>
                                        <p:attrNameLst>
                                          <p:attrName>ppt_w</p:attrName>
                                        </p:attrNameLst>
                                      </p:cBhvr>
                                      <p:tavLst>
                                        <p:tav tm="0">
                                          <p:val>
                                            <p:strVal val="ppt_w"/>
                                          </p:val>
                                        </p:tav>
                                        <p:tav tm="100000">
                                          <p:val>
                                            <p:strVal val="4*ppt_w"/>
                                          </p:val>
                                        </p:tav>
                                      </p:tavLst>
                                    </p:anim>
                                    <p:anim calcmode="lin" valueType="num">
                                      <p:cBhvr>
                                        <p:cTn id="53" dur="500"/>
                                        <p:tgtEl>
                                          <p:spTgt spid="51"/>
                                        </p:tgtEl>
                                        <p:attrNameLst>
                                          <p:attrName>ppt_h</p:attrName>
                                        </p:attrNameLst>
                                      </p:cBhvr>
                                      <p:tavLst>
                                        <p:tav tm="0">
                                          <p:val>
                                            <p:strVal val="ppt_h"/>
                                          </p:val>
                                        </p:tav>
                                        <p:tav tm="100000">
                                          <p:val>
                                            <p:strVal val="4*ppt_h"/>
                                          </p:val>
                                        </p:tav>
                                      </p:tavLst>
                                    </p:anim>
                                    <p:set>
                                      <p:cBhvr>
                                        <p:cTn id="54" dur="1" fill="hold">
                                          <p:stCondLst>
                                            <p:cond delay="499"/>
                                          </p:stCondLst>
                                        </p:cTn>
                                        <p:tgtEl>
                                          <p:spTgt spid="51"/>
                                        </p:tgtEl>
                                        <p:attrNameLst>
                                          <p:attrName>style.visibility</p:attrName>
                                        </p:attrNameLst>
                                      </p:cBhvr>
                                      <p:to>
                                        <p:strVal val="hidden"/>
                                      </p:to>
                                    </p:set>
                                  </p:childTnLst>
                                </p:cTn>
                              </p:par>
                            </p:childTnLst>
                          </p:cTn>
                        </p:par>
                        <p:par>
                          <p:cTn id="55" fill="hold">
                            <p:stCondLst>
                              <p:cond delay="500"/>
                            </p:stCondLst>
                            <p:childTnLst>
                              <p:par>
                                <p:cTn id="56" presetID="23" presetClass="entr" presetSubtype="32"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p:cTn id="58" dur="500" fill="hold"/>
                                        <p:tgtEl>
                                          <p:spTgt spid="33"/>
                                        </p:tgtEl>
                                        <p:attrNameLst>
                                          <p:attrName>ppt_w</p:attrName>
                                        </p:attrNameLst>
                                      </p:cBhvr>
                                      <p:tavLst>
                                        <p:tav tm="0">
                                          <p:val>
                                            <p:strVal val="4*#ppt_w"/>
                                          </p:val>
                                        </p:tav>
                                        <p:tav tm="100000">
                                          <p:val>
                                            <p:strVal val="#ppt_w"/>
                                          </p:val>
                                        </p:tav>
                                      </p:tavLst>
                                    </p:anim>
                                    <p:anim calcmode="lin" valueType="num">
                                      <p:cBhvr>
                                        <p:cTn id="59" dur="500" fill="hold"/>
                                        <p:tgtEl>
                                          <p:spTgt spid="33"/>
                                        </p:tgtEl>
                                        <p:attrNameLst>
                                          <p:attrName>ppt_h</p:attrName>
                                        </p:attrNameLst>
                                      </p:cBhvr>
                                      <p:tavLst>
                                        <p:tav tm="0">
                                          <p:val>
                                            <p:strVal val="4*#ppt_h"/>
                                          </p:val>
                                        </p:tav>
                                        <p:tav tm="100000">
                                          <p:val>
                                            <p:strVal val="#ppt_h"/>
                                          </p:val>
                                        </p:tav>
                                      </p:tavLst>
                                    </p:anim>
                                  </p:childTnLst>
                                </p:cTn>
                              </p:par>
                            </p:childTnLst>
                          </p:cTn>
                        </p:par>
                        <p:par>
                          <p:cTn id="60" fill="hold">
                            <p:stCondLst>
                              <p:cond delay="1000"/>
                            </p:stCondLst>
                            <p:childTnLst>
                              <p:par>
                                <p:cTn id="61" presetID="23" presetClass="entr" presetSubtype="32"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strVal val="4*#ppt_w"/>
                                          </p:val>
                                        </p:tav>
                                        <p:tav tm="100000">
                                          <p:val>
                                            <p:strVal val="#ppt_w"/>
                                          </p:val>
                                        </p:tav>
                                      </p:tavLst>
                                    </p:anim>
                                    <p:anim calcmode="lin" valueType="num">
                                      <p:cBhvr>
                                        <p:cTn id="64" dur="500" fill="hold"/>
                                        <p:tgtEl>
                                          <p:spTgt spid="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6" grpId="0" animBg="1"/>
      <p:bldP spid="46" grpId="1" animBg="1"/>
      <p:bldP spid="48" grpId="0" animBg="1"/>
      <p:bldP spid="48" grpId="1" animBg="1"/>
      <p:bldP spid="49" grpId="0"/>
      <p:bldP spid="51" grpId="0" animBg="1"/>
      <p:bldP spid="51" grpId="1" animBg="1"/>
      <p:bldP spid="33" grpId="0" animBg="1"/>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6"/>
          <p:cNvSpPr txBox="1">
            <a:spLocks noChangeArrowheads="1"/>
          </p:cNvSpPr>
          <p:nvPr/>
        </p:nvSpPr>
        <p:spPr bwMode="auto">
          <a:xfrm>
            <a:off x="410633" y="4851400"/>
            <a:ext cx="11362267" cy="5540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Access modifier CAN be different.</a:t>
            </a:r>
          </a:p>
        </p:txBody>
      </p:sp>
      <p:sp>
        <p:nvSpPr>
          <p:cNvPr id="15369" name="TextBox 6"/>
          <p:cNvSpPr txBox="1">
            <a:spLocks noChangeArrowheads="1"/>
          </p:cNvSpPr>
          <p:nvPr/>
        </p:nvSpPr>
        <p:spPr bwMode="auto">
          <a:xfrm>
            <a:off x="410633" y="4111625"/>
            <a:ext cx="11362267" cy="5540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 method can be overloaded in the same class or in a subclass.</a:t>
            </a:r>
          </a:p>
        </p:txBody>
      </p:sp>
      <p:sp>
        <p:nvSpPr>
          <p:cNvPr id="15367" name="TextBox 21"/>
          <p:cNvSpPr txBox="1">
            <a:spLocks noChangeArrowheads="1"/>
          </p:cNvSpPr>
          <p:nvPr/>
        </p:nvSpPr>
        <p:spPr bwMode="auto">
          <a:xfrm>
            <a:off x="410634" y="2163763"/>
            <a:ext cx="11394017" cy="187166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Always remember that overloaded methods have the following properties: </a:t>
            </a:r>
          </a:p>
          <a:p>
            <a:pPr algn="l">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The same method name </a:t>
            </a:r>
          </a:p>
          <a:p>
            <a:pPr algn="l">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type of parameters or  number of parameters  or order of   </a:t>
            </a:r>
            <a:r>
              <a:rPr lang="en-US" sz="2000" b="0" noProof="1" smtClean="0">
                <a:solidFill>
                  <a:schemeClr val="tx1"/>
                </a:solidFill>
                <a:cs typeface="Courier New" pitchFamily="49" charset="0"/>
              </a:rPr>
              <a:t>parameters </a:t>
            </a:r>
            <a:r>
              <a:rPr lang="en-US" sz="2000" b="0" noProof="1">
                <a:solidFill>
                  <a:schemeClr val="tx1"/>
                </a:solidFill>
                <a:cs typeface="Courier New" pitchFamily="49" charset="0"/>
              </a:rPr>
              <a:t>should be different.</a:t>
            </a:r>
          </a:p>
          <a:p>
            <a:pPr algn="l">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Return types can be different or same</a:t>
            </a:r>
          </a:p>
        </p:txBody>
      </p:sp>
      <p:sp>
        <p:nvSpPr>
          <p:cNvPr id="15371" name="TextBox 14"/>
          <p:cNvSpPr txBox="1">
            <a:spLocks noChangeArrowheads="1"/>
          </p:cNvSpPr>
          <p:nvPr/>
        </p:nvSpPr>
        <p:spPr bwMode="auto">
          <a:xfrm>
            <a:off x="410633" y="1189039"/>
            <a:ext cx="11362267" cy="7889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The ability to allow different methods or constructors of a class to share the same name</a:t>
            </a:r>
          </a:p>
        </p:txBody>
      </p:sp>
      <p:sp>
        <p:nvSpPr>
          <p:cNvPr id="8"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Introduction to Overloading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500"/>
                                        <p:tgtEl>
                                          <p:spTgt spid="15371"/>
                                        </p:tgtEl>
                                      </p:cBhvr>
                                    </p:animEffect>
                                    <p:anim calcmode="lin" valueType="num">
                                      <p:cBhvr>
                                        <p:cTn id="8" dur="500" fill="hold"/>
                                        <p:tgtEl>
                                          <p:spTgt spid="15371"/>
                                        </p:tgtEl>
                                        <p:attrNameLst>
                                          <p:attrName>ppt_x</p:attrName>
                                        </p:attrNameLst>
                                      </p:cBhvr>
                                      <p:tavLst>
                                        <p:tav tm="0">
                                          <p:val>
                                            <p:strVal val="#ppt_x"/>
                                          </p:val>
                                        </p:tav>
                                        <p:tav tm="100000">
                                          <p:val>
                                            <p:strVal val="#ppt_x"/>
                                          </p:val>
                                        </p:tav>
                                      </p:tavLst>
                                    </p:anim>
                                    <p:anim calcmode="lin" valueType="num">
                                      <p:cBhvr>
                                        <p:cTn id="9" dur="500" fill="hold"/>
                                        <p:tgtEl>
                                          <p:spTgt spid="1537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5367"/>
                                        </p:tgtEl>
                                        <p:attrNameLst>
                                          <p:attrName>style.visibility</p:attrName>
                                        </p:attrNameLst>
                                      </p:cBhvr>
                                      <p:to>
                                        <p:strVal val="visible"/>
                                      </p:to>
                                    </p:set>
                                    <p:animEffect transition="in" filter="fade">
                                      <p:cBhvr>
                                        <p:cTn id="13" dur="500"/>
                                        <p:tgtEl>
                                          <p:spTgt spid="15367"/>
                                        </p:tgtEl>
                                      </p:cBhvr>
                                    </p:animEffect>
                                    <p:anim calcmode="lin" valueType="num">
                                      <p:cBhvr>
                                        <p:cTn id="14" dur="500" fill="hold"/>
                                        <p:tgtEl>
                                          <p:spTgt spid="15367"/>
                                        </p:tgtEl>
                                        <p:attrNameLst>
                                          <p:attrName>ppt_x</p:attrName>
                                        </p:attrNameLst>
                                      </p:cBhvr>
                                      <p:tavLst>
                                        <p:tav tm="0">
                                          <p:val>
                                            <p:strVal val="#ppt_x"/>
                                          </p:val>
                                        </p:tav>
                                        <p:tav tm="100000">
                                          <p:val>
                                            <p:strVal val="#ppt_x"/>
                                          </p:val>
                                        </p:tav>
                                      </p:tavLst>
                                    </p:anim>
                                    <p:anim calcmode="lin" valueType="num">
                                      <p:cBhvr>
                                        <p:cTn id="15" dur="500" fill="hold"/>
                                        <p:tgtEl>
                                          <p:spTgt spid="1536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5369"/>
                                        </p:tgtEl>
                                        <p:attrNameLst>
                                          <p:attrName>style.visibility</p:attrName>
                                        </p:attrNameLst>
                                      </p:cBhvr>
                                      <p:to>
                                        <p:strVal val="visible"/>
                                      </p:to>
                                    </p:set>
                                    <p:animEffect transition="in" filter="fade">
                                      <p:cBhvr>
                                        <p:cTn id="19" dur="500"/>
                                        <p:tgtEl>
                                          <p:spTgt spid="15369"/>
                                        </p:tgtEl>
                                      </p:cBhvr>
                                    </p:animEffect>
                                    <p:anim calcmode="lin" valueType="num">
                                      <p:cBhvr>
                                        <p:cTn id="20" dur="500" fill="hold"/>
                                        <p:tgtEl>
                                          <p:spTgt spid="15369"/>
                                        </p:tgtEl>
                                        <p:attrNameLst>
                                          <p:attrName>ppt_x</p:attrName>
                                        </p:attrNameLst>
                                      </p:cBhvr>
                                      <p:tavLst>
                                        <p:tav tm="0">
                                          <p:val>
                                            <p:strVal val="#ppt_x"/>
                                          </p:val>
                                        </p:tav>
                                        <p:tav tm="100000">
                                          <p:val>
                                            <p:strVal val="#ppt_x"/>
                                          </p:val>
                                        </p:tav>
                                      </p:tavLst>
                                    </p:anim>
                                    <p:anim calcmode="lin" valueType="num">
                                      <p:cBhvr>
                                        <p:cTn id="21" dur="500" fill="hold"/>
                                        <p:tgtEl>
                                          <p:spTgt spid="1536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369" grpId="0" animBg="1"/>
      <p:bldP spid="15367" grpId="0" animBg="1"/>
      <p:bldP spid="153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TextBox 21"/>
          <p:cNvSpPr txBox="1">
            <a:spLocks noChangeArrowheads="1"/>
          </p:cNvSpPr>
          <p:nvPr/>
        </p:nvSpPr>
        <p:spPr bwMode="auto">
          <a:xfrm>
            <a:off x="1828800" y="3021014"/>
            <a:ext cx="8223251" cy="11398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Same Method Name Means (does) different things in different circumstances</a:t>
            </a:r>
          </a:p>
        </p:txBody>
      </p:sp>
      <p:sp>
        <p:nvSpPr>
          <p:cNvPr id="15371" name="TextBox 14"/>
          <p:cNvSpPr txBox="1">
            <a:spLocks noChangeArrowheads="1"/>
          </p:cNvSpPr>
          <p:nvPr/>
        </p:nvSpPr>
        <p:spPr bwMode="auto">
          <a:xfrm>
            <a:off x="1803400" y="2406650"/>
            <a:ext cx="8248651" cy="5984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91440" bIns="91440" anchor="ctr"/>
          <a:lstStyle/>
          <a:p>
            <a:pPr>
              <a:lnSpc>
                <a:spcPct val="150000"/>
              </a:lnSpc>
              <a:defRPr/>
            </a:pPr>
            <a:r>
              <a:rPr lang="en-US" sz="2000" dirty="0">
                <a:solidFill>
                  <a:schemeClr val="tx1"/>
                </a:solidFill>
              </a:rPr>
              <a:t>Overloading a method name</a:t>
            </a:r>
          </a:p>
        </p:txBody>
      </p:sp>
      <p:sp>
        <p:nvSpPr>
          <p:cNvPr id="5" name="Text Box 1"/>
          <p:cNvSpPr txBox="1">
            <a:spLocks noChangeArrowheads="1"/>
          </p:cNvSpPr>
          <p:nvPr/>
        </p:nvSpPr>
        <p:spPr bwMode="auto">
          <a:xfrm>
            <a:off x="0" y="1"/>
            <a:ext cx="12192000" cy="764274"/>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Overloading a method name</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500"/>
                                        <p:tgtEl>
                                          <p:spTgt spid="15371"/>
                                        </p:tgtEl>
                                      </p:cBhvr>
                                    </p:animEffect>
                                    <p:anim calcmode="lin" valueType="num">
                                      <p:cBhvr>
                                        <p:cTn id="8" dur="500" fill="hold"/>
                                        <p:tgtEl>
                                          <p:spTgt spid="15371"/>
                                        </p:tgtEl>
                                        <p:attrNameLst>
                                          <p:attrName>ppt_x</p:attrName>
                                        </p:attrNameLst>
                                      </p:cBhvr>
                                      <p:tavLst>
                                        <p:tav tm="0">
                                          <p:val>
                                            <p:strVal val="#ppt_x"/>
                                          </p:val>
                                        </p:tav>
                                        <p:tav tm="100000">
                                          <p:val>
                                            <p:strVal val="#ppt_x"/>
                                          </p:val>
                                        </p:tav>
                                      </p:tavLst>
                                    </p:anim>
                                    <p:anim calcmode="lin" valueType="num">
                                      <p:cBhvr>
                                        <p:cTn id="9" dur="500" fill="hold"/>
                                        <p:tgtEl>
                                          <p:spTgt spid="1537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5367"/>
                                        </p:tgtEl>
                                        <p:attrNameLst>
                                          <p:attrName>style.visibility</p:attrName>
                                        </p:attrNameLst>
                                      </p:cBhvr>
                                      <p:to>
                                        <p:strVal val="visible"/>
                                      </p:to>
                                    </p:set>
                                    <p:animEffect transition="in" filter="fade">
                                      <p:cBhvr>
                                        <p:cTn id="13" dur="500"/>
                                        <p:tgtEl>
                                          <p:spTgt spid="15367"/>
                                        </p:tgtEl>
                                      </p:cBhvr>
                                    </p:animEffect>
                                    <p:anim calcmode="lin" valueType="num">
                                      <p:cBhvr>
                                        <p:cTn id="14" dur="500" fill="hold"/>
                                        <p:tgtEl>
                                          <p:spTgt spid="15367"/>
                                        </p:tgtEl>
                                        <p:attrNameLst>
                                          <p:attrName>ppt_x</p:attrName>
                                        </p:attrNameLst>
                                      </p:cBhvr>
                                      <p:tavLst>
                                        <p:tav tm="0">
                                          <p:val>
                                            <p:strVal val="#ppt_x"/>
                                          </p:val>
                                        </p:tav>
                                        <p:tav tm="100000">
                                          <p:val>
                                            <p:strVal val="#ppt_x"/>
                                          </p:val>
                                        </p:tav>
                                      </p:tavLst>
                                    </p:anim>
                                    <p:anim calcmode="lin" valueType="num">
                                      <p:cBhvr>
                                        <p:cTn id="15" dur="500" fill="hold"/>
                                        <p:tgtEl>
                                          <p:spTgt spid="153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p:bldP spid="1537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TextBox 21"/>
          <p:cNvSpPr txBox="1">
            <a:spLocks noChangeArrowheads="1"/>
          </p:cNvSpPr>
          <p:nvPr/>
        </p:nvSpPr>
        <p:spPr bwMode="auto">
          <a:xfrm>
            <a:off x="304800" y="1600200"/>
            <a:ext cx="11618384" cy="39576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class Example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 same method name but 3 different methods</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int area(double radius){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return 3.14 * radius * radius;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int area(int length, int breadth ) {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return length * breadth;</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int area (int side){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side * side;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a:t>
            </a:r>
          </a:p>
        </p:txBody>
      </p:sp>
      <p:sp>
        <p:nvSpPr>
          <p:cNvPr id="5" name="Text Box 1"/>
          <p:cNvSpPr txBox="1">
            <a:spLocks noChangeArrowheads="1"/>
          </p:cNvSpPr>
          <p:nvPr/>
        </p:nvSpPr>
        <p:spPr bwMode="auto">
          <a:xfrm>
            <a:off x="0" y="1"/>
            <a:ext cx="12192000" cy="764274"/>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mj-lt"/>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mj-lt"/>
              </a:rPr>
              <a:t>Method Overloading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fade">
                                      <p:cBhvr>
                                        <p:cTn id="7" dur="500"/>
                                        <p:tgtEl>
                                          <p:spTgt spid="15367"/>
                                        </p:tgtEl>
                                      </p:cBhvr>
                                    </p:animEffect>
                                    <p:anim calcmode="lin" valueType="num">
                                      <p:cBhvr>
                                        <p:cTn id="8" dur="500" fill="hold"/>
                                        <p:tgtEl>
                                          <p:spTgt spid="15367"/>
                                        </p:tgtEl>
                                        <p:attrNameLst>
                                          <p:attrName>ppt_x</p:attrName>
                                        </p:attrNameLst>
                                      </p:cBhvr>
                                      <p:tavLst>
                                        <p:tav tm="0">
                                          <p:val>
                                            <p:strVal val="#ppt_x"/>
                                          </p:val>
                                        </p:tav>
                                        <p:tav tm="100000">
                                          <p:val>
                                            <p:strVal val="#ppt_x"/>
                                          </p:val>
                                        </p:tav>
                                      </p:tavLst>
                                    </p:anim>
                                    <p:anim calcmode="lin" valueType="num">
                                      <p:cBhvr>
                                        <p:cTn id="9" dur="500" fill="hold"/>
                                        <p:tgtEl>
                                          <p:spTgt spid="153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sp>
        <p:nvSpPr>
          <p:cNvPr id="11268" name="Text Box 4"/>
          <p:cNvSpPr txBox="1">
            <a:spLocks noChangeArrowheads="1"/>
          </p:cNvSpPr>
          <p:nvPr/>
        </p:nvSpPr>
        <p:spPr bwMode="auto">
          <a:xfrm>
            <a:off x="406400" y="990601"/>
            <a:ext cx="11379200" cy="5199063"/>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l" eaLnBrk="1" hangingPunct="1">
              <a:buClrTx/>
              <a:buFontTx/>
              <a:buNone/>
              <a:defRPr/>
            </a:pPr>
            <a:r>
              <a:rPr lang="en-US" sz="2400" b="0" dirty="0" smtClean="0">
                <a:solidFill>
                  <a:schemeClr val="tx1"/>
                </a:solidFill>
              </a:rPr>
              <a:t>Inheritance:</a:t>
            </a:r>
          </a:p>
          <a:p>
            <a:pPr algn="l" eaLnBrk="1" hangingPunct="1">
              <a:buClrTx/>
              <a:buFontTx/>
              <a:buNone/>
              <a:defRPr/>
            </a:pPr>
            <a:endParaRPr lang="en-US" sz="2000" b="0" dirty="0" smtClean="0">
              <a:solidFill>
                <a:schemeClr val="tx1"/>
              </a:solidFill>
            </a:endParaRP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400" b="0" dirty="0" smtClean="0">
                <a:solidFill>
                  <a:schemeClr val="tx1"/>
                </a:solidFill>
              </a:rPr>
              <a:t>Inheritance can be defined as the process where one object acquires the properties of another. </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400" b="0" dirty="0" smtClean="0">
                <a:solidFill>
                  <a:schemeClr val="tx1"/>
                </a:solidFill>
              </a:rPr>
              <a:t>The keyword used for inheritance in Java is “extends”</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400" b="0" dirty="0" smtClean="0">
                <a:solidFill>
                  <a:schemeClr val="tx1"/>
                </a:solidFill>
              </a:rPr>
              <a:t>The relationship between two classes participating in Inheritance is “is-a”</a:t>
            </a:r>
          </a:p>
          <a:p>
            <a:pPr algn="l" eaLnBrk="1" hangingPunct="1">
              <a:spcBef>
                <a:spcPts val="1800"/>
              </a:spcBef>
              <a:buClrTx/>
              <a:buSzPct val="45000"/>
              <a:buFontTx/>
              <a:buNone/>
              <a:defRPr/>
            </a:pPr>
            <a:r>
              <a:rPr lang="en-US" sz="2400" b="0" dirty="0" smtClean="0">
                <a:solidFill>
                  <a:schemeClr val="tx1"/>
                </a:solidFill>
              </a:rPr>
              <a:t>Example : class Mammal extends Animal</a:t>
            </a:r>
          </a:p>
          <a:p>
            <a:pPr algn="l" eaLnBrk="1" hangingPunct="1">
              <a:buClrTx/>
              <a:buFontTx/>
              <a:buNone/>
              <a:defRPr/>
            </a:pPr>
            <a:endParaRPr lang="en-US" sz="2000" b="0" dirty="0">
              <a:solidFill>
                <a:schemeClr val="tx1"/>
              </a:solidFill>
            </a:endParaRPr>
          </a:p>
        </p:txBody>
      </p:sp>
      <p:sp>
        <p:nvSpPr>
          <p:cNvPr id="5"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6"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11268"/>
                                        </p:tgtEl>
                                        <p:attrNameLst>
                                          <p:attrName>style.visibility</p:attrName>
                                        </p:attrNameLst>
                                      </p:cBhvr>
                                      <p:to>
                                        <p:strVal val="visible"/>
                                      </p:to>
                                    </p:set>
                                    <p:animEffect transition="in" filter="fade">
                                      <p:cBhvr additive="repl">
                                        <p:cTn id="7" dur="500"/>
                                        <p:tgtEl>
                                          <p:spTgt spid="11268"/>
                                        </p:tgtEl>
                                      </p:cBhvr>
                                    </p:animEffect>
                                    <p:anim calcmode="lin" valueType="num">
                                      <p:cBhvr additive="repl">
                                        <p:cTn id="8" dur="500" fill="hold"/>
                                        <p:tgtEl>
                                          <p:spTgt spid="11268"/>
                                        </p:tgtEl>
                                        <p:attrNameLst>
                                          <p:attrName>ppt_x</p:attrName>
                                        </p:attrNameLst>
                                      </p:cBhvr>
                                      <p:tavLst>
                                        <p:tav tm="100000">
                                          <p:val>
                                            <p:strVal val="#ppt_x"/>
                                          </p:val>
                                        </p:tav>
                                        <p:tav tm="100000">
                                          <p:val>
                                            <p:strVal val="#ppt_x"/>
                                          </p:val>
                                        </p:tav>
                                      </p:tavLst>
                                    </p:anim>
                                    <p:anim calcmode="lin" valueType="num">
                                      <p:cBhvr additive="repl">
                                        <p:cTn id="9" dur="500" fill="hold"/>
                                        <p:tgtEl>
                                          <p:spTgt spid="11268"/>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sp>
        <p:nvSpPr>
          <p:cNvPr id="11268" name="Text Box 4"/>
          <p:cNvSpPr txBox="1">
            <a:spLocks noChangeArrowheads="1"/>
          </p:cNvSpPr>
          <p:nvPr/>
        </p:nvSpPr>
        <p:spPr bwMode="auto">
          <a:xfrm>
            <a:off x="406400" y="990601"/>
            <a:ext cx="11379200" cy="5199063"/>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l" eaLnBrk="1" hangingPunct="1">
              <a:spcBef>
                <a:spcPts val="1800"/>
              </a:spcBef>
              <a:buClr>
                <a:srgbClr val="254061"/>
              </a:buClr>
              <a:buSzPct val="4500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Use of Inheritance:</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Code Reusability</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Change Management</a:t>
            </a:r>
          </a:p>
          <a:p>
            <a:pPr algn="l" eaLnBrk="1" hangingPunct="1">
              <a:spcBef>
                <a:spcPts val="1800"/>
              </a:spcBef>
              <a:buClrTx/>
              <a:buSzPct val="45000"/>
              <a:buFontTx/>
              <a:buNone/>
              <a:defRPr/>
            </a:pPr>
            <a:endParaRPr lang="en-US" sz="2800" b="0" dirty="0" smtClean="0">
              <a:solidFill>
                <a:schemeClr val="tx1"/>
              </a:solidFill>
              <a:latin typeface="+mn-lt"/>
            </a:endParaRPr>
          </a:p>
          <a:p>
            <a:pPr algn="l" eaLnBrk="1" hangingPunct="1">
              <a:spcBef>
                <a:spcPts val="1800"/>
              </a:spcBef>
              <a:buClrTx/>
              <a:buSzPct val="45000"/>
              <a:buFontTx/>
              <a:buNone/>
              <a:defRPr/>
            </a:pPr>
            <a:r>
              <a:rPr lang="en-US" sz="2800" b="0" dirty="0" smtClean="0">
                <a:solidFill>
                  <a:schemeClr val="tx1"/>
                </a:solidFill>
                <a:latin typeface="+mn-lt"/>
              </a:rPr>
              <a:t>Types of Inheritance</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Single or Simple Inheritance</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Multi-level Inheritance</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Hierarchical Inheritance</a:t>
            </a:r>
            <a:endParaRPr lang="en-US" sz="2800" b="0" dirty="0">
              <a:solidFill>
                <a:schemeClr val="tx1"/>
              </a:solidFill>
              <a:latin typeface="+mn-lt"/>
            </a:endParaRPr>
          </a:p>
        </p:txBody>
      </p:sp>
      <p:sp>
        <p:nvSpPr>
          <p:cNvPr id="5"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6"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11268"/>
                                        </p:tgtEl>
                                        <p:attrNameLst>
                                          <p:attrName>style.visibility</p:attrName>
                                        </p:attrNameLst>
                                      </p:cBhvr>
                                      <p:to>
                                        <p:strVal val="visible"/>
                                      </p:to>
                                    </p:set>
                                    <p:animEffect transition="in" filter="fade">
                                      <p:cBhvr additive="repl">
                                        <p:cTn id="7" dur="500"/>
                                        <p:tgtEl>
                                          <p:spTgt spid="11268"/>
                                        </p:tgtEl>
                                      </p:cBhvr>
                                    </p:animEffect>
                                    <p:anim calcmode="lin" valueType="num">
                                      <p:cBhvr additive="repl">
                                        <p:cTn id="8" dur="500" fill="hold"/>
                                        <p:tgtEl>
                                          <p:spTgt spid="11268"/>
                                        </p:tgtEl>
                                        <p:attrNameLst>
                                          <p:attrName>ppt_x</p:attrName>
                                        </p:attrNameLst>
                                      </p:cBhvr>
                                      <p:tavLst>
                                        <p:tav tm="100000">
                                          <p:val>
                                            <p:strVal val="#ppt_x"/>
                                          </p:val>
                                        </p:tav>
                                        <p:tav tm="100000">
                                          <p:val>
                                            <p:strVal val="#ppt_x"/>
                                          </p:val>
                                        </p:tav>
                                      </p:tavLst>
                                    </p:anim>
                                    <p:anim calcmode="lin" valueType="num">
                                      <p:cBhvr additive="repl">
                                        <p:cTn id="9" dur="500" fill="hold"/>
                                        <p:tgtEl>
                                          <p:spTgt spid="11268"/>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pic>
        <p:nvPicPr>
          <p:cNvPr id="14340" name="Picture 13"/>
          <p:cNvPicPr>
            <a:picLocks noChangeAspect="1" noChangeArrowheads="1"/>
          </p:cNvPicPr>
          <p:nvPr/>
        </p:nvPicPr>
        <p:blipFill>
          <a:blip r:embed="rId3"/>
          <a:srcRect/>
          <a:stretch>
            <a:fillRect/>
          </a:stretch>
        </p:blipFill>
        <p:spPr bwMode="auto">
          <a:xfrm>
            <a:off x="239184" y="1260475"/>
            <a:ext cx="11521016" cy="4679950"/>
          </a:xfrm>
          <a:prstGeom prst="rect">
            <a:avLst/>
          </a:prstGeom>
          <a:noFill/>
          <a:ln w="9525">
            <a:noFill/>
            <a:round/>
            <a:headEnd/>
            <a:tailEnd/>
          </a:ln>
        </p:spPr>
      </p:pic>
      <p:sp>
        <p:nvSpPr>
          <p:cNvPr id="5"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6"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sp>
        <p:nvSpPr>
          <p:cNvPr id="6" name="Text Box 11"/>
          <p:cNvSpPr txBox="1">
            <a:spLocks noChangeArrowheads="1"/>
          </p:cNvSpPr>
          <p:nvPr/>
        </p:nvSpPr>
        <p:spPr bwMode="auto">
          <a:xfrm>
            <a:off x="287867" y="1355726"/>
            <a:ext cx="10325100" cy="460375"/>
          </a:xfrm>
          <a:prstGeom prst="rect">
            <a:avLst/>
          </a:prstGeom>
          <a:noFill/>
          <a:ln w="9525">
            <a:noFill/>
            <a:round/>
            <a:headEnd/>
            <a:tailEnd/>
          </a:ln>
        </p:spPr>
        <p:txBody>
          <a:bodyPr lIns="90000" tIns="46800" rIns="90000" bIns="46800">
            <a:spAutoFit/>
          </a:bodyPr>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b="0" dirty="0"/>
              <a:t>  Multiple Inheritance:</a:t>
            </a:r>
          </a:p>
        </p:txBody>
      </p:sp>
      <p:pic>
        <p:nvPicPr>
          <p:cNvPr id="15365" name="Picture 13"/>
          <p:cNvPicPr>
            <a:picLocks noChangeAspect="1" noChangeArrowheads="1"/>
          </p:cNvPicPr>
          <p:nvPr/>
        </p:nvPicPr>
        <p:blipFill>
          <a:blip r:embed="rId3"/>
          <a:srcRect/>
          <a:stretch>
            <a:fillRect/>
          </a:stretch>
        </p:blipFill>
        <p:spPr bwMode="auto">
          <a:xfrm>
            <a:off x="958851" y="1979614"/>
            <a:ext cx="5761567" cy="2339975"/>
          </a:xfrm>
          <a:prstGeom prst="rect">
            <a:avLst/>
          </a:prstGeom>
          <a:noFill/>
          <a:ln w="9525">
            <a:noFill/>
            <a:round/>
            <a:headEnd/>
            <a:tailEnd/>
          </a:ln>
        </p:spPr>
      </p:pic>
      <p:sp>
        <p:nvSpPr>
          <p:cNvPr id="15366" name="Text Box 14"/>
          <p:cNvSpPr txBox="1">
            <a:spLocks noChangeArrowheads="1"/>
          </p:cNvSpPr>
          <p:nvPr/>
        </p:nvSpPr>
        <p:spPr bwMode="auto">
          <a:xfrm>
            <a:off x="287867" y="4500563"/>
            <a:ext cx="10325100" cy="833178"/>
          </a:xfrm>
          <a:prstGeom prst="rect">
            <a:avLst/>
          </a:prstGeom>
          <a:noFill/>
          <a:ln w="9525">
            <a:noFill/>
            <a:round/>
            <a:headEnd/>
            <a:tailEnd/>
          </a:ln>
        </p:spPr>
        <p:txBody>
          <a:bodyPr lIns="90000" tIns="46800" rIns="90000" bIns="46800">
            <a:spAutoFit/>
          </a:bodyPr>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b="0" dirty="0"/>
              <a:t> Note: Java doesn't support Multiple Inheritance. In Java, a class cannot inherit more than one class.</a:t>
            </a:r>
          </a:p>
        </p:txBody>
      </p:sp>
      <p:sp>
        <p:nvSpPr>
          <p:cNvPr id="7"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8"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left)">
                                      <p:cBhvr additive="repl">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sp>
        <p:nvSpPr>
          <p:cNvPr id="2" name="Text Box 3"/>
          <p:cNvSpPr txBox="1">
            <a:spLocks noChangeArrowheads="1"/>
          </p:cNvSpPr>
          <p:nvPr/>
        </p:nvSpPr>
        <p:spPr bwMode="auto">
          <a:xfrm>
            <a:off x="262246" y="1232801"/>
            <a:ext cx="11726333" cy="449263"/>
          </a:xfrm>
          <a:prstGeom prst="rect">
            <a:avLst/>
          </a:prstGeom>
          <a:gradFill rotWithShape="0">
            <a:gsLst>
              <a:gs pos="0">
                <a:srgbClr val="E5EEFF"/>
              </a:gs>
              <a:gs pos="100000">
                <a:srgbClr val="A3C4FF"/>
              </a:gs>
            </a:gsLst>
            <a:lin ang="16200000" scaled="1"/>
          </a:gradFill>
          <a:ln w="9360">
            <a:solidFill>
              <a:srgbClr val="4A7EBB"/>
            </a:solidFill>
            <a:miter lim="800000"/>
            <a:headEnd/>
            <a:tailEnd/>
          </a:ln>
          <a:effectLst>
            <a:outerShdw dist="20160" dir="5400000" algn="ctr" rotWithShape="0">
              <a:srgbClr val="000000">
                <a:alpha val="38033"/>
              </a:srgbClr>
            </a:outerShdw>
          </a:effectLst>
        </p:spPr>
        <p:txBody>
          <a:bodyPr lIns="90000" tIns="91440" rIns="90000" bIns="91440" anchor="ctr"/>
          <a:lstStyle/>
          <a:p>
            <a:pPr>
              <a:lnSpc>
                <a:spcPts val="2975"/>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a:solidFill>
                  <a:srgbClr val="000000"/>
                </a:solidFill>
                <a:cs typeface="Courier New" pitchFamily="49" charset="0"/>
              </a:rPr>
              <a:t>To derive a child class, we use the extends keyword. </a:t>
            </a:r>
          </a:p>
        </p:txBody>
      </p:sp>
      <p:graphicFrame>
        <p:nvGraphicFramePr>
          <p:cNvPr id="3" name="Group 5"/>
          <p:cNvGraphicFramePr>
            <a:graphicFrameLocks noGrp="1"/>
          </p:cNvGraphicFramePr>
          <p:nvPr/>
        </p:nvGraphicFramePr>
        <p:xfrm>
          <a:off x="260350" y="1778900"/>
          <a:ext cx="11931650" cy="4814888"/>
        </p:xfrm>
        <a:graphic>
          <a:graphicData uri="http://schemas.openxmlformats.org/drawingml/2006/table">
            <a:tbl>
              <a:tblPr/>
              <a:tblGrid>
                <a:gridCol w="5120217"/>
                <a:gridCol w="6811433"/>
              </a:tblGrid>
              <a:tr h="727075">
                <a:tc gridSpan="2">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000" b="0" i="0" u="none" strike="noStrike" cap="none" normalizeH="0" baseline="0" dirty="0" smtClean="0">
                          <a:ln>
                            <a:noFill/>
                          </a:ln>
                          <a:solidFill>
                            <a:srgbClr val="FFFFFF"/>
                          </a:solidFill>
                          <a:effectLst/>
                          <a:latin typeface="Verdana" pitchFamily="32" charset="0"/>
                          <a:cs typeface="Arial" charset="0"/>
                        </a:rPr>
                        <a:t>Example:  Suppose we have a parent class called Person. </a:t>
                      </a:r>
                    </a:p>
                    <a:p>
                      <a:pPr marL="0" marR="0" lvl="0" indent="0" algn="ctr" defTabSz="449263" rtl="0" eaLnBrk="1" fontAlgn="base" latinLnBrk="0" hangingPunct="1">
                        <a:lnSpc>
                          <a:spcPct val="98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000" b="0" i="0" u="none" strike="noStrike" cap="none" normalizeH="0" baseline="0" dirty="0" smtClean="0">
                          <a:ln>
                            <a:noFill/>
                          </a:ln>
                          <a:solidFill>
                            <a:srgbClr val="FFFFFF"/>
                          </a:solidFill>
                          <a:effectLst/>
                          <a:latin typeface="Verdana" pitchFamily="32" charset="0"/>
                          <a:cs typeface="Arial" charset="0"/>
                        </a:rPr>
                        <a:t>Then a subclass Student can be created as . . . </a:t>
                      </a:r>
                    </a:p>
                  </a:txBody>
                  <a:tcPr marL="120000" marR="120000" marT="56880" marB="46800" anchor="ctr" horzOverflow="overflow">
                    <a:lnL>
                      <a:noFill/>
                    </a:lnL>
                    <a:lnR>
                      <a:noFill/>
                    </a:lnR>
                    <a:lnT>
                      <a:noFill/>
                    </a:lnT>
                    <a:lnB>
                      <a:noFill/>
                    </a:lnB>
                    <a:lnTlToBr>
                      <a:noFill/>
                    </a:lnTlToBr>
                    <a:lnBlToTr>
                      <a:noFill/>
                    </a:lnBlToTr>
                    <a:solidFill>
                      <a:srgbClr val="4F81BD"/>
                    </a:solidFill>
                  </a:tcPr>
                </a:tc>
                <a:tc hMerge="1">
                  <a:txBody>
                    <a:bodyPr/>
                    <a:lstStyle/>
                    <a:p>
                      <a:endParaRPr lang="en-US"/>
                    </a:p>
                  </a:txBody>
                  <a:tcPr/>
                </a:tc>
              </a:tr>
              <a:tr h="4087813">
                <a:tc>
                  <a:txBody>
                    <a:body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public class Person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protected String name;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protected String address;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Default constructor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public Person(){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(“Inside </a:t>
                      </a:r>
                      <a:r>
                        <a:rPr kumimoji="0" lang="en-US" sz="1800" b="0" i="0" u="none" strike="noStrike" cap="none" normalizeH="0" baseline="0" dirty="0" err="1" smtClean="0">
                          <a:ln>
                            <a:noFill/>
                          </a:ln>
                          <a:solidFill>
                            <a:srgbClr val="000000"/>
                          </a:solidFill>
                          <a:effectLst/>
                          <a:latin typeface="Courier New" pitchFamily="49" charset="0"/>
                          <a:cs typeface="Courier New" pitchFamily="49" charset="0"/>
                        </a:rPr>
                        <a:t>Person:Constructor</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name =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address =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p>
                  </a:txBody>
                  <a:tcPr marL="120000" marR="120000" marT="76427" marB="46800" horzOverflow="overflow">
                    <a:lnL>
                      <a:noFill/>
                    </a:lnL>
                    <a:lnR>
                      <a:noFill/>
                    </a:lnR>
                    <a:lnT>
                      <a:noFill/>
                    </a:lnT>
                    <a:lnB>
                      <a:noFill/>
                    </a:lnB>
                    <a:lnTlToBr>
                      <a:noFill/>
                    </a:lnTlToBr>
                    <a:lnBlToTr>
                      <a:noFill/>
                    </a:lnBlToTr>
                    <a:solidFill>
                      <a:srgbClr val="D0D8E8"/>
                    </a:solidFill>
                  </a:tcPr>
                </a:tc>
                <a:tc>
                  <a:txBody>
                    <a:body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public class Student extends Person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public Student(){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800" b="0"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(“Inside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800" b="0" i="0" u="none" strike="noStrike" cap="none" normalizeH="0" baseline="0" dirty="0" err="1" smtClean="0">
                          <a:ln>
                            <a:noFill/>
                          </a:ln>
                          <a:solidFill>
                            <a:srgbClr val="000000"/>
                          </a:solidFill>
                          <a:effectLst/>
                          <a:latin typeface="Courier New" pitchFamily="49" charset="0"/>
                          <a:cs typeface="Courier New" pitchFamily="49" charset="0"/>
                        </a:rPr>
                        <a:t>Student:Constructor</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800" b="0" i="0" u="none" strike="noStrike" cap="none" normalizeH="0" baseline="0" dirty="0" smtClean="0">
                        <a:ln>
                          <a:noFill/>
                        </a:ln>
                        <a:solidFill>
                          <a:srgbClr val="000000"/>
                        </a:solidFill>
                        <a:effectLst/>
                        <a:latin typeface="Courier New" pitchFamily="49" charset="0"/>
                        <a:cs typeface="Courier New" pitchFamily="49" charset="0"/>
                      </a:endParaRPr>
                    </a:p>
                  </a:txBody>
                  <a:tcPr marL="120000" marR="120000" marT="76427" marB="46800" horzOverflow="overflow">
                    <a:lnL>
                      <a:noFill/>
                    </a:lnL>
                    <a:lnR>
                      <a:noFill/>
                    </a:lnR>
                    <a:lnT>
                      <a:noFill/>
                    </a:lnT>
                    <a:lnB>
                      <a:noFill/>
                    </a:lnB>
                    <a:lnTlToBr>
                      <a:noFill/>
                    </a:lnTlToBr>
                    <a:lnBlToTr>
                      <a:noFill/>
                    </a:lnBlToTr>
                    <a:solidFill>
                      <a:srgbClr val="D0D8E8"/>
                    </a:solidFill>
                  </a:tcPr>
                </a:tc>
              </a:tr>
            </a:tbl>
          </a:graphicData>
        </a:graphic>
      </p:graphicFrame>
      <p:sp>
        <p:nvSpPr>
          <p:cNvPr id="7"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8"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Deriving a Subclass </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fade">
                                      <p:cBhvr additive="repl">
                                        <p:cTn id="7" dur="500"/>
                                        <p:tgtEl>
                                          <p:spTgt spid="2"/>
                                        </p:tgtEl>
                                      </p:cBhvr>
                                    </p:animEffect>
                                    <p:anim calcmode="lin" valueType="num">
                                      <p:cBhvr additive="repl">
                                        <p:cTn id="8" dur="500" fill="hold"/>
                                        <p:tgtEl>
                                          <p:spTgt spid="2"/>
                                        </p:tgtEl>
                                        <p:attrNameLst>
                                          <p:attrName>ppt_x</p:attrName>
                                        </p:attrNameLst>
                                      </p:cBhvr>
                                      <p:tavLst>
                                        <p:tav tm="100000">
                                          <p:val>
                                            <p:strVal val="#ppt_x"/>
                                          </p:val>
                                        </p:tav>
                                        <p:tav tm="100000">
                                          <p:val>
                                            <p:strVal val="#ppt_x"/>
                                          </p:val>
                                        </p:tav>
                                      </p:tavLst>
                                    </p:anim>
                                    <p:anim calcmode="lin" valueType="num">
                                      <p:cBhvr additive="repl">
                                        <p:cTn id="9" dur="500" fill="hold"/>
                                        <p:tgtEl>
                                          <p:spTgt spid="2"/>
                                        </p:tgtEl>
                                        <p:attrNameLst>
                                          <p:attrName>ppt_y</p:attrName>
                                        </p:attrNameLst>
                                      </p:cBhvr>
                                      <p:tavLst>
                                        <p:tav tm="100000">
                                          <p:val>
                                            <p:strVal val="#ppt_y-.1"/>
                                          </p:val>
                                        </p:tav>
                                        <p:tav tm="100000">
                                          <p:val>
                                            <p:strVal val="#ppt_y"/>
                                          </p:val>
                                        </p:tav>
                                      </p:tavLst>
                                    </p:anim>
                                  </p:childTnLst>
                                </p:cTn>
                              </p:par>
                            </p:childTnLst>
                          </p:cTn>
                        </p:par>
                        <p:par>
                          <p:cTn id="10" fill="hold" nodeType="afterGroup">
                            <p:stCondLst>
                              <p:cond delay="0"/>
                            </p:stCondLst>
                            <p:childTnLst>
                              <p:par>
                                <p:cTn id="11" presetID="22" presetClass="entr" presetSubtype="1" fill="hold" nodeType="afterEffect">
                                  <p:stCondLst>
                                    <p:cond delay="0"/>
                                  </p:stCondLst>
                                  <p:childTnLst>
                                    <p:set>
                                      <p:cBhvr additive="repl">
                                        <p:cTn id="12" dur="1" fill="hold">
                                          <p:stCondLst>
                                            <p:cond delay="0"/>
                                          </p:stCondLst>
                                        </p:cTn>
                                        <p:tgtEl>
                                          <p:spTgt spid="3"/>
                                        </p:tgtEl>
                                        <p:attrNameLst>
                                          <p:attrName>style.visibility</p:attrName>
                                        </p:attrNameLst>
                                      </p:cBhvr>
                                      <p:to>
                                        <p:strVal val="visible"/>
                                      </p:to>
                                    </p:set>
                                    <p:animEffect transition="in" filter="wipe(up)">
                                      <p:cBhvr additive="repl">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197813" y="1135039"/>
            <a:ext cx="9795933" cy="725488"/>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The inherited attributes can be used directly, just like any other attributes. </a:t>
            </a:r>
          </a:p>
        </p:txBody>
      </p:sp>
      <p:sp>
        <p:nvSpPr>
          <p:cNvPr id="17412" name="Text Box 4"/>
          <p:cNvSpPr txBox="1">
            <a:spLocks noChangeArrowheads="1"/>
          </p:cNvSpPr>
          <p:nvPr/>
        </p:nvSpPr>
        <p:spPr bwMode="auto">
          <a:xfrm>
            <a:off x="1197813" y="2004989"/>
            <a:ext cx="9795933" cy="731838"/>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You can declare new attributes in the subclass that are not in the super class. </a:t>
            </a:r>
          </a:p>
        </p:txBody>
      </p:sp>
      <p:sp>
        <p:nvSpPr>
          <p:cNvPr id="17413" name="Text Box 5"/>
          <p:cNvSpPr txBox="1">
            <a:spLocks noChangeArrowheads="1"/>
          </p:cNvSpPr>
          <p:nvPr/>
        </p:nvSpPr>
        <p:spPr bwMode="auto">
          <a:xfrm>
            <a:off x="1197813" y="2881289"/>
            <a:ext cx="9795933" cy="1169988"/>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You can declare an attribute in the subclass with the same name as the one in the super class, thus hiding it (not recommended). </a:t>
            </a:r>
          </a:p>
        </p:txBody>
      </p:sp>
      <p:sp>
        <p:nvSpPr>
          <p:cNvPr id="17414" name="Text Box 6"/>
          <p:cNvSpPr txBox="1">
            <a:spLocks noChangeArrowheads="1"/>
          </p:cNvSpPr>
          <p:nvPr/>
        </p:nvSpPr>
        <p:spPr bwMode="auto">
          <a:xfrm>
            <a:off x="1225329" y="4186215"/>
            <a:ext cx="9795933" cy="1350963"/>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A subclass does not inherit the private members of its parent class. However, if the super class has public or protected methods for accessing its private fields, these can also be applied by the subclass</a:t>
            </a:r>
          </a:p>
        </p:txBody>
      </p:sp>
      <p:sp>
        <p:nvSpPr>
          <p:cNvPr id="8"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rgbClr val="FFFFFF"/>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FFFFFF"/>
                </a:solidFill>
              </a:rPr>
              <a:t>What one can do in a Sub-class regarding Attributes</a:t>
            </a:r>
            <a:r>
              <a:rPr lang="en-US" sz="4000" dirty="0" smtClean="0">
                <a:solidFill>
                  <a:schemeClr val="bg1"/>
                </a:solidFill>
              </a:rPr>
              <a:t>? </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fade">
                                      <p:cBhvr additive="repl">
                                        <p:cTn id="7" dur="500"/>
                                        <p:tgtEl>
                                          <p:spTgt spid="2"/>
                                        </p:tgtEl>
                                      </p:cBhvr>
                                    </p:animEffect>
                                    <p:anim calcmode="lin" valueType="num">
                                      <p:cBhvr additive="repl">
                                        <p:cTn id="8" dur="500" fill="hold"/>
                                        <p:tgtEl>
                                          <p:spTgt spid="2"/>
                                        </p:tgtEl>
                                        <p:attrNameLst>
                                          <p:attrName>ppt_x</p:attrName>
                                        </p:attrNameLst>
                                      </p:cBhvr>
                                      <p:tavLst>
                                        <p:tav tm="100000">
                                          <p:val>
                                            <p:strVal val="#ppt_x"/>
                                          </p:val>
                                        </p:tav>
                                        <p:tav tm="100000">
                                          <p:val>
                                            <p:strVal val="#ppt_x"/>
                                          </p:val>
                                        </p:tav>
                                      </p:tavLst>
                                    </p:anim>
                                    <p:anim calcmode="lin" valueType="num">
                                      <p:cBhvr additive="repl">
                                        <p:cTn id="9" dur="500" fill="hold"/>
                                        <p:tgtEl>
                                          <p:spTgt spid="2"/>
                                        </p:tgtEl>
                                        <p:attrNameLst>
                                          <p:attrName>ppt_y</p:attrName>
                                        </p:attrNameLst>
                                      </p:cBhvr>
                                      <p:tavLst>
                                        <p:tav tm="100000">
                                          <p:val>
                                            <p:strVal val="#ppt_y-.1"/>
                                          </p:val>
                                        </p:tav>
                                        <p:tav tm="100000">
                                          <p:val>
                                            <p:strVal val="#ppt_y"/>
                                          </p:val>
                                        </p:tav>
                                      </p:tavLst>
                                    </p:anim>
                                  </p:childTnLst>
                                </p:cTn>
                              </p:par>
                            </p:childTnLst>
                          </p:cTn>
                        </p:par>
                        <p:par>
                          <p:cTn id="10" fill="hold" nodeType="afterGroup">
                            <p:stCondLst>
                              <p:cond delay="0"/>
                            </p:stCondLst>
                            <p:childTnLst>
                              <p:par>
                                <p:cTn id="11" presetID="47" presetClass="entr" fill="hold" nodeType="afterEffect">
                                  <p:stCondLst>
                                    <p:cond delay="0"/>
                                  </p:stCondLst>
                                  <p:childTnLst>
                                    <p:set>
                                      <p:cBhvr additive="repl">
                                        <p:cTn id="12" dur="1" fill="hold">
                                          <p:stCondLst>
                                            <p:cond delay="0"/>
                                          </p:stCondLst>
                                        </p:cTn>
                                        <p:tgtEl>
                                          <p:spTgt spid="17412"/>
                                        </p:tgtEl>
                                        <p:attrNameLst>
                                          <p:attrName>style.visibility</p:attrName>
                                        </p:attrNameLst>
                                      </p:cBhvr>
                                      <p:to>
                                        <p:strVal val="visible"/>
                                      </p:to>
                                    </p:set>
                                    <p:animEffect transition="in" filter="fade">
                                      <p:cBhvr additive="repl">
                                        <p:cTn id="13" dur="500"/>
                                        <p:tgtEl>
                                          <p:spTgt spid="17412"/>
                                        </p:tgtEl>
                                      </p:cBhvr>
                                    </p:animEffect>
                                    <p:anim calcmode="lin" valueType="num">
                                      <p:cBhvr additive="repl">
                                        <p:cTn id="14" dur="500" fill="hold"/>
                                        <p:tgtEl>
                                          <p:spTgt spid="17412"/>
                                        </p:tgtEl>
                                        <p:attrNameLst>
                                          <p:attrName>ppt_x</p:attrName>
                                        </p:attrNameLst>
                                      </p:cBhvr>
                                      <p:tavLst>
                                        <p:tav tm="100000">
                                          <p:val>
                                            <p:strVal val="#ppt_x"/>
                                          </p:val>
                                        </p:tav>
                                        <p:tav tm="100000">
                                          <p:val>
                                            <p:strVal val="#ppt_x"/>
                                          </p:val>
                                        </p:tav>
                                      </p:tavLst>
                                    </p:anim>
                                    <p:anim calcmode="lin" valueType="num">
                                      <p:cBhvr additive="repl">
                                        <p:cTn id="15" dur="500" fill="hold"/>
                                        <p:tgtEl>
                                          <p:spTgt spid="17412"/>
                                        </p:tgtEl>
                                        <p:attrNameLst>
                                          <p:attrName>ppt_y</p:attrName>
                                        </p:attrNameLst>
                                      </p:cBhvr>
                                      <p:tavLst>
                                        <p:tav tm="100000">
                                          <p:val>
                                            <p:strVal val="#ppt_y-.1"/>
                                          </p:val>
                                        </p:tav>
                                        <p:tav tm="100000">
                                          <p:val>
                                            <p:strVal val="#ppt_y"/>
                                          </p:val>
                                        </p:tav>
                                      </p:tavLst>
                                    </p:anim>
                                  </p:childTnLst>
                                </p:cTn>
                              </p:par>
                            </p:childTnLst>
                          </p:cTn>
                        </p:par>
                        <p:par>
                          <p:cTn id="16" fill="hold" nodeType="afterGroup">
                            <p:stCondLst>
                              <p:cond delay="0"/>
                            </p:stCondLst>
                            <p:childTnLst>
                              <p:par>
                                <p:cTn id="17" presetID="47" presetClass="entr" fill="hold" nodeType="afterEffect">
                                  <p:stCondLst>
                                    <p:cond delay="0"/>
                                  </p:stCondLst>
                                  <p:childTnLst>
                                    <p:set>
                                      <p:cBhvr additive="repl">
                                        <p:cTn id="18" dur="1" fill="hold">
                                          <p:stCondLst>
                                            <p:cond delay="0"/>
                                          </p:stCondLst>
                                        </p:cTn>
                                        <p:tgtEl>
                                          <p:spTgt spid="17413"/>
                                        </p:tgtEl>
                                        <p:attrNameLst>
                                          <p:attrName>style.visibility</p:attrName>
                                        </p:attrNameLst>
                                      </p:cBhvr>
                                      <p:to>
                                        <p:strVal val="visible"/>
                                      </p:to>
                                    </p:set>
                                    <p:animEffect transition="in" filter="fade">
                                      <p:cBhvr additive="repl">
                                        <p:cTn id="19" dur="500"/>
                                        <p:tgtEl>
                                          <p:spTgt spid="17413"/>
                                        </p:tgtEl>
                                      </p:cBhvr>
                                    </p:animEffect>
                                    <p:anim calcmode="lin" valueType="num">
                                      <p:cBhvr additive="repl">
                                        <p:cTn id="20" dur="500" fill="hold"/>
                                        <p:tgtEl>
                                          <p:spTgt spid="17413"/>
                                        </p:tgtEl>
                                        <p:attrNameLst>
                                          <p:attrName>ppt_x</p:attrName>
                                        </p:attrNameLst>
                                      </p:cBhvr>
                                      <p:tavLst>
                                        <p:tav tm="100000">
                                          <p:val>
                                            <p:strVal val="#ppt_x"/>
                                          </p:val>
                                        </p:tav>
                                        <p:tav tm="100000">
                                          <p:val>
                                            <p:strVal val="#ppt_x"/>
                                          </p:val>
                                        </p:tav>
                                      </p:tavLst>
                                    </p:anim>
                                    <p:anim calcmode="lin" valueType="num">
                                      <p:cBhvr additive="repl">
                                        <p:cTn id="21" dur="500" fill="hold"/>
                                        <p:tgtEl>
                                          <p:spTgt spid="17413"/>
                                        </p:tgtEl>
                                        <p:attrNameLst>
                                          <p:attrName>ppt_y</p:attrName>
                                        </p:attrNameLst>
                                      </p:cBhvr>
                                      <p:tavLst>
                                        <p:tav tm="100000">
                                          <p:val>
                                            <p:strVal val="#ppt_y-.1"/>
                                          </p:val>
                                        </p:tav>
                                        <p:tav tm="100000">
                                          <p:val>
                                            <p:strVal val="#ppt_y"/>
                                          </p:val>
                                        </p:tav>
                                      </p:tavLst>
                                    </p:anim>
                                  </p:childTnLst>
                                </p:cTn>
                              </p:par>
                            </p:childTnLst>
                          </p:cTn>
                        </p:par>
                        <p:par>
                          <p:cTn id="22" fill="hold" nodeType="afterGroup">
                            <p:stCondLst>
                              <p:cond delay="0"/>
                            </p:stCondLst>
                            <p:childTnLst>
                              <p:par>
                                <p:cTn id="23" presetID="47" presetClass="entr" fill="hold" nodeType="afterEffect">
                                  <p:stCondLst>
                                    <p:cond delay="0"/>
                                  </p:stCondLst>
                                  <p:childTnLst>
                                    <p:set>
                                      <p:cBhvr additive="repl">
                                        <p:cTn id="24" dur="1" fill="hold">
                                          <p:stCondLst>
                                            <p:cond delay="0"/>
                                          </p:stCondLst>
                                        </p:cTn>
                                        <p:tgtEl>
                                          <p:spTgt spid="17414"/>
                                        </p:tgtEl>
                                        <p:attrNameLst>
                                          <p:attrName>style.visibility</p:attrName>
                                        </p:attrNameLst>
                                      </p:cBhvr>
                                      <p:to>
                                        <p:strVal val="visible"/>
                                      </p:to>
                                    </p:set>
                                    <p:animEffect transition="in" filter="fade">
                                      <p:cBhvr additive="repl">
                                        <p:cTn id="25" dur="500"/>
                                        <p:tgtEl>
                                          <p:spTgt spid="17414"/>
                                        </p:tgtEl>
                                      </p:cBhvr>
                                    </p:animEffect>
                                    <p:anim calcmode="lin" valueType="num">
                                      <p:cBhvr additive="repl">
                                        <p:cTn id="26" dur="500" fill="hold"/>
                                        <p:tgtEl>
                                          <p:spTgt spid="17414"/>
                                        </p:tgtEl>
                                        <p:attrNameLst>
                                          <p:attrName>ppt_x</p:attrName>
                                        </p:attrNameLst>
                                      </p:cBhvr>
                                      <p:tavLst>
                                        <p:tav tm="100000">
                                          <p:val>
                                            <p:strVal val="#ppt_x"/>
                                          </p:val>
                                        </p:tav>
                                        <p:tav tm="100000">
                                          <p:val>
                                            <p:strVal val="#ppt_x"/>
                                          </p:val>
                                        </p:tav>
                                      </p:tavLst>
                                    </p:anim>
                                    <p:anim calcmode="lin" valueType="num">
                                      <p:cBhvr additive="repl">
                                        <p:cTn id="27" dur="500" fill="hold"/>
                                        <p:tgtEl>
                                          <p:spTgt spid="17414"/>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481</TotalTime>
  <Words>2420</Words>
  <Application>Microsoft Office PowerPoint</Application>
  <PresentationFormat>Custom</PresentationFormat>
  <Paragraphs>605</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Session_Tempalate</vt:lpstr>
      <vt:lpstr>Session 08: Inheritance and Polymorphism  Module 4.2: Core Java</vt:lpstr>
      <vt:lpstr>Learning Objectives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Tsuser</cp:lastModifiedBy>
  <cp:revision>88</cp:revision>
  <dcterms:created xsi:type="dcterms:W3CDTF">2015-08-03T16:07:15Z</dcterms:created>
  <dcterms:modified xsi:type="dcterms:W3CDTF">2015-09-23T10:45:37Z</dcterms:modified>
</cp:coreProperties>
</file>