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525" r:id="rId2"/>
    <p:sldId id="418" r:id="rId3"/>
    <p:sldId id="497" r:id="rId4"/>
    <p:sldId id="498" r:id="rId5"/>
    <p:sldId id="450" r:id="rId6"/>
    <p:sldId id="451" r:id="rId7"/>
    <p:sldId id="449" r:id="rId8"/>
    <p:sldId id="452" r:id="rId9"/>
    <p:sldId id="453" r:id="rId10"/>
    <p:sldId id="454" r:id="rId11"/>
    <p:sldId id="457" r:id="rId12"/>
    <p:sldId id="458" r:id="rId13"/>
    <p:sldId id="461" r:id="rId14"/>
    <p:sldId id="463" r:id="rId15"/>
    <p:sldId id="464" r:id="rId16"/>
    <p:sldId id="465" r:id="rId17"/>
    <p:sldId id="466" r:id="rId18"/>
    <p:sldId id="467" r:id="rId19"/>
    <p:sldId id="468" r:id="rId20"/>
    <p:sldId id="469" r:id="rId21"/>
    <p:sldId id="471" r:id="rId22"/>
    <p:sldId id="472" r:id="rId23"/>
    <p:sldId id="473" r:id="rId24"/>
    <p:sldId id="470" r:id="rId25"/>
    <p:sldId id="474" r:id="rId26"/>
    <p:sldId id="476" r:id="rId27"/>
    <p:sldId id="477" r:id="rId28"/>
    <p:sldId id="478" r:id="rId29"/>
    <p:sldId id="479" r:id="rId30"/>
    <p:sldId id="480" r:id="rId31"/>
    <p:sldId id="481" r:id="rId32"/>
    <p:sldId id="482" r:id="rId33"/>
    <p:sldId id="523" r:id="rId34"/>
    <p:sldId id="484" r:id="rId35"/>
    <p:sldId id="486" r:id="rId36"/>
    <p:sldId id="487" r:id="rId37"/>
    <p:sldId id="489" r:id="rId38"/>
    <p:sldId id="490" r:id="rId39"/>
    <p:sldId id="491" r:id="rId40"/>
    <p:sldId id="493" r:id="rId41"/>
    <p:sldId id="494" r:id="rId42"/>
    <p:sldId id="495" r:id="rId43"/>
    <p:sldId id="499" r:id="rId44"/>
    <p:sldId id="500" r:id="rId45"/>
    <p:sldId id="501" r:id="rId46"/>
    <p:sldId id="502" r:id="rId47"/>
    <p:sldId id="524" r:id="rId48"/>
    <p:sldId id="504" r:id="rId49"/>
    <p:sldId id="506" r:id="rId50"/>
    <p:sldId id="507" r:id="rId51"/>
    <p:sldId id="508" r:id="rId52"/>
    <p:sldId id="509" r:id="rId53"/>
    <p:sldId id="510" r:id="rId54"/>
    <p:sldId id="511" r:id="rId55"/>
    <p:sldId id="512" r:id="rId56"/>
    <p:sldId id="513" r:id="rId57"/>
    <p:sldId id="514" r:id="rId58"/>
    <p:sldId id="515" r:id="rId59"/>
    <p:sldId id="516" r:id="rId60"/>
    <p:sldId id="517" r:id="rId61"/>
    <p:sldId id="518" r:id="rId62"/>
    <p:sldId id="519" r:id="rId63"/>
    <p:sldId id="520" r:id="rId64"/>
    <p:sldId id="521" r:id="rId65"/>
    <p:sldId id="526"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38" userDrawn="1">
          <p15:clr>
            <a:srgbClr val="A4A3A4"/>
          </p15:clr>
        </p15:guide>
        <p15:guide id="3" pos="7355" userDrawn="1">
          <p15:clr>
            <a:srgbClr val="A4A3A4"/>
          </p15:clr>
        </p15:guide>
        <p15:guide id="4" orient="horz" pos="867" userDrawn="1">
          <p15:clr>
            <a:srgbClr val="A4A3A4"/>
          </p15:clr>
        </p15:guide>
        <p15:guide id="5"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inten Hout" initials="QH" lastIdx="6" clrIdx="0">
    <p:extLst>
      <p:ext uri="{19B8F6BF-5375-455C-9EA6-DF929625EA0E}">
        <p15:presenceInfo xmlns:p15="http://schemas.microsoft.com/office/powerpoint/2012/main" userId="Quinten Hout" providerId="None"/>
      </p:ext>
    </p:extLst>
  </p:cmAuthor>
  <p:cmAuthor id="2" name="Soumi Deb" initials="SD" lastIdx="1" clrIdx="1">
    <p:extLst>
      <p:ext uri="{19B8F6BF-5375-455C-9EA6-DF929625EA0E}">
        <p15:presenceInfo xmlns:p15="http://schemas.microsoft.com/office/powerpoint/2012/main" userId="S-1-5-21-633333695-2787033999-1166517044-79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3FA7"/>
    <a:srgbClr val="333333"/>
    <a:srgbClr val="003366"/>
    <a:srgbClr val="C7E6FA"/>
    <a:srgbClr val="006699"/>
    <a:srgbClr val="008080"/>
    <a:srgbClr val="009999"/>
    <a:srgbClr val="C3E3F8"/>
    <a:srgbClr val="EFF0F2"/>
    <a:srgbClr val="E7F4FD"/>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7975" autoAdjust="0"/>
    <p:restoredTop sz="97153" autoAdjust="0"/>
  </p:normalViewPr>
  <p:slideViewPr>
    <p:cSldViewPr snapToGrid="0">
      <p:cViewPr varScale="1">
        <p:scale>
          <a:sx n="52" d="100"/>
          <a:sy n="52" d="100"/>
        </p:scale>
        <p:origin x="102" y="1338"/>
      </p:cViewPr>
      <p:guideLst>
        <p:guide orient="horz" pos="2160"/>
        <p:guide pos="438"/>
        <p:guide pos="7355"/>
        <p:guide orient="horz" pos="867"/>
        <p:guide pos="3840"/>
      </p:guideLst>
    </p:cSldViewPr>
  </p:slideViewPr>
  <p:notesTextViewPr>
    <p:cViewPr>
      <p:scale>
        <a:sx n="3" d="2"/>
        <a:sy n="3" d="2"/>
      </p:scale>
      <p:origin x="0" y="0"/>
    </p:cViewPr>
  </p:notesTextViewPr>
  <p:notesViewPr>
    <p:cSldViewPr snapToGrid="0">
      <p:cViewPr varScale="1">
        <p:scale>
          <a:sx n="88" d="100"/>
          <a:sy n="88" d="100"/>
        </p:scale>
        <p:origin x="2964"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B7D7C5-CA58-4A51-AA7C-DAEC289A084F}" type="datetimeFigureOut">
              <a:rPr lang="en-US" smtClean="0"/>
              <a:pPr/>
              <a:t>10/29/2015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01C721-2D6C-4B68-86DB-8C01EC6B6124}" type="slidenum">
              <a:rPr lang="en-US" smtClean="0"/>
              <a:pPr/>
              <a:t>‹#›</a:t>
            </a:fld>
            <a:endParaRPr lang="en-US"/>
          </a:p>
        </p:txBody>
      </p:sp>
    </p:spTree>
    <p:extLst>
      <p:ext uri="{BB962C8B-B14F-4D97-AF65-F5344CB8AC3E}">
        <p14:creationId xmlns:p14="http://schemas.microsoft.com/office/powerpoint/2010/main" val="991266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BAF5A0-38FE-49ED-B38E-AEE3C3D41F7E}" type="datetimeFigureOut">
              <a:rPr lang="en-US" smtClean="0"/>
              <a:pPr/>
              <a:t>10/29/2015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CA8CD2-71B4-4308-A11B-B0CA8C4B8AB9}" type="slidenum">
              <a:rPr lang="en-US" smtClean="0"/>
              <a:pPr/>
              <a:t>‹#›</a:t>
            </a:fld>
            <a:endParaRPr lang="en-US"/>
          </a:p>
        </p:txBody>
      </p:sp>
    </p:spTree>
    <p:extLst>
      <p:ext uri="{BB962C8B-B14F-4D97-AF65-F5344CB8AC3E}">
        <p14:creationId xmlns:p14="http://schemas.microsoft.com/office/powerpoint/2010/main" val="3498886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p:txBody>
      </p:sp>
      <p:sp>
        <p:nvSpPr>
          <p:cNvPr id="4" name="Slide Number Placeholder 3"/>
          <p:cNvSpPr>
            <a:spLocks noGrp="1"/>
          </p:cNvSpPr>
          <p:nvPr>
            <p:ph type="sldNum" sz="quarter" idx="10"/>
          </p:nvPr>
        </p:nvSpPr>
        <p:spPr/>
        <p:txBody>
          <a:bodyPr/>
          <a:lstStyle/>
          <a:p>
            <a:fld id="{A1CA8CD2-71B4-4308-A11B-B0CA8C4B8AB9}" type="slidenum">
              <a:rPr lang="en-US" smtClean="0"/>
              <a:pPr/>
              <a:t>2</a:t>
            </a:fld>
            <a:endParaRPr lang="en-US"/>
          </a:p>
        </p:txBody>
      </p:sp>
    </p:spTree>
    <p:extLst>
      <p:ext uri="{BB962C8B-B14F-4D97-AF65-F5344CB8AC3E}">
        <p14:creationId xmlns:p14="http://schemas.microsoft.com/office/powerpoint/2010/main" val="3280722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1CA8CD2-71B4-4308-A11B-B0CA8C4B8AB9}" type="slidenum">
              <a:rPr lang="en-US" smtClean="0"/>
              <a:pPr/>
              <a:t>32</a:t>
            </a:fld>
            <a:endParaRPr lang="en-US"/>
          </a:p>
        </p:txBody>
      </p:sp>
    </p:spTree>
    <p:extLst>
      <p:ext uri="{BB962C8B-B14F-4D97-AF65-F5344CB8AC3E}">
        <p14:creationId xmlns:p14="http://schemas.microsoft.com/office/powerpoint/2010/main" val="4056473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1CA8CD2-71B4-4308-A11B-B0CA8C4B8AB9}" type="slidenum">
              <a:rPr lang="en-US" smtClean="0"/>
              <a:pPr/>
              <a:t>33</a:t>
            </a:fld>
            <a:endParaRPr lang="en-US"/>
          </a:p>
        </p:txBody>
      </p:sp>
    </p:spTree>
    <p:extLst>
      <p:ext uri="{BB962C8B-B14F-4D97-AF65-F5344CB8AC3E}">
        <p14:creationId xmlns:p14="http://schemas.microsoft.com/office/powerpoint/2010/main" val="1797294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smtClean="0"/>
          </a:p>
        </p:txBody>
      </p:sp>
      <p:sp>
        <p:nvSpPr>
          <p:cNvPr id="4" name="Slide Number Placeholder 3"/>
          <p:cNvSpPr>
            <a:spLocks noGrp="1"/>
          </p:cNvSpPr>
          <p:nvPr>
            <p:ph type="sldNum" sz="quarter" idx="10"/>
          </p:nvPr>
        </p:nvSpPr>
        <p:spPr/>
        <p:txBody>
          <a:bodyPr/>
          <a:lstStyle/>
          <a:p>
            <a:fld id="{A1CA8CD2-71B4-4308-A11B-B0CA8C4B8AB9}" type="slidenum">
              <a:rPr lang="en-US" smtClean="0"/>
              <a:pPr/>
              <a:t>43</a:t>
            </a:fld>
            <a:endParaRPr lang="en-US"/>
          </a:p>
        </p:txBody>
      </p:sp>
    </p:spTree>
    <p:extLst>
      <p:ext uri="{BB962C8B-B14F-4D97-AF65-F5344CB8AC3E}">
        <p14:creationId xmlns:p14="http://schemas.microsoft.com/office/powerpoint/2010/main" val="3280722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900" baseline="0" dirty="0" smtClean="0"/>
          </a:p>
        </p:txBody>
      </p:sp>
      <p:sp>
        <p:nvSpPr>
          <p:cNvPr id="4" name="Slide Number Placeholder 3"/>
          <p:cNvSpPr>
            <a:spLocks noGrp="1"/>
          </p:cNvSpPr>
          <p:nvPr>
            <p:ph type="sldNum" sz="quarter" idx="10"/>
          </p:nvPr>
        </p:nvSpPr>
        <p:spPr/>
        <p:txBody>
          <a:bodyPr/>
          <a:lstStyle/>
          <a:p>
            <a:fld id="{A1CA8CD2-71B4-4308-A11B-B0CA8C4B8AB9}" type="slidenum">
              <a:rPr lang="en-US" smtClean="0"/>
              <a:pPr/>
              <a:t>44</a:t>
            </a:fld>
            <a:endParaRPr lang="en-US"/>
          </a:p>
        </p:txBody>
      </p:sp>
    </p:spTree>
    <p:extLst>
      <p:ext uri="{BB962C8B-B14F-4D97-AF65-F5344CB8AC3E}">
        <p14:creationId xmlns:p14="http://schemas.microsoft.com/office/powerpoint/2010/main" val="19703682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CA8CD2-71B4-4308-A11B-B0CA8C4B8AB9}" type="slidenum">
              <a:rPr lang="en-US" smtClean="0"/>
              <a:pPr/>
              <a:t>45</a:t>
            </a:fld>
            <a:endParaRPr lang="en-US"/>
          </a:p>
        </p:txBody>
      </p:sp>
    </p:spTree>
    <p:extLst>
      <p:ext uri="{BB962C8B-B14F-4D97-AF65-F5344CB8AC3E}">
        <p14:creationId xmlns:p14="http://schemas.microsoft.com/office/powerpoint/2010/main" val="2813315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1CA8CD2-71B4-4308-A11B-B0CA8C4B8AB9}" type="slidenum">
              <a:rPr lang="en-US" smtClean="0"/>
              <a:pPr/>
              <a:t>47</a:t>
            </a:fld>
            <a:endParaRPr lang="en-US"/>
          </a:p>
        </p:txBody>
      </p:sp>
    </p:spTree>
    <p:extLst>
      <p:ext uri="{BB962C8B-B14F-4D97-AF65-F5344CB8AC3E}">
        <p14:creationId xmlns:p14="http://schemas.microsoft.com/office/powerpoint/2010/main" val="1639159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1CA8CD2-71B4-4308-A11B-B0CA8C4B8AB9}" type="slidenum">
              <a:rPr lang="en-US" smtClean="0"/>
              <a:pPr/>
              <a:t>48</a:t>
            </a:fld>
            <a:endParaRPr lang="en-US"/>
          </a:p>
        </p:txBody>
      </p:sp>
    </p:spTree>
    <p:extLst>
      <p:ext uri="{BB962C8B-B14F-4D97-AF65-F5344CB8AC3E}">
        <p14:creationId xmlns:p14="http://schemas.microsoft.com/office/powerpoint/2010/main" val="3688975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1CA8CD2-71B4-4308-A11B-B0CA8C4B8AB9}" type="slidenum">
              <a:rPr lang="en-US" smtClean="0"/>
              <a:pPr/>
              <a:t>49</a:t>
            </a:fld>
            <a:endParaRPr lang="en-US"/>
          </a:p>
        </p:txBody>
      </p:sp>
    </p:spTree>
    <p:extLst>
      <p:ext uri="{BB962C8B-B14F-4D97-AF65-F5344CB8AC3E}">
        <p14:creationId xmlns:p14="http://schemas.microsoft.com/office/powerpoint/2010/main" val="3688975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A1CA8CD2-71B4-4308-A11B-B0CA8C4B8AB9}" type="slidenum">
              <a:rPr lang="en-US" smtClean="0"/>
              <a:pPr/>
              <a:t>50</a:t>
            </a:fld>
            <a:endParaRPr lang="en-US"/>
          </a:p>
        </p:txBody>
      </p:sp>
    </p:spTree>
    <p:extLst>
      <p:ext uri="{BB962C8B-B14F-4D97-AF65-F5344CB8AC3E}">
        <p14:creationId xmlns:p14="http://schemas.microsoft.com/office/powerpoint/2010/main" val="30728730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1CA8CD2-71B4-4308-A11B-B0CA8C4B8AB9}" type="slidenum">
              <a:rPr lang="en-US" smtClean="0"/>
              <a:pPr/>
              <a:t>51</a:t>
            </a:fld>
            <a:endParaRPr lang="en-US"/>
          </a:p>
        </p:txBody>
      </p:sp>
    </p:spTree>
    <p:extLst>
      <p:ext uri="{BB962C8B-B14F-4D97-AF65-F5344CB8AC3E}">
        <p14:creationId xmlns:p14="http://schemas.microsoft.com/office/powerpoint/2010/main" val="2062200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smtClean="0"/>
          </a:p>
        </p:txBody>
      </p:sp>
      <p:sp>
        <p:nvSpPr>
          <p:cNvPr id="4" name="Slide Number Placeholder 3"/>
          <p:cNvSpPr>
            <a:spLocks noGrp="1"/>
          </p:cNvSpPr>
          <p:nvPr>
            <p:ph type="sldNum" sz="quarter" idx="10"/>
          </p:nvPr>
        </p:nvSpPr>
        <p:spPr/>
        <p:txBody>
          <a:bodyPr/>
          <a:lstStyle/>
          <a:p>
            <a:fld id="{A1CA8CD2-71B4-4308-A11B-B0CA8C4B8AB9}" type="slidenum">
              <a:rPr lang="en-US" smtClean="0"/>
              <a:pPr/>
              <a:t>3</a:t>
            </a:fld>
            <a:endParaRPr lang="en-US"/>
          </a:p>
        </p:txBody>
      </p:sp>
    </p:spTree>
    <p:extLst>
      <p:ext uri="{BB962C8B-B14F-4D97-AF65-F5344CB8AC3E}">
        <p14:creationId xmlns:p14="http://schemas.microsoft.com/office/powerpoint/2010/main" val="1808826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1CA8CD2-71B4-4308-A11B-B0CA8C4B8AB9}" type="slidenum">
              <a:rPr lang="en-US" smtClean="0"/>
              <a:pPr/>
              <a:t>52</a:t>
            </a:fld>
            <a:endParaRPr lang="en-US"/>
          </a:p>
        </p:txBody>
      </p:sp>
    </p:spTree>
    <p:extLst>
      <p:ext uri="{BB962C8B-B14F-4D97-AF65-F5344CB8AC3E}">
        <p14:creationId xmlns:p14="http://schemas.microsoft.com/office/powerpoint/2010/main" val="2658975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A1CA8CD2-71B4-4308-A11B-B0CA8C4B8AB9}" type="slidenum">
              <a:rPr lang="en-US" smtClean="0"/>
              <a:pPr/>
              <a:t>53</a:t>
            </a:fld>
            <a:endParaRPr lang="en-US"/>
          </a:p>
        </p:txBody>
      </p:sp>
    </p:spTree>
    <p:extLst>
      <p:ext uri="{BB962C8B-B14F-4D97-AF65-F5344CB8AC3E}">
        <p14:creationId xmlns:p14="http://schemas.microsoft.com/office/powerpoint/2010/main" val="1526464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1CA8CD2-71B4-4308-A11B-B0CA8C4B8AB9}" type="slidenum">
              <a:rPr lang="en-US" smtClean="0"/>
              <a:pPr/>
              <a:t>55</a:t>
            </a:fld>
            <a:endParaRPr lang="en-US"/>
          </a:p>
        </p:txBody>
      </p:sp>
    </p:spTree>
    <p:extLst>
      <p:ext uri="{BB962C8B-B14F-4D97-AF65-F5344CB8AC3E}">
        <p14:creationId xmlns:p14="http://schemas.microsoft.com/office/powerpoint/2010/main" val="15194728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1CA8CD2-71B4-4308-A11B-B0CA8C4B8AB9}" type="slidenum">
              <a:rPr lang="en-US" smtClean="0"/>
              <a:pPr/>
              <a:t>56</a:t>
            </a:fld>
            <a:endParaRPr lang="en-US"/>
          </a:p>
        </p:txBody>
      </p:sp>
    </p:spTree>
    <p:extLst>
      <p:ext uri="{BB962C8B-B14F-4D97-AF65-F5344CB8AC3E}">
        <p14:creationId xmlns:p14="http://schemas.microsoft.com/office/powerpoint/2010/main" val="2809604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p:txBody>
      </p:sp>
      <p:sp>
        <p:nvSpPr>
          <p:cNvPr id="4" name="Slide Number Placeholder 3"/>
          <p:cNvSpPr>
            <a:spLocks noGrp="1"/>
          </p:cNvSpPr>
          <p:nvPr>
            <p:ph type="sldNum" sz="quarter" idx="10"/>
          </p:nvPr>
        </p:nvSpPr>
        <p:spPr/>
        <p:txBody>
          <a:bodyPr/>
          <a:lstStyle/>
          <a:p>
            <a:fld id="{A1CA8CD2-71B4-4308-A11B-B0CA8C4B8AB9}" type="slidenum">
              <a:rPr lang="en-US" smtClean="0"/>
              <a:pPr/>
              <a:t>57</a:t>
            </a:fld>
            <a:endParaRPr lang="en-US"/>
          </a:p>
        </p:txBody>
      </p:sp>
    </p:spTree>
    <p:extLst>
      <p:ext uri="{BB962C8B-B14F-4D97-AF65-F5344CB8AC3E}">
        <p14:creationId xmlns:p14="http://schemas.microsoft.com/office/powerpoint/2010/main" val="3172842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p:txBody>
      </p:sp>
      <p:sp>
        <p:nvSpPr>
          <p:cNvPr id="4" name="Slide Number Placeholder 3"/>
          <p:cNvSpPr>
            <a:spLocks noGrp="1"/>
          </p:cNvSpPr>
          <p:nvPr>
            <p:ph type="sldNum" sz="quarter" idx="10"/>
          </p:nvPr>
        </p:nvSpPr>
        <p:spPr/>
        <p:txBody>
          <a:bodyPr/>
          <a:lstStyle/>
          <a:p>
            <a:fld id="{A1CA8CD2-71B4-4308-A11B-B0CA8C4B8AB9}" type="slidenum">
              <a:rPr lang="en-US" smtClean="0"/>
              <a:pPr/>
              <a:t>58</a:t>
            </a:fld>
            <a:endParaRPr lang="en-US"/>
          </a:p>
        </p:txBody>
      </p:sp>
    </p:spTree>
    <p:extLst>
      <p:ext uri="{BB962C8B-B14F-4D97-AF65-F5344CB8AC3E}">
        <p14:creationId xmlns:p14="http://schemas.microsoft.com/office/powerpoint/2010/main" val="1388288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baseline="0" dirty="0" smtClean="0"/>
          </a:p>
        </p:txBody>
      </p:sp>
      <p:sp>
        <p:nvSpPr>
          <p:cNvPr id="4" name="Slide Number Placeholder 3"/>
          <p:cNvSpPr>
            <a:spLocks noGrp="1"/>
          </p:cNvSpPr>
          <p:nvPr>
            <p:ph type="sldNum" sz="quarter" idx="10"/>
          </p:nvPr>
        </p:nvSpPr>
        <p:spPr/>
        <p:txBody>
          <a:bodyPr/>
          <a:lstStyle/>
          <a:p>
            <a:fld id="{A1CA8CD2-71B4-4308-A11B-B0CA8C4B8AB9}" type="slidenum">
              <a:rPr lang="en-US" smtClean="0"/>
              <a:pPr/>
              <a:t>60</a:t>
            </a:fld>
            <a:endParaRPr lang="en-US"/>
          </a:p>
        </p:txBody>
      </p:sp>
    </p:spTree>
    <p:extLst>
      <p:ext uri="{BB962C8B-B14F-4D97-AF65-F5344CB8AC3E}">
        <p14:creationId xmlns:p14="http://schemas.microsoft.com/office/powerpoint/2010/main" val="216771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p>
        </p:txBody>
      </p:sp>
      <p:sp>
        <p:nvSpPr>
          <p:cNvPr id="4" name="Slide Number Placeholder 3"/>
          <p:cNvSpPr>
            <a:spLocks noGrp="1"/>
          </p:cNvSpPr>
          <p:nvPr>
            <p:ph type="sldNum" sz="quarter" idx="10"/>
          </p:nvPr>
        </p:nvSpPr>
        <p:spPr/>
        <p:txBody>
          <a:bodyPr/>
          <a:lstStyle/>
          <a:p>
            <a:fld id="{A1CA8CD2-71B4-4308-A11B-B0CA8C4B8AB9}" type="slidenum">
              <a:rPr lang="en-US" smtClean="0"/>
              <a:pPr/>
              <a:t>61</a:t>
            </a:fld>
            <a:endParaRPr lang="en-US"/>
          </a:p>
        </p:txBody>
      </p:sp>
    </p:spTree>
    <p:extLst>
      <p:ext uri="{BB962C8B-B14F-4D97-AF65-F5344CB8AC3E}">
        <p14:creationId xmlns:p14="http://schemas.microsoft.com/office/powerpoint/2010/main" val="3829419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A1CA8CD2-71B4-4308-A11B-B0CA8C4B8AB9}" type="slidenum">
              <a:rPr lang="en-US" smtClean="0"/>
              <a:pPr/>
              <a:t>62</a:t>
            </a:fld>
            <a:endParaRPr lang="en-US"/>
          </a:p>
        </p:txBody>
      </p:sp>
    </p:spTree>
    <p:extLst>
      <p:ext uri="{BB962C8B-B14F-4D97-AF65-F5344CB8AC3E}">
        <p14:creationId xmlns:p14="http://schemas.microsoft.com/office/powerpoint/2010/main" val="38246052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A1CA8CD2-71B4-4308-A11B-B0CA8C4B8AB9}" type="slidenum">
              <a:rPr lang="en-US" smtClean="0"/>
              <a:pPr/>
              <a:t>63</a:t>
            </a:fld>
            <a:endParaRPr lang="en-US"/>
          </a:p>
        </p:txBody>
      </p:sp>
    </p:spTree>
    <p:extLst>
      <p:ext uri="{BB962C8B-B14F-4D97-AF65-F5344CB8AC3E}">
        <p14:creationId xmlns:p14="http://schemas.microsoft.com/office/powerpoint/2010/main" val="38833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smtClean="0"/>
          </a:p>
        </p:txBody>
      </p:sp>
      <p:sp>
        <p:nvSpPr>
          <p:cNvPr id="4" name="Slide Number Placeholder 3"/>
          <p:cNvSpPr>
            <a:spLocks noGrp="1"/>
          </p:cNvSpPr>
          <p:nvPr>
            <p:ph type="sldNum" sz="quarter" idx="10"/>
          </p:nvPr>
        </p:nvSpPr>
        <p:spPr/>
        <p:txBody>
          <a:bodyPr/>
          <a:lstStyle/>
          <a:p>
            <a:fld id="{A1CA8CD2-71B4-4308-A11B-B0CA8C4B8AB9}" type="slidenum">
              <a:rPr lang="en-US" smtClean="0"/>
              <a:pPr/>
              <a:t>4</a:t>
            </a:fld>
            <a:endParaRPr lang="en-US"/>
          </a:p>
        </p:txBody>
      </p:sp>
    </p:spTree>
    <p:extLst>
      <p:ext uri="{BB962C8B-B14F-4D97-AF65-F5344CB8AC3E}">
        <p14:creationId xmlns:p14="http://schemas.microsoft.com/office/powerpoint/2010/main" val="3937170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A1CA8CD2-71B4-4308-A11B-B0CA8C4B8AB9}" type="slidenum">
              <a:rPr lang="en-US" smtClean="0"/>
              <a:pPr/>
              <a:t>64</a:t>
            </a:fld>
            <a:endParaRPr lang="en-US"/>
          </a:p>
        </p:txBody>
      </p:sp>
    </p:spTree>
    <p:extLst>
      <p:ext uri="{BB962C8B-B14F-4D97-AF65-F5344CB8AC3E}">
        <p14:creationId xmlns:p14="http://schemas.microsoft.com/office/powerpoint/2010/main" val="2802602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A1CA8CD2-71B4-4308-A11B-B0CA8C4B8AB9}" type="slidenum">
              <a:rPr lang="en-US" smtClean="0"/>
              <a:pPr/>
              <a:t>7</a:t>
            </a:fld>
            <a:endParaRPr lang="en-US"/>
          </a:p>
        </p:txBody>
      </p:sp>
    </p:spTree>
    <p:extLst>
      <p:ext uri="{BB962C8B-B14F-4D97-AF65-F5344CB8AC3E}">
        <p14:creationId xmlns:p14="http://schemas.microsoft.com/office/powerpoint/2010/main" val="707629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1CA8CD2-71B4-4308-A11B-B0CA8C4B8AB9}" type="slidenum">
              <a:rPr lang="en-US" smtClean="0"/>
              <a:pPr/>
              <a:t>8</a:t>
            </a:fld>
            <a:endParaRPr lang="en-US"/>
          </a:p>
        </p:txBody>
      </p:sp>
    </p:spTree>
    <p:extLst>
      <p:ext uri="{BB962C8B-B14F-4D97-AF65-F5344CB8AC3E}">
        <p14:creationId xmlns:p14="http://schemas.microsoft.com/office/powerpoint/2010/main" val="2147087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1CA8CD2-71B4-4308-A11B-B0CA8C4B8AB9}" type="slidenum">
              <a:rPr lang="en-US" smtClean="0"/>
              <a:pPr/>
              <a:t>10</a:t>
            </a:fld>
            <a:endParaRPr lang="en-US"/>
          </a:p>
        </p:txBody>
      </p:sp>
    </p:spTree>
    <p:extLst>
      <p:ext uri="{BB962C8B-B14F-4D97-AF65-F5344CB8AC3E}">
        <p14:creationId xmlns:p14="http://schemas.microsoft.com/office/powerpoint/2010/main" val="2299429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1CA8CD2-71B4-4308-A11B-B0CA8C4B8AB9}" type="slidenum">
              <a:rPr lang="en-US" smtClean="0"/>
              <a:pPr/>
              <a:t>13</a:t>
            </a:fld>
            <a:endParaRPr lang="en-US"/>
          </a:p>
        </p:txBody>
      </p:sp>
    </p:spTree>
    <p:extLst>
      <p:ext uri="{BB962C8B-B14F-4D97-AF65-F5344CB8AC3E}">
        <p14:creationId xmlns:p14="http://schemas.microsoft.com/office/powerpoint/2010/main" val="573554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1CA8CD2-71B4-4308-A11B-B0CA8C4B8AB9}" type="slidenum">
              <a:rPr lang="en-US" smtClean="0"/>
              <a:pPr/>
              <a:t>27</a:t>
            </a:fld>
            <a:endParaRPr lang="en-US"/>
          </a:p>
        </p:txBody>
      </p:sp>
    </p:spTree>
    <p:extLst>
      <p:ext uri="{BB962C8B-B14F-4D97-AF65-F5344CB8AC3E}">
        <p14:creationId xmlns:p14="http://schemas.microsoft.com/office/powerpoint/2010/main" val="2206862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1CA8CD2-71B4-4308-A11B-B0CA8C4B8AB9}" type="slidenum">
              <a:rPr lang="en-US" smtClean="0"/>
              <a:pPr/>
              <a:t>31</a:t>
            </a:fld>
            <a:endParaRPr lang="en-US"/>
          </a:p>
        </p:txBody>
      </p:sp>
    </p:spTree>
    <p:extLst>
      <p:ext uri="{BB962C8B-B14F-4D97-AF65-F5344CB8AC3E}">
        <p14:creationId xmlns:p14="http://schemas.microsoft.com/office/powerpoint/2010/main" val="33852702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l="-3000" r="-3000"/>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6184900"/>
            <a:ext cx="12192000" cy="67310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 name="Title 1"/>
          <p:cNvSpPr>
            <a:spLocks noGrp="1"/>
          </p:cNvSpPr>
          <p:nvPr>
            <p:ph type="ctrTitle"/>
          </p:nvPr>
        </p:nvSpPr>
        <p:spPr>
          <a:xfrm>
            <a:off x="799074" y="477581"/>
            <a:ext cx="9144000" cy="958680"/>
          </a:xfrm>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838200" y="1558529"/>
            <a:ext cx="9144000" cy="607896"/>
          </a:xfrm>
        </p:spPr>
        <p:txBody>
          <a:bodyPr/>
          <a:lstStyle>
            <a:lvl1pPr marL="0" indent="0" algn="ctr">
              <a:buNone/>
              <a:defRPr sz="2400">
                <a:solidFill>
                  <a:srgbClr val="FFC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10" name="TextBox 9"/>
          <p:cNvSpPr txBox="1"/>
          <p:nvPr userDrawn="1"/>
        </p:nvSpPr>
        <p:spPr>
          <a:xfrm>
            <a:off x="4368800" y="6367560"/>
            <a:ext cx="3454400" cy="307777"/>
          </a:xfrm>
          <a:prstGeom prst="rect">
            <a:avLst/>
          </a:prstGeom>
          <a:noFill/>
        </p:spPr>
        <p:txBody>
          <a:bodyPr wrap="square" rtlCol="0">
            <a:spAutoFit/>
          </a:bodyPr>
          <a:lstStyle/>
          <a:p>
            <a:pPr algn="ctr"/>
            <a:r>
              <a:rPr lang="en-US" sz="1400" dirty="0" smtClean="0">
                <a:solidFill>
                  <a:schemeClr val="bg1"/>
                </a:solidFill>
              </a:rPr>
              <a:t>Copyright</a:t>
            </a:r>
            <a:r>
              <a:rPr lang="en-US" sz="1400" baseline="0" dirty="0" smtClean="0">
                <a:solidFill>
                  <a:schemeClr val="bg1"/>
                </a:solidFill>
              </a:rPr>
              <a:t> 2015 InfoPro Learning</a:t>
            </a:r>
            <a:endParaRPr lang="en-US" sz="1400" dirty="0">
              <a:solidFill>
                <a:schemeClr val="bg1"/>
              </a:solidFill>
            </a:endParaRPr>
          </a:p>
        </p:txBody>
      </p:sp>
      <p:pic>
        <p:nvPicPr>
          <p:cNvPr id="11" name="Picture 1"/>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10399713" y="6201568"/>
            <a:ext cx="1614487"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70285" y="-10886"/>
            <a:ext cx="12332569" cy="8221712"/>
          </a:xfrm>
          <a:prstGeom prst="rect">
            <a:avLst/>
          </a:prstGeom>
        </p:spPr>
      </p:pic>
    </p:spTree>
    <p:extLst>
      <p:ext uri="{BB962C8B-B14F-4D97-AF65-F5344CB8AC3E}">
        <p14:creationId xmlns:p14="http://schemas.microsoft.com/office/powerpoint/2010/main" val="18969676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D65DB0-A170-41CB-A9ED-9E0CBF77F020}" type="datetimeFigureOut">
              <a:rPr lang="en-US" smtClean="0"/>
              <a:pPr/>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FEDAF-FF7F-414A-8E65-6081495909EF}" type="slidenum">
              <a:rPr lang="en-US" smtClean="0"/>
              <a:pPr/>
              <a:t>‹#›</a:t>
            </a:fld>
            <a:endParaRPr lang="en-US"/>
          </a:p>
        </p:txBody>
      </p:sp>
      <p:sp>
        <p:nvSpPr>
          <p:cNvPr id="7" name="Rectangle 6"/>
          <p:cNvSpPr/>
          <p:nvPr userDrawn="1"/>
        </p:nvSpPr>
        <p:spPr>
          <a:xfrm>
            <a:off x="0" y="6096000"/>
            <a:ext cx="12192000" cy="76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81760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D65DB0-A170-41CB-A9ED-9E0CBF77F020}" type="datetimeFigureOut">
              <a:rPr lang="en-US" smtClean="0"/>
              <a:pPr/>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FEDAF-FF7F-414A-8E65-6081495909EF}" type="slidenum">
              <a:rPr lang="en-US" smtClean="0"/>
              <a:pPr/>
              <a:t>‹#›</a:t>
            </a:fld>
            <a:endParaRPr lang="en-US"/>
          </a:p>
        </p:txBody>
      </p:sp>
      <p:sp>
        <p:nvSpPr>
          <p:cNvPr id="7" name="Rectangle 6"/>
          <p:cNvSpPr/>
          <p:nvPr userDrawn="1"/>
        </p:nvSpPr>
        <p:spPr>
          <a:xfrm>
            <a:off x="0" y="6096000"/>
            <a:ext cx="12192000" cy="76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268058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7" name="Rectangle 6"/>
          <p:cNvSpPr/>
          <p:nvPr userDrawn="1"/>
        </p:nvSpPr>
        <p:spPr>
          <a:xfrm>
            <a:off x="0" y="6096000"/>
            <a:ext cx="12192000" cy="762000"/>
          </a:xfrm>
          <a:prstGeom prst="rect">
            <a:avLst/>
          </a:prstGeom>
          <a:solidFill>
            <a:schemeClr val="tx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09382851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p:cNvSpPr/>
          <p:nvPr userDrawn="1"/>
        </p:nvSpPr>
        <p:spPr>
          <a:xfrm>
            <a:off x="0" y="6096000"/>
            <a:ext cx="12192000" cy="76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76405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1D65DB0-A170-41CB-A9ED-9E0CBF77F020}" type="datetimeFigureOut">
              <a:rPr lang="en-US" smtClean="0"/>
              <a:pPr/>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FEDAF-FF7F-414A-8E65-6081495909EF}" type="slidenum">
              <a:rPr lang="en-US" smtClean="0"/>
              <a:pPr/>
              <a:t>‹#›</a:t>
            </a:fld>
            <a:endParaRPr lang="en-US"/>
          </a:p>
        </p:txBody>
      </p:sp>
      <p:sp>
        <p:nvSpPr>
          <p:cNvPr id="7" name="Rectangle 6"/>
          <p:cNvSpPr/>
          <p:nvPr userDrawn="1"/>
        </p:nvSpPr>
        <p:spPr>
          <a:xfrm>
            <a:off x="0" y="6096000"/>
            <a:ext cx="12192000" cy="76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84498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D65DB0-A170-41CB-A9ED-9E0CBF77F020}" type="datetimeFigureOut">
              <a:rPr lang="en-US" smtClean="0"/>
              <a:pPr/>
              <a:t>10/29/2015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FEDAF-FF7F-414A-8E65-6081495909EF}" type="slidenum">
              <a:rPr lang="en-US" smtClean="0"/>
              <a:pPr/>
              <a:t>‹#›</a:t>
            </a:fld>
            <a:endParaRPr lang="en-US"/>
          </a:p>
        </p:txBody>
      </p:sp>
      <p:sp>
        <p:nvSpPr>
          <p:cNvPr id="7" name="Rectangle 6"/>
          <p:cNvSpPr/>
          <p:nvPr userDrawn="1"/>
        </p:nvSpPr>
        <p:spPr>
          <a:xfrm>
            <a:off x="0" y="6096000"/>
            <a:ext cx="12192000" cy="76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7955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D65DB0-A170-41CB-A9ED-9E0CBF77F020}" type="datetimeFigureOut">
              <a:rPr lang="en-US" smtClean="0"/>
              <a:pPr/>
              <a:t>10/29/2015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FEDAF-FF7F-414A-8E65-6081495909EF}" type="slidenum">
              <a:rPr lang="en-US" smtClean="0"/>
              <a:pPr/>
              <a:t>‹#›</a:t>
            </a:fld>
            <a:endParaRPr lang="en-US"/>
          </a:p>
        </p:txBody>
      </p:sp>
      <p:sp>
        <p:nvSpPr>
          <p:cNvPr id="8" name="Rectangle 7"/>
          <p:cNvSpPr/>
          <p:nvPr userDrawn="1"/>
        </p:nvSpPr>
        <p:spPr>
          <a:xfrm>
            <a:off x="0" y="6096000"/>
            <a:ext cx="12192000" cy="76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5450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D65DB0-A170-41CB-A9ED-9E0CBF77F020}" type="datetimeFigureOut">
              <a:rPr lang="en-US" smtClean="0"/>
              <a:pPr/>
              <a:t>10/29/2015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DFEDAF-FF7F-414A-8E65-6081495909EF}" type="slidenum">
              <a:rPr lang="en-US" smtClean="0"/>
              <a:pPr/>
              <a:t>‹#›</a:t>
            </a:fld>
            <a:endParaRPr lang="en-US"/>
          </a:p>
        </p:txBody>
      </p:sp>
      <p:sp>
        <p:nvSpPr>
          <p:cNvPr id="10" name="Rectangle 9"/>
          <p:cNvSpPr/>
          <p:nvPr userDrawn="1"/>
        </p:nvSpPr>
        <p:spPr>
          <a:xfrm>
            <a:off x="0" y="6096000"/>
            <a:ext cx="12192000" cy="76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5284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cstate="print">
            <a:lum/>
          </a:blip>
          <a:srcRect/>
          <a:stretch>
            <a:fillRect l="-3000" r="-3000"/>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val="0"/>
              </a:ext>
            </a:extLst>
          </a:blip>
          <a:srcRect t="-498"/>
          <a:stretch/>
        </p:blipFill>
        <p:spPr>
          <a:xfrm>
            <a:off x="-103982" y="-217713"/>
            <a:ext cx="12295981" cy="7086600"/>
          </a:xfrm>
          <a:prstGeom prst="rect">
            <a:avLst/>
          </a:prstGeom>
        </p:spPr>
      </p:pic>
      <p:sp>
        <p:nvSpPr>
          <p:cNvPr id="9" name="Rectangle 8"/>
          <p:cNvSpPr/>
          <p:nvPr userDrawn="1"/>
        </p:nvSpPr>
        <p:spPr>
          <a:xfrm>
            <a:off x="-103982" y="6184900"/>
            <a:ext cx="12295982" cy="673100"/>
          </a:xfrm>
          <a:prstGeom prst="rect">
            <a:avLst/>
          </a:pr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1D65DB0-A170-41CB-A9ED-9E0CBF77F020}" type="datetimeFigureOut">
              <a:rPr lang="en-US" smtClean="0"/>
              <a:pPr/>
              <a:t>10/29/2015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DFEDAF-FF7F-414A-8E65-6081495909EF}" type="slidenum">
              <a:rPr lang="en-US" smtClean="0"/>
              <a:pPr/>
              <a:t>‹#›</a:t>
            </a:fld>
            <a:endParaRPr lang="en-US"/>
          </a:p>
        </p:txBody>
      </p:sp>
    </p:spTree>
    <p:extLst>
      <p:ext uri="{BB962C8B-B14F-4D97-AF65-F5344CB8AC3E}">
        <p14:creationId xmlns:p14="http://schemas.microsoft.com/office/powerpoint/2010/main" val="73155530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D65DB0-A170-41CB-A9ED-9E0CBF77F020}" type="datetimeFigureOut">
              <a:rPr lang="en-US" smtClean="0"/>
              <a:pPr/>
              <a:t>10/29/2015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DFEDAF-FF7F-414A-8E65-6081495909EF}" type="slidenum">
              <a:rPr lang="en-US" smtClean="0"/>
              <a:pPr/>
              <a:t>‹#›</a:t>
            </a:fld>
            <a:endParaRPr lang="en-US"/>
          </a:p>
        </p:txBody>
      </p:sp>
      <p:sp>
        <p:nvSpPr>
          <p:cNvPr id="5" name="Rectangle 4"/>
          <p:cNvSpPr/>
          <p:nvPr userDrawn="1"/>
        </p:nvSpPr>
        <p:spPr>
          <a:xfrm>
            <a:off x="0" y="6096000"/>
            <a:ext cx="12192000" cy="76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576514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D65DB0-A170-41CB-A9ED-9E0CBF77F020}" type="datetimeFigureOut">
              <a:rPr lang="en-US" smtClean="0"/>
              <a:pPr/>
              <a:t>10/29/2015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FEDAF-FF7F-414A-8E65-6081495909EF}" type="slidenum">
              <a:rPr lang="en-US" smtClean="0"/>
              <a:pPr/>
              <a:t>‹#›</a:t>
            </a:fld>
            <a:endParaRPr lang="en-US"/>
          </a:p>
        </p:txBody>
      </p:sp>
      <p:sp>
        <p:nvSpPr>
          <p:cNvPr id="8" name="Rectangle 7"/>
          <p:cNvSpPr/>
          <p:nvPr userDrawn="1"/>
        </p:nvSpPr>
        <p:spPr>
          <a:xfrm>
            <a:off x="0" y="6096000"/>
            <a:ext cx="12192000" cy="76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23078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D65DB0-A170-41CB-A9ED-9E0CBF77F020}" type="datetimeFigureOut">
              <a:rPr lang="en-US" smtClean="0"/>
              <a:pPr/>
              <a:t>10/29/2015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FEDAF-FF7F-414A-8E65-6081495909EF}" type="slidenum">
              <a:rPr lang="en-US" smtClean="0"/>
              <a:pPr/>
              <a:t>‹#›</a:t>
            </a:fld>
            <a:endParaRPr lang="en-US"/>
          </a:p>
        </p:txBody>
      </p:sp>
      <p:sp>
        <p:nvSpPr>
          <p:cNvPr id="8" name="Rectangle 7"/>
          <p:cNvSpPr/>
          <p:nvPr userDrawn="1"/>
        </p:nvSpPr>
        <p:spPr>
          <a:xfrm>
            <a:off x="0" y="6096000"/>
            <a:ext cx="12192000" cy="762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95886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65DB0-A170-41CB-A9ED-9E0CBF77F020}" type="datetimeFigureOut">
              <a:rPr lang="en-US" smtClean="0"/>
              <a:pPr/>
              <a:t>10/29/2015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FEDAF-FF7F-414A-8E65-6081495909EF}" type="slidenum">
              <a:rPr lang="en-US" smtClean="0"/>
              <a:pPr/>
              <a:t>‹#›</a:t>
            </a:fld>
            <a:endParaRPr lang="en-US"/>
          </a:p>
        </p:txBody>
      </p:sp>
    </p:spTree>
    <p:extLst>
      <p:ext uri="{BB962C8B-B14F-4D97-AF65-F5344CB8AC3E}">
        <p14:creationId xmlns:p14="http://schemas.microsoft.com/office/powerpoint/2010/main" val="1114605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rot="549978">
            <a:off x="6315961" y="1271220"/>
            <a:ext cx="3360574" cy="4480766"/>
          </a:xfrm>
          <a:prstGeom prst="rect">
            <a:avLst/>
          </a:prstGeom>
          <a:ln w="127000" cmpd="thickThin">
            <a:solidFill>
              <a:srgbClr val="0070C0"/>
            </a:solidFill>
          </a:ln>
        </p:spPr>
      </p:pic>
      <p:sp>
        <p:nvSpPr>
          <p:cNvPr id="2" name="Rectangle 1"/>
          <p:cNvSpPr/>
          <p:nvPr/>
        </p:nvSpPr>
        <p:spPr>
          <a:xfrm>
            <a:off x="6367" y="692727"/>
            <a:ext cx="6326909" cy="1054100"/>
          </a:xfrm>
          <a:prstGeom prst="rect">
            <a:avLst/>
          </a:prstGeom>
          <a:solidFill>
            <a:srgbClr val="0070C0"/>
          </a:solidFill>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5400" b="1" dirty="0">
                <a:solidFill>
                  <a:srgbClr val="FFC000">
                    <a:lumMod val="60000"/>
                    <a:lumOff val="40000"/>
                  </a:srgbClr>
                </a:solidFill>
              </a:rPr>
              <a:t>WEB DESIGN </a:t>
            </a:r>
            <a:r>
              <a:rPr lang="en-US" sz="4000" b="1" dirty="0">
                <a:solidFill>
                  <a:prstClr val="white"/>
                </a:solidFill>
              </a:rPr>
              <a:t>TRAINING</a:t>
            </a:r>
          </a:p>
        </p:txBody>
      </p:sp>
    </p:spTree>
    <p:extLst>
      <p:ext uri="{BB962C8B-B14F-4D97-AF65-F5344CB8AC3E}">
        <p14:creationId xmlns:p14="http://schemas.microsoft.com/office/powerpoint/2010/main" val="40645371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SYNTAX</a:t>
            </a:r>
            <a:endParaRPr lang="en-US" b="1" dirty="0">
              <a:solidFill>
                <a:schemeClr val="bg1"/>
              </a:solidFill>
              <a:cs typeface="Segoe UI Light" panose="020B0502040204020203" pitchFamily="34" charset="0"/>
            </a:endParaRPr>
          </a:p>
        </p:txBody>
      </p:sp>
      <p:sp>
        <p:nvSpPr>
          <p:cNvPr id="13" name="TextBox 12"/>
          <p:cNvSpPr txBox="1"/>
          <p:nvPr/>
        </p:nvSpPr>
        <p:spPr>
          <a:xfrm>
            <a:off x="626718" y="1080927"/>
            <a:ext cx="10012253" cy="369332"/>
          </a:xfrm>
          <a:prstGeom prst="rect">
            <a:avLst/>
          </a:prstGeom>
          <a:noFill/>
        </p:spPr>
        <p:txBody>
          <a:bodyPr wrap="square" rtlCol="0">
            <a:spAutoFit/>
          </a:bodyPr>
          <a:lstStyle/>
          <a:p>
            <a:r>
              <a:rPr lang="en-US" dirty="0"/>
              <a:t>The </a:t>
            </a:r>
            <a:r>
              <a:rPr lang="en-US" dirty="0" err="1"/>
              <a:t>jQuery</a:t>
            </a:r>
            <a:r>
              <a:rPr lang="en-US" dirty="0"/>
              <a:t> Syntax is designed for selecting HTML elements and performing actions on elements</a:t>
            </a:r>
            <a:r>
              <a:rPr lang="en-US" dirty="0" smtClean="0"/>
              <a:t>.</a:t>
            </a:r>
            <a:endParaRPr lang="en-US" dirty="0"/>
          </a:p>
        </p:txBody>
      </p:sp>
      <p:sp>
        <p:nvSpPr>
          <p:cNvPr id="17" name="TextBox 16"/>
          <p:cNvSpPr txBox="1"/>
          <p:nvPr/>
        </p:nvSpPr>
        <p:spPr>
          <a:xfrm>
            <a:off x="8224265" y="2270731"/>
            <a:ext cx="3349540" cy="1138773"/>
          </a:xfrm>
          <a:prstGeom prst="rect">
            <a:avLst/>
          </a:prstGeom>
          <a:noFill/>
        </p:spPr>
        <p:txBody>
          <a:bodyPr wrap="square" rtlCol="0">
            <a:spAutoFit/>
          </a:bodyPr>
          <a:lstStyle/>
          <a:p>
            <a:r>
              <a:rPr lang="en-IN" dirty="0"/>
              <a:t>The Document Ready Event</a:t>
            </a:r>
          </a:p>
          <a:p>
            <a:endParaRPr lang="en-IN" dirty="0" smtClean="0"/>
          </a:p>
          <a:p>
            <a:pPr>
              <a:buClr>
                <a:schemeClr val="accent2"/>
              </a:buClr>
            </a:pPr>
            <a:r>
              <a:rPr lang="en-US" sz="1600" dirty="0">
                <a:solidFill>
                  <a:schemeClr val="tx1">
                    <a:lumMod val="75000"/>
                    <a:lumOff val="25000"/>
                  </a:schemeClr>
                </a:solidFill>
              </a:rPr>
              <a:t>All </a:t>
            </a:r>
            <a:r>
              <a:rPr lang="en-US" sz="1600" dirty="0" err="1">
                <a:solidFill>
                  <a:schemeClr val="tx1">
                    <a:lumMod val="75000"/>
                    <a:lumOff val="25000"/>
                  </a:schemeClr>
                </a:solidFill>
              </a:rPr>
              <a:t>jQuery</a:t>
            </a:r>
            <a:r>
              <a:rPr lang="en-US" sz="1600" dirty="0">
                <a:solidFill>
                  <a:schemeClr val="tx1">
                    <a:lumMod val="75000"/>
                    <a:lumOff val="25000"/>
                  </a:schemeClr>
                </a:solidFill>
              </a:rPr>
              <a:t> codes are written inside a Document Ready Event. For example:</a:t>
            </a:r>
          </a:p>
        </p:txBody>
      </p:sp>
      <p:sp>
        <p:nvSpPr>
          <p:cNvPr id="11" name="Rectangle 10"/>
          <p:cNvSpPr/>
          <p:nvPr/>
        </p:nvSpPr>
        <p:spPr>
          <a:xfrm>
            <a:off x="948820" y="3809405"/>
            <a:ext cx="4401747" cy="1851165"/>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smtClean="0"/>
              <a:t>The </a:t>
            </a:r>
            <a:r>
              <a:rPr lang="en-US" sz="1400" dirty="0"/>
              <a:t>basic </a:t>
            </a:r>
            <a:r>
              <a:rPr lang="en-US" sz="1400" dirty="0" err="1"/>
              <a:t>jQuery</a:t>
            </a:r>
            <a:r>
              <a:rPr lang="en-US" sz="1400" dirty="0"/>
              <a:t> syntax:</a:t>
            </a:r>
          </a:p>
          <a:p>
            <a:pPr lvl="2"/>
            <a:r>
              <a:rPr lang="en-US" sz="1400" dirty="0"/>
              <a:t>$(selector).action()</a:t>
            </a:r>
          </a:p>
          <a:p>
            <a:pPr lvl="2"/>
            <a:endParaRPr lang="en-US" sz="1400" dirty="0"/>
          </a:p>
          <a:p>
            <a:pPr marL="1200150" lvl="2" indent="-285750">
              <a:buFont typeface="Wingdings" pitchFamily="2" charset="2"/>
              <a:buChar char="ü"/>
            </a:pPr>
            <a:r>
              <a:rPr lang="en-US" sz="1400" dirty="0"/>
              <a:t>A $ sign to define/access </a:t>
            </a:r>
            <a:r>
              <a:rPr lang="en-US" sz="1400" dirty="0" err="1"/>
              <a:t>jQuery</a:t>
            </a:r>
            <a:endParaRPr lang="en-US" sz="1400" dirty="0"/>
          </a:p>
          <a:p>
            <a:pPr marL="1200150" lvl="2" indent="-285750">
              <a:buFont typeface="Wingdings" pitchFamily="2" charset="2"/>
              <a:buChar char="ü"/>
            </a:pPr>
            <a:r>
              <a:rPr lang="en-US" sz="1400" dirty="0"/>
              <a:t>A (selector) to find/select HTML elements</a:t>
            </a:r>
          </a:p>
          <a:p>
            <a:pPr marL="1200150" lvl="2" indent="-285750">
              <a:buFont typeface="Wingdings" pitchFamily="2" charset="2"/>
              <a:buChar char="ü"/>
            </a:pPr>
            <a:r>
              <a:rPr lang="en-US" sz="1400" dirty="0"/>
              <a:t>A </a:t>
            </a:r>
            <a:r>
              <a:rPr lang="en-US" sz="1400" dirty="0" err="1"/>
              <a:t>jQuery</a:t>
            </a:r>
            <a:r>
              <a:rPr lang="en-US" sz="1400" dirty="0"/>
              <a:t> action() to be performed on the elements</a:t>
            </a:r>
          </a:p>
        </p:txBody>
      </p:sp>
      <p:pic>
        <p:nvPicPr>
          <p:cNvPr id="14" name="Picture 1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30514" y="3882119"/>
            <a:ext cx="720719" cy="738260"/>
          </a:xfrm>
          <a:prstGeom prst="rect">
            <a:avLst/>
          </a:prstGeom>
          <a:ln>
            <a:noFill/>
          </a:ln>
          <a:effectLst/>
        </p:spPr>
      </p:pic>
      <p:sp>
        <p:nvSpPr>
          <p:cNvPr id="16" name="Rectangle 15"/>
          <p:cNvSpPr/>
          <p:nvPr/>
        </p:nvSpPr>
        <p:spPr>
          <a:xfrm>
            <a:off x="8234229" y="3435279"/>
            <a:ext cx="3441834" cy="1185100"/>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$(document).ready(function(){</a:t>
            </a:r>
            <a:br>
              <a:rPr lang="en-US" sz="1400" dirty="0"/>
            </a:br>
            <a:r>
              <a:rPr lang="en-US" sz="1400" dirty="0"/>
              <a:t> // </a:t>
            </a:r>
            <a:r>
              <a:rPr lang="en-US" sz="1400" dirty="0" err="1"/>
              <a:t>jQuery</a:t>
            </a:r>
            <a:r>
              <a:rPr lang="en-US" sz="1400" dirty="0"/>
              <a:t> methods go here...</a:t>
            </a:r>
            <a:br>
              <a:rPr lang="en-US" sz="1400" dirty="0"/>
            </a:br>
            <a:r>
              <a:rPr lang="en-US" sz="1400" dirty="0"/>
              <a:t>});</a:t>
            </a:r>
          </a:p>
        </p:txBody>
      </p:sp>
      <p:pic>
        <p:nvPicPr>
          <p:cNvPr id="18" name="Picture 1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387837" y="3486828"/>
            <a:ext cx="720719" cy="738260"/>
          </a:xfrm>
          <a:prstGeom prst="rect">
            <a:avLst/>
          </a:prstGeom>
          <a:ln>
            <a:noFill/>
          </a:ln>
          <a:effectLst/>
        </p:spPr>
      </p:pic>
      <p:sp>
        <p:nvSpPr>
          <p:cNvPr id="2" name="Rounded Rectangular Callout 1"/>
          <p:cNvSpPr/>
          <p:nvPr/>
        </p:nvSpPr>
        <p:spPr>
          <a:xfrm>
            <a:off x="1030514" y="1945416"/>
            <a:ext cx="4320053" cy="1512533"/>
          </a:xfrm>
          <a:prstGeom prst="wedgeRoundRectCallout">
            <a:avLst>
              <a:gd name="adj1" fmla="val -23619"/>
              <a:gd name="adj2" fmla="val -89479"/>
              <a:gd name="adj3" fmla="val 16667"/>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Examples:</a:t>
            </a:r>
          </a:p>
          <a:p>
            <a:r>
              <a:rPr lang="en-US" sz="1400" dirty="0">
                <a:solidFill>
                  <a:schemeClr val="tx1"/>
                </a:solidFill>
                <a:cs typeface="Courier New" panose="02070309020205020404" pitchFamily="49" charset="0"/>
              </a:rPr>
              <a:t>$(this).hide() </a:t>
            </a:r>
            <a:r>
              <a:rPr lang="en-US" sz="1400" dirty="0">
                <a:solidFill>
                  <a:schemeClr val="tx1"/>
                </a:solidFill>
              </a:rPr>
              <a:t>– hides the current element.</a:t>
            </a:r>
          </a:p>
          <a:p>
            <a:r>
              <a:rPr lang="en-US" sz="1400" dirty="0">
                <a:solidFill>
                  <a:schemeClr val="tx1"/>
                </a:solidFill>
                <a:cs typeface="Courier New" panose="02070309020205020404" pitchFamily="49" charset="0"/>
              </a:rPr>
              <a:t>$(“p”).hide() </a:t>
            </a:r>
            <a:r>
              <a:rPr lang="en-US" sz="1400" dirty="0">
                <a:solidFill>
                  <a:schemeClr val="tx1"/>
                </a:solidFill>
              </a:rPr>
              <a:t>- </a:t>
            </a:r>
            <a:r>
              <a:rPr lang="en-IN" sz="1400" dirty="0">
                <a:solidFill>
                  <a:schemeClr val="tx1"/>
                </a:solidFill>
              </a:rPr>
              <a:t>hides all &lt;p&gt; elements.</a:t>
            </a:r>
          </a:p>
          <a:p>
            <a:r>
              <a:rPr lang="en-IN" sz="1400" dirty="0">
                <a:solidFill>
                  <a:schemeClr val="tx1"/>
                </a:solidFill>
                <a:cs typeface="Courier New" panose="02070309020205020404" pitchFamily="49" charset="0"/>
              </a:rPr>
              <a:t>$(".test").hide() </a:t>
            </a:r>
            <a:r>
              <a:rPr lang="en-IN" sz="1400" dirty="0">
                <a:solidFill>
                  <a:schemeClr val="tx1"/>
                </a:solidFill>
              </a:rPr>
              <a:t>- hides all elements with class="test".</a:t>
            </a:r>
          </a:p>
          <a:p>
            <a:r>
              <a:rPr lang="en-IN" sz="1400" dirty="0">
                <a:solidFill>
                  <a:schemeClr val="tx1"/>
                </a:solidFill>
                <a:cs typeface="Courier New" panose="02070309020205020404" pitchFamily="49" charset="0"/>
              </a:rPr>
              <a:t>$("#test").hide()</a:t>
            </a:r>
            <a:r>
              <a:rPr lang="en-IN" sz="1400" dirty="0">
                <a:solidFill>
                  <a:schemeClr val="tx1"/>
                </a:solidFill>
              </a:rPr>
              <a:t> - hides the element with id="test".</a:t>
            </a:r>
          </a:p>
        </p:txBody>
      </p:sp>
      <p:sp>
        <p:nvSpPr>
          <p:cNvPr id="19" name="Isosceles Triangle 18"/>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4819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1" grpId="0" animBg="1"/>
      <p:bldP spid="16"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SELECTORS</a:t>
            </a:r>
            <a:endParaRPr lang="en-US" b="1" dirty="0">
              <a:solidFill>
                <a:schemeClr val="bg1"/>
              </a:solidFill>
              <a:cs typeface="Segoe UI Light" panose="020B0502040204020203" pitchFamily="34" charset="0"/>
            </a:endParaRPr>
          </a:p>
        </p:txBody>
      </p:sp>
      <p:sp>
        <p:nvSpPr>
          <p:cNvPr id="10" name="TextBox 9"/>
          <p:cNvSpPr txBox="1"/>
          <p:nvPr/>
        </p:nvSpPr>
        <p:spPr>
          <a:xfrm>
            <a:off x="628005" y="1076889"/>
            <a:ext cx="10880768" cy="646331"/>
          </a:xfrm>
          <a:prstGeom prst="rect">
            <a:avLst/>
          </a:prstGeom>
          <a:noFill/>
        </p:spPr>
        <p:txBody>
          <a:bodyPr wrap="square" rtlCol="0">
            <a:spAutoFit/>
          </a:bodyPr>
          <a:lstStyle/>
          <a:p>
            <a:r>
              <a:rPr lang="en-US" b="1" dirty="0" err="1"/>
              <a:t>jQuery</a:t>
            </a:r>
            <a:r>
              <a:rPr lang="en-US" b="1" dirty="0"/>
              <a:t> Selectors </a:t>
            </a:r>
            <a:r>
              <a:rPr lang="en-US" dirty="0"/>
              <a:t>help you select and manipulate HTML elements based on their id, classes, types, attributes, values of attributes and much more. All selectors in </a:t>
            </a:r>
            <a:r>
              <a:rPr lang="en-US" dirty="0" err="1"/>
              <a:t>jQuery</a:t>
            </a:r>
            <a:r>
              <a:rPr lang="en-US" dirty="0"/>
              <a:t> start with the dollar sign and parentheses: </a:t>
            </a:r>
            <a:r>
              <a:rPr lang="en-US" dirty="0" smtClean="0"/>
              <a:t>$().</a:t>
            </a:r>
            <a:endParaRPr lang="en-US" dirty="0"/>
          </a:p>
        </p:txBody>
      </p:sp>
      <p:sp>
        <p:nvSpPr>
          <p:cNvPr id="12" name="TextBox 11"/>
          <p:cNvSpPr txBox="1"/>
          <p:nvPr/>
        </p:nvSpPr>
        <p:spPr>
          <a:xfrm>
            <a:off x="628005" y="1964730"/>
            <a:ext cx="6207751" cy="1138773"/>
          </a:xfrm>
          <a:prstGeom prst="rect">
            <a:avLst/>
          </a:prstGeom>
          <a:noFill/>
        </p:spPr>
        <p:txBody>
          <a:bodyPr wrap="square" rtlCol="0">
            <a:spAutoFit/>
          </a:bodyPr>
          <a:lstStyle/>
          <a:p>
            <a:r>
              <a:rPr lang="en-IN" dirty="0"/>
              <a:t>The Element Selector</a:t>
            </a:r>
          </a:p>
          <a:p>
            <a:endParaRPr lang="en-IN" dirty="0" smtClean="0"/>
          </a:p>
          <a:p>
            <a:pPr>
              <a:buClr>
                <a:schemeClr val="accent2"/>
              </a:buClr>
            </a:pPr>
            <a:r>
              <a:rPr lang="en-US" sz="1600" dirty="0">
                <a:solidFill>
                  <a:schemeClr val="tx1">
                    <a:lumMod val="75000"/>
                    <a:lumOff val="25000"/>
                  </a:schemeClr>
                </a:solidFill>
              </a:rPr>
              <a:t>The </a:t>
            </a:r>
            <a:r>
              <a:rPr lang="en-US" sz="1600" dirty="0" err="1">
                <a:solidFill>
                  <a:schemeClr val="tx1">
                    <a:lumMod val="75000"/>
                    <a:lumOff val="25000"/>
                  </a:schemeClr>
                </a:solidFill>
              </a:rPr>
              <a:t>jQuery</a:t>
            </a:r>
            <a:r>
              <a:rPr lang="en-US" sz="1600" dirty="0">
                <a:solidFill>
                  <a:schemeClr val="tx1">
                    <a:lumMod val="75000"/>
                    <a:lumOff val="25000"/>
                  </a:schemeClr>
                </a:solidFill>
              </a:rPr>
              <a:t> element selector selects elements based on the element name. You can select all &lt;p&gt; elements on a page by writing $(“p”).</a:t>
            </a:r>
          </a:p>
        </p:txBody>
      </p:sp>
      <p:sp>
        <p:nvSpPr>
          <p:cNvPr id="11" name="Rectangle 10"/>
          <p:cNvSpPr/>
          <p:nvPr/>
        </p:nvSpPr>
        <p:spPr>
          <a:xfrm>
            <a:off x="728133" y="3345013"/>
            <a:ext cx="3524553" cy="1315729"/>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smtClean="0"/>
              <a:t> </a:t>
            </a:r>
            <a:r>
              <a:rPr lang="en-US" sz="1400" dirty="0"/>
              <a:t>$(document).ready(function(){</a:t>
            </a:r>
            <a:br>
              <a:rPr lang="en-US" sz="1400" dirty="0"/>
            </a:br>
            <a:r>
              <a:rPr lang="en-US" sz="1400" dirty="0" smtClean="0"/>
              <a:t> </a:t>
            </a:r>
            <a:r>
              <a:rPr lang="en-US" sz="1400" dirty="0"/>
              <a:t>$("button").</a:t>
            </a:r>
            <a:r>
              <a:rPr lang="en-US" sz="1400" dirty="0" err="1"/>
              <a:t>dblclick</a:t>
            </a:r>
            <a:r>
              <a:rPr lang="en-US" sz="1400" dirty="0"/>
              <a:t>(function(){</a:t>
            </a:r>
            <a:br>
              <a:rPr lang="en-US" sz="1400" dirty="0"/>
            </a:br>
            <a:r>
              <a:rPr lang="en-US" sz="1400" dirty="0" smtClean="0"/>
              <a:t> </a:t>
            </a:r>
            <a:r>
              <a:rPr lang="en-US" sz="1400" dirty="0"/>
              <a:t>$("p").hide();</a:t>
            </a:r>
            <a:br>
              <a:rPr lang="en-US" sz="1400" dirty="0"/>
            </a:br>
            <a:r>
              <a:rPr lang="en-US" sz="1400" dirty="0" smtClean="0"/>
              <a:t> </a:t>
            </a:r>
            <a:r>
              <a:rPr lang="en-US" sz="1400" dirty="0"/>
              <a:t> });</a:t>
            </a:r>
          </a:p>
        </p:txBody>
      </p:sp>
      <p:pic>
        <p:nvPicPr>
          <p:cNvPr id="13" name="Picture 1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81742" y="3396563"/>
            <a:ext cx="720719" cy="738260"/>
          </a:xfrm>
          <a:prstGeom prst="rect">
            <a:avLst/>
          </a:prstGeom>
          <a:ln>
            <a:noFill/>
          </a:ln>
          <a:effectLst/>
        </p:spPr>
      </p:pic>
      <p:sp>
        <p:nvSpPr>
          <p:cNvPr id="14" name="Isosceles Triangle 13"/>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3678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build="p"/>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SELECTORS</a:t>
            </a:r>
            <a:endParaRPr lang="en-US" b="1" dirty="0">
              <a:solidFill>
                <a:schemeClr val="bg1"/>
              </a:solidFill>
              <a:cs typeface="Segoe UI Light" panose="020B0502040204020203" pitchFamily="34" charset="0"/>
            </a:endParaRPr>
          </a:p>
        </p:txBody>
      </p:sp>
      <p:sp>
        <p:nvSpPr>
          <p:cNvPr id="14" name="TextBox 13"/>
          <p:cNvSpPr txBox="1"/>
          <p:nvPr/>
        </p:nvSpPr>
        <p:spPr>
          <a:xfrm>
            <a:off x="628016" y="1099453"/>
            <a:ext cx="6207751" cy="1138773"/>
          </a:xfrm>
          <a:prstGeom prst="rect">
            <a:avLst/>
          </a:prstGeom>
          <a:noFill/>
        </p:spPr>
        <p:txBody>
          <a:bodyPr wrap="square" rtlCol="0">
            <a:spAutoFit/>
          </a:bodyPr>
          <a:lstStyle/>
          <a:p>
            <a:r>
              <a:rPr lang="en-IN" dirty="0"/>
              <a:t>The #id Selector</a:t>
            </a:r>
          </a:p>
          <a:p>
            <a:endParaRPr lang="en-IN" dirty="0" smtClean="0"/>
          </a:p>
          <a:p>
            <a:pPr>
              <a:buClr>
                <a:schemeClr val="accent2"/>
              </a:buClr>
            </a:pPr>
            <a:r>
              <a:rPr lang="en-US" sz="1600" dirty="0">
                <a:solidFill>
                  <a:schemeClr val="tx1">
                    <a:lumMod val="75000"/>
                    <a:lumOff val="25000"/>
                  </a:schemeClr>
                </a:solidFill>
              </a:rPr>
              <a:t>The </a:t>
            </a:r>
            <a:r>
              <a:rPr lang="en-US" sz="1600" dirty="0" err="1">
                <a:solidFill>
                  <a:schemeClr val="tx1">
                    <a:lumMod val="75000"/>
                    <a:lumOff val="25000"/>
                  </a:schemeClr>
                </a:solidFill>
              </a:rPr>
              <a:t>jQuery</a:t>
            </a:r>
            <a:r>
              <a:rPr lang="en-US" sz="1600" dirty="0">
                <a:solidFill>
                  <a:schemeClr val="tx1">
                    <a:lumMod val="75000"/>
                    <a:lumOff val="25000"/>
                  </a:schemeClr>
                </a:solidFill>
              </a:rPr>
              <a:t> #id selector uses the id attribute of an HTML tag to find the specific </a:t>
            </a:r>
            <a:r>
              <a:rPr lang="en-US" sz="1600" dirty="0" smtClean="0">
                <a:solidFill>
                  <a:schemeClr val="tx1">
                    <a:lumMod val="75000"/>
                    <a:lumOff val="25000"/>
                  </a:schemeClr>
                </a:solidFill>
              </a:rPr>
              <a:t>element.</a:t>
            </a:r>
          </a:p>
        </p:txBody>
      </p:sp>
      <p:sp>
        <p:nvSpPr>
          <p:cNvPr id="15" name="TextBox 14"/>
          <p:cNvSpPr txBox="1"/>
          <p:nvPr/>
        </p:nvSpPr>
        <p:spPr>
          <a:xfrm>
            <a:off x="637875" y="3140312"/>
            <a:ext cx="6207751" cy="1384995"/>
          </a:xfrm>
          <a:prstGeom prst="rect">
            <a:avLst/>
          </a:prstGeom>
          <a:noFill/>
        </p:spPr>
        <p:txBody>
          <a:bodyPr wrap="square" rtlCol="0">
            <a:spAutoFit/>
          </a:bodyPr>
          <a:lstStyle/>
          <a:p>
            <a:r>
              <a:rPr lang="en-IN" dirty="0"/>
              <a:t>The .class Selector</a:t>
            </a:r>
          </a:p>
          <a:p>
            <a:endParaRPr lang="en-IN" dirty="0" smtClean="0"/>
          </a:p>
          <a:p>
            <a:pPr>
              <a:buClr>
                <a:schemeClr val="accent2"/>
              </a:buClr>
            </a:pPr>
            <a:r>
              <a:rPr lang="en-US" sz="1600" dirty="0">
                <a:solidFill>
                  <a:schemeClr val="tx1">
                    <a:lumMod val="75000"/>
                    <a:lumOff val="25000"/>
                  </a:schemeClr>
                </a:solidFill>
              </a:rPr>
              <a:t>The </a:t>
            </a:r>
            <a:r>
              <a:rPr lang="en-US" sz="1600" dirty="0" err="1">
                <a:solidFill>
                  <a:schemeClr val="tx1">
                    <a:lumMod val="75000"/>
                    <a:lumOff val="25000"/>
                  </a:schemeClr>
                </a:solidFill>
              </a:rPr>
              <a:t>jQuery</a:t>
            </a:r>
            <a:r>
              <a:rPr lang="en-US" sz="1600" dirty="0">
                <a:solidFill>
                  <a:schemeClr val="tx1">
                    <a:lumMod val="75000"/>
                    <a:lumOff val="25000"/>
                  </a:schemeClr>
                </a:solidFill>
              </a:rPr>
              <a:t> class selector finds elements with a specific class. To find elements with a specific class, write a period character followed by the name of the class.</a:t>
            </a:r>
          </a:p>
        </p:txBody>
      </p:sp>
      <p:sp>
        <p:nvSpPr>
          <p:cNvPr id="12" name="Rectangle 11"/>
          <p:cNvSpPr/>
          <p:nvPr/>
        </p:nvSpPr>
        <p:spPr>
          <a:xfrm>
            <a:off x="6480653" y="1968588"/>
            <a:ext cx="5080893" cy="1315729"/>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 </a:t>
            </a:r>
            <a:r>
              <a:rPr lang="en-US" sz="1400" dirty="0" smtClean="0"/>
              <a:t>           $(</a:t>
            </a:r>
            <a:r>
              <a:rPr lang="en-US" sz="1400" dirty="0"/>
              <a:t>document).ready(function(){</a:t>
            </a:r>
          </a:p>
          <a:p>
            <a:pPr lvl="2"/>
            <a:r>
              <a:rPr lang="en-US" sz="1400" dirty="0"/>
              <a:t>     </a:t>
            </a:r>
            <a:r>
              <a:rPr lang="en-US" sz="1400" dirty="0" smtClean="0"/>
              <a:t> </a:t>
            </a:r>
            <a:r>
              <a:rPr lang="en-US" sz="1400" dirty="0"/>
              <a:t>$("button").</a:t>
            </a:r>
            <a:r>
              <a:rPr lang="en-US" sz="1400" dirty="0" err="1"/>
              <a:t>dblclick</a:t>
            </a:r>
            <a:r>
              <a:rPr lang="en-US" sz="1400" dirty="0"/>
              <a:t>(function</a:t>
            </a:r>
            <a:r>
              <a:rPr lang="en-US" sz="1400" dirty="0" smtClean="0"/>
              <a:t>(){</a:t>
            </a:r>
          </a:p>
          <a:p>
            <a:pPr lvl="2"/>
            <a:r>
              <a:rPr lang="en-US" sz="1400" dirty="0" smtClean="0"/>
              <a:t> $("#check").hide();</a:t>
            </a:r>
          </a:p>
          <a:p>
            <a:pPr lvl="2"/>
            <a:r>
              <a:rPr lang="en-US" sz="1400" dirty="0" smtClean="0"/>
              <a:t> </a:t>
            </a:r>
            <a:r>
              <a:rPr lang="en-US" sz="1400" dirty="0"/>
              <a:t>});</a:t>
            </a:r>
          </a:p>
        </p:txBody>
      </p:sp>
      <p:pic>
        <p:nvPicPr>
          <p:cNvPr id="13" name="Picture 1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648776" y="2034652"/>
            <a:ext cx="720719" cy="738260"/>
          </a:xfrm>
          <a:prstGeom prst="rect">
            <a:avLst/>
          </a:prstGeom>
          <a:ln>
            <a:noFill/>
          </a:ln>
          <a:effectLst/>
        </p:spPr>
      </p:pic>
      <p:sp>
        <p:nvSpPr>
          <p:cNvPr id="16" name="Rectangle 15"/>
          <p:cNvSpPr/>
          <p:nvPr/>
        </p:nvSpPr>
        <p:spPr>
          <a:xfrm>
            <a:off x="6461530" y="4514046"/>
            <a:ext cx="5080893" cy="1465840"/>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$(document).ready(function(){</a:t>
            </a:r>
            <a:br>
              <a:rPr lang="en-US" sz="1400" dirty="0"/>
            </a:br>
            <a:r>
              <a:rPr lang="en-US" sz="1400" dirty="0" smtClean="0"/>
              <a:t>  </a:t>
            </a:r>
            <a:r>
              <a:rPr lang="en-US" sz="1400" dirty="0"/>
              <a:t>$("button").</a:t>
            </a:r>
            <a:r>
              <a:rPr lang="en-US" sz="1400" dirty="0" err="1"/>
              <a:t>dbclick</a:t>
            </a:r>
            <a:r>
              <a:rPr lang="en-US" sz="1400" dirty="0"/>
              <a:t>(function(){</a:t>
            </a:r>
            <a:br>
              <a:rPr lang="en-US" sz="1400" dirty="0"/>
            </a:br>
            <a:r>
              <a:rPr lang="en-US" sz="1400" dirty="0" smtClean="0"/>
              <a:t>  </a:t>
            </a:r>
            <a:r>
              <a:rPr lang="en-US" sz="1400" dirty="0"/>
              <a:t>$(".check").hide();</a:t>
            </a:r>
            <a:br>
              <a:rPr lang="en-US" sz="1400" dirty="0"/>
            </a:br>
            <a:r>
              <a:rPr lang="en-US" sz="1400" dirty="0" smtClean="0"/>
              <a:t>  </a:t>
            </a:r>
            <a:r>
              <a:rPr lang="en-US" sz="1400" dirty="0"/>
              <a:t>});</a:t>
            </a:r>
            <a:br>
              <a:rPr lang="en-US" sz="1400" dirty="0"/>
            </a:br>
            <a:r>
              <a:rPr lang="en-US" sz="1400" dirty="0" smtClean="0"/>
              <a:t>  });</a:t>
            </a:r>
            <a:endParaRPr lang="en-US" sz="1400" dirty="0"/>
          </a:p>
        </p:txBody>
      </p:sp>
      <p:pic>
        <p:nvPicPr>
          <p:cNvPr id="17" name="Picture 1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615139" y="4565596"/>
            <a:ext cx="720719" cy="738260"/>
          </a:xfrm>
          <a:prstGeom prst="rect">
            <a:avLst/>
          </a:prstGeom>
          <a:ln>
            <a:noFill/>
          </a:ln>
          <a:effectLst/>
        </p:spPr>
      </p:pic>
      <p:sp>
        <p:nvSpPr>
          <p:cNvPr id="18" name="Isosceles Triangle 17"/>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71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fade">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Effect transition="in" filter="fade">
                                      <p:cBhvr>
                                        <p:cTn id="25" dur="500"/>
                                        <p:tgtEl>
                                          <p:spTgt spid="15">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xEl>
                                              <p:pRg st="2" end="2"/>
                                            </p:txEl>
                                          </p:spTgt>
                                        </p:tgtEl>
                                        <p:attrNameLst>
                                          <p:attrName>style.visibility</p:attrName>
                                        </p:attrNameLst>
                                      </p:cBhvr>
                                      <p:to>
                                        <p:strVal val="visible"/>
                                      </p:to>
                                    </p:set>
                                    <p:animEffect transition="in" filter="fade">
                                      <p:cBhvr>
                                        <p:cTn id="30" dur="500"/>
                                        <p:tgtEl>
                                          <p:spTgt spid="1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P spid="12"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28125955"/>
              </p:ext>
            </p:extLst>
          </p:nvPr>
        </p:nvGraphicFramePr>
        <p:xfrm>
          <a:off x="2613657" y="2256891"/>
          <a:ext cx="7510465" cy="2025279"/>
        </p:xfrm>
        <a:graphic>
          <a:graphicData uri="http://schemas.openxmlformats.org/drawingml/2006/table">
            <a:tbl>
              <a:tblPr firstRow="1" bandRow="1">
                <a:tableStyleId>{1E171933-4619-4E11-9A3F-F7608DF75F80}</a:tableStyleId>
              </a:tblPr>
              <a:tblGrid>
                <a:gridCol w="1372044"/>
                <a:gridCol w="2101107"/>
                <a:gridCol w="1838464"/>
                <a:gridCol w="2198850"/>
              </a:tblGrid>
              <a:tr h="408443">
                <a:tc>
                  <a:txBody>
                    <a:bodyPr/>
                    <a:lstStyle/>
                    <a:p>
                      <a:pPr algn="ctr" fontAlgn="t"/>
                      <a:r>
                        <a:rPr lang="en-IN" sz="1400" kern="1200" dirty="0">
                          <a:solidFill>
                            <a:schemeClr val="tx1"/>
                          </a:solidFill>
                        </a:rPr>
                        <a:t>Mouse Events</a:t>
                      </a:r>
                      <a:endParaRPr lang="en-IN" sz="1400" b="1" kern="1200" dirty="0">
                        <a:solidFill>
                          <a:schemeClr val="tx1"/>
                        </a:solidFill>
                        <a:latin typeface="+mn-lt"/>
                        <a:ea typeface="+mn-ea"/>
                        <a:cs typeface="+mn-cs"/>
                      </a:endParaRPr>
                    </a:p>
                  </a:txBody>
                  <a:tcPr marL="76200" marR="76200" marT="76200" marB="7620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r>
                        <a:rPr lang="en-IN" sz="1400" dirty="0">
                          <a:solidFill>
                            <a:schemeClr val="tx1"/>
                          </a:solidFill>
                          <a:effectLst/>
                        </a:rPr>
                        <a:t>Keyboard Events</a:t>
                      </a:r>
                    </a:p>
                  </a:txBody>
                  <a:tcPr marL="76200" marR="76200" marT="76200" marB="7620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r>
                        <a:rPr lang="en-IN" sz="1400" dirty="0">
                          <a:solidFill>
                            <a:schemeClr val="tx1"/>
                          </a:solidFill>
                          <a:effectLst/>
                        </a:rPr>
                        <a:t>Form Events</a:t>
                      </a:r>
                    </a:p>
                  </a:txBody>
                  <a:tcPr marL="76200" marR="76200" marT="76200" marB="7620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r>
                        <a:rPr lang="en-IN" sz="1400" dirty="0">
                          <a:solidFill>
                            <a:schemeClr val="tx1"/>
                          </a:solidFill>
                          <a:effectLst/>
                        </a:rPr>
                        <a:t>Document/Window Events</a:t>
                      </a:r>
                    </a:p>
                  </a:txBody>
                  <a:tcPr marL="76200" marR="76200" marT="76200" marB="76200">
                    <a:lnL>
                      <a:noFill/>
                    </a:lnL>
                    <a:lnR w="12700" cmpd="sng">
                      <a:noFill/>
                    </a:lnR>
                    <a:lnT w="12700" cmpd="sng">
                      <a:noFill/>
                    </a:lnT>
                    <a:lnB w="12700" cmpd="sng">
                      <a:noFill/>
                    </a:lnB>
                    <a:lnTlToBr w="12700" cmpd="sng">
                      <a:noFill/>
                      <a:prstDash val="solid"/>
                    </a:lnTlToBr>
                    <a:lnBlToTr w="12700" cmpd="sng">
                      <a:noFill/>
                      <a:prstDash val="solid"/>
                    </a:lnBlToTr>
                  </a:tcPr>
                </a:tc>
              </a:tr>
              <a:tr h="404209">
                <a:tc>
                  <a:txBody>
                    <a:bodyPr/>
                    <a:lstStyle/>
                    <a:p>
                      <a:pPr algn="ctr" fontAlgn="t"/>
                      <a:r>
                        <a:rPr lang="en-IN" sz="1400" dirty="0">
                          <a:solidFill>
                            <a:schemeClr val="tx1"/>
                          </a:solidFill>
                          <a:effectLst/>
                        </a:rPr>
                        <a:t>click</a:t>
                      </a:r>
                    </a:p>
                  </a:txBody>
                  <a:tcPr marL="76200" marR="76200" marT="76200" marB="7620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r>
                        <a:rPr lang="en-IN" sz="1400" dirty="0" err="1">
                          <a:solidFill>
                            <a:schemeClr val="tx1"/>
                          </a:solidFill>
                          <a:effectLst/>
                        </a:rPr>
                        <a:t>keypress</a:t>
                      </a:r>
                      <a:endParaRPr lang="en-IN" sz="1400" dirty="0">
                        <a:solidFill>
                          <a:schemeClr val="tx1"/>
                        </a:solidFill>
                        <a:effectLst/>
                      </a:endParaRPr>
                    </a:p>
                  </a:txBody>
                  <a:tcPr marL="76200" marR="76200" marT="76200" marB="7620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r>
                        <a:rPr lang="en-IN" sz="1400" dirty="0">
                          <a:solidFill>
                            <a:schemeClr val="tx1"/>
                          </a:solidFill>
                          <a:effectLst/>
                        </a:rPr>
                        <a:t>submit</a:t>
                      </a:r>
                    </a:p>
                  </a:txBody>
                  <a:tcPr marL="76200" marR="76200" marT="76200" marB="7620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r>
                        <a:rPr lang="en-IN" sz="1400">
                          <a:solidFill>
                            <a:schemeClr val="tx1"/>
                          </a:solidFill>
                          <a:effectLst/>
                        </a:rPr>
                        <a:t>load</a:t>
                      </a:r>
                    </a:p>
                  </a:txBody>
                  <a:tcPr marL="76200" marR="76200" marT="76200" marB="76200">
                    <a:lnL>
                      <a:noFill/>
                    </a:lnL>
                    <a:lnR w="12700" cmpd="sng">
                      <a:noFill/>
                    </a:lnR>
                    <a:lnT w="12700" cmpd="sng">
                      <a:noFill/>
                    </a:lnT>
                    <a:lnB w="12700" cmpd="sng">
                      <a:noFill/>
                    </a:lnB>
                    <a:lnTlToBr w="12700" cmpd="sng">
                      <a:noFill/>
                      <a:prstDash val="solid"/>
                    </a:lnTlToBr>
                    <a:lnBlToTr w="12700" cmpd="sng">
                      <a:noFill/>
                      <a:prstDash val="solid"/>
                    </a:lnBlToTr>
                  </a:tcPr>
                </a:tc>
              </a:tr>
              <a:tr h="404209">
                <a:tc>
                  <a:txBody>
                    <a:bodyPr/>
                    <a:lstStyle/>
                    <a:p>
                      <a:pPr algn="ctr" fontAlgn="t"/>
                      <a:r>
                        <a:rPr lang="en-IN" sz="1400" dirty="0" err="1">
                          <a:solidFill>
                            <a:schemeClr val="tx1"/>
                          </a:solidFill>
                          <a:effectLst/>
                        </a:rPr>
                        <a:t>dblclick</a:t>
                      </a:r>
                      <a:endParaRPr lang="en-IN" sz="1400" dirty="0">
                        <a:solidFill>
                          <a:schemeClr val="tx1"/>
                        </a:solidFill>
                        <a:effectLst/>
                      </a:endParaRPr>
                    </a:p>
                  </a:txBody>
                  <a:tcPr marL="76200" marR="76200" marT="76200" marB="7620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r>
                        <a:rPr lang="en-IN" sz="1400" dirty="0" err="1">
                          <a:solidFill>
                            <a:schemeClr val="tx1"/>
                          </a:solidFill>
                          <a:effectLst/>
                        </a:rPr>
                        <a:t>keydown</a:t>
                      </a:r>
                      <a:endParaRPr lang="en-IN" sz="1400" dirty="0">
                        <a:solidFill>
                          <a:schemeClr val="tx1"/>
                        </a:solidFill>
                        <a:effectLst/>
                      </a:endParaRPr>
                    </a:p>
                  </a:txBody>
                  <a:tcPr marL="76200" marR="76200" marT="76200" marB="7620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r>
                        <a:rPr lang="en-IN" sz="1400">
                          <a:solidFill>
                            <a:schemeClr val="tx1"/>
                          </a:solidFill>
                          <a:effectLst/>
                        </a:rPr>
                        <a:t>change</a:t>
                      </a:r>
                    </a:p>
                  </a:txBody>
                  <a:tcPr marL="76200" marR="76200" marT="76200" marB="7620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r>
                        <a:rPr lang="en-IN" sz="1400">
                          <a:solidFill>
                            <a:schemeClr val="tx1"/>
                          </a:solidFill>
                          <a:effectLst/>
                        </a:rPr>
                        <a:t>resize</a:t>
                      </a:r>
                    </a:p>
                  </a:txBody>
                  <a:tcPr marL="76200" marR="76200" marT="76200" marB="76200">
                    <a:lnL>
                      <a:noFill/>
                    </a:lnL>
                    <a:lnR w="12700" cmpd="sng">
                      <a:noFill/>
                    </a:lnR>
                    <a:lnT w="12700" cmpd="sng">
                      <a:noFill/>
                    </a:lnT>
                    <a:lnB w="12700" cmpd="sng">
                      <a:noFill/>
                    </a:lnB>
                    <a:lnTlToBr w="12700" cmpd="sng">
                      <a:noFill/>
                      <a:prstDash val="solid"/>
                    </a:lnTlToBr>
                    <a:lnBlToTr w="12700" cmpd="sng">
                      <a:noFill/>
                      <a:prstDash val="solid"/>
                    </a:lnBlToTr>
                  </a:tcPr>
                </a:tc>
              </a:tr>
              <a:tr h="404209">
                <a:tc>
                  <a:txBody>
                    <a:bodyPr/>
                    <a:lstStyle/>
                    <a:p>
                      <a:pPr algn="ctr" fontAlgn="t"/>
                      <a:r>
                        <a:rPr lang="en-IN" sz="1400">
                          <a:solidFill>
                            <a:schemeClr val="tx1"/>
                          </a:solidFill>
                          <a:effectLst/>
                        </a:rPr>
                        <a:t>mouseenter</a:t>
                      </a:r>
                    </a:p>
                  </a:txBody>
                  <a:tcPr marL="76200" marR="76200" marT="76200" marB="7620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r>
                        <a:rPr lang="en-IN" sz="1400">
                          <a:solidFill>
                            <a:schemeClr val="tx1"/>
                          </a:solidFill>
                          <a:effectLst/>
                        </a:rPr>
                        <a:t>keyup</a:t>
                      </a:r>
                    </a:p>
                  </a:txBody>
                  <a:tcPr marL="76200" marR="76200" marT="76200" marB="7620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r>
                        <a:rPr lang="en-IN" sz="1400">
                          <a:solidFill>
                            <a:schemeClr val="tx1"/>
                          </a:solidFill>
                          <a:effectLst/>
                        </a:rPr>
                        <a:t>focus</a:t>
                      </a:r>
                    </a:p>
                  </a:txBody>
                  <a:tcPr marL="76200" marR="76200" marT="76200" marB="7620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r>
                        <a:rPr lang="en-IN" sz="1400">
                          <a:solidFill>
                            <a:schemeClr val="tx1"/>
                          </a:solidFill>
                          <a:effectLst/>
                        </a:rPr>
                        <a:t>scroll</a:t>
                      </a:r>
                    </a:p>
                  </a:txBody>
                  <a:tcPr marL="76200" marR="76200" marT="76200" marB="76200">
                    <a:lnL>
                      <a:noFill/>
                    </a:lnL>
                    <a:lnR w="12700" cmpd="sng">
                      <a:noFill/>
                    </a:lnR>
                    <a:lnT w="12700" cmpd="sng">
                      <a:noFill/>
                    </a:lnT>
                    <a:lnB w="12700" cmpd="sng">
                      <a:noFill/>
                    </a:lnB>
                    <a:lnTlToBr w="12700" cmpd="sng">
                      <a:noFill/>
                      <a:prstDash val="solid"/>
                    </a:lnTlToBr>
                    <a:lnBlToTr w="12700" cmpd="sng">
                      <a:noFill/>
                      <a:prstDash val="solid"/>
                    </a:lnBlToTr>
                  </a:tcPr>
                </a:tc>
              </a:tr>
              <a:tr h="404209">
                <a:tc>
                  <a:txBody>
                    <a:bodyPr/>
                    <a:lstStyle/>
                    <a:p>
                      <a:pPr algn="ctr" fontAlgn="t"/>
                      <a:r>
                        <a:rPr lang="en-IN" sz="1400" dirty="0">
                          <a:solidFill>
                            <a:schemeClr val="tx1"/>
                          </a:solidFill>
                          <a:effectLst/>
                        </a:rPr>
                        <a:t>mouseleave</a:t>
                      </a:r>
                    </a:p>
                  </a:txBody>
                  <a:tcPr marL="76200" marR="76200" marT="76200" marB="76200">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r>
                        <a:rPr lang="en-IN" sz="1400" dirty="0">
                          <a:solidFill>
                            <a:schemeClr val="tx1"/>
                          </a:solidFill>
                          <a:effectLst/>
                        </a:rPr>
                        <a:t> </a:t>
                      </a:r>
                    </a:p>
                  </a:txBody>
                  <a:tcPr marL="76200" marR="76200" marT="76200" marB="7620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r>
                        <a:rPr lang="en-IN" sz="1400" dirty="0">
                          <a:solidFill>
                            <a:schemeClr val="tx1"/>
                          </a:solidFill>
                          <a:effectLst/>
                        </a:rPr>
                        <a:t>blur</a:t>
                      </a:r>
                    </a:p>
                  </a:txBody>
                  <a:tcPr marL="76200" marR="76200" marT="76200" marB="76200">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r>
                        <a:rPr lang="en-IN" sz="1400" dirty="0">
                          <a:solidFill>
                            <a:schemeClr val="tx1"/>
                          </a:solidFill>
                          <a:effectLst/>
                        </a:rPr>
                        <a:t>unload</a:t>
                      </a:r>
                    </a:p>
                  </a:txBody>
                  <a:tcPr marL="76200" marR="76200" marT="76200" marB="76200">
                    <a:lnL>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12" name="Rectangle 11"/>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EVENTS</a:t>
            </a:r>
            <a:endParaRPr lang="en-US" b="1" dirty="0">
              <a:solidFill>
                <a:schemeClr val="bg1"/>
              </a:solidFill>
              <a:cs typeface="Segoe UI Light" panose="020B0502040204020203" pitchFamily="34" charset="0"/>
            </a:endParaRPr>
          </a:p>
        </p:txBody>
      </p:sp>
      <p:sp>
        <p:nvSpPr>
          <p:cNvPr id="13" name="TextBox 12"/>
          <p:cNvSpPr txBox="1"/>
          <p:nvPr/>
        </p:nvSpPr>
        <p:spPr>
          <a:xfrm>
            <a:off x="620719" y="1118119"/>
            <a:ext cx="11389172" cy="1138773"/>
          </a:xfrm>
          <a:prstGeom prst="rect">
            <a:avLst/>
          </a:prstGeom>
          <a:noFill/>
        </p:spPr>
        <p:txBody>
          <a:bodyPr wrap="square" rtlCol="0">
            <a:spAutoFit/>
          </a:bodyPr>
          <a:lstStyle/>
          <a:p>
            <a:r>
              <a:rPr lang="en-IN" dirty="0"/>
              <a:t>What are Events?</a:t>
            </a:r>
          </a:p>
          <a:p>
            <a:endParaRPr lang="en-IN" dirty="0" smtClean="0"/>
          </a:p>
          <a:p>
            <a:pPr>
              <a:buClr>
                <a:schemeClr val="accent2"/>
              </a:buClr>
            </a:pPr>
            <a:r>
              <a:rPr lang="en-US" sz="1600" dirty="0">
                <a:solidFill>
                  <a:schemeClr val="tx1">
                    <a:lumMod val="75000"/>
                    <a:lumOff val="25000"/>
                  </a:schemeClr>
                </a:solidFill>
              </a:rPr>
              <a:t>All the different visitor’s actions that a Web page can respond to are called events. An event represents the precise moment when some activity happens. Here are some common DOM events:</a:t>
            </a:r>
          </a:p>
        </p:txBody>
      </p:sp>
      <p:sp>
        <p:nvSpPr>
          <p:cNvPr id="14" name="TextBox 13"/>
          <p:cNvSpPr txBox="1"/>
          <p:nvPr/>
        </p:nvSpPr>
        <p:spPr>
          <a:xfrm>
            <a:off x="620721" y="4503728"/>
            <a:ext cx="6207751" cy="1138773"/>
          </a:xfrm>
          <a:prstGeom prst="rect">
            <a:avLst/>
          </a:prstGeom>
          <a:noFill/>
        </p:spPr>
        <p:txBody>
          <a:bodyPr wrap="square" rtlCol="0">
            <a:spAutoFit/>
          </a:bodyPr>
          <a:lstStyle/>
          <a:p>
            <a:r>
              <a:rPr lang="en-US" dirty="0" err="1"/>
              <a:t>jQuery</a:t>
            </a:r>
            <a:r>
              <a:rPr lang="en-US" dirty="0"/>
              <a:t> Syntax for Event Methods</a:t>
            </a:r>
          </a:p>
          <a:p>
            <a:endParaRPr lang="en-IN" dirty="0" smtClean="0"/>
          </a:p>
          <a:p>
            <a:pPr>
              <a:buClr>
                <a:schemeClr val="accent2"/>
              </a:buClr>
            </a:pPr>
            <a:r>
              <a:rPr lang="en-US" sz="1600" dirty="0">
                <a:solidFill>
                  <a:schemeClr val="tx1">
                    <a:lumMod val="75000"/>
                    <a:lumOff val="25000"/>
                  </a:schemeClr>
                </a:solidFill>
              </a:rPr>
              <a:t>In </a:t>
            </a:r>
            <a:r>
              <a:rPr lang="en-US" sz="1600" dirty="0" err="1">
                <a:solidFill>
                  <a:schemeClr val="tx1">
                    <a:lumMod val="75000"/>
                    <a:lumOff val="25000"/>
                  </a:schemeClr>
                </a:solidFill>
              </a:rPr>
              <a:t>jQuery</a:t>
            </a:r>
            <a:r>
              <a:rPr lang="en-US" sz="1600" dirty="0">
                <a:solidFill>
                  <a:schemeClr val="tx1">
                    <a:lumMod val="75000"/>
                    <a:lumOff val="25000"/>
                  </a:schemeClr>
                </a:solidFill>
              </a:rPr>
              <a:t>, most DOM events have an equal </a:t>
            </a:r>
            <a:r>
              <a:rPr lang="en-US" sz="1600" dirty="0" err="1">
                <a:solidFill>
                  <a:schemeClr val="tx1">
                    <a:lumMod val="75000"/>
                    <a:lumOff val="25000"/>
                  </a:schemeClr>
                </a:solidFill>
              </a:rPr>
              <a:t>jQuery</a:t>
            </a:r>
            <a:r>
              <a:rPr lang="en-US" sz="1600" dirty="0">
                <a:solidFill>
                  <a:schemeClr val="tx1">
                    <a:lumMod val="75000"/>
                    <a:lumOff val="25000"/>
                  </a:schemeClr>
                </a:solidFill>
              </a:rPr>
              <a:t> method. To assign a click event to all paragraphs on a page, you can type: </a:t>
            </a:r>
          </a:p>
        </p:txBody>
      </p:sp>
      <p:sp>
        <p:nvSpPr>
          <p:cNvPr id="8" name="Rectangle 7"/>
          <p:cNvSpPr/>
          <p:nvPr/>
        </p:nvSpPr>
        <p:spPr>
          <a:xfrm>
            <a:off x="6878057" y="4823140"/>
            <a:ext cx="2540446" cy="893228"/>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r>
              <a:rPr lang="en-US" sz="1400" dirty="0" smtClean="0"/>
              <a:t>$("</a:t>
            </a:r>
            <a:r>
              <a:rPr lang="en-US" sz="1400" dirty="0"/>
              <a:t>p").click();</a:t>
            </a:r>
          </a:p>
        </p:txBody>
      </p:sp>
      <p:pic>
        <p:nvPicPr>
          <p:cNvPr id="9" name="Picture 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031665" y="4874689"/>
            <a:ext cx="720719" cy="738260"/>
          </a:xfrm>
          <a:prstGeom prst="rect">
            <a:avLst/>
          </a:prstGeom>
          <a:ln>
            <a:noFill/>
          </a:ln>
          <a:effectLst/>
        </p:spPr>
      </p:pic>
      <p:sp>
        <p:nvSpPr>
          <p:cNvPr id="15" name="Isosceles Triangle 14"/>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675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fade">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animEffect transition="in" filter="fade">
                                      <p:cBhvr>
                                        <p:cTn id="27" dur="500"/>
                                        <p:tgtEl>
                                          <p:spTgt spid="1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build="p"/>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a:solidFill>
                  <a:schemeClr val="bg1"/>
                </a:solidFill>
                <a:cs typeface="Segoe UI Light" panose="020B0502040204020203" pitchFamily="34" charset="0"/>
              </a:rPr>
              <a:t>JQUERY EVENTS</a:t>
            </a:r>
          </a:p>
        </p:txBody>
      </p:sp>
      <p:sp>
        <p:nvSpPr>
          <p:cNvPr id="13" name="Rectangle 12"/>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1600" b="1" dirty="0">
                <a:solidFill>
                  <a:srgbClr val="191919"/>
                </a:solidFill>
              </a:rPr>
              <a:t>Commonly-used </a:t>
            </a:r>
            <a:r>
              <a:rPr lang="en-IN" sz="1600" b="1" dirty="0" err="1">
                <a:solidFill>
                  <a:srgbClr val="191919"/>
                </a:solidFill>
              </a:rPr>
              <a:t>jQuery</a:t>
            </a:r>
            <a:r>
              <a:rPr lang="en-IN" sz="1600" b="1" dirty="0">
                <a:solidFill>
                  <a:srgbClr val="191919"/>
                </a:solidFill>
              </a:rPr>
              <a:t> Event Methods</a:t>
            </a:r>
          </a:p>
        </p:txBody>
      </p:sp>
      <p:sp>
        <p:nvSpPr>
          <p:cNvPr id="14" name="Isosceles Triangle 13"/>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611272" y="1093922"/>
            <a:ext cx="6207751" cy="1138773"/>
          </a:xfrm>
          <a:prstGeom prst="rect">
            <a:avLst/>
          </a:prstGeom>
          <a:noFill/>
        </p:spPr>
        <p:txBody>
          <a:bodyPr wrap="square" rtlCol="0">
            <a:spAutoFit/>
          </a:bodyPr>
          <a:lstStyle/>
          <a:p>
            <a:r>
              <a:rPr lang="en-US" dirty="0"/>
              <a:t>$(document).ready()</a:t>
            </a:r>
          </a:p>
          <a:p>
            <a:endParaRPr lang="en-IN" dirty="0" smtClean="0"/>
          </a:p>
          <a:p>
            <a:pPr>
              <a:buClr>
                <a:schemeClr val="accent2"/>
              </a:buClr>
            </a:pPr>
            <a:r>
              <a:rPr lang="en-US" sz="1600" dirty="0">
                <a:solidFill>
                  <a:schemeClr val="tx1">
                    <a:lumMod val="75000"/>
                    <a:lumOff val="25000"/>
                  </a:schemeClr>
                </a:solidFill>
              </a:rPr>
              <a:t>The $(document).ready() method lets us execute a function when the document is completely loaded.</a:t>
            </a:r>
          </a:p>
        </p:txBody>
      </p:sp>
      <p:sp>
        <p:nvSpPr>
          <p:cNvPr id="16" name="TextBox 15"/>
          <p:cNvSpPr txBox="1"/>
          <p:nvPr/>
        </p:nvSpPr>
        <p:spPr>
          <a:xfrm>
            <a:off x="611272" y="2365848"/>
            <a:ext cx="6207751" cy="892552"/>
          </a:xfrm>
          <a:prstGeom prst="rect">
            <a:avLst/>
          </a:prstGeom>
          <a:noFill/>
        </p:spPr>
        <p:txBody>
          <a:bodyPr wrap="square" rtlCol="0">
            <a:spAutoFit/>
          </a:bodyPr>
          <a:lstStyle/>
          <a:p>
            <a:r>
              <a:rPr lang="en-US" dirty="0"/>
              <a:t>click()</a:t>
            </a:r>
          </a:p>
          <a:p>
            <a:endParaRPr lang="en-IN" dirty="0" smtClean="0"/>
          </a:p>
          <a:p>
            <a:pPr>
              <a:buClr>
                <a:schemeClr val="accent2"/>
              </a:buClr>
            </a:pPr>
            <a:r>
              <a:rPr lang="en-US" sz="1600" dirty="0">
                <a:solidFill>
                  <a:schemeClr val="tx1">
                    <a:lumMod val="75000"/>
                    <a:lumOff val="25000"/>
                  </a:schemeClr>
                </a:solidFill>
              </a:rPr>
              <a:t>The click() method is executed when the user clicks the HTML element.</a:t>
            </a:r>
          </a:p>
        </p:txBody>
      </p:sp>
      <p:sp>
        <p:nvSpPr>
          <p:cNvPr id="17" name="TextBox 16"/>
          <p:cNvSpPr txBox="1"/>
          <p:nvPr/>
        </p:nvSpPr>
        <p:spPr>
          <a:xfrm>
            <a:off x="611272" y="4001072"/>
            <a:ext cx="6207751" cy="1138773"/>
          </a:xfrm>
          <a:prstGeom prst="rect">
            <a:avLst/>
          </a:prstGeom>
          <a:noFill/>
        </p:spPr>
        <p:txBody>
          <a:bodyPr wrap="square" rtlCol="0">
            <a:spAutoFit/>
          </a:bodyPr>
          <a:lstStyle/>
          <a:p>
            <a:r>
              <a:rPr lang="en-US" dirty="0" err="1"/>
              <a:t>dblclick</a:t>
            </a:r>
            <a:r>
              <a:rPr lang="en-US" dirty="0"/>
              <a:t>()</a:t>
            </a:r>
          </a:p>
          <a:p>
            <a:endParaRPr lang="en-IN" dirty="0" smtClean="0"/>
          </a:p>
          <a:p>
            <a:pPr>
              <a:buClr>
                <a:schemeClr val="accent2"/>
              </a:buClr>
            </a:pPr>
            <a:r>
              <a:rPr lang="en-US" sz="1600" dirty="0">
                <a:solidFill>
                  <a:schemeClr val="tx1">
                    <a:lumMod val="75000"/>
                    <a:lumOff val="25000"/>
                  </a:schemeClr>
                </a:solidFill>
              </a:rPr>
              <a:t>The </a:t>
            </a:r>
            <a:r>
              <a:rPr lang="en-US" sz="1600" dirty="0" err="1">
                <a:solidFill>
                  <a:schemeClr val="tx1">
                    <a:lumMod val="75000"/>
                    <a:lumOff val="25000"/>
                  </a:schemeClr>
                </a:solidFill>
              </a:rPr>
              <a:t>dblclick</a:t>
            </a:r>
            <a:r>
              <a:rPr lang="en-US" sz="1600" dirty="0">
                <a:solidFill>
                  <a:schemeClr val="tx1">
                    <a:lumMod val="75000"/>
                    <a:lumOff val="25000"/>
                  </a:schemeClr>
                </a:solidFill>
              </a:rPr>
              <a:t>() method is executed when the user double-clicks the HTML element.</a:t>
            </a:r>
          </a:p>
        </p:txBody>
      </p:sp>
      <p:sp>
        <p:nvSpPr>
          <p:cNvPr id="18" name="Rectangle 17"/>
          <p:cNvSpPr/>
          <p:nvPr/>
        </p:nvSpPr>
        <p:spPr>
          <a:xfrm>
            <a:off x="6737006" y="2538783"/>
            <a:ext cx="5080893" cy="1177570"/>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$("p").click(function(){</a:t>
            </a:r>
            <a:br>
              <a:rPr lang="en-US" sz="1400" dirty="0"/>
            </a:br>
            <a:r>
              <a:rPr lang="en-US" sz="1400" dirty="0"/>
              <a:t> $(this).hide();</a:t>
            </a:r>
            <a:br>
              <a:rPr lang="en-US" sz="1400" dirty="0"/>
            </a:br>
            <a:r>
              <a:rPr lang="en-US" sz="1400" dirty="0"/>
              <a:t>});</a:t>
            </a:r>
          </a:p>
        </p:txBody>
      </p:sp>
      <p:pic>
        <p:nvPicPr>
          <p:cNvPr id="19" name="Picture 1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905129" y="2604846"/>
            <a:ext cx="720719" cy="738260"/>
          </a:xfrm>
          <a:prstGeom prst="rect">
            <a:avLst/>
          </a:prstGeom>
          <a:ln>
            <a:noFill/>
          </a:ln>
          <a:effectLst/>
        </p:spPr>
      </p:pic>
      <p:sp>
        <p:nvSpPr>
          <p:cNvPr id="20" name="Rectangle 19"/>
          <p:cNvSpPr/>
          <p:nvPr/>
        </p:nvSpPr>
        <p:spPr>
          <a:xfrm>
            <a:off x="6737006" y="4321358"/>
            <a:ext cx="5080893" cy="1103206"/>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$("p").</a:t>
            </a:r>
            <a:r>
              <a:rPr lang="en-US" sz="1400" dirty="0" err="1"/>
              <a:t>dblclick</a:t>
            </a:r>
            <a:r>
              <a:rPr lang="en-US" sz="1400" dirty="0"/>
              <a:t>(function(){</a:t>
            </a:r>
            <a:br>
              <a:rPr lang="en-US" sz="1400" dirty="0"/>
            </a:br>
            <a:r>
              <a:rPr lang="en-US" sz="1400" dirty="0"/>
              <a:t> $(this).hide();</a:t>
            </a:r>
            <a:br>
              <a:rPr lang="en-US" sz="1400" dirty="0"/>
            </a:br>
            <a:r>
              <a:rPr lang="en-US" sz="1400" dirty="0"/>
              <a:t>});</a:t>
            </a:r>
          </a:p>
        </p:txBody>
      </p:sp>
      <p:pic>
        <p:nvPicPr>
          <p:cNvPr id="21" name="Picture 2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905129" y="4387421"/>
            <a:ext cx="720719" cy="738260"/>
          </a:xfrm>
          <a:prstGeom prst="rect">
            <a:avLst/>
          </a:prstGeom>
          <a:ln>
            <a:noFill/>
          </a:ln>
          <a:effectLst/>
        </p:spPr>
      </p:pic>
    </p:spTree>
    <p:extLst>
      <p:ext uri="{BB962C8B-B14F-4D97-AF65-F5344CB8AC3E}">
        <p14:creationId xmlns:p14="http://schemas.microsoft.com/office/powerpoint/2010/main" val="209502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fade">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fade">
                                      <p:cBhvr>
                                        <p:cTn id="17" dur="500"/>
                                        <p:tgtEl>
                                          <p:spTgt spid="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xEl>
                                              <p:pRg st="2" end="2"/>
                                            </p:txEl>
                                          </p:spTgt>
                                        </p:tgtEl>
                                        <p:attrNameLst>
                                          <p:attrName>style.visibility</p:attrName>
                                        </p:attrNameLst>
                                      </p:cBhvr>
                                      <p:to>
                                        <p:strVal val="visible"/>
                                      </p:to>
                                    </p:set>
                                    <p:animEffect transition="in" filter="fade">
                                      <p:cBhvr>
                                        <p:cTn id="22" dur="500"/>
                                        <p:tgtEl>
                                          <p:spTgt spid="1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fade">
                                      <p:cBhvr>
                                        <p:cTn id="35" dur="500"/>
                                        <p:tgtEl>
                                          <p:spTgt spid="17">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xEl>
                                              <p:pRg st="2" end="2"/>
                                            </p:txEl>
                                          </p:spTgt>
                                        </p:tgtEl>
                                        <p:attrNameLst>
                                          <p:attrName>style.visibility</p:attrName>
                                        </p:attrNameLst>
                                      </p:cBhvr>
                                      <p:to>
                                        <p:strVal val="visible"/>
                                      </p:to>
                                    </p:set>
                                    <p:animEffect transition="in" filter="fade">
                                      <p:cBhvr>
                                        <p:cTn id="40" dur="500"/>
                                        <p:tgtEl>
                                          <p:spTgt spid="17">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17" grpId="0" build="p"/>
      <p:bldP spid="18"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err="1">
                <a:solidFill>
                  <a:schemeClr val="bg1"/>
                </a:solidFill>
                <a:cs typeface="Segoe UI Light" panose="020B0502040204020203" pitchFamily="34" charset="0"/>
              </a:rPr>
              <a:t>jQuery</a:t>
            </a:r>
            <a:r>
              <a:rPr lang="en-US" b="1" dirty="0">
                <a:solidFill>
                  <a:schemeClr val="bg1"/>
                </a:solidFill>
                <a:cs typeface="Segoe UI Light" panose="020B0502040204020203" pitchFamily="34" charset="0"/>
              </a:rPr>
              <a:t> Events</a:t>
            </a:r>
          </a:p>
        </p:txBody>
      </p:sp>
      <p:sp>
        <p:nvSpPr>
          <p:cNvPr id="11" name="TextBox 10"/>
          <p:cNvSpPr txBox="1"/>
          <p:nvPr/>
        </p:nvSpPr>
        <p:spPr>
          <a:xfrm>
            <a:off x="603465" y="1104657"/>
            <a:ext cx="5858473" cy="1138773"/>
          </a:xfrm>
          <a:prstGeom prst="rect">
            <a:avLst/>
          </a:prstGeom>
          <a:noFill/>
        </p:spPr>
        <p:txBody>
          <a:bodyPr wrap="square" rtlCol="0">
            <a:spAutoFit/>
          </a:bodyPr>
          <a:lstStyle/>
          <a:p>
            <a:r>
              <a:rPr lang="en-US" dirty="0" err="1"/>
              <a:t>mouseenter</a:t>
            </a:r>
            <a:r>
              <a:rPr lang="en-US" dirty="0"/>
              <a:t>()</a:t>
            </a:r>
          </a:p>
          <a:p>
            <a:endParaRPr lang="en-IN" dirty="0" smtClean="0"/>
          </a:p>
          <a:p>
            <a:pPr>
              <a:buClr>
                <a:schemeClr val="accent2"/>
              </a:buClr>
            </a:pPr>
            <a:r>
              <a:rPr lang="en-US" sz="1600" dirty="0">
                <a:solidFill>
                  <a:schemeClr val="tx1">
                    <a:lumMod val="75000"/>
                    <a:lumOff val="25000"/>
                  </a:schemeClr>
                </a:solidFill>
              </a:rPr>
              <a:t>The </a:t>
            </a:r>
            <a:r>
              <a:rPr lang="en-US" sz="1600" dirty="0" err="1">
                <a:solidFill>
                  <a:schemeClr val="tx1">
                    <a:lumMod val="75000"/>
                    <a:lumOff val="25000"/>
                  </a:schemeClr>
                </a:solidFill>
              </a:rPr>
              <a:t>mouseenter</a:t>
            </a:r>
            <a:r>
              <a:rPr lang="en-US" sz="1600" dirty="0">
                <a:solidFill>
                  <a:schemeClr val="tx1">
                    <a:lumMod val="75000"/>
                    <a:lumOff val="25000"/>
                  </a:schemeClr>
                </a:solidFill>
              </a:rPr>
              <a:t>() method is executed when the mouse pointer enters the HTML element.</a:t>
            </a:r>
          </a:p>
        </p:txBody>
      </p:sp>
      <p:sp>
        <p:nvSpPr>
          <p:cNvPr id="12" name="TextBox 11"/>
          <p:cNvSpPr txBox="1"/>
          <p:nvPr/>
        </p:nvSpPr>
        <p:spPr>
          <a:xfrm>
            <a:off x="603465" y="2761135"/>
            <a:ext cx="5858473" cy="1138773"/>
          </a:xfrm>
          <a:prstGeom prst="rect">
            <a:avLst/>
          </a:prstGeom>
          <a:noFill/>
        </p:spPr>
        <p:txBody>
          <a:bodyPr wrap="square" rtlCol="0">
            <a:spAutoFit/>
          </a:bodyPr>
          <a:lstStyle/>
          <a:p>
            <a:r>
              <a:rPr lang="en-US" dirty="0" err="1"/>
              <a:t>mouseleave</a:t>
            </a:r>
            <a:r>
              <a:rPr lang="en-US" dirty="0"/>
              <a:t>()</a:t>
            </a:r>
          </a:p>
          <a:p>
            <a:endParaRPr lang="en-IN" dirty="0" smtClean="0"/>
          </a:p>
          <a:p>
            <a:pPr>
              <a:buClr>
                <a:schemeClr val="accent2"/>
              </a:buClr>
            </a:pPr>
            <a:r>
              <a:rPr lang="en-US" sz="1600" dirty="0">
                <a:solidFill>
                  <a:schemeClr val="tx1">
                    <a:lumMod val="75000"/>
                    <a:lumOff val="25000"/>
                  </a:schemeClr>
                </a:solidFill>
              </a:rPr>
              <a:t>The </a:t>
            </a:r>
            <a:r>
              <a:rPr lang="en-US" sz="1600" dirty="0" err="1">
                <a:solidFill>
                  <a:schemeClr val="tx1">
                    <a:lumMod val="75000"/>
                    <a:lumOff val="25000"/>
                  </a:schemeClr>
                </a:solidFill>
              </a:rPr>
              <a:t>mouseleave</a:t>
            </a:r>
            <a:r>
              <a:rPr lang="en-US" sz="1600" dirty="0">
                <a:solidFill>
                  <a:schemeClr val="tx1">
                    <a:lumMod val="75000"/>
                    <a:lumOff val="25000"/>
                  </a:schemeClr>
                </a:solidFill>
              </a:rPr>
              <a:t>() method is executed when the mouse pointer leaves the HTML element.</a:t>
            </a:r>
          </a:p>
        </p:txBody>
      </p:sp>
      <p:sp>
        <p:nvSpPr>
          <p:cNvPr id="13" name="TextBox 12"/>
          <p:cNvSpPr txBox="1"/>
          <p:nvPr/>
        </p:nvSpPr>
        <p:spPr>
          <a:xfrm>
            <a:off x="632493" y="4481063"/>
            <a:ext cx="5858473" cy="1138773"/>
          </a:xfrm>
          <a:prstGeom prst="rect">
            <a:avLst/>
          </a:prstGeom>
          <a:noFill/>
        </p:spPr>
        <p:txBody>
          <a:bodyPr wrap="square" rtlCol="0">
            <a:spAutoFit/>
          </a:bodyPr>
          <a:lstStyle/>
          <a:p>
            <a:r>
              <a:rPr lang="en-US" dirty="0" err="1"/>
              <a:t>mousedown</a:t>
            </a:r>
            <a:r>
              <a:rPr lang="en-US" dirty="0" smtClean="0"/>
              <a:t>()</a:t>
            </a:r>
            <a:endParaRPr lang="en-US" dirty="0"/>
          </a:p>
          <a:p>
            <a:endParaRPr lang="en-IN" dirty="0" smtClean="0"/>
          </a:p>
          <a:p>
            <a:pPr>
              <a:buClr>
                <a:schemeClr val="accent2"/>
              </a:buClr>
            </a:pPr>
            <a:r>
              <a:rPr lang="en-US" sz="1600" dirty="0">
                <a:solidFill>
                  <a:schemeClr val="tx1">
                    <a:lumMod val="75000"/>
                    <a:lumOff val="25000"/>
                  </a:schemeClr>
                </a:solidFill>
              </a:rPr>
              <a:t>The </a:t>
            </a:r>
            <a:r>
              <a:rPr lang="en-US" sz="1600" dirty="0" err="1">
                <a:solidFill>
                  <a:schemeClr val="tx1">
                    <a:lumMod val="75000"/>
                    <a:lumOff val="25000"/>
                  </a:schemeClr>
                </a:solidFill>
              </a:rPr>
              <a:t>mousedown</a:t>
            </a:r>
            <a:r>
              <a:rPr lang="en-US" sz="1600" dirty="0">
                <a:solidFill>
                  <a:schemeClr val="tx1">
                    <a:lumMod val="75000"/>
                    <a:lumOff val="25000"/>
                  </a:schemeClr>
                </a:solidFill>
              </a:rPr>
              <a:t>() method is executed, when the left mouse button is pressed down, while the mouse is over the HTML element.</a:t>
            </a:r>
          </a:p>
        </p:txBody>
      </p:sp>
      <p:sp>
        <p:nvSpPr>
          <p:cNvPr id="14" name="Rectangle 13"/>
          <p:cNvSpPr/>
          <p:nvPr/>
        </p:nvSpPr>
        <p:spPr>
          <a:xfrm>
            <a:off x="6562640" y="4674400"/>
            <a:ext cx="5080893" cy="1110799"/>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smtClean="0"/>
              <a:t>$("#</a:t>
            </a:r>
            <a:r>
              <a:rPr lang="en-US" sz="1400" dirty="0"/>
              <a:t>p1").</a:t>
            </a:r>
            <a:r>
              <a:rPr lang="en-US" sz="1400" dirty="0" err="1"/>
              <a:t>mousedown</a:t>
            </a:r>
            <a:r>
              <a:rPr lang="en-US" sz="1400" dirty="0"/>
              <a:t>(function(){</a:t>
            </a:r>
            <a:br>
              <a:rPr lang="en-US" sz="1400" dirty="0"/>
            </a:br>
            <a:r>
              <a:rPr lang="en-US" sz="1400" dirty="0"/>
              <a:t> alert("You entered p1!");</a:t>
            </a:r>
            <a:br>
              <a:rPr lang="en-US" sz="1400" dirty="0"/>
            </a:br>
            <a:r>
              <a:rPr lang="en-US" sz="1400" dirty="0"/>
              <a:t>});</a:t>
            </a:r>
          </a:p>
        </p:txBody>
      </p:sp>
      <p:pic>
        <p:nvPicPr>
          <p:cNvPr id="15" name="Picture 1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730763" y="4740463"/>
            <a:ext cx="720719" cy="738260"/>
          </a:xfrm>
          <a:prstGeom prst="rect">
            <a:avLst/>
          </a:prstGeom>
          <a:ln>
            <a:noFill/>
          </a:ln>
          <a:effectLst/>
        </p:spPr>
      </p:pic>
      <p:sp>
        <p:nvSpPr>
          <p:cNvPr id="16" name="Rectangle 15"/>
          <p:cNvSpPr/>
          <p:nvPr/>
        </p:nvSpPr>
        <p:spPr>
          <a:xfrm>
            <a:off x="6562639" y="2989189"/>
            <a:ext cx="5080893" cy="1058423"/>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$("#p1").</a:t>
            </a:r>
            <a:r>
              <a:rPr lang="en-US" sz="1400" dirty="0" err="1"/>
              <a:t>mouseleave</a:t>
            </a:r>
            <a:r>
              <a:rPr lang="en-US" sz="1400" dirty="0"/>
              <a:t>(function(){</a:t>
            </a:r>
            <a:br>
              <a:rPr lang="en-US" sz="1400" dirty="0"/>
            </a:br>
            <a:r>
              <a:rPr lang="en-US" sz="1400" dirty="0"/>
              <a:t> alert("You entered p1!");</a:t>
            </a:r>
            <a:br>
              <a:rPr lang="en-US" sz="1400" dirty="0"/>
            </a:br>
            <a:r>
              <a:rPr lang="en-US" sz="1400" dirty="0"/>
              <a:t>});</a:t>
            </a:r>
          </a:p>
        </p:txBody>
      </p:sp>
      <p:pic>
        <p:nvPicPr>
          <p:cNvPr id="17" name="Picture 1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730762" y="3055252"/>
            <a:ext cx="720719" cy="738260"/>
          </a:xfrm>
          <a:prstGeom prst="rect">
            <a:avLst/>
          </a:prstGeom>
          <a:ln>
            <a:noFill/>
          </a:ln>
          <a:effectLst/>
        </p:spPr>
      </p:pic>
      <p:sp>
        <p:nvSpPr>
          <p:cNvPr id="18" name="Rectangle 17"/>
          <p:cNvSpPr/>
          <p:nvPr/>
        </p:nvSpPr>
        <p:spPr>
          <a:xfrm>
            <a:off x="6562642" y="1376245"/>
            <a:ext cx="5080893" cy="1066723"/>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$("#p1").</a:t>
            </a:r>
            <a:r>
              <a:rPr lang="en-US" sz="1400" dirty="0" err="1"/>
              <a:t>mouseenter</a:t>
            </a:r>
            <a:r>
              <a:rPr lang="en-US" sz="1400" dirty="0"/>
              <a:t>(function(){</a:t>
            </a:r>
            <a:br>
              <a:rPr lang="en-US" sz="1400" dirty="0"/>
            </a:br>
            <a:r>
              <a:rPr lang="en-US" sz="1400" dirty="0"/>
              <a:t> alert("You entered p1!");</a:t>
            </a:r>
            <a:br>
              <a:rPr lang="en-US" sz="1400" dirty="0"/>
            </a:br>
            <a:r>
              <a:rPr lang="en-US" sz="1400" dirty="0"/>
              <a:t>});</a:t>
            </a:r>
          </a:p>
        </p:txBody>
      </p:sp>
      <p:pic>
        <p:nvPicPr>
          <p:cNvPr id="19" name="Picture 1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730765" y="1427794"/>
            <a:ext cx="720719" cy="738260"/>
          </a:xfrm>
          <a:prstGeom prst="rect">
            <a:avLst/>
          </a:prstGeom>
          <a:ln>
            <a:noFill/>
          </a:ln>
          <a:effectLst/>
        </p:spPr>
      </p:pic>
      <p:sp>
        <p:nvSpPr>
          <p:cNvPr id="20" name="Isosceles Triangle 19"/>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3411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Effect transition="in" filter="fade">
                                      <p:cBhvr>
                                        <p:cTn id="25" dur="500"/>
                                        <p:tgtEl>
                                          <p:spTgt spid="1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2" end="2"/>
                                            </p:txEl>
                                          </p:spTgt>
                                        </p:tgtEl>
                                        <p:attrNameLst>
                                          <p:attrName>style.visibility</p:attrName>
                                        </p:attrNameLst>
                                      </p:cBhvr>
                                      <p:to>
                                        <p:strVal val="visible"/>
                                      </p:to>
                                    </p:set>
                                    <p:animEffect transition="in" filter="fade">
                                      <p:cBhvr>
                                        <p:cTn id="30" dur="500"/>
                                        <p:tgtEl>
                                          <p:spTgt spid="12">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Effect transition="in" filter="fade">
                                      <p:cBhvr>
                                        <p:cTn id="43" dur="500"/>
                                        <p:tgtEl>
                                          <p:spTgt spid="13">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3">
                                            <p:txEl>
                                              <p:pRg st="2" end="2"/>
                                            </p:txEl>
                                          </p:spTgt>
                                        </p:tgtEl>
                                        <p:attrNameLst>
                                          <p:attrName>style.visibility</p:attrName>
                                        </p:attrNameLst>
                                      </p:cBhvr>
                                      <p:to>
                                        <p:strVal val="visible"/>
                                      </p:to>
                                    </p:set>
                                    <p:animEffect transition="in" filter="fade">
                                      <p:cBhvr>
                                        <p:cTn id="48" dur="500"/>
                                        <p:tgtEl>
                                          <p:spTgt spid="13">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p:bldP spid="13" grpId="0" build="p"/>
      <p:bldP spid="14" grpId="0" animBg="1"/>
      <p:bldP spid="16"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11276" y="1102256"/>
            <a:ext cx="5858473" cy="1138773"/>
          </a:xfrm>
          <a:prstGeom prst="rect">
            <a:avLst/>
          </a:prstGeom>
          <a:noFill/>
        </p:spPr>
        <p:txBody>
          <a:bodyPr wrap="square" rtlCol="0">
            <a:spAutoFit/>
          </a:bodyPr>
          <a:lstStyle/>
          <a:p>
            <a:r>
              <a:rPr lang="en-US" dirty="0" err="1"/>
              <a:t>mouseup</a:t>
            </a:r>
            <a:r>
              <a:rPr lang="en-US" dirty="0"/>
              <a:t>()</a:t>
            </a:r>
          </a:p>
          <a:p>
            <a:endParaRPr lang="en-IN" dirty="0" smtClean="0"/>
          </a:p>
          <a:p>
            <a:pPr>
              <a:buClr>
                <a:schemeClr val="accent2"/>
              </a:buClr>
            </a:pPr>
            <a:r>
              <a:rPr lang="en-US" sz="1600" dirty="0">
                <a:solidFill>
                  <a:schemeClr val="tx1">
                    <a:lumMod val="75000"/>
                    <a:lumOff val="25000"/>
                  </a:schemeClr>
                </a:solidFill>
              </a:rPr>
              <a:t>The </a:t>
            </a:r>
            <a:r>
              <a:rPr lang="en-US" sz="1600" dirty="0" err="1">
                <a:solidFill>
                  <a:schemeClr val="tx1">
                    <a:lumMod val="75000"/>
                    <a:lumOff val="25000"/>
                  </a:schemeClr>
                </a:solidFill>
              </a:rPr>
              <a:t>mouseup</a:t>
            </a:r>
            <a:r>
              <a:rPr lang="en-US" sz="1600" dirty="0">
                <a:solidFill>
                  <a:schemeClr val="tx1">
                    <a:lumMod val="75000"/>
                    <a:lumOff val="25000"/>
                  </a:schemeClr>
                </a:solidFill>
              </a:rPr>
              <a:t>() method is executed when the left mouse button is released, while the mouse is over the HTML element.</a:t>
            </a:r>
          </a:p>
        </p:txBody>
      </p:sp>
      <p:sp>
        <p:nvSpPr>
          <p:cNvPr id="11" name="TextBox 10"/>
          <p:cNvSpPr txBox="1"/>
          <p:nvPr/>
        </p:nvSpPr>
        <p:spPr>
          <a:xfrm>
            <a:off x="611276" y="2766500"/>
            <a:ext cx="5858473" cy="1631216"/>
          </a:xfrm>
          <a:prstGeom prst="rect">
            <a:avLst/>
          </a:prstGeom>
          <a:noFill/>
        </p:spPr>
        <p:txBody>
          <a:bodyPr wrap="square" rtlCol="0">
            <a:spAutoFit/>
          </a:bodyPr>
          <a:lstStyle/>
          <a:p>
            <a:r>
              <a:rPr lang="en-US" dirty="0"/>
              <a:t>hover()</a:t>
            </a:r>
          </a:p>
          <a:p>
            <a:endParaRPr lang="en-IN" dirty="0" smtClean="0"/>
          </a:p>
          <a:p>
            <a:pPr>
              <a:buClr>
                <a:schemeClr val="accent2"/>
              </a:buClr>
            </a:pPr>
            <a:r>
              <a:rPr lang="en-US" sz="1600" dirty="0">
                <a:solidFill>
                  <a:schemeClr val="tx1">
                    <a:lumMod val="75000"/>
                    <a:lumOff val="25000"/>
                  </a:schemeClr>
                </a:solidFill>
              </a:rPr>
              <a:t>The hover() method combines the </a:t>
            </a:r>
            <a:r>
              <a:rPr lang="en-US" sz="1600" dirty="0" err="1">
                <a:solidFill>
                  <a:schemeClr val="tx1">
                    <a:lumMod val="75000"/>
                    <a:lumOff val="25000"/>
                  </a:schemeClr>
                </a:solidFill>
              </a:rPr>
              <a:t>mouseenter</a:t>
            </a:r>
            <a:r>
              <a:rPr lang="en-US" sz="1600" dirty="0">
                <a:solidFill>
                  <a:schemeClr val="tx1">
                    <a:lumMod val="75000"/>
                    <a:lumOff val="25000"/>
                  </a:schemeClr>
                </a:solidFill>
              </a:rPr>
              <a:t>() and </a:t>
            </a:r>
            <a:r>
              <a:rPr lang="en-US" sz="1600" dirty="0" err="1">
                <a:solidFill>
                  <a:schemeClr val="tx1">
                    <a:lumMod val="75000"/>
                    <a:lumOff val="25000"/>
                  </a:schemeClr>
                </a:solidFill>
              </a:rPr>
              <a:t>mouseleave</a:t>
            </a:r>
            <a:r>
              <a:rPr lang="en-US" sz="1600" dirty="0">
                <a:solidFill>
                  <a:schemeClr val="tx1">
                    <a:lumMod val="75000"/>
                    <a:lumOff val="25000"/>
                  </a:schemeClr>
                </a:solidFill>
              </a:rPr>
              <a:t>() methods. The first function is executed when the mouse enters the HTML element, and the second function is executed when the mouse leaves the HTML element.</a:t>
            </a:r>
          </a:p>
        </p:txBody>
      </p:sp>
      <p:sp>
        <p:nvSpPr>
          <p:cNvPr id="12" name="TextBox 11"/>
          <p:cNvSpPr txBox="1"/>
          <p:nvPr/>
        </p:nvSpPr>
        <p:spPr>
          <a:xfrm>
            <a:off x="611277" y="4858220"/>
            <a:ext cx="5707276" cy="1138773"/>
          </a:xfrm>
          <a:prstGeom prst="rect">
            <a:avLst/>
          </a:prstGeom>
          <a:noFill/>
        </p:spPr>
        <p:txBody>
          <a:bodyPr wrap="square" rtlCol="0">
            <a:spAutoFit/>
          </a:bodyPr>
          <a:lstStyle/>
          <a:p>
            <a:r>
              <a:rPr lang="en-US" dirty="0"/>
              <a:t>focus()</a:t>
            </a:r>
          </a:p>
          <a:p>
            <a:endParaRPr lang="en-IN" dirty="0" smtClean="0"/>
          </a:p>
          <a:p>
            <a:pPr>
              <a:buClr>
                <a:schemeClr val="accent2"/>
              </a:buClr>
            </a:pPr>
            <a:r>
              <a:rPr lang="en-US" sz="1600" dirty="0">
                <a:solidFill>
                  <a:schemeClr val="tx1">
                    <a:lumMod val="75000"/>
                    <a:lumOff val="25000"/>
                  </a:schemeClr>
                </a:solidFill>
              </a:rPr>
              <a:t>The focus() method is executed when the cursor is seen on the form field.</a:t>
            </a:r>
          </a:p>
        </p:txBody>
      </p:sp>
      <p:sp>
        <p:nvSpPr>
          <p:cNvPr id="13" name="Rectangle 12"/>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EVENTS</a:t>
            </a:r>
            <a:endParaRPr lang="en-US" b="1" dirty="0">
              <a:solidFill>
                <a:schemeClr val="bg1"/>
              </a:solidFill>
              <a:cs typeface="Segoe UI Light" panose="020B0502040204020203" pitchFamily="34" charset="0"/>
            </a:endParaRPr>
          </a:p>
        </p:txBody>
      </p:sp>
      <p:sp>
        <p:nvSpPr>
          <p:cNvPr id="14" name="Rectangle 13"/>
          <p:cNvSpPr/>
          <p:nvPr/>
        </p:nvSpPr>
        <p:spPr>
          <a:xfrm>
            <a:off x="6318554" y="1311667"/>
            <a:ext cx="5080893" cy="1066723"/>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$("#p1").</a:t>
            </a:r>
            <a:r>
              <a:rPr lang="en-US" sz="1400" dirty="0" err="1"/>
              <a:t>mouseup</a:t>
            </a:r>
            <a:r>
              <a:rPr lang="en-US" sz="1400" dirty="0"/>
              <a:t>(function(){</a:t>
            </a:r>
            <a:br>
              <a:rPr lang="en-US" sz="1400" dirty="0"/>
            </a:br>
            <a:r>
              <a:rPr lang="en-US" sz="1400" dirty="0"/>
              <a:t> alert("Mouse up over p1!");</a:t>
            </a:r>
            <a:br>
              <a:rPr lang="en-US" sz="1400" dirty="0"/>
            </a:br>
            <a:r>
              <a:rPr lang="en-US" sz="1400" dirty="0"/>
              <a:t>});</a:t>
            </a:r>
          </a:p>
        </p:txBody>
      </p:sp>
      <p:pic>
        <p:nvPicPr>
          <p:cNvPr id="15" name="Picture 1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86677" y="1363216"/>
            <a:ext cx="720719" cy="738260"/>
          </a:xfrm>
          <a:prstGeom prst="rect">
            <a:avLst/>
          </a:prstGeom>
          <a:ln>
            <a:noFill/>
          </a:ln>
          <a:effectLst/>
        </p:spPr>
      </p:pic>
      <p:sp>
        <p:nvSpPr>
          <p:cNvPr id="16" name="Rectangle 15"/>
          <p:cNvSpPr/>
          <p:nvPr/>
        </p:nvSpPr>
        <p:spPr>
          <a:xfrm>
            <a:off x="6318552" y="2851307"/>
            <a:ext cx="5080893" cy="1701225"/>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$("#p1").hover(function(){</a:t>
            </a:r>
            <a:br>
              <a:rPr lang="en-US" sz="1400" dirty="0"/>
            </a:br>
            <a:r>
              <a:rPr lang="en-US" sz="1400" dirty="0"/>
              <a:t> alert("You entered p1!");</a:t>
            </a:r>
            <a:br>
              <a:rPr lang="en-US" sz="1400" dirty="0"/>
            </a:br>
            <a:r>
              <a:rPr lang="en-US" sz="1400" dirty="0"/>
              <a:t>},</a:t>
            </a:r>
            <a:br>
              <a:rPr lang="en-US" sz="1400" dirty="0"/>
            </a:br>
            <a:r>
              <a:rPr lang="en-US" sz="1400" dirty="0"/>
              <a:t>function(){</a:t>
            </a:r>
            <a:br>
              <a:rPr lang="en-US" sz="1400" dirty="0"/>
            </a:br>
            <a:r>
              <a:rPr lang="en-US" sz="1400" dirty="0"/>
              <a:t> alert("Bye! You now leave p1!");</a:t>
            </a:r>
            <a:br>
              <a:rPr lang="en-US" sz="1400" dirty="0"/>
            </a:br>
            <a:r>
              <a:rPr lang="en-US" sz="1400" dirty="0"/>
              <a:t>});</a:t>
            </a:r>
          </a:p>
        </p:txBody>
      </p:sp>
      <p:pic>
        <p:nvPicPr>
          <p:cNvPr id="17" name="Picture 1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86675" y="2902857"/>
            <a:ext cx="720719" cy="738260"/>
          </a:xfrm>
          <a:prstGeom prst="rect">
            <a:avLst/>
          </a:prstGeom>
          <a:ln>
            <a:noFill/>
          </a:ln>
          <a:effectLst/>
        </p:spPr>
      </p:pic>
      <p:sp>
        <p:nvSpPr>
          <p:cNvPr id="18" name="Rectangle 17"/>
          <p:cNvSpPr/>
          <p:nvPr/>
        </p:nvSpPr>
        <p:spPr>
          <a:xfrm>
            <a:off x="6318556" y="4957158"/>
            <a:ext cx="5080893" cy="1066723"/>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$("input").focus(function(){</a:t>
            </a:r>
            <a:br>
              <a:rPr lang="en-US" sz="1400" dirty="0"/>
            </a:br>
            <a:r>
              <a:rPr lang="en-US" sz="1400" dirty="0"/>
              <a:t> $(this).</a:t>
            </a:r>
            <a:r>
              <a:rPr lang="en-US" sz="1400" dirty="0" err="1"/>
              <a:t>css</a:t>
            </a:r>
            <a:r>
              <a:rPr lang="en-US" sz="1400" dirty="0"/>
              <a:t>("background-color", "#</a:t>
            </a:r>
            <a:r>
              <a:rPr lang="en-US" sz="1400" dirty="0" err="1"/>
              <a:t>cccccc</a:t>
            </a:r>
            <a:r>
              <a:rPr lang="en-US" sz="1400" dirty="0"/>
              <a:t>");</a:t>
            </a:r>
            <a:br>
              <a:rPr lang="en-US" sz="1400" dirty="0"/>
            </a:br>
            <a:r>
              <a:rPr lang="en-US" sz="1400" dirty="0"/>
              <a:t>});</a:t>
            </a:r>
          </a:p>
        </p:txBody>
      </p:sp>
      <p:pic>
        <p:nvPicPr>
          <p:cNvPr id="19" name="Picture 1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86679" y="5008707"/>
            <a:ext cx="720719" cy="738260"/>
          </a:xfrm>
          <a:prstGeom prst="rect">
            <a:avLst/>
          </a:prstGeom>
          <a:ln>
            <a:noFill/>
          </a:ln>
          <a:effectLst/>
        </p:spPr>
      </p:pic>
      <p:sp>
        <p:nvSpPr>
          <p:cNvPr id="20" name="Isosceles Triangle 19"/>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2953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Effect transition="in" filter="fade">
                                      <p:cBhvr>
                                        <p:cTn id="25" dur="500"/>
                                        <p:tgtEl>
                                          <p:spTgt spid="11">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xEl>
                                              <p:pRg st="2" end="2"/>
                                            </p:txEl>
                                          </p:spTgt>
                                        </p:tgtEl>
                                        <p:attrNameLst>
                                          <p:attrName>style.visibility</p:attrName>
                                        </p:attrNameLst>
                                      </p:cBhvr>
                                      <p:to>
                                        <p:strVal val="visible"/>
                                      </p:to>
                                    </p:set>
                                    <p:animEffect transition="in" filter="fade">
                                      <p:cBhvr>
                                        <p:cTn id="30" dur="500"/>
                                        <p:tgtEl>
                                          <p:spTgt spid="11">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fade">
                                      <p:cBhvr>
                                        <p:cTn id="43" dur="500"/>
                                        <p:tgtEl>
                                          <p:spTgt spid="12">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2">
                                            <p:txEl>
                                              <p:pRg st="2" end="2"/>
                                            </p:txEl>
                                          </p:spTgt>
                                        </p:tgtEl>
                                        <p:attrNameLst>
                                          <p:attrName>style.visibility</p:attrName>
                                        </p:attrNameLst>
                                      </p:cBhvr>
                                      <p:to>
                                        <p:strVal val="visible"/>
                                      </p:to>
                                    </p:set>
                                    <p:animEffect transition="in" filter="fade">
                                      <p:cBhvr>
                                        <p:cTn id="48" dur="500"/>
                                        <p:tgtEl>
                                          <p:spTgt spid="12">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P spid="12" grpId="0" build="p"/>
      <p:bldP spid="14" grpId="0" animBg="1"/>
      <p:bldP spid="16"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EVENTS</a:t>
            </a:r>
            <a:endParaRPr lang="en-US" b="1" dirty="0">
              <a:solidFill>
                <a:schemeClr val="bg1"/>
              </a:solidFill>
              <a:cs typeface="Segoe UI Light" panose="020B0502040204020203" pitchFamily="34" charset="0"/>
            </a:endParaRPr>
          </a:p>
        </p:txBody>
      </p:sp>
      <p:sp>
        <p:nvSpPr>
          <p:cNvPr id="11" name="TextBox 10"/>
          <p:cNvSpPr txBox="1"/>
          <p:nvPr/>
        </p:nvSpPr>
        <p:spPr>
          <a:xfrm>
            <a:off x="622755" y="1160853"/>
            <a:ext cx="6013306" cy="738664"/>
          </a:xfrm>
          <a:prstGeom prst="rect">
            <a:avLst/>
          </a:prstGeom>
          <a:noFill/>
        </p:spPr>
        <p:txBody>
          <a:bodyPr wrap="square" rtlCol="0">
            <a:spAutoFit/>
          </a:bodyPr>
          <a:lstStyle/>
          <a:p>
            <a:r>
              <a:rPr lang="en-US" sz="1400" dirty="0"/>
              <a:t>blur()</a:t>
            </a:r>
          </a:p>
          <a:p>
            <a:endParaRPr lang="en-IN" sz="1400" dirty="0" smtClean="0"/>
          </a:p>
          <a:p>
            <a:pPr>
              <a:buClr>
                <a:schemeClr val="accent2"/>
              </a:buClr>
            </a:pPr>
            <a:r>
              <a:rPr lang="en-US" sz="1400" dirty="0">
                <a:solidFill>
                  <a:schemeClr val="tx1">
                    <a:lumMod val="75000"/>
                    <a:lumOff val="25000"/>
                  </a:schemeClr>
                </a:solidFill>
              </a:rPr>
              <a:t>The blur() method is executed when the cursor moves away from the form field.</a:t>
            </a:r>
          </a:p>
        </p:txBody>
      </p:sp>
      <p:sp>
        <p:nvSpPr>
          <p:cNvPr id="12" name="TextBox 11"/>
          <p:cNvSpPr txBox="1"/>
          <p:nvPr/>
        </p:nvSpPr>
        <p:spPr>
          <a:xfrm>
            <a:off x="695325" y="2130207"/>
            <a:ext cx="11180754" cy="1384995"/>
          </a:xfrm>
          <a:prstGeom prst="rect">
            <a:avLst/>
          </a:prstGeom>
          <a:noFill/>
        </p:spPr>
        <p:txBody>
          <a:bodyPr wrap="square" rtlCol="0">
            <a:spAutoFit/>
          </a:bodyPr>
          <a:lstStyle/>
          <a:p>
            <a:r>
              <a:rPr lang="en-US" sz="1400" dirty="0"/>
              <a:t>on()</a:t>
            </a:r>
          </a:p>
          <a:p>
            <a:endParaRPr lang="en-IN" sz="1400" dirty="0" smtClean="0"/>
          </a:p>
          <a:p>
            <a:pPr>
              <a:buClr>
                <a:schemeClr val="accent2"/>
              </a:buClr>
            </a:pPr>
            <a:r>
              <a:rPr lang="en-US" sz="1400" dirty="0">
                <a:solidFill>
                  <a:schemeClr val="tx1">
                    <a:lumMod val="75000"/>
                    <a:lumOff val="25000"/>
                  </a:schemeClr>
                </a:solidFill>
              </a:rPr>
              <a:t>The on() method attaches one or more event handlers for the selected elements</a:t>
            </a:r>
            <a:r>
              <a:rPr lang="en-US" sz="1400" dirty="0" smtClean="0">
                <a:solidFill>
                  <a:schemeClr val="tx1">
                    <a:lumMod val="75000"/>
                    <a:lumOff val="25000"/>
                  </a:schemeClr>
                </a:solidFill>
              </a:rPr>
              <a:t>.</a:t>
            </a:r>
          </a:p>
          <a:p>
            <a:pPr>
              <a:buClr>
                <a:schemeClr val="accent2"/>
              </a:buClr>
            </a:pPr>
            <a:endParaRPr lang="en-US" sz="1400" dirty="0">
              <a:solidFill>
                <a:schemeClr val="tx1">
                  <a:lumMod val="75000"/>
                  <a:lumOff val="25000"/>
                </a:schemeClr>
              </a:solidFill>
            </a:endParaRPr>
          </a:p>
          <a:p>
            <a:pPr>
              <a:buClr>
                <a:schemeClr val="accent2"/>
              </a:buClr>
            </a:pPr>
            <a:r>
              <a:rPr lang="en-US" sz="1400" dirty="0" smtClean="0">
                <a:solidFill>
                  <a:schemeClr val="tx1">
                    <a:lumMod val="75000"/>
                    <a:lumOff val="25000"/>
                  </a:schemeClr>
                </a:solidFill>
              </a:rPr>
              <a:t>        Attaching </a:t>
            </a:r>
            <a:r>
              <a:rPr lang="en-US" sz="1400" dirty="0">
                <a:solidFill>
                  <a:schemeClr val="tx1">
                    <a:lumMod val="75000"/>
                    <a:lumOff val="25000"/>
                  </a:schemeClr>
                </a:solidFill>
              </a:rPr>
              <a:t>a click event to a &lt;p&gt; element:   </a:t>
            </a:r>
            <a:r>
              <a:rPr lang="en-US" sz="1400" dirty="0" smtClean="0">
                <a:solidFill>
                  <a:schemeClr val="tx1">
                    <a:lumMod val="75000"/>
                    <a:lumOff val="25000"/>
                  </a:schemeClr>
                </a:solidFill>
              </a:rPr>
              <a:t>                                                       Attaching </a:t>
            </a:r>
            <a:r>
              <a:rPr lang="en-US" sz="1400" dirty="0">
                <a:solidFill>
                  <a:schemeClr val="tx1">
                    <a:lumMod val="75000"/>
                    <a:lumOff val="25000"/>
                  </a:schemeClr>
                </a:solidFill>
              </a:rPr>
              <a:t>multiple event handlers to a &lt;p&gt; element:</a:t>
            </a:r>
          </a:p>
          <a:p>
            <a:pPr>
              <a:buClr>
                <a:schemeClr val="accent2"/>
              </a:buClr>
            </a:pPr>
            <a:endParaRPr lang="en-US" sz="1400" dirty="0">
              <a:solidFill>
                <a:schemeClr val="tx1">
                  <a:lumMod val="75000"/>
                  <a:lumOff val="25000"/>
                </a:schemeClr>
              </a:solidFill>
            </a:endParaRPr>
          </a:p>
        </p:txBody>
      </p:sp>
      <p:sp>
        <p:nvSpPr>
          <p:cNvPr id="13" name="Rectangle 12"/>
          <p:cNvSpPr/>
          <p:nvPr/>
        </p:nvSpPr>
        <p:spPr>
          <a:xfrm>
            <a:off x="6636061" y="1228752"/>
            <a:ext cx="5080893" cy="1066723"/>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$("input").blur(function(){</a:t>
            </a:r>
            <a:br>
              <a:rPr lang="en-US" sz="1400" dirty="0"/>
            </a:br>
            <a:r>
              <a:rPr lang="en-US" sz="1400" dirty="0"/>
              <a:t> $(this).</a:t>
            </a:r>
            <a:r>
              <a:rPr lang="en-US" sz="1400" dirty="0" err="1"/>
              <a:t>css</a:t>
            </a:r>
            <a:r>
              <a:rPr lang="en-US" sz="1400" dirty="0"/>
              <a:t>("background-color", "#</a:t>
            </a:r>
            <a:r>
              <a:rPr lang="en-US" sz="1400" dirty="0" err="1"/>
              <a:t>ffffff</a:t>
            </a:r>
            <a:r>
              <a:rPr lang="en-US" sz="1400" dirty="0"/>
              <a:t>");</a:t>
            </a:r>
            <a:br>
              <a:rPr lang="en-US" sz="1400" dirty="0"/>
            </a:br>
            <a:r>
              <a:rPr lang="en-US" sz="1400" dirty="0"/>
              <a:t>});</a:t>
            </a:r>
          </a:p>
        </p:txBody>
      </p:sp>
      <p:pic>
        <p:nvPicPr>
          <p:cNvPr id="14" name="Picture 1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804184" y="1280301"/>
            <a:ext cx="720719" cy="738260"/>
          </a:xfrm>
          <a:prstGeom prst="rect">
            <a:avLst/>
          </a:prstGeom>
          <a:ln>
            <a:noFill/>
          </a:ln>
          <a:effectLst/>
        </p:spPr>
      </p:pic>
      <p:sp>
        <p:nvSpPr>
          <p:cNvPr id="15" name="Rectangle 14"/>
          <p:cNvSpPr/>
          <p:nvPr/>
        </p:nvSpPr>
        <p:spPr>
          <a:xfrm>
            <a:off x="699836" y="3453619"/>
            <a:ext cx="5080893" cy="1066723"/>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$("p").on("click", function(){</a:t>
            </a:r>
            <a:br>
              <a:rPr lang="en-US" sz="1400" dirty="0"/>
            </a:br>
            <a:r>
              <a:rPr lang="en-US" sz="1400" dirty="0"/>
              <a:t> $(this).hide();</a:t>
            </a:r>
            <a:br>
              <a:rPr lang="en-US" sz="1400" dirty="0"/>
            </a:br>
            <a:r>
              <a:rPr lang="en-US" sz="1400" dirty="0"/>
              <a:t>});</a:t>
            </a:r>
          </a:p>
        </p:txBody>
      </p:sp>
      <p:pic>
        <p:nvPicPr>
          <p:cNvPr id="16" name="Picture 1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67959" y="3505168"/>
            <a:ext cx="720719" cy="738260"/>
          </a:xfrm>
          <a:prstGeom prst="rect">
            <a:avLst/>
          </a:prstGeom>
          <a:ln>
            <a:noFill/>
          </a:ln>
          <a:effectLst/>
        </p:spPr>
      </p:pic>
      <p:sp>
        <p:nvSpPr>
          <p:cNvPr id="17" name="Rectangle 16"/>
          <p:cNvSpPr/>
          <p:nvPr/>
        </p:nvSpPr>
        <p:spPr>
          <a:xfrm>
            <a:off x="6636061" y="3453619"/>
            <a:ext cx="5080893" cy="2569810"/>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$("p").on({</a:t>
            </a:r>
            <a:br>
              <a:rPr lang="en-US" sz="1400" dirty="0"/>
            </a:br>
            <a:r>
              <a:rPr lang="en-US" sz="1400" dirty="0"/>
              <a:t> </a:t>
            </a:r>
            <a:r>
              <a:rPr lang="en-US" sz="1400" dirty="0" err="1"/>
              <a:t>mouseenter</a:t>
            </a:r>
            <a:r>
              <a:rPr lang="en-US" sz="1400" dirty="0"/>
              <a:t>: function(){</a:t>
            </a:r>
            <a:br>
              <a:rPr lang="en-US" sz="1400" dirty="0"/>
            </a:br>
            <a:r>
              <a:rPr lang="en-US" sz="1400" dirty="0"/>
              <a:t> $(this).</a:t>
            </a:r>
            <a:r>
              <a:rPr lang="en-US" sz="1400" dirty="0" err="1"/>
              <a:t>css</a:t>
            </a:r>
            <a:r>
              <a:rPr lang="en-US" sz="1400" dirty="0"/>
              <a:t>("background-color", "</a:t>
            </a:r>
            <a:r>
              <a:rPr lang="en-US" sz="1400" dirty="0" err="1"/>
              <a:t>lightgray</a:t>
            </a:r>
            <a:r>
              <a:rPr lang="en-US" sz="1400" dirty="0"/>
              <a:t>");</a:t>
            </a:r>
            <a:br>
              <a:rPr lang="en-US" sz="1400" dirty="0"/>
            </a:br>
            <a:r>
              <a:rPr lang="en-US" sz="1400" dirty="0"/>
              <a:t> }, </a:t>
            </a:r>
            <a:br>
              <a:rPr lang="en-US" sz="1400" dirty="0"/>
            </a:br>
            <a:r>
              <a:rPr lang="en-US" sz="1400" dirty="0"/>
              <a:t> </a:t>
            </a:r>
            <a:r>
              <a:rPr lang="en-US" sz="1400" dirty="0" err="1"/>
              <a:t>mouseleave</a:t>
            </a:r>
            <a:r>
              <a:rPr lang="en-US" sz="1400" dirty="0"/>
              <a:t>: function(){</a:t>
            </a:r>
            <a:br>
              <a:rPr lang="en-US" sz="1400" dirty="0"/>
            </a:br>
            <a:r>
              <a:rPr lang="en-US" sz="1400" dirty="0"/>
              <a:t> $(this).</a:t>
            </a:r>
            <a:r>
              <a:rPr lang="en-US" sz="1400" dirty="0" err="1"/>
              <a:t>css</a:t>
            </a:r>
            <a:r>
              <a:rPr lang="en-US" sz="1400" dirty="0"/>
              <a:t>("background-color", "</a:t>
            </a:r>
            <a:r>
              <a:rPr lang="en-US" sz="1400" dirty="0" err="1"/>
              <a:t>lightblue</a:t>
            </a:r>
            <a:r>
              <a:rPr lang="en-US" sz="1400" dirty="0"/>
              <a:t>");</a:t>
            </a:r>
            <a:br>
              <a:rPr lang="en-US" sz="1400" dirty="0"/>
            </a:br>
            <a:r>
              <a:rPr lang="en-US" sz="1400" dirty="0"/>
              <a:t> }, </a:t>
            </a:r>
            <a:br>
              <a:rPr lang="en-US" sz="1400" dirty="0"/>
            </a:br>
            <a:r>
              <a:rPr lang="en-US" sz="1400" dirty="0"/>
              <a:t> click: function(){</a:t>
            </a:r>
            <a:br>
              <a:rPr lang="en-US" sz="1400" dirty="0"/>
            </a:br>
            <a:r>
              <a:rPr lang="en-US" sz="1400" dirty="0"/>
              <a:t> $(this).</a:t>
            </a:r>
            <a:r>
              <a:rPr lang="en-US" sz="1400" dirty="0" err="1"/>
              <a:t>css</a:t>
            </a:r>
            <a:r>
              <a:rPr lang="en-US" sz="1400" dirty="0"/>
              <a:t>("background-color", "yellow");</a:t>
            </a:r>
            <a:br>
              <a:rPr lang="en-US" sz="1400" dirty="0"/>
            </a:br>
            <a:r>
              <a:rPr lang="en-US" sz="1400" dirty="0"/>
              <a:t> } </a:t>
            </a:r>
            <a:br>
              <a:rPr lang="en-US" sz="1400" dirty="0"/>
            </a:br>
            <a:r>
              <a:rPr lang="en-US" sz="1400" dirty="0"/>
              <a:t>});</a:t>
            </a:r>
          </a:p>
        </p:txBody>
      </p:sp>
      <p:pic>
        <p:nvPicPr>
          <p:cNvPr id="18" name="Picture 1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804184" y="3514854"/>
            <a:ext cx="720719" cy="738260"/>
          </a:xfrm>
          <a:prstGeom prst="rect">
            <a:avLst/>
          </a:prstGeom>
          <a:ln>
            <a:noFill/>
          </a:ln>
          <a:effectLst/>
        </p:spPr>
      </p:pic>
      <p:sp>
        <p:nvSpPr>
          <p:cNvPr id="19" name="Isosceles Triangle 18"/>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475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Effect transition="in" filter="fade">
                                      <p:cBhvr>
                                        <p:cTn id="25" dur="500"/>
                                        <p:tgtEl>
                                          <p:spTgt spid="1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xEl>
                                              <p:pRg st="2" end="2"/>
                                            </p:txEl>
                                          </p:spTgt>
                                        </p:tgtEl>
                                        <p:attrNameLst>
                                          <p:attrName>style.visibility</p:attrName>
                                        </p:attrNameLst>
                                      </p:cBhvr>
                                      <p:to>
                                        <p:strVal val="visible"/>
                                      </p:to>
                                    </p:set>
                                    <p:animEffect transition="in" filter="fade">
                                      <p:cBhvr>
                                        <p:cTn id="30" dur="500"/>
                                        <p:tgtEl>
                                          <p:spTgt spid="12">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animEffect transition="in" filter="fade">
                                      <p:cBhvr>
                                        <p:cTn id="35" dur="500"/>
                                        <p:tgtEl>
                                          <p:spTgt spid="12">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2" grpId="0" build="p"/>
      <p:bldP spid="13" grpId="0" animBg="1"/>
      <p:bldP spid="15"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0764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696962" y="384660"/>
            <a:ext cx="2798076" cy="22056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0" y="3517247"/>
            <a:ext cx="5959452" cy="1107996"/>
          </a:xfrm>
          <a:prstGeom prst="rect">
            <a:avLst/>
          </a:prstGeom>
          <a:solidFill>
            <a:schemeClr val="tx1">
              <a:alpha val="90000"/>
            </a:schemeClr>
          </a:solidFill>
        </p:spPr>
        <p:txBody>
          <a:bodyPr wrap="none" rtlCol="0">
            <a:spAutoFit/>
          </a:bodyPr>
          <a:lstStyle/>
          <a:p>
            <a:r>
              <a:rPr lang="en-US" sz="6600" b="1" dirty="0" smtClean="0">
                <a:solidFill>
                  <a:schemeClr val="bg1"/>
                </a:solidFill>
                <a:latin typeface="Calibri" panose="020F0502020204030204" pitchFamily="34" charset="0"/>
                <a:cs typeface="Segoe UI Light" panose="020B0502040204020203" pitchFamily="34" charset="0"/>
              </a:rPr>
              <a:t>JQUERY EFFECTS</a:t>
            </a:r>
            <a:endParaRPr lang="en-US" sz="6600" b="1" dirty="0">
              <a:solidFill>
                <a:schemeClr val="bg1"/>
              </a:solidFill>
              <a:latin typeface="Calibri" panose="020F0502020204030204" pitchFamily="34" charset="0"/>
              <a:cs typeface="Segoe UI Light" panose="020B0502040204020203" pitchFamily="34" charset="0"/>
            </a:endParaRPr>
          </a:p>
        </p:txBody>
      </p:sp>
    </p:spTree>
    <p:extLst>
      <p:ext uri="{BB962C8B-B14F-4D97-AF65-F5344CB8AC3E}">
        <p14:creationId xmlns:p14="http://schemas.microsoft.com/office/powerpoint/2010/main" val="2358071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HIDE/SHOW</a:t>
            </a:r>
            <a:endParaRPr lang="en-US" b="1" dirty="0">
              <a:solidFill>
                <a:schemeClr val="bg1"/>
              </a:solidFill>
              <a:cs typeface="Segoe UI Light" panose="020B0502040204020203" pitchFamily="34" charset="0"/>
            </a:endParaRPr>
          </a:p>
        </p:txBody>
      </p:sp>
      <p:sp>
        <p:nvSpPr>
          <p:cNvPr id="13" name="Rectangle 12"/>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err="1">
                <a:solidFill>
                  <a:srgbClr val="191919"/>
                </a:solidFill>
              </a:rPr>
              <a:t>jQuery</a:t>
            </a:r>
            <a:r>
              <a:rPr lang="en-US" sz="1600" b="1" dirty="0">
                <a:solidFill>
                  <a:srgbClr val="191919"/>
                </a:solidFill>
              </a:rPr>
              <a:t> hide() and show()</a:t>
            </a:r>
          </a:p>
        </p:txBody>
      </p:sp>
      <p:sp>
        <p:nvSpPr>
          <p:cNvPr id="14" name="Isosceles Triangle 13"/>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607047" y="1140513"/>
            <a:ext cx="5132307" cy="584775"/>
          </a:xfrm>
          <a:prstGeom prst="rect">
            <a:avLst/>
          </a:prstGeom>
          <a:noFill/>
        </p:spPr>
        <p:txBody>
          <a:bodyPr wrap="square" rtlCol="0">
            <a:spAutoFit/>
          </a:bodyPr>
          <a:lstStyle/>
          <a:p>
            <a:pPr>
              <a:buClr>
                <a:schemeClr val="accent2"/>
              </a:buClr>
            </a:pPr>
            <a:r>
              <a:rPr lang="en-US" sz="1600" dirty="0" smtClean="0">
                <a:solidFill>
                  <a:schemeClr val="tx1">
                    <a:lumMod val="75000"/>
                    <a:lumOff val="25000"/>
                  </a:schemeClr>
                </a:solidFill>
              </a:rPr>
              <a:t>With </a:t>
            </a:r>
            <a:r>
              <a:rPr lang="en-US" sz="1600" dirty="0" err="1">
                <a:solidFill>
                  <a:schemeClr val="tx1">
                    <a:lumMod val="75000"/>
                    <a:lumOff val="25000"/>
                  </a:schemeClr>
                </a:solidFill>
              </a:rPr>
              <a:t>jQuery</a:t>
            </a:r>
            <a:r>
              <a:rPr lang="en-US" sz="1600" dirty="0">
                <a:solidFill>
                  <a:schemeClr val="tx1">
                    <a:lumMod val="75000"/>
                    <a:lumOff val="25000"/>
                  </a:schemeClr>
                </a:solidFill>
              </a:rPr>
              <a:t>, you can hide and show HTML elements by applying the hide() and show() methods</a:t>
            </a:r>
            <a:r>
              <a:rPr lang="en-US" sz="1600" dirty="0" smtClean="0">
                <a:solidFill>
                  <a:schemeClr val="tx1">
                    <a:lumMod val="75000"/>
                    <a:lumOff val="25000"/>
                  </a:schemeClr>
                </a:solidFill>
              </a:rPr>
              <a:t>.</a:t>
            </a:r>
            <a:endParaRPr lang="en-US" sz="1600" dirty="0">
              <a:solidFill>
                <a:schemeClr val="tx1">
                  <a:lumMod val="75000"/>
                  <a:lumOff val="25000"/>
                </a:schemeClr>
              </a:solidFill>
            </a:endParaRPr>
          </a:p>
        </p:txBody>
      </p:sp>
      <p:sp>
        <p:nvSpPr>
          <p:cNvPr id="16" name="TextBox 15"/>
          <p:cNvSpPr txBox="1"/>
          <p:nvPr/>
        </p:nvSpPr>
        <p:spPr>
          <a:xfrm>
            <a:off x="607046" y="4288260"/>
            <a:ext cx="5132307" cy="1323439"/>
          </a:xfrm>
          <a:prstGeom prst="rect">
            <a:avLst/>
          </a:prstGeom>
          <a:noFill/>
        </p:spPr>
        <p:txBody>
          <a:bodyPr wrap="square" rtlCol="0">
            <a:spAutoFit/>
          </a:bodyPr>
          <a:lstStyle/>
          <a:p>
            <a:pPr>
              <a:buClr>
                <a:schemeClr val="accent2"/>
              </a:buClr>
            </a:pPr>
            <a:r>
              <a:rPr lang="en-US" sz="1600" dirty="0">
                <a:solidFill>
                  <a:schemeClr val="tx1">
                    <a:lumMod val="75000"/>
                    <a:lumOff val="25000"/>
                  </a:schemeClr>
                </a:solidFill>
              </a:rPr>
              <a:t>The optional speed parameter specifies the speed of hiding/showing, and can take the following values: "slow", "fast", or milliseconds. The optional callback parameter function is executed after the completion of any </a:t>
            </a:r>
            <a:r>
              <a:rPr lang="en-US" sz="1600" dirty="0" err="1">
                <a:solidFill>
                  <a:schemeClr val="tx1">
                    <a:lumMod val="75000"/>
                    <a:lumOff val="25000"/>
                  </a:schemeClr>
                </a:solidFill>
              </a:rPr>
              <a:t>jQuery</a:t>
            </a:r>
            <a:r>
              <a:rPr lang="en-US" sz="1600" dirty="0">
                <a:solidFill>
                  <a:schemeClr val="tx1">
                    <a:lumMod val="75000"/>
                    <a:lumOff val="25000"/>
                  </a:schemeClr>
                </a:solidFill>
              </a:rPr>
              <a:t> method.</a:t>
            </a:r>
          </a:p>
        </p:txBody>
      </p:sp>
      <p:sp>
        <p:nvSpPr>
          <p:cNvPr id="17" name="Rectangle 16"/>
          <p:cNvSpPr/>
          <p:nvPr/>
        </p:nvSpPr>
        <p:spPr>
          <a:xfrm>
            <a:off x="6337378" y="1313554"/>
            <a:ext cx="5080893" cy="1887595"/>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$("#hide").click(function(){</a:t>
            </a:r>
            <a:br>
              <a:rPr lang="en-US" sz="1400" dirty="0"/>
            </a:br>
            <a:r>
              <a:rPr lang="en-US" sz="1400" dirty="0"/>
              <a:t> $("p").hide();</a:t>
            </a:r>
            <a:br>
              <a:rPr lang="en-US" sz="1400" dirty="0"/>
            </a:br>
            <a:r>
              <a:rPr lang="en-US" sz="1400" dirty="0"/>
              <a:t>});</a:t>
            </a:r>
            <a:br>
              <a:rPr lang="en-US" sz="1400" dirty="0"/>
            </a:br>
            <a:r>
              <a:rPr lang="en-US" sz="1400" dirty="0"/>
              <a:t/>
            </a:r>
            <a:br>
              <a:rPr lang="en-US" sz="1400" dirty="0"/>
            </a:br>
            <a:r>
              <a:rPr lang="en-US" sz="1400" dirty="0"/>
              <a:t>$("#show").click(function(){</a:t>
            </a:r>
            <a:br>
              <a:rPr lang="en-US" sz="1400" dirty="0"/>
            </a:br>
            <a:r>
              <a:rPr lang="en-US" sz="1400" dirty="0"/>
              <a:t> $("p").show();</a:t>
            </a:r>
            <a:br>
              <a:rPr lang="en-US" sz="1400" dirty="0"/>
            </a:br>
            <a:r>
              <a:rPr lang="en-US" sz="1400" dirty="0"/>
              <a:t>});</a:t>
            </a:r>
          </a:p>
        </p:txBody>
      </p:sp>
      <p:pic>
        <p:nvPicPr>
          <p:cNvPr id="18" name="Picture 1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05501" y="1365104"/>
            <a:ext cx="720719" cy="738260"/>
          </a:xfrm>
          <a:prstGeom prst="rect">
            <a:avLst/>
          </a:prstGeom>
          <a:ln>
            <a:noFill/>
          </a:ln>
          <a:effectLst/>
        </p:spPr>
      </p:pic>
      <p:sp>
        <p:nvSpPr>
          <p:cNvPr id="19" name="Rectangle 18"/>
          <p:cNvSpPr/>
          <p:nvPr/>
        </p:nvSpPr>
        <p:spPr>
          <a:xfrm>
            <a:off x="6358429" y="3431010"/>
            <a:ext cx="5080893" cy="1358663"/>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Syntax:</a:t>
            </a:r>
          </a:p>
          <a:p>
            <a:pPr lvl="2"/>
            <a:endParaRPr lang="en-US" sz="1400" dirty="0"/>
          </a:p>
          <a:p>
            <a:pPr lvl="2"/>
            <a:r>
              <a:rPr lang="en-US" sz="1400" dirty="0"/>
              <a:t>$(selector).hide(</a:t>
            </a:r>
            <a:r>
              <a:rPr lang="en-US" sz="1400" dirty="0" err="1"/>
              <a:t>speed,callback</a:t>
            </a:r>
            <a:r>
              <a:rPr lang="en-US" sz="1400" dirty="0"/>
              <a:t>);</a:t>
            </a:r>
            <a:br>
              <a:rPr lang="en-US" sz="1400" dirty="0"/>
            </a:br>
            <a:r>
              <a:rPr lang="en-US" sz="1400" dirty="0"/>
              <a:t>$(selector).show(</a:t>
            </a:r>
            <a:r>
              <a:rPr lang="en-US" sz="1400" dirty="0" err="1"/>
              <a:t>speed,callback</a:t>
            </a:r>
            <a:r>
              <a:rPr lang="en-US" sz="1400" dirty="0"/>
              <a:t>);</a:t>
            </a:r>
          </a:p>
        </p:txBody>
      </p:sp>
      <p:pic>
        <p:nvPicPr>
          <p:cNvPr id="20" name="Picture 1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26552" y="3482560"/>
            <a:ext cx="720719" cy="738260"/>
          </a:xfrm>
          <a:prstGeom prst="rect">
            <a:avLst/>
          </a:prstGeom>
          <a:ln>
            <a:noFill/>
          </a:ln>
          <a:effectLst/>
        </p:spPr>
      </p:pic>
      <p:sp>
        <p:nvSpPr>
          <p:cNvPr id="21" name="Rectangle 20"/>
          <p:cNvSpPr/>
          <p:nvPr/>
        </p:nvSpPr>
        <p:spPr>
          <a:xfrm>
            <a:off x="6341745" y="4968812"/>
            <a:ext cx="5080893" cy="1040093"/>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$("button").click(function(){</a:t>
            </a:r>
            <a:br>
              <a:rPr lang="en-US" sz="1400" dirty="0"/>
            </a:br>
            <a:r>
              <a:rPr lang="en-US" sz="1400" dirty="0"/>
              <a:t> $("p").hide(1000);</a:t>
            </a:r>
            <a:br>
              <a:rPr lang="en-US" sz="1400" dirty="0"/>
            </a:br>
            <a:r>
              <a:rPr lang="en-US" sz="1400" dirty="0"/>
              <a:t>});</a:t>
            </a:r>
          </a:p>
        </p:txBody>
      </p:sp>
      <p:pic>
        <p:nvPicPr>
          <p:cNvPr id="22" name="Picture 2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09868" y="5020362"/>
            <a:ext cx="720719" cy="738260"/>
          </a:xfrm>
          <a:prstGeom prst="rect">
            <a:avLst/>
          </a:prstGeom>
          <a:ln>
            <a:noFill/>
          </a:ln>
          <a:effectLst/>
        </p:spPr>
      </p:pic>
    </p:spTree>
    <p:extLst>
      <p:ext uri="{BB962C8B-B14F-4D97-AF65-F5344CB8AC3E}">
        <p14:creationId xmlns:p14="http://schemas.microsoft.com/office/powerpoint/2010/main" val="429128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9"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0" y="0"/>
            <a:ext cx="12192000" cy="6096000"/>
          </a:xfrm>
          <a:prstGeom prst="rect">
            <a:avLst/>
          </a:prstGeom>
        </p:spPr>
      </p:pic>
      <p:pic>
        <p:nvPicPr>
          <p:cNvPr id="2" name="Picture 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617082" y="1429808"/>
            <a:ext cx="2543705" cy="2005096"/>
          </a:xfrm>
          <a:prstGeom prst="rect">
            <a:avLst/>
          </a:prstGeom>
          <a:solidFill>
            <a:srgbClr val="FFFFFF">
              <a:shade val="85000"/>
            </a:srgbClr>
          </a:solidFill>
          <a:ln w="88900" cap="sq">
            <a:solidFill>
              <a:srgbClr val="FFFFFF"/>
            </a:solidFill>
            <a:miter lim="800000"/>
          </a:ln>
          <a:effectLst/>
        </p:spPr>
      </p:pic>
      <p:sp>
        <p:nvSpPr>
          <p:cNvPr id="5" name="TextBox 4"/>
          <p:cNvSpPr txBox="1"/>
          <p:nvPr/>
        </p:nvSpPr>
        <p:spPr>
          <a:xfrm>
            <a:off x="0" y="3517247"/>
            <a:ext cx="9816213" cy="1107996"/>
          </a:xfrm>
          <a:prstGeom prst="rect">
            <a:avLst/>
          </a:prstGeom>
          <a:solidFill>
            <a:schemeClr val="tx1">
              <a:alpha val="90000"/>
            </a:schemeClr>
          </a:solidFill>
        </p:spPr>
        <p:txBody>
          <a:bodyPr wrap="none" rtlCol="0">
            <a:spAutoFit/>
          </a:bodyPr>
          <a:lstStyle/>
          <a:p>
            <a:r>
              <a:rPr lang="en-US" sz="6600" b="1" dirty="0" smtClean="0">
                <a:solidFill>
                  <a:schemeClr val="bg1"/>
                </a:solidFill>
                <a:latin typeface="Calibri" panose="020F0502020204030204" pitchFamily="34" charset="0"/>
                <a:cs typeface="Segoe UI Light" panose="020B0502040204020203" pitchFamily="34" charset="0"/>
              </a:rPr>
              <a:t>INTRODUCTION</a:t>
            </a:r>
            <a:r>
              <a:rPr lang="en-US" sz="6600" b="1" dirty="0" smtClean="0">
                <a:solidFill>
                  <a:srgbClr val="FFC000"/>
                </a:solidFill>
                <a:latin typeface="Calibri" panose="020F0502020204030204" pitchFamily="34" charset="0"/>
                <a:cs typeface="Segoe UI Light" panose="020B0502040204020203" pitchFamily="34" charset="0"/>
              </a:rPr>
              <a:t> TO JQUERY</a:t>
            </a:r>
            <a:endParaRPr lang="en-US" sz="6600" b="1" dirty="0">
              <a:solidFill>
                <a:srgbClr val="FFC000"/>
              </a:solidFill>
              <a:latin typeface="Calibri" panose="020F0502020204030204" pitchFamily="34" charset="0"/>
              <a:cs typeface="Segoe UI Light" panose="020B0502040204020203" pitchFamily="34" charset="0"/>
            </a:endParaRPr>
          </a:p>
        </p:txBody>
      </p:sp>
    </p:spTree>
    <p:extLst>
      <p:ext uri="{BB962C8B-B14F-4D97-AF65-F5344CB8AC3E}">
        <p14:creationId xmlns:p14="http://schemas.microsoft.com/office/powerpoint/2010/main" val="18093985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HIDE/SHOW</a:t>
            </a:r>
            <a:endParaRPr lang="en-US" b="1" dirty="0">
              <a:solidFill>
                <a:schemeClr val="bg1"/>
              </a:solidFill>
              <a:cs typeface="Segoe UI Light" panose="020B0502040204020203" pitchFamily="34" charset="0"/>
            </a:endParaRPr>
          </a:p>
        </p:txBody>
      </p:sp>
      <p:sp>
        <p:nvSpPr>
          <p:cNvPr id="11" name="Rectangle 10"/>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err="1">
                <a:solidFill>
                  <a:srgbClr val="191919"/>
                </a:solidFill>
              </a:rPr>
              <a:t>jQuery</a:t>
            </a:r>
            <a:r>
              <a:rPr lang="en-US" sz="1600" b="1" dirty="0">
                <a:solidFill>
                  <a:srgbClr val="191919"/>
                </a:solidFill>
              </a:rPr>
              <a:t> toggle()</a:t>
            </a:r>
          </a:p>
        </p:txBody>
      </p:sp>
      <p:sp>
        <p:nvSpPr>
          <p:cNvPr id="12" name="Isosceles Triangle 11"/>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963693" y="3115642"/>
            <a:ext cx="5132307" cy="830997"/>
          </a:xfrm>
          <a:prstGeom prst="rect">
            <a:avLst/>
          </a:prstGeom>
          <a:noFill/>
        </p:spPr>
        <p:txBody>
          <a:bodyPr wrap="square" rtlCol="0">
            <a:spAutoFit/>
          </a:bodyPr>
          <a:lstStyle/>
          <a:p>
            <a:pPr>
              <a:buClr>
                <a:schemeClr val="accent2"/>
              </a:buClr>
            </a:pPr>
            <a:r>
              <a:rPr lang="en-US" sz="1600" dirty="0">
                <a:solidFill>
                  <a:schemeClr val="tx1">
                    <a:lumMod val="75000"/>
                    <a:lumOff val="25000"/>
                  </a:schemeClr>
                </a:solidFill>
              </a:rPr>
              <a:t>With </a:t>
            </a:r>
            <a:r>
              <a:rPr lang="en-US" sz="1600" dirty="0" err="1">
                <a:solidFill>
                  <a:schemeClr val="tx1">
                    <a:lumMod val="75000"/>
                    <a:lumOff val="25000"/>
                  </a:schemeClr>
                </a:solidFill>
              </a:rPr>
              <a:t>jQuery</a:t>
            </a:r>
            <a:r>
              <a:rPr lang="en-US" sz="1600" dirty="0">
                <a:solidFill>
                  <a:schemeClr val="tx1">
                    <a:lumMod val="75000"/>
                    <a:lumOff val="25000"/>
                  </a:schemeClr>
                </a:solidFill>
              </a:rPr>
              <a:t>, you can toggle between the hide() and show() methods with the toggle() method. The visible elements get hidden and hidden elements become visible.</a:t>
            </a:r>
          </a:p>
        </p:txBody>
      </p:sp>
      <p:sp>
        <p:nvSpPr>
          <p:cNvPr id="14" name="Rectangle 13"/>
          <p:cNvSpPr/>
          <p:nvPr/>
        </p:nvSpPr>
        <p:spPr>
          <a:xfrm>
            <a:off x="6348955" y="3110461"/>
            <a:ext cx="5080893" cy="1040093"/>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$("button").click(function(){</a:t>
            </a:r>
            <a:br>
              <a:rPr lang="en-US" sz="1400" dirty="0"/>
            </a:br>
            <a:r>
              <a:rPr lang="en-US" sz="1400" dirty="0"/>
              <a:t> $("p").toggle();</a:t>
            </a:r>
            <a:br>
              <a:rPr lang="en-US" sz="1400" dirty="0"/>
            </a:br>
            <a:r>
              <a:rPr lang="en-US" sz="1400" dirty="0"/>
              <a:t>});</a:t>
            </a:r>
          </a:p>
        </p:txBody>
      </p:sp>
      <p:pic>
        <p:nvPicPr>
          <p:cNvPr id="15" name="Picture 1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17078" y="3162011"/>
            <a:ext cx="720719" cy="738260"/>
          </a:xfrm>
          <a:prstGeom prst="rect">
            <a:avLst/>
          </a:prstGeom>
          <a:ln>
            <a:noFill/>
          </a:ln>
          <a:effectLst/>
        </p:spPr>
      </p:pic>
      <p:sp>
        <p:nvSpPr>
          <p:cNvPr id="16" name="Rectangle 15"/>
          <p:cNvSpPr/>
          <p:nvPr/>
        </p:nvSpPr>
        <p:spPr>
          <a:xfrm>
            <a:off x="6348954" y="4360789"/>
            <a:ext cx="5080893" cy="917074"/>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smtClean="0"/>
              <a:t>Syntax</a:t>
            </a:r>
            <a:r>
              <a:rPr lang="en-US" sz="1400" dirty="0"/>
              <a:t>:</a:t>
            </a:r>
          </a:p>
          <a:p>
            <a:pPr lvl="2"/>
            <a:r>
              <a:rPr lang="en-US" sz="1400" dirty="0"/>
              <a:t>$(selector).toggle(</a:t>
            </a:r>
            <a:r>
              <a:rPr lang="en-US" sz="1400" dirty="0" err="1"/>
              <a:t>speed,callback</a:t>
            </a:r>
            <a:r>
              <a:rPr lang="en-US" sz="1400" dirty="0"/>
              <a:t>);</a:t>
            </a:r>
          </a:p>
        </p:txBody>
      </p:sp>
      <p:pic>
        <p:nvPicPr>
          <p:cNvPr id="17" name="Picture 1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17077" y="4412338"/>
            <a:ext cx="720719" cy="738260"/>
          </a:xfrm>
          <a:prstGeom prst="rect">
            <a:avLst/>
          </a:prstGeom>
          <a:ln>
            <a:noFill/>
          </a:ln>
          <a:effectLst/>
        </p:spPr>
      </p:pic>
    </p:spTree>
    <p:extLst>
      <p:ext uri="{BB962C8B-B14F-4D97-AF65-F5344CB8AC3E}">
        <p14:creationId xmlns:p14="http://schemas.microsoft.com/office/powerpoint/2010/main" val="271821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FADE</a:t>
            </a:r>
            <a:endParaRPr lang="en-US" b="1" dirty="0">
              <a:solidFill>
                <a:schemeClr val="bg1"/>
              </a:solidFill>
              <a:cs typeface="Segoe UI Light" panose="020B0502040204020203" pitchFamily="34" charset="0"/>
            </a:endParaRPr>
          </a:p>
        </p:txBody>
      </p:sp>
      <p:sp>
        <p:nvSpPr>
          <p:cNvPr id="14" name="Rectangle 13"/>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a:solidFill>
                  <a:srgbClr val="191919"/>
                </a:solidFill>
              </a:rPr>
              <a:t>Fading</a:t>
            </a:r>
          </a:p>
        </p:txBody>
      </p:sp>
      <p:sp>
        <p:nvSpPr>
          <p:cNvPr id="15" name="Isosceles Triangle 14"/>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630126" y="1126443"/>
            <a:ext cx="5132307" cy="338554"/>
          </a:xfrm>
          <a:prstGeom prst="rect">
            <a:avLst/>
          </a:prstGeom>
          <a:noFill/>
        </p:spPr>
        <p:txBody>
          <a:bodyPr wrap="square" rtlCol="0">
            <a:spAutoFit/>
          </a:bodyPr>
          <a:lstStyle/>
          <a:p>
            <a:pPr>
              <a:buClr>
                <a:schemeClr val="accent2"/>
              </a:buClr>
            </a:pPr>
            <a:r>
              <a:rPr lang="en-US" sz="1600" dirty="0">
                <a:solidFill>
                  <a:schemeClr val="tx1">
                    <a:lumMod val="75000"/>
                    <a:lumOff val="25000"/>
                  </a:schemeClr>
                </a:solidFill>
              </a:rPr>
              <a:t>With </a:t>
            </a:r>
            <a:r>
              <a:rPr lang="en-US" sz="1600" dirty="0" err="1">
                <a:solidFill>
                  <a:schemeClr val="tx1">
                    <a:lumMod val="75000"/>
                    <a:lumOff val="25000"/>
                  </a:schemeClr>
                </a:solidFill>
              </a:rPr>
              <a:t>jQuery</a:t>
            </a:r>
            <a:r>
              <a:rPr lang="en-US" sz="1600" dirty="0">
                <a:solidFill>
                  <a:schemeClr val="tx1">
                    <a:lumMod val="75000"/>
                    <a:lumOff val="25000"/>
                  </a:schemeClr>
                </a:solidFill>
              </a:rPr>
              <a:t>, you can fade elements in and out of visibility.</a:t>
            </a:r>
          </a:p>
        </p:txBody>
      </p:sp>
      <p:sp>
        <p:nvSpPr>
          <p:cNvPr id="17" name="TextBox 16"/>
          <p:cNvSpPr txBox="1"/>
          <p:nvPr/>
        </p:nvSpPr>
        <p:spPr>
          <a:xfrm>
            <a:off x="621992" y="1652818"/>
            <a:ext cx="6734174" cy="861774"/>
          </a:xfrm>
          <a:prstGeom prst="rect">
            <a:avLst/>
          </a:prstGeom>
          <a:noFill/>
        </p:spPr>
        <p:txBody>
          <a:bodyPr wrap="square" rtlCol="0">
            <a:spAutoFit/>
          </a:bodyPr>
          <a:lstStyle/>
          <a:p>
            <a:r>
              <a:rPr lang="en-IN" dirty="0" err="1"/>
              <a:t>jQuery</a:t>
            </a:r>
            <a:r>
              <a:rPr lang="en-IN" dirty="0"/>
              <a:t> Fading Methods</a:t>
            </a:r>
          </a:p>
          <a:p>
            <a:pPr>
              <a:lnSpc>
                <a:spcPct val="200000"/>
              </a:lnSpc>
              <a:buClr>
                <a:schemeClr val="accent2"/>
              </a:buClr>
            </a:pPr>
            <a:r>
              <a:rPr lang="en-US" sz="1600" dirty="0" err="1" smtClean="0">
                <a:solidFill>
                  <a:schemeClr val="tx1">
                    <a:lumMod val="75000"/>
                    <a:lumOff val="25000"/>
                  </a:schemeClr>
                </a:solidFill>
              </a:rPr>
              <a:t>jQuery</a:t>
            </a:r>
            <a:r>
              <a:rPr lang="en-US" sz="1600" dirty="0" smtClean="0">
                <a:solidFill>
                  <a:schemeClr val="tx1">
                    <a:lumMod val="75000"/>
                    <a:lumOff val="25000"/>
                  </a:schemeClr>
                </a:solidFill>
              </a:rPr>
              <a:t> </a:t>
            </a:r>
            <a:r>
              <a:rPr lang="en-US" sz="1600" dirty="0">
                <a:solidFill>
                  <a:schemeClr val="tx1">
                    <a:lumMod val="75000"/>
                    <a:lumOff val="25000"/>
                  </a:schemeClr>
                </a:solidFill>
              </a:rPr>
              <a:t>has four fade methods</a:t>
            </a:r>
            <a:r>
              <a:rPr lang="en-US" sz="1600" dirty="0" smtClean="0">
                <a:solidFill>
                  <a:schemeClr val="tx1">
                    <a:lumMod val="75000"/>
                    <a:lumOff val="25000"/>
                  </a:schemeClr>
                </a:solidFill>
              </a:rPr>
              <a:t>:</a:t>
            </a:r>
            <a:endParaRPr lang="en-US" sz="1600" dirty="0">
              <a:solidFill>
                <a:schemeClr val="tx1">
                  <a:lumMod val="75000"/>
                  <a:lumOff val="25000"/>
                </a:schemeClr>
              </a:solidFill>
            </a:endParaRPr>
          </a:p>
        </p:txBody>
      </p:sp>
      <p:sp>
        <p:nvSpPr>
          <p:cNvPr id="19" name="TextBox 18"/>
          <p:cNvSpPr txBox="1"/>
          <p:nvPr/>
        </p:nvSpPr>
        <p:spPr>
          <a:xfrm>
            <a:off x="618953" y="2759291"/>
            <a:ext cx="6734174" cy="861774"/>
          </a:xfrm>
          <a:prstGeom prst="rect">
            <a:avLst/>
          </a:prstGeom>
          <a:noFill/>
        </p:spPr>
        <p:txBody>
          <a:bodyPr wrap="square" rtlCol="0">
            <a:spAutoFit/>
          </a:bodyPr>
          <a:lstStyle/>
          <a:p>
            <a:r>
              <a:rPr lang="en-IN" dirty="0" err="1"/>
              <a:t>fadeIn</a:t>
            </a:r>
            <a:r>
              <a:rPr lang="en-IN" dirty="0"/>
              <a:t>() method</a:t>
            </a:r>
          </a:p>
          <a:p>
            <a:pPr marL="285750" indent="-285750">
              <a:lnSpc>
                <a:spcPct val="200000"/>
              </a:lnSpc>
              <a:buClr>
                <a:schemeClr val="accent2"/>
              </a:buClr>
              <a:buFont typeface="Wingdings" panose="05000000000000000000" pitchFamily="2" charset="2"/>
              <a:buChar char="ü"/>
            </a:pPr>
            <a:r>
              <a:rPr lang="en-US" sz="1600" dirty="0" smtClean="0">
                <a:solidFill>
                  <a:schemeClr val="tx1">
                    <a:lumMod val="75000"/>
                    <a:lumOff val="25000"/>
                  </a:schemeClr>
                </a:solidFill>
              </a:rPr>
              <a:t>The </a:t>
            </a:r>
            <a:r>
              <a:rPr lang="en-US" sz="1600" dirty="0" err="1">
                <a:solidFill>
                  <a:schemeClr val="tx1">
                    <a:lumMod val="75000"/>
                    <a:lumOff val="25000"/>
                  </a:schemeClr>
                </a:solidFill>
              </a:rPr>
              <a:t>jQuery</a:t>
            </a:r>
            <a:r>
              <a:rPr lang="en-US" sz="1600" dirty="0">
                <a:solidFill>
                  <a:schemeClr val="tx1">
                    <a:lumMod val="75000"/>
                    <a:lumOff val="25000"/>
                  </a:schemeClr>
                </a:solidFill>
              </a:rPr>
              <a:t> </a:t>
            </a:r>
            <a:r>
              <a:rPr lang="en-US" sz="1600" dirty="0" err="1">
                <a:solidFill>
                  <a:schemeClr val="tx1">
                    <a:lumMod val="75000"/>
                    <a:lumOff val="25000"/>
                  </a:schemeClr>
                </a:solidFill>
              </a:rPr>
              <a:t>fadeIn</a:t>
            </a:r>
            <a:r>
              <a:rPr lang="en-US" sz="1600" dirty="0">
                <a:solidFill>
                  <a:schemeClr val="tx1">
                    <a:lumMod val="75000"/>
                    <a:lumOff val="25000"/>
                  </a:schemeClr>
                </a:solidFill>
              </a:rPr>
              <a:t>() method is used to fade in a hidden element</a:t>
            </a:r>
            <a:r>
              <a:rPr lang="en-US" sz="1600" dirty="0" smtClean="0">
                <a:solidFill>
                  <a:schemeClr val="tx1">
                    <a:lumMod val="75000"/>
                    <a:lumOff val="25000"/>
                  </a:schemeClr>
                </a:solidFill>
              </a:rPr>
              <a:t>.</a:t>
            </a:r>
            <a:endParaRPr lang="en-US" sz="1600" dirty="0">
              <a:solidFill>
                <a:schemeClr val="tx1">
                  <a:lumMod val="75000"/>
                  <a:lumOff val="25000"/>
                </a:schemeClr>
              </a:solidFill>
            </a:endParaRPr>
          </a:p>
        </p:txBody>
      </p:sp>
      <p:sp>
        <p:nvSpPr>
          <p:cNvPr id="18" name="Rectangle 17"/>
          <p:cNvSpPr/>
          <p:nvPr/>
        </p:nvSpPr>
        <p:spPr>
          <a:xfrm>
            <a:off x="5994402" y="3666113"/>
            <a:ext cx="5080893" cy="1040093"/>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Syntax:</a:t>
            </a:r>
          </a:p>
          <a:p>
            <a:pPr lvl="2"/>
            <a:r>
              <a:rPr lang="en-US" sz="1400" dirty="0"/>
              <a:t>$(selector).</a:t>
            </a:r>
            <a:r>
              <a:rPr lang="en-US" sz="1400" dirty="0" err="1"/>
              <a:t>fadeIn</a:t>
            </a:r>
            <a:r>
              <a:rPr lang="en-US" sz="1400" dirty="0"/>
              <a:t>(</a:t>
            </a:r>
            <a:r>
              <a:rPr lang="en-US" sz="1400" dirty="0" err="1"/>
              <a:t>speed,callback</a:t>
            </a:r>
            <a:r>
              <a:rPr lang="en-US" sz="1400" dirty="0"/>
              <a:t>);</a:t>
            </a:r>
          </a:p>
        </p:txBody>
      </p:sp>
      <p:pic>
        <p:nvPicPr>
          <p:cNvPr id="20" name="Picture 1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162525" y="3717663"/>
            <a:ext cx="720719" cy="738260"/>
          </a:xfrm>
          <a:prstGeom prst="rect">
            <a:avLst/>
          </a:prstGeom>
          <a:ln>
            <a:noFill/>
          </a:ln>
          <a:effectLst/>
        </p:spPr>
      </p:pic>
      <p:sp>
        <p:nvSpPr>
          <p:cNvPr id="21" name="Rectangle 20"/>
          <p:cNvSpPr/>
          <p:nvPr/>
        </p:nvSpPr>
        <p:spPr>
          <a:xfrm>
            <a:off x="5994401" y="4800328"/>
            <a:ext cx="5080893" cy="1208586"/>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$("button").</a:t>
            </a:r>
            <a:r>
              <a:rPr lang="en-US" sz="1400" dirty="0" err="1"/>
              <a:t>dblclick</a:t>
            </a:r>
            <a:r>
              <a:rPr lang="en-US" sz="1400" dirty="0"/>
              <a:t>(function(){</a:t>
            </a:r>
            <a:br>
              <a:rPr lang="en-US" sz="1400" dirty="0"/>
            </a:br>
            <a:r>
              <a:rPr lang="en-US" sz="1400" dirty="0"/>
              <a:t> $("#div1").</a:t>
            </a:r>
            <a:r>
              <a:rPr lang="en-US" sz="1400" dirty="0" err="1"/>
              <a:t>fadeIn</a:t>
            </a:r>
            <a:r>
              <a:rPr lang="en-US" sz="1400" dirty="0"/>
              <a:t>(“slow);</a:t>
            </a:r>
            <a:br>
              <a:rPr lang="en-US" sz="1400" dirty="0"/>
            </a:br>
            <a:r>
              <a:rPr lang="en-US" sz="1400" dirty="0"/>
              <a:t> $("#div2").</a:t>
            </a:r>
            <a:r>
              <a:rPr lang="en-US" sz="1400" dirty="0" err="1"/>
              <a:t>fadeIn</a:t>
            </a:r>
            <a:r>
              <a:rPr lang="en-US" sz="1400" dirty="0"/>
              <a:t>(“2000");</a:t>
            </a:r>
            <a:br>
              <a:rPr lang="en-US" sz="1400" dirty="0"/>
            </a:br>
            <a:r>
              <a:rPr lang="en-US" sz="1400" dirty="0"/>
              <a:t>});</a:t>
            </a:r>
          </a:p>
        </p:txBody>
      </p:sp>
      <p:pic>
        <p:nvPicPr>
          <p:cNvPr id="22" name="Picture 2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162524" y="4851878"/>
            <a:ext cx="720719" cy="738260"/>
          </a:xfrm>
          <a:prstGeom prst="rect">
            <a:avLst/>
          </a:prstGeom>
          <a:ln>
            <a:noFill/>
          </a:ln>
          <a:effectLst/>
        </p:spPr>
      </p:pic>
    </p:spTree>
    <p:extLst>
      <p:ext uri="{BB962C8B-B14F-4D97-AF65-F5344CB8AC3E}">
        <p14:creationId xmlns:p14="http://schemas.microsoft.com/office/powerpoint/2010/main" val="347670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500"/>
                                        <p:tgtEl>
                                          <p:spTgt spid="1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xEl>
                                              <p:pRg st="0" end="0"/>
                                            </p:txEl>
                                          </p:spTgt>
                                        </p:tgtEl>
                                        <p:attrNameLst>
                                          <p:attrName>style.visibility</p:attrName>
                                        </p:attrNameLst>
                                      </p:cBhvr>
                                      <p:to>
                                        <p:strVal val="visible"/>
                                      </p:to>
                                    </p:set>
                                    <p:animEffect transition="in" filter="fade">
                                      <p:cBhvr>
                                        <p:cTn id="22" dur="500"/>
                                        <p:tgtEl>
                                          <p:spTgt spid="1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xEl>
                                              <p:pRg st="1" end="1"/>
                                            </p:txEl>
                                          </p:spTgt>
                                        </p:tgtEl>
                                        <p:attrNameLst>
                                          <p:attrName>style.visibility</p:attrName>
                                        </p:attrNameLst>
                                      </p:cBhvr>
                                      <p:to>
                                        <p:strVal val="visible"/>
                                      </p:to>
                                    </p:set>
                                    <p:animEffect transition="in" filter="fade">
                                      <p:cBhvr>
                                        <p:cTn id="27" dur="500"/>
                                        <p:tgtEl>
                                          <p:spTgt spid="1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bldP spid="19" grpId="0" build="p"/>
      <p:bldP spid="18"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FADE</a:t>
            </a:r>
            <a:endParaRPr lang="en-US" b="1" dirty="0">
              <a:solidFill>
                <a:schemeClr val="bg1"/>
              </a:solidFill>
              <a:cs typeface="Segoe UI Light" panose="020B0502040204020203" pitchFamily="34" charset="0"/>
            </a:endParaRPr>
          </a:p>
        </p:txBody>
      </p:sp>
      <p:sp>
        <p:nvSpPr>
          <p:cNvPr id="14" name="TextBox 13"/>
          <p:cNvSpPr txBox="1"/>
          <p:nvPr/>
        </p:nvSpPr>
        <p:spPr>
          <a:xfrm>
            <a:off x="622755" y="1081734"/>
            <a:ext cx="6734174" cy="861774"/>
          </a:xfrm>
          <a:prstGeom prst="rect">
            <a:avLst/>
          </a:prstGeom>
          <a:noFill/>
        </p:spPr>
        <p:txBody>
          <a:bodyPr wrap="square" rtlCol="0">
            <a:spAutoFit/>
          </a:bodyPr>
          <a:lstStyle/>
          <a:p>
            <a:r>
              <a:rPr lang="en-IN" dirty="0" err="1"/>
              <a:t>fadeOut</a:t>
            </a:r>
            <a:r>
              <a:rPr lang="en-IN" dirty="0"/>
              <a:t>() method</a:t>
            </a:r>
          </a:p>
          <a:p>
            <a:pPr marL="285750" indent="-285750">
              <a:lnSpc>
                <a:spcPct val="200000"/>
              </a:lnSpc>
              <a:buClr>
                <a:schemeClr val="accent2"/>
              </a:buClr>
              <a:buFont typeface="Wingdings" panose="05000000000000000000" pitchFamily="2" charset="2"/>
              <a:buChar char="ü"/>
            </a:pPr>
            <a:r>
              <a:rPr lang="en-US" sz="1600" dirty="0">
                <a:solidFill>
                  <a:schemeClr val="tx1">
                    <a:lumMod val="75000"/>
                    <a:lumOff val="25000"/>
                  </a:schemeClr>
                </a:solidFill>
              </a:rPr>
              <a:t>The </a:t>
            </a:r>
            <a:r>
              <a:rPr lang="en-US" sz="1600" dirty="0" err="1">
                <a:solidFill>
                  <a:schemeClr val="tx1">
                    <a:lumMod val="75000"/>
                    <a:lumOff val="25000"/>
                  </a:schemeClr>
                </a:solidFill>
              </a:rPr>
              <a:t>jQuery</a:t>
            </a:r>
            <a:r>
              <a:rPr lang="en-US" sz="1600" dirty="0">
                <a:solidFill>
                  <a:schemeClr val="tx1">
                    <a:lumMod val="75000"/>
                    <a:lumOff val="25000"/>
                  </a:schemeClr>
                </a:solidFill>
              </a:rPr>
              <a:t> </a:t>
            </a:r>
            <a:r>
              <a:rPr lang="en-US" sz="1600" dirty="0" err="1">
                <a:solidFill>
                  <a:schemeClr val="tx1">
                    <a:lumMod val="75000"/>
                    <a:lumOff val="25000"/>
                  </a:schemeClr>
                </a:solidFill>
              </a:rPr>
              <a:t>fadeOut</a:t>
            </a:r>
            <a:r>
              <a:rPr lang="en-US" sz="1600" dirty="0">
                <a:solidFill>
                  <a:schemeClr val="tx1">
                    <a:lumMod val="75000"/>
                    <a:lumOff val="25000"/>
                  </a:schemeClr>
                </a:solidFill>
              </a:rPr>
              <a:t>() method is used to fade out a visible element.</a:t>
            </a:r>
          </a:p>
        </p:txBody>
      </p:sp>
      <p:sp>
        <p:nvSpPr>
          <p:cNvPr id="15" name="TextBox 14"/>
          <p:cNvSpPr txBox="1"/>
          <p:nvPr/>
        </p:nvSpPr>
        <p:spPr>
          <a:xfrm>
            <a:off x="634909" y="3807945"/>
            <a:ext cx="8029086" cy="1384995"/>
          </a:xfrm>
          <a:prstGeom prst="rect">
            <a:avLst/>
          </a:prstGeom>
          <a:noFill/>
        </p:spPr>
        <p:txBody>
          <a:bodyPr wrap="square" rtlCol="0">
            <a:spAutoFit/>
          </a:bodyPr>
          <a:lstStyle/>
          <a:p>
            <a:r>
              <a:rPr lang="en-IN" dirty="0" err="1"/>
              <a:t>fadeToggle</a:t>
            </a:r>
            <a:r>
              <a:rPr lang="en-IN" dirty="0"/>
              <a:t>() </a:t>
            </a:r>
            <a:r>
              <a:rPr lang="en-IN" dirty="0" smtClean="0"/>
              <a:t>method</a:t>
            </a:r>
          </a:p>
          <a:p>
            <a:endParaRPr lang="en-IN" dirty="0"/>
          </a:p>
          <a:p>
            <a:pPr marL="285750" indent="-285750">
              <a:buClr>
                <a:schemeClr val="accent2"/>
              </a:buClr>
              <a:buFont typeface="Wingdings" panose="05000000000000000000" pitchFamily="2" charset="2"/>
              <a:buChar char="ü"/>
            </a:pPr>
            <a:r>
              <a:rPr lang="en-US" sz="1600" dirty="0">
                <a:solidFill>
                  <a:schemeClr val="tx1">
                    <a:lumMod val="75000"/>
                    <a:lumOff val="25000"/>
                  </a:schemeClr>
                </a:solidFill>
              </a:rPr>
              <a:t>The </a:t>
            </a:r>
            <a:r>
              <a:rPr lang="en-US" sz="1600" dirty="0" err="1">
                <a:solidFill>
                  <a:schemeClr val="tx1">
                    <a:lumMod val="75000"/>
                    <a:lumOff val="25000"/>
                  </a:schemeClr>
                </a:solidFill>
              </a:rPr>
              <a:t>jQuery</a:t>
            </a:r>
            <a:r>
              <a:rPr lang="en-US" sz="1600" dirty="0">
                <a:solidFill>
                  <a:schemeClr val="tx1">
                    <a:lumMod val="75000"/>
                    <a:lumOff val="25000"/>
                  </a:schemeClr>
                </a:solidFill>
              </a:rPr>
              <a:t> </a:t>
            </a:r>
            <a:r>
              <a:rPr lang="en-US" sz="1600" dirty="0" err="1">
                <a:solidFill>
                  <a:schemeClr val="tx1">
                    <a:lumMod val="75000"/>
                    <a:lumOff val="25000"/>
                  </a:schemeClr>
                </a:solidFill>
              </a:rPr>
              <a:t>fadeToggle</a:t>
            </a:r>
            <a:r>
              <a:rPr lang="en-US" sz="1600" dirty="0">
                <a:solidFill>
                  <a:schemeClr val="tx1">
                    <a:lumMod val="75000"/>
                    <a:lumOff val="25000"/>
                  </a:schemeClr>
                </a:solidFill>
              </a:rPr>
              <a:t>() method toggles between the </a:t>
            </a:r>
            <a:r>
              <a:rPr lang="en-US" sz="1600" dirty="0" err="1">
                <a:solidFill>
                  <a:schemeClr val="tx1">
                    <a:lumMod val="75000"/>
                    <a:lumOff val="25000"/>
                  </a:schemeClr>
                </a:solidFill>
              </a:rPr>
              <a:t>fadeIn</a:t>
            </a:r>
            <a:r>
              <a:rPr lang="en-US" sz="1600" dirty="0">
                <a:solidFill>
                  <a:schemeClr val="tx1">
                    <a:lumMod val="75000"/>
                    <a:lumOff val="25000"/>
                  </a:schemeClr>
                </a:solidFill>
              </a:rPr>
              <a:t>() and </a:t>
            </a:r>
            <a:r>
              <a:rPr lang="en-US" sz="1600" dirty="0" err="1">
                <a:solidFill>
                  <a:schemeClr val="tx1">
                    <a:lumMod val="75000"/>
                    <a:lumOff val="25000"/>
                  </a:schemeClr>
                </a:solidFill>
              </a:rPr>
              <a:t>fadeOut</a:t>
            </a:r>
            <a:r>
              <a:rPr lang="en-US" sz="1600" dirty="0">
                <a:solidFill>
                  <a:schemeClr val="tx1">
                    <a:lumMod val="75000"/>
                    <a:lumOff val="25000"/>
                  </a:schemeClr>
                </a:solidFill>
              </a:rPr>
              <a:t>() methods. If the elements are faded out, </a:t>
            </a:r>
            <a:r>
              <a:rPr lang="en-US" sz="1600" dirty="0" err="1">
                <a:solidFill>
                  <a:schemeClr val="tx1">
                    <a:lumMod val="75000"/>
                    <a:lumOff val="25000"/>
                  </a:schemeClr>
                </a:solidFill>
              </a:rPr>
              <a:t>fadeToggle</a:t>
            </a:r>
            <a:r>
              <a:rPr lang="en-US" sz="1600" dirty="0">
                <a:solidFill>
                  <a:schemeClr val="tx1">
                    <a:lumMod val="75000"/>
                    <a:lumOff val="25000"/>
                  </a:schemeClr>
                </a:solidFill>
              </a:rPr>
              <a:t>() will fade them </a:t>
            </a:r>
            <a:r>
              <a:rPr lang="en-US" sz="1600" dirty="0" smtClean="0">
                <a:solidFill>
                  <a:schemeClr val="tx1">
                    <a:lumMod val="75000"/>
                    <a:lumOff val="25000"/>
                  </a:schemeClr>
                </a:solidFill>
              </a:rPr>
              <a:t>in. If </a:t>
            </a:r>
            <a:r>
              <a:rPr lang="en-US" sz="1600" dirty="0">
                <a:solidFill>
                  <a:schemeClr val="tx1">
                    <a:lumMod val="75000"/>
                    <a:lumOff val="25000"/>
                  </a:schemeClr>
                </a:solidFill>
              </a:rPr>
              <a:t>the elements are faded in, </a:t>
            </a:r>
            <a:r>
              <a:rPr lang="en-US" sz="1600" dirty="0" err="1">
                <a:solidFill>
                  <a:schemeClr val="tx1">
                    <a:lumMod val="75000"/>
                    <a:lumOff val="25000"/>
                  </a:schemeClr>
                </a:solidFill>
              </a:rPr>
              <a:t>fadeToggle</a:t>
            </a:r>
            <a:r>
              <a:rPr lang="en-US" sz="1600" dirty="0">
                <a:solidFill>
                  <a:schemeClr val="tx1">
                    <a:lumMod val="75000"/>
                    <a:lumOff val="25000"/>
                  </a:schemeClr>
                </a:solidFill>
              </a:rPr>
              <a:t>() will fade them out.</a:t>
            </a:r>
          </a:p>
        </p:txBody>
      </p:sp>
      <p:sp>
        <p:nvSpPr>
          <p:cNvPr id="16" name="Rectangle 15"/>
          <p:cNvSpPr/>
          <p:nvPr/>
        </p:nvSpPr>
        <p:spPr>
          <a:xfrm>
            <a:off x="5965403" y="1821765"/>
            <a:ext cx="5080893" cy="904148"/>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Syntax:</a:t>
            </a:r>
          </a:p>
          <a:p>
            <a:pPr lvl="2"/>
            <a:r>
              <a:rPr lang="en-US" sz="1400" dirty="0"/>
              <a:t>$(selector).</a:t>
            </a:r>
            <a:r>
              <a:rPr lang="en-US" sz="1400" dirty="0" err="1"/>
              <a:t>fadeOut</a:t>
            </a:r>
            <a:r>
              <a:rPr lang="en-US" sz="1400" dirty="0"/>
              <a:t>(</a:t>
            </a:r>
            <a:r>
              <a:rPr lang="en-US" sz="1400" dirty="0" err="1"/>
              <a:t>speed,callback</a:t>
            </a:r>
            <a:r>
              <a:rPr lang="en-US" sz="1400" dirty="0"/>
              <a:t>);</a:t>
            </a:r>
          </a:p>
        </p:txBody>
      </p:sp>
      <p:pic>
        <p:nvPicPr>
          <p:cNvPr id="17" name="Picture 1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133526" y="1873314"/>
            <a:ext cx="720719" cy="738260"/>
          </a:xfrm>
          <a:prstGeom prst="rect">
            <a:avLst/>
          </a:prstGeom>
          <a:ln>
            <a:noFill/>
          </a:ln>
          <a:effectLst/>
        </p:spPr>
      </p:pic>
      <p:sp>
        <p:nvSpPr>
          <p:cNvPr id="18" name="Rectangle 17"/>
          <p:cNvSpPr/>
          <p:nvPr/>
        </p:nvSpPr>
        <p:spPr>
          <a:xfrm>
            <a:off x="5979916" y="2738268"/>
            <a:ext cx="5080893" cy="1208586"/>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$("button").</a:t>
            </a:r>
            <a:r>
              <a:rPr lang="en-US" sz="1400" dirty="0" err="1"/>
              <a:t>dblclick</a:t>
            </a:r>
            <a:r>
              <a:rPr lang="en-US" sz="1400" dirty="0"/>
              <a:t>(function(){</a:t>
            </a:r>
            <a:br>
              <a:rPr lang="en-US" sz="1400" dirty="0"/>
            </a:br>
            <a:r>
              <a:rPr lang="en-US" sz="1400" dirty="0"/>
              <a:t> $("#div1").</a:t>
            </a:r>
            <a:r>
              <a:rPr lang="en-US" sz="1400" dirty="0" err="1"/>
              <a:t>fadeOut</a:t>
            </a:r>
            <a:r>
              <a:rPr lang="en-US" sz="1400" dirty="0"/>
              <a:t>(“slow);</a:t>
            </a:r>
            <a:br>
              <a:rPr lang="en-US" sz="1400" dirty="0"/>
            </a:br>
            <a:r>
              <a:rPr lang="en-US" sz="1400" dirty="0"/>
              <a:t> $("#div2").</a:t>
            </a:r>
            <a:r>
              <a:rPr lang="en-US" sz="1400" dirty="0" err="1"/>
              <a:t>fadeOut</a:t>
            </a:r>
            <a:r>
              <a:rPr lang="en-US" sz="1400" dirty="0"/>
              <a:t>(“3000);</a:t>
            </a:r>
            <a:br>
              <a:rPr lang="en-US" sz="1400" dirty="0"/>
            </a:br>
            <a:r>
              <a:rPr lang="en-US" sz="1400" dirty="0"/>
              <a:t>});</a:t>
            </a:r>
          </a:p>
        </p:txBody>
      </p:sp>
      <p:pic>
        <p:nvPicPr>
          <p:cNvPr id="19" name="Picture 1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148039" y="2789818"/>
            <a:ext cx="720719" cy="738260"/>
          </a:xfrm>
          <a:prstGeom prst="rect">
            <a:avLst/>
          </a:prstGeom>
          <a:ln>
            <a:noFill/>
          </a:ln>
          <a:effectLst/>
        </p:spPr>
      </p:pic>
      <p:sp>
        <p:nvSpPr>
          <p:cNvPr id="20" name="Rectangle 19"/>
          <p:cNvSpPr/>
          <p:nvPr/>
        </p:nvSpPr>
        <p:spPr>
          <a:xfrm>
            <a:off x="5979915" y="5021438"/>
            <a:ext cx="5080893" cy="904148"/>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Syntax:</a:t>
            </a:r>
          </a:p>
          <a:p>
            <a:pPr lvl="2"/>
            <a:r>
              <a:rPr lang="en-US" sz="1400" dirty="0"/>
              <a:t>$(selector).</a:t>
            </a:r>
            <a:r>
              <a:rPr lang="en-US" sz="1400" dirty="0" err="1"/>
              <a:t>fadeToggle</a:t>
            </a:r>
            <a:r>
              <a:rPr lang="en-US" sz="1400" dirty="0"/>
              <a:t>(</a:t>
            </a:r>
            <a:r>
              <a:rPr lang="en-US" sz="1400" dirty="0" err="1"/>
              <a:t>speed,callback</a:t>
            </a:r>
            <a:r>
              <a:rPr lang="en-US" sz="1400" dirty="0"/>
              <a:t>);</a:t>
            </a:r>
          </a:p>
        </p:txBody>
      </p:sp>
      <p:pic>
        <p:nvPicPr>
          <p:cNvPr id="21" name="Picture 2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148038" y="5072987"/>
            <a:ext cx="720719" cy="738260"/>
          </a:xfrm>
          <a:prstGeom prst="rect">
            <a:avLst/>
          </a:prstGeom>
          <a:ln>
            <a:noFill/>
          </a:ln>
          <a:effectLst/>
        </p:spPr>
      </p:pic>
      <p:sp>
        <p:nvSpPr>
          <p:cNvPr id="22" name="Isosceles Triangle 21"/>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7336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animEffect transition="in" filter="fade">
                                      <p:cBhvr>
                                        <p:cTn id="33" dur="500"/>
                                        <p:tgtEl>
                                          <p:spTgt spid="15">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xEl>
                                              <p:pRg st="2" end="2"/>
                                            </p:txEl>
                                          </p:spTgt>
                                        </p:tgtEl>
                                        <p:attrNameLst>
                                          <p:attrName>style.visibility</p:attrName>
                                        </p:attrNameLst>
                                      </p:cBhvr>
                                      <p:to>
                                        <p:strVal val="visible"/>
                                      </p:to>
                                    </p:set>
                                    <p:animEffect transition="in" filter="fade">
                                      <p:cBhvr>
                                        <p:cTn id="38" dur="500"/>
                                        <p:tgtEl>
                                          <p:spTgt spid="15">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P spid="16" grpId="0" animBg="1"/>
      <p:bldP spid="18"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FADE</a:t>
            </a:r>
            <a:endParaRPr lang="en-US" b="1" dirty="0">
              <a:solidFill>
                <a:schemeClr val="bg1"/>
              </a:solidFill>
              <a:cs typeface="Segoe UI Light" panose="020B0502040204020203" pitchFamily="34" charset="0"/>
            </a:endParaRPr>
          </a:p>
        </p:txBody>
      </p:sp>
      <p:sp>
        <p:nvSpPr>
          <p:cNvPr id="13" name="TextBox 12"/>
          <p:cNvSpPr txBox="1"/>
          <p:nvPr/>
        </p:nvSpPr>
        <p:spPr>
          <a:xfrm>
            <a:off x="622755" y="1105721"/>
            <a:ext cx="5313094" cy="1138773"/>
          </a:xfrm>
          <a:prstGeom prst="rect">
            <a:avLst/>
          </a:prstGeom>
          <a:noFill/>
        </p:spPr>
        <p:txBody>
          <a:bodyPr wrap="square" rtlCol="0">
            <a:spAutoFit/>
          </a:bodyPr>
          <a:lstStyle/>
          <a:p>
            <a:r>
              <a:rPr lang="en-IN" dirty="0" err="1"/>
              <a:t>fadeTo</a:t>
            </a:r>
            <a:r>
              <a:rPr lang="en-IN" dirty="0"/>
              <a:t>() </a:t>
            </a:r>
            <a:r>
              <a:rPr lang="en-IN" dirty="0" smtClean="0"/>
              <a:t>method</a:t>
            </a:r>
          </a:p>
          <a:p>
            <a:endParaRPr lang="en-IN" dirty="0"/>
          </a:p>
          <a:p>
            <a:pPr marL="285750" indent="-285750">
              <a:buClr>
                <a:schemeClr val="accent2"/>
              </a:buClr>
              <a:buFont typeface="Wingdings" panose="05000000000000000000" pitchFamily="2" charset="2"/>
              <a:buChar char="ü"/>
            </a:pPr>
            <a:r>
              <a:rPr lang="en-US" sz="1600" dirty="0">
                <a:solidFill>
                  <a:schemeClr val="tx1">
                    <a:lumMod val="75000"/>
                    <a:lumOff val="25000"/>
                  </a:schemeClr>
                </a:solidFill>
              </a:rPr>
              <a:t>The </a:t>
            </a:r>
            <a:r>
              <a:rPr lang="en-US" sz="1600" dirty="0" err="1">
                <a:solidFill>
                  <a:schemeClr val="tx1">
                    <a:lumMod val="75000"/>
                    <a:lumOff val="25000"/>
                  </a:schemeClr>
                </a:solidFill>
              </a:rPr>
              <a:t>jQuery</a:t>
            </a:r>
            <a:r>
              <a:rPr lang="en-US" sz="1600" dirty="0">
                <a:solidFill>
                  <a:schemeClr val="tx1">
                    <a:lumMod val="75000"/>
                    <a:lumOff val="25000"/>
                  </a:schemeClr>
                </a:solidFill>
              </a:rPr>
              <a:t> </a:t>
            </a:r>
            <a:r>
              <a:rPr lang="en-US" sz="1600" dirty="0" err="1">
                <a:solidFill>
                  <a:schemeClr val="tx1">
                    <a:lumMod val="75000"/>
                    <a:lumOff val="25000"/>
                  </a:schemeClr>
                </a:solidFill>
              </a:rPr>
              <a:t>fadeTo</a:t>
            </a:r>
            <a:r>
              <a:rPr lang="en-US" sz="1600" dirty="0">
                <a:solidFill>
                  <a:schemeClr val="tx1">
                    <a:lumMod val="75000"/>
                    <a:lumOff val="25000"/>
                  </a:schemeClr>
                </a:solidFill>
              </a:rPr>
              <a:t>() method allows fading to a given opacity (value between 0 and 1).</a:t>
            </a:r>
          </a:p>
        </p:txBody>
      </p:sp>
      <p:sp>
        <p:nvSpPr>
          <p:cNvPr id="14" name="Rectangle 13"/>
          <p:cNvSpPr/>
          <p:nvPr/>
        </p:nvSpPr>
        <p:spPr>
          <a:xfrm>
            <a:off x="5935849" y="3440266"/>
            <a:ext cx="5080893" cy="904148"/>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Syntax:</a:t>
            </a:r>
          </a:p>
          <a:p>
            <a:pPr lvl="2"/>
            <a:r>
              <a:rPr lang="en-US" sz="1400" dirty="0"/>
              <a:t>$(selector).</a:t>
            </a:r>
            <a:r>
              <a:rPr lang="en-US" sz="1400" dirty="0" err="1"/>
              <a:t>fadeTo</a:t>
            </a:r>
            <a:r>
              <a:rPr lang="en-US" sz="1400" dirty="0"/>
              <a:t>(</a:t>
            </a:r>
            <a:r>
              <a:rPr lang="en-US" sz="1400" dirty="0" err="1"/>
              <a:t>speed,opacity,callback</a:t>
            </a:r>
            <a:r>
              <a:rPr lang="en-US" sz="1400" dirty="0"/>
              <a:t>);</a:t>
            </a:r>
          </a:p>
        </p:txBody>
      </p:sp>
      <p:pic>
        <p:nvPicPr>
          <p:cNvPr id="15" name="Picture 1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103972" y="3483808"/>
            <a:ext cx="720719" cy="738260"/>
          </a:xfrm>
          <a:prstGeom prst="rect">
            <a:avLst/>
          </a:prstGeom>
          <a:ln>
            <a:noFill/>
          </a:ln>
          <a:effectLst/>
        </p:spPr>
      </p:pic>
      <p:sp>
        <p:nvSpPr>
          <p:cNvPr id="16" name="Rectangle 15"/>
          <p:cNvSpPr/>
          <p:nvPr/>
        </p:nvSpPr>
        <p:spPr>
          <a:xfrm>
            <a:off x="5919891" y="916679"/>
            <a:ext cx="5080893" cy="1208586"/>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$("button").</a:t>
            </a:r>
            <a:r>
              <a:rPr lang="en-US" sz="1400" dirty="0" err="1"/>
              <a:t>dblclick</a:t>
            </a:r>
            <a:r>
              <a:rPr lang="en-US" sz="1400" dirty="0"/>
              <a:t>(function(){</a:t>
            </a:r>
            <a:br>
              <a:rPr lang="en-US" sz="1400" dirty="0"/>
            </a:br>
            <a:r>
              <a:rPr lang="en-US" sz="1400" dirty="0"/>
              <a:t> $("#div1").</a:t>
            </a:r>
            <a:r>
              <a:rPr lang="en-US" sz="1400" dirty="0" err="1"/>
              <a:t>fadeToggle</a:t>
            </a:r>
            <a:r>
              <a:rPr lang="en-US" sz="1400" dirty="0"/>
              <a:t>(“slow);</a:t>
            </a:r>
            <a:br>
              <a:rPr lang="en-US" sz="1400" dirty="0"/>
            </a:br>
            <a:r>
              <a:rPr lang="en-US" sz="1400" dirty="0"/>
              <a:t> $("#div2").</a:t>
            </a:r>
            <a:r>
              <a:rPr lang="en-US" sz="1400" dirty="0" err="1"/>
              <a:t>fadeToggle</a:t>
            </a:r>
            <a:r>
              <a:rPr lang="en-US" sz="1400" dirty="0"/>
              <a:t>(4000);</a:t>
            </a:r>
            <a:br>
              <a:rPr lang="en-US" sz="1400" dirty="0"/>
            </a:br>
            <a:r>
              <a:rPr lang="en-US" sz="1400" dirty="0"/>
              <a:t>});</a:t>
            </a:r>
          </a:p>
        </p:txBody>
      </p:sp>
      <p:pic>
        <p:nvPicPr>
          <p:cNvPr id="17" name="Picture 1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088014" y="974736"/>
            <a:ext cx="720719" cy="738260"/>
          </a:xfrm>
          <a:prstGeom prst="rect">
            <a:avLst/>
          </a:prstGeom>
          <a:ln>
            <a:noFill/>
          </a:ln>
          <a:effectLst/>
        </p:spPr>
      </p:pic>
      <p:sp>
        <p:nvSpPr>
          <p:cNvPr id="18" name="Rectangle 17"/>
          <p:cNvSpPr/>
          <p:nvPr/>
        </p:nvSpPr>
        <p:spPr>
          <a:xfrm>
            <a:off x="5919889" y="4387855"/>
            <a:ext cx="5080893" cy="1266699"/>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$("button").</a:t>
            </a:r>
            <a:r>
              <a:rPr lang="en-US" sz="1400" dirty="0" err="1"/>
              <a:t>dblclick</a:t>
            </a:r>
            <a:r>
              <a:rPr lang="en-US" sz="1400" dirty="0"/>
              <a:t>(function(){</a:t>
            </a:r>
            <a:br>
              <a:rPr lang="en-US" sz="1400" dirty="0"/>
            </a:br>
            <a:r>
              <a:rPr lang="en-US" sz="1400" dirty="0"/>
              <a:t> $("#div1").</a:t>
            </a:r>
            <a:r>
              <a:rPr lang="en-US" sz="1400" dirty="0" err="1"/>
              <a:t>fadeTo</a:t>
            </a:r>
            <a:r>
              <a:rPr lang="en-US" sz="1400" dirty="0"/>
              <a:t>("slow", 0.15);</a:t>
            </a:r>
            <a:br>
              <a:rPr lang="en-US" sz="1400" dirty="0"/>
            </a:br>
            <a:r>
              <a:rPr lang="en-US" sz="1400" dirty="0"/>
              <a:t> $("#div2").</a:t>
            </a:r>
            <a:r>
              <a:rPr lang="en-US" sz="1400" dirty="0" err="1"/>
              <a:t>fadeTo</a:t>
            </a:r>
            <a:r>
              <a:rPr lang="en-US" sz="1400" dirty="0"/>
              <a:t>("slow", 0.65);</a:t>
            </a:r>
            <a:br>
              <a:rPr lang="en-US" sz="1400" dirty="0"/>
            </a:br>
            <a:r>
              <a:rPr lang="en-US" sz="1400" dirty="0"/>
              <a:t>});</a:t>
            </a:r>
          </a:p>
        </p:txBody>
      </p:sp>
      <p:pic>
        <p:nvPicPr>
          <p:cNvPr id="19" name="Picture 1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088012" y="4442858"/>
            <a:ext cx="720719" cy="738260"/>
          </a:xfrm>
          <a:prstGeom prst="rect">
            <a:avLst/>
          </a:prstGeom>
          <a:ln>
            <a:noFill/>
          </a:ln>
          <a:effectLst/>
        </p:spPr>
      </p:pic>
      <p:sp>
        <p:nvSpPr>
          <p:cNvPr id="20" name="Isosceles Triangle 19"/>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8569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500"/>
                                        <p:tgtEl>
                                          <p:spTgt spid="1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xEl>
                                              <p:pRg st="2" end="2"/>
                                            </p:txEl>
                                          </p:spTgt>
                                        </p:tgtEl>
                                        <p:attrNameLst>
                                          <p:attrName>style.visibility</p:attrName>
                                        </p:attrNameLst>
                                      </p:cBhvr>
                                      <p:to>
                                        <p:strVal val="visible"/>
                                      </p:to>
                                    </p:set>
                                    <p:animEffect transition="in" filter="fade">
                                      <p:cBhvr>
                                        <p:cTn id="20" dur="500"/>
                                        <p:tgtEl>
                                          <p:spTgt spid="1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animBg="1"/>
      <p:bldP spid="16"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SLIDE</a:t>
            </a:r>
            <a:endParaRPr lang="en-US" b="1" dirty="0">
              <a:solidFill>
                <a:schemeClr val="bg1"/>
              </a:solidFill>
              <a:cs typeface="Segoe UI Light" panose="020B0502040204020203" pitchFamily="34" charset="0"/>
            </a:endParaRPr>
          </a:p>
        </p:txBody>
      </p:sp>
      <p:sp>
        <p:nvSpPr>
          <p:cNvPr id="13" name="Rectangle 12"/>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a:solidFill>
                  <a:srgbClr val="191919"/>
                </a:solidFill>
              </a:rPr>
              <a:t>Sliding</a:t>
            </a:r>
          </a:p>
        </p:txBody>
      </p:sp>
      <p:sp>
        <p:nvSpPr>
          <p:cNvPr id="14" name="Isosceles Triangle 13"/>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627731" y="1134522"/>
            <a:ext cx="5132307" cy="338554"/>
          </a:xfrm>
          <a:prstGeom prst="rect">
            <a:avLst/>
          </a:prstGeom>
          <a:noFill/>
        </p:spPr>
        <p:txBody>
          <a:bodyPr wrap="square" rtlCol="0">
            <a:spAutoFit/>
          </a:bodyPr>
          <a:lstStyle/>
          <a:p>
            <a:pPr>
              <a:buClr>
                <a:schemeClr val="accent2"/>
              </a:buClr>
            </a:pPr>
            <a:r>
              <a:rPr lang="en-US" sz="1600" dirty="0">
                <a:solidFill>
                  <a:schemeClr val="tx1">
                    <a:lumMod val="75000"/>
                    <a:lumOff val="25000"/>
                  </a:schemeClr>
                </a:solidFill>
              </a:rPr>
              <a:t>The </a:t>
            </a:r>
            <a:r>
              <a:rPr lang="en-US" sz="1600" dirty="0" err="1">
                <a:solidFill>
                  <a:schemeClr val="tx1">
                    <a:lumMod val="75000"/>
                    <a:lumOff val="25000"/>
                  </a:schemeClr>
                </a:solidFill>
              </a:rPr>
              <a:t>jQuery</a:t>
            </a:r>
            <a:r>
              <a:rPr lang="en-US" sz="1600" dirty="0">
                <a:solidFill>
                  <a:schemeClr val="tx1">
                    <a:lumMod val="75000"/>
                    <a:lumOff val="25000"/>
                  </a:schemeClr>
                </a:solidFill>
              </a:rPr>
              <a:t> slide() method slides elements up and down.</a:t>
            </a:r>
          </a:p>
        </p:txBody>
      </p:sp>
      <p:sp>
        <p:nvSpPr>
          <p:cNvPr id="16" name="TextBox 15"/>
          <p:cNvSpPr txBox="1"/>
          <p:nvPr/>
        </p:nvSpPr>
        <p:spPr>
          <a:xfrm>
            <a:off x="631975" y="1899482"/>
            <a:ext cx="6734174" cy="892552"/>
          </a:xfrm>
          <a:prstGeom prst="rect">
            <a:avLst/>
          </a:prstGeom>
          <a:noFill/>
        </p:spPr>
        <p:txBody>
          <a:bodyPr wrap="square" rtlCol="0">
            <a:spAutoFit/>
          </a:bodyPr>
          <a:lstStyle/>
          <a:p>
            <a:r>
              <a:rPr lang="en-IN" dirty="0" err="1"/>
              <a:t>jQuery</a:t>
            </a:r>
            <a:r>
              <a:rPr lang="en-IN" dirty="0"/>
              <a:t> Sliding Methods</a:t>
            </a:r>
          </a:p>
          <a:p>
            <a:endParaRPr lang="en-IN" dirty="0"/>
          </a:p>
          <a:p>
            <a:pPr>
              <a:buClr>
                <a:schemeClr val="accent2"/>
              </a:buClr>
            </a:pPr>
            <a:r>
              <a:rPr lang="en-US" sz="1600" dirty="0" err="1">
                <a:solidFill>
                  <a:schemeClr val="tx1">
                    <a:lumMod val="75000"/>
                    <a:lumOff val="25000"/>
                  </a:schemeClr>
                </a:solidFill>
              </a:rPr>
              <a:t>jQuery</a:t>
            </a:r>
            <a:r>
              <a:rPr lang="en-US" sz="1600" dirty="0">
                <a:solidFill>
                  <a:schemeClr val="tx1">
                    <a:lumMod val="75000"/>
                    <a:lumOff val="25000"/>
                  </a:schemeClr>
                </a:solidFill>
              </a:rPr>
              <a:t> has three slide methods:</a:t>
            </a:r>
          </a:p>
        </p:txBody>
      </p:sp>
      <p:sp>
        <p:nvSpPr>
          <p:cNvPr id="18" name="TextBox 17"/>
          <p:cNvSpPr txBox="1"/>
          <p:nvPr/>
        </p:nvSpPr>
        <p:spPr>
          <a:xfrm>
            <a:off x="631975" y="2993496"/>
            <a:ext cx="6734174" cy="892552"/>
          </a:xfrm>
          <a:prstGeom prst="rect">
            <a:avLst/>
          </a:prstGeom>
          <a:noFill/>
        </p:spPr>
        <p:txBody>
          <a:bodyPr wrap="square" rtlCol="0">
            <a:spAutoFit/>
          </a:bodyPr>
          <a:lstStyle/>
          <a:p>
            <a:r>
              <a:rPr lang="en-IN" dirty="0" err="1"/>
              <a:t>slideDown</a:t>
            </a:r>
            <a:r>
              <a:rPr lang="en-IN" dirty="0"/>
              <a:t>() </a:t>
            </a:r>
            <a:r>
              <a:rPr lang="en-IN" dirty="0" smtClean="0"/>
              <a:t>method</a:t>
            </a:r>
          </a:p>
          <a:p>
            <a:endParaRPr lang="en-IN" dirty="0"/>
          </a:p>
          <a:p>
            <a:pPr marL="285750" indent="-285750">
              <a:buClr>
                <a:schemeClr val="accent2"/>
              </a:buClr>
              <a:buFont typeface="Wingdings" panose="05000000000000000000" pitchFamily="2" charset="2"/>
              <a:buChar char="ü"/>
            </a:pPr>
            <a:r>
              <a:rPr lang="en-US" sz="1600" dirty="0">
                <a:solidFill>
                  <a:schemeClr val="tx1">
                    <a:lumMod val="75000"/>
                    <a:lumOff val="25000"/>
                  </a:schemeClr>
                </a:solidFill>
              </a:rPr>
              <a:t>The </a:t>
            </a:r>
            <a:r>
              <a:rPr lang="en-US" sz="1600" dirty="0" err="1">
                <a:solidFill>
                  <a:schemeClr val="tx1">
                    <a:lumMod val="75000"/>
                    <a:lumOff val="25000"/>
                  </a:schemeClr>
                </a:solidFill>
              </a:rPr>
              <a:t>jQuery</a:t>
            </a:r>
            <a:r>
              <a:rPr lang="en-US" sz="1600" dirty="0">
                <a:solidFill>
                  <a:schemeClr val="tx1">
                    <a:lumMod val="75000"/>
                    <a:lumOff val="25000"/>
                  </a:schemeClr>
                </a:solidFill>
              </a:rPr>
              <a:t> </a:t>
            </a:r>
            <a:r>
              <a:rPr lang="en-US" sz="1600" dirty="0" err="1">
                <a:solidFill>
                  <a:schemeClr val="tx1">
                    <a:lumMod val="75000"/>
                    <a:lumOff val="25000"/>
                  </a:schemeClr>
                </a:solidFill>
              </a:rPr>
              <a:t>slideDown</a:t>
            </a:r>
            <a:r>
              <a:rPr lang="en-US" sz="1600" dirty="0">
                <a:solidFill>
                  <a:schemeClr val="tx1">
                    <a:lumMod val="75000"/>
                    <a:lumOff val="25000"/>
                  </a:schemeClr>
                </a:solidFill>
              </a:rPr>
              <a:t>() method is used to slide down an element.</a:t>
            </a:r>
          </a:p>
        </p:txBody>
      </p:sp>
      <p:sp>
        <p:nvSpPr>
          <p:cNvPr id="17" name="Rectangle 16"/>
          <p:cNvSpPr/>
          <p:nvPr/>
        </p:nvSpPr>
        <p:spPr>
          <a:xfrm>
            <a:off x="6008413" y="3933647"/>
            <a:ext cx="5080893" cy="904148"/>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Syntax:</a:t>
            </a:r>
          </a:p>
          <a:p>
            <a:pPr lvl="2"/>
            <a:r>
              <a:rPr lang="en-US" sz="1400" dirty="0"/>
              <a:t>$(selector).</a:t>
            </a:r>
            <a:r>
              <a:rPr lang="en-US" sz="1400" dirty="0" err="1"/>
              <a:t>slideDown</a:t>
            </a:r>
            <a:r>
              <a:rPr lang="en-US" sz="1400" dirty="0"/>
              <a:t>(</a:t>
            </a:r>
            <a:r>
              <a:rPr lang="en-US" sz="1400" dirty="0" err="1"/>
              <a:t>speed,callback</a:t>
            </a:r>
            <a:r>
              <a:rPr lang="en-US" sz="1400" dirty="0"/>
              <a:t>);</a:t>
            </a:r>
          </a:p>
        </p:txBody>
      </p:sp>
      <p:pic>
        <p:nvPicPr>
          <p:cNvPr id="19" name="Picture 1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176536" y="3977189"/>
            <a:ext cx="720719" cy="738260"/>
          </a:xfrm>
          <a:prstGeom prst="rect">
            <a:avLst/>
          </a:prstGeom>
          <a:ln>
            <a:noFill/>
          </a:ln>
          <a:effectLst/>
        </p:spPr>
      </p:pic>
      <p:sp>
        <p:nvSpPr>
          <p:cNvPr id="20" name="Rectangle 19"/>
          <p:cNvSpPr/>
          <p:nvPr/>
        </p:nvSpPr>
        <p:spPr>
          <a:xfrm>
            <a:off x="5992453" y="4895756"/>
            <a:ext cx="5080893" cy="1040487"/>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$("#flip").</a:t>
            </a:r>
            <a:r>
              <a:rPr lang="en-US" sz="1400" dirty="0" err="1"/>
              <a:t>dblclick</a:t>
            </a:r>
            <a:r>
              <a:rPr lang="en-US" sz="1400" dirty="0"/>
              <a:t>(function(){</a:t>
            </a:r>
            <a:br>
              <a:rPr lang="en-US" sz="1400" dirty="0"/>
            </a:br>
            <a:r>
              <a:rPr lang="en-US" sz="1400" dirty="0"/>
              <a:t> $("#panel").</a:t>
            </a:r>
            <a:r>
              <a:rPr lang="en-US" sz="1400" dirty="0" err="1"/>
              <a:t>slideDown</a:t>
            </a:r>
            <a:r>
              <a:rPr lang="en-US" sz="1400" dirty="0"/>
              <a:t>();</a:t>
            </a:r>
            <a:br>
              <a:rPr lang="en-US" sz="1400" dirty="0"/>
            </a:br>
            <a:r>
              <a:rPr lang="en-US" sz="1400" dirty="0"/>
              <a:t>});</a:t>
            </a:r>
          </a:p>
        </p:txBody>
      </p:sp>
      <p:pic>
        <p:nvPicPr>
          <p:cNvPr id="21" name="Picture 2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160576" y="4950759"/>
            <a:ext cx="720719" cy="738260"/>
          </a:xfrm>
          <a:prstGeom prst="rect">
            <a:avLst/>
          </a:prstGeom>
          <a:ln>
            <a:noFill/>
          </a:ln>
          <a:effectLst/>
        </p:spPr>
      </p:pic>
    </p:spTree>
    <p:extLst>
      <p:ext uri="{BB962C8B-B14F-4D97-AF65-F5344CB8AC3E}">
        <p14:creationId xmlns:p14="http://schemas.microsoft.com/office/powerpoint/2010/main" val="186923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fade">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xEl>
                                              <p:pRg st="2" end="2"/>
                                            </p:txEl>
                                          </p:spTgt>
                                        </p:tgtEl>
                                        <p:attrNameLst>
                                          <p:attrName>style.visibility</p:attrName>
                                        </p:attrNameLst>
                                      </p:cBhvr>
                                      <p:to>
                                        <p:strVal val="visible"/>
                                      </p:to>
                                    </p:set>
                                    <p:animEffect transition="in" filter="fade">
                                      <p:cBhvr>
                                        <p:cTn id="27" dur="500"/>
                                        <p:tgtEl>
                                          <p:spTgt spid="1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build="p"/>
      <p:bldP spid="18" grpId="0" build="p"/>
      <p:bldP spid="17"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SLIDE</a:t>
            </a:r>
            <a:endParaRPr lang="en-US" b="1" dirty="0">
              <a:solidFill>
                <a:schemeClr val="bg1"/>
              </a:solidFill>
              <a:cs typeface="Segoe UI Light" panose="020B0502040204020203" pitchFamily="34" charset="0"/>
            </a:endParaRPr>
          </a:p>
        </p:txBody>
      </p:sp>
      <p:sp>
        <p:nvSpPr>
          <p:cNvPr id="15" name="TextBox 14"/>
          <p:cNvSpPr txBox="1"/>
          <p:nvPr/>
        </p:nvSpPr>
        <p:spPr>
          <a:xfrm>
            <a:off x="626535" y="1084024"/>
            <a:ext cx="6734174" cy="892552"/>
          </a:xfrm>
          <a:prstGeom prst="rect">
            <a:avLst/>
          </a:prstGeom>
          <a:noFill/>
        </p:spPr>
        <p:txBody>
          <a:bodyPr wrap="square" rtlCol="0">
            <a:spAutoFit/>
          </a:bodyPr>
          <a:lstStyle/>
          <a:p>
            <a:r>
              <a:rPr lang="en-IN" dirty="0" err="1"/>
              <a:t>SlideUp</a:t>
            </a:r>
            <a:r>
              <a:rPr lang="en-IN" dirty="0"/>
              <a:t>() method</a:t>
            </a:r>
          </a:p>
          <a:p>
            <a:endParaRPr lang="en-IN" dirty="0"/>
          </a:p>
          <a:p>
            <a:pPr marL="285750" indent="-285750">
              <a:buClr>
                <a:schemeClr val="accent2"/>
              </a:buClr>
              <a:buFont typeface="Wingdings" panose="05000000000000000000" pitchFamily="2" charset="2"/>
              <a:buChar char="ü"/>
            </a:pPr>
            <a:r>
              <a:rPr lang="en-US" sz="1600" dirty="0">
                <a:solidFill>
                  <a:schemeClr val="tx1">
                    <a:lumMod val="75000"/>
                    <a:lumOff val="25000"/>
                  </a:schemeClr>
                </a:solidFill>
              </a:rPr>
              <a:t>The </a:t>
            </a:r>
            <a:r>
              <a:rPr lang="en-US" sz="1600" dirty="0" err="1">
                <a:solidFill>
                  <a:schemeClr val="tx1">
                    <a:lumMod val="75000"/>
                    <a:lumOff val="25000"/>
                  </a:schemeClr>
                </a:solidFill>
              </a:rPr>
              <a:t>jQuery</a:t>
            </a:r>
            <a:r>
              <a:rPr lang="en-US" sz="1600" dirty="0">
                <a:solidFill>
                  <a:schemeClr val="tx1">
                    <a:lumMod val="75000"/>
                    <a:lumOff val="25000"/>
                  </a:schemeClr>
                </a:solidFill>
              </a:rPr>
              <a:t> </a:t>
            </a:r>
            <a:r>
              <a:rPr lang="en-US" sz="1600" dirty="0" err="1">
                <a:solidFill>
                  <a:schemeClr val="tx1">
                    <a:lumMod val="75000"/>
                    <a:lumOff val="25000"/>
                  </a:schemeClr>
                </a:solidFill>
              </a:rPr>
              <a:t>slideUp</a:t>
            </a:r>
            <a:r>
              <a:rPr lang="en-US" sz="1600" dirty="0">
                <a:solidFill>
                  <a:schemeClr val="tx1">
                    <a:lumMod val="75000"/>
                    <a:lumOff val="25000"/>
                  </a:schemeClr>
                </a:solidFill>
              </a:rPr>
              <a:t>() method is used to slide up an element.</a:t>
            </a:r>
          </a:p>
        </p:txBody>
      </p:sp>
      <p:sp>
        <p:nvSpPr>
          <p:cNvPr id="16" name="TextBox 15"/>
          <p:cNvSpPr txBox="1"/>
          <p:nvPr/>
        </p:nvSpPr>
        <p:spPr>
          <a:xfrm>
            <a:off x="624914" y="3141200"/>
            <a:ext cx="5697475" cy="1877437"/>
          </a:xfrm>
          <a:prstGeom prst="rect">
            <a:avLst/>
          </a:prstGeom>
          <a:noFill/>
        </p:spPr>
        <p:txBody>
          <a:bodyPr wrap="square" rtlCol="0">
            <a:spAutoFit/>
          </a:bodyPr>
          <a:lstStyle/>
          <a:p>
            <a:r>
              <a:rPr lang="en-IN" dirty="0" err="1"/>
              <a:t>SlideToggle</a:t>
            </a:r>
            <a:r>
              <a:rPr lang="en-IN" dirty="0"/>
              <a:t>() method</a:t>
            </a:r>
          </a:p>
          <a:p>
            <a:endParaRPr lang="en-IN" dirty="0"/>
          </a:p>
          <a:p>
            <a:pPr marL="285750" indent="-285750">
              <a:buClr>
                <a:schemeClr val="accent2"/>
              </a:buClr>
              <a:buFont typeface="Wingdings" panose="05000000000000000000" pitchFamily="2" charset="2"/>
              <a:buChar char="ü"/>
            </a:pPr>
            <a:r>
              <a:rPr lang="en-US" sz="1600" dirty="0">
                <a:solidFill>
                  <a:schemeClr val="tx1">
                    <a:lumMod val="75000"/>
                    <a:lumOff val="25000"/>
                  </a:schemeClr>
                </a:solidFill>
              </a:rPr>
              <a:t>The </a:t>
            </a:r>
            <a:r>
              <a:rPr lang="en-US" sz="1600" dirty="0" err="1">
                <a:solidFill>
                  <a:schemeClr val="tx1">
                    <a:lumMod val="75000"/>
                    <a:lumOff val="25000"/>
                  </a:schemeClr>
                </a:solidFill>
              </a:rPr>
              <a:t>jQuery</a:t>
            </a:r>
            <a:r>
              <a:rPr lang="en-US" sz="1600" dirty="0">
                <a:solidFill>
                  <a:schemeClr val="tx1">
                    <a:lumMod val="75000"/>
                    <a:lumOff val="25000"/>
                  </a:schemeClr>
                </a:solidFill>
              </a:rPr>
              <a:t> </a:t>
            </a:r>
            <a:r>
              <a:rPr lang="en-US" sz="1600" dirty="0" err="1">
                <a:solidFill>
                  <a:schemeClr val="tx1">
                    <a:lumMod val="75000"/>
                    <a:lumOff val="25000"/>
                  </a:schemeClr>
                </a:solidFill>
              </a:rPr>
              <a:t>slideToggle</a:t>
            </a:r>
            <a:r>
              <a:rPr lang="en-US" sz="1600" dirty="0">
                <a:solidFill>
                  <a:schemeClr val="tx1">
                    <a:lumMod val="75000"/>
                    <a:lumOff val="25000"/>
                  </a:schemeClr>
                </a:solidFill>
              </a:rPr>
              <a:t>() method toggles between the </a:t>
            </a:r>
            <a:r>
              <a:rPr lang="en-US" sz="1600" dirty="0" err="1">
                <a:solidFill>
                  <a:schemeClr val="tx1">
                    <a:lumMod val="75000"/>
                    <a:lumOff val="25000"/>
                  </a:schemeClr>
                </a:solidFill>
              </a:rPr>
              <a:t>slideDown</a:t>
            </a:r>
            <a:r>
              <a:rPr lang="en-US" sz="1600" dirty="0">
                <a:solidFill>
                  <a:schemeClr val="tx1">
                    <a:lumMod val="75000"/>
                    <a:lumOff val="25000"/>
                  </a:schemeClr>
                </a:solidFill>
              </a:rPr>
              <a:t>() and </a:t>
            </a:r>
            <a:r>
              <a:rPr lang="en-US" sz="1600" dirty="0" err="1">
                <a:solidFill>
                  <a:schemeClr val="tx1">
                    <a:lumMod val="75000"/>
                    <a:lumOff val="25000"/>
                  </a:schemeClr>
                </a:solidFill>
              </a:rPr>
              <a:t>slideUp</a:t>
            </a:r>
            <a:r>
              <a:rPr lang="en-US" sz="1600" dirty="0">
                <a:solidFill>
                  <a:schemeClr val="tx1">
                    <a:lumMod val="75000"/>
                    <a:lumOff val="25000"/>
                  </a:schemeClr>
                </a:solidFill>
              </a:rPr>
              <a:t>() methods. If the elements have been slid down, </a:t>
            </a:r>
            <a:r>
              <a:rPr lang="en-US" sz="1600" dirty="0" err="1">
                <a:solidFill>
                  <a:schemeClr val="tx1">
                    <a:lumMod val="75000"/>
                    <a:lumOff val="25000"/>
                  </a:schemeClr>
                </a:solidFill>
              </a:rPr>
              <a:t>slideToggle</a:t>
            </a:r>
            <a:r>
              <a:rPr lang="en-US" sz="1600" dirty="0">
                <a:solidFill>
                  <a:schemeClr val="tx1">
                    <a:lumMod val="75000"/>
                    <a:lumOff val="25000"/>
                  </a:schemeClr>
                </a:solidFill>
              </a:rPr>
              <a:t>() will slide them up</a:t>
            </a:r>
            <a:r>
              <a:rPr lang="en-US" sz="1600" dirty="0" smtClean="0">
                <a:solidFill>
                  <a:schemeClr val="tx1">
                    <a:lumMod val="75000"/>
                    <a:lumOff val="25000"/>
                  </a:schemeClr>
                </a:solidFill>
              </a:rPr>
              <a:t>. </a:t>
            </a:r>
          </a:p>
          <a:p>
            <a:pPr marL="285750" indent="-285750">
              <a:buClr>
                <a:schemeClr val="accent2"/>
              </a:buClr>
              <a:buFont typeface="Wingdings" panose="05000000000000000000" pitchFamily="2" charset="2"/>
              <a:buChar char="ü"/>
            </a:pPr>
            <a:r>
              <a:rPr lang="en-US" sz="1600" dirty="0" smtClean="0">
                <a:solidFill>
                  <a:schemeClr val="tx1">
                    <a:lumMod val="75000"/>
                    <a:lumOff val="25000"/>
                  </a:schemeClr>
                </a:solidFill>
              </a:rPr>
              <a:t>If </a:t>
            </a:r>
            <a:r>
              <a:rPr lang="en-US" sz="1600" dirty="0">
                <a:solidFill>
                  <a:schemeClr val="tx1">
                    <a:lumMod val="75000"/>
                    <a:lumOff val="25000"/>
                  </a:schemeClr>
                </a:solidFill>
              </a:rPr>
              <a:t>the elements have been slid up, </a:t>
            </a:r>
            <a:r>
              <a:rPr lang="en-US" sz="1600" dirty="0" err="1">
                <a:solidFill>
                  <a:schemeClr val="tx1">
                    <a:lumMod val="75000"/>
                    <a:lumOff val="25000"/>
                  </a:schemeClr>
                </a:solidFill>
              </a:rPr>
              <a:t>slideToggle</a:t>
            </a:r>
            <a:r>
              <a:rPr lang="en-US" sz="1600" dirty="0">
                <a:solidFill>
                  <a:schemeClr val="tx1">
                    <a:lumMod val="75000"/>
                    <a:lumOff val="25000"/>
                  </a:schemeClr>
                </a:solidFill>
              </a:rPr>
              <a:t>() will slide </a:t>
            </a:r>
            <a:r>
              <a:rPr lang="en-US" sz="1600" dirty="0" smtClean="0">
                <a:solidFill>
                  <a:schemeClr val="tx1">
                    <a:lumMod val="75000"/>
                    <a:lumOff val="25000"/>
                  </a:schemeClr>
                </a:solidFill>
              </a:rPr>
              <a:t>them </a:t>
            </a:r>
            <a:r>
              <a:rPr lang="en-US" sz="1600" dirty="0">
                <a:solidFill>
                  <a:schemeClr val="tx1">
                    <a:lumMod val="75000"/>
                    <a:lumOff val="25000"/>
                  </a:schemeClr>
                </a:solidFill>
              </a:rPr>
              <a:t>down.</a:t>
            </a:r>
          </a:p>
        </p:txBody>
      </p:sp>
      <p:sp>
        <p:nvSpPr>
          <p:cNvPr id="17" name="Rectangle 16"/>
          <p:cNvSpPr/>
          <p:nvPr/>
        </p:nvSpPr>
        <p:spPr>
          <a:xfrm>
            <a:off x="6356749" y="4020456"/>
            <a:ext cx="5080893" cy="927217"/>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Syntax:</a:t>
            </a:r>
          </a:p>
          <a:p>
            <a:pPr lvl="2"/>
            <a:r>
              <a:rPr lang="en-US" sz="1400" dirty="0"/>
              <a:t>$(selector).</a:t>
            </a:r>
            <a:r>
              <a:rPr lang="en-US" sz="1400" dirty="0" err="1"/>
              <a:t>slideToggle</a:t>
            </a:r>
            <a:r>
              <a:rPr lang="en-US" sz="1400" dirty="0"/>
              <a:t>(</a:t>
            </a:r>
            <a:r>
              <a:rPr lang="en-US" sz="1400" dirty="0" err="1"/>
              <a:t>speed,callback</a:t>
            </a:r>
            <a:r>
              <a:rPr lang="en-US" sz="1400" dirty="0"/>
              <a:t>);</a:t>
            </a:r>
          </a:p>
        </p:txBody>
      </p:sp>
      <p:pic>
        <p:nvPicPr>
          <p:cNvPr id="18" name="Picture 1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24872" y="4093301"/>
            <a:ext cx="720719" cy="738260"/>
          </a:xfrm>
          <a:prstGeom prst="rect">
            <a:avLst/>
          </a:prstGeom>
          <a:ln>
            <a:noFill/>
          </a:ln>
          <a:effectLst/>
        </p:spPr>
      </p:pic>
      <p:sp>
        <p:nvSpPr>
          <p:cNvPr id="19" name="Rectangle 18"/>
          <p:cNvSpPr/>
          <p:nvPr/>
        </p:nvSpPr>
        <p:spPr>
          <a:xfrm>
            <a:off x="6355303" y="4982840"/>
            <a:ext cx="5080893" cy="1040487"/>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$("#flip").</a:t>
            </a:r>
            <a:r>
              <a:rPr lang="en-US" sz="1400" dirty="0" err="1"/>
              <a:t>dblclick</a:t>
            </a:r>
            <a:r>
              <a:rPr lang="en-US" sz="1400" dirty="0"/>
              <a:t>(function(){</a:t>
            </a:r>
            <a:br>
              <a:rPr lang="en-US" sz="1400" dirty="0"/>
            </a:br>
            <a:r>
              <a:rPr lang="en-US" sz="1400" dirty="0"/>
              <a:t> $("#panel").</a:t>
            </a:r>
            <a:r>
              <a:rPr lang="en-US" sz="1400" dirty="0" err="1"/>
              <a:t>slideToggle</a:t>
            </a:r>
            <a:r>
              <a:rPr lang="en-US" sz="1400" dirty="0"/>
              <a:t>();</a:t>
            </a:r>
            <a:br>
              <a:rPr lang="en-US" sz="1400" dirty="0"/>
            </a:br>
            <a:r>
              <a:rPr lang="en-US" sz="1400" dirty="0"/>
              <a:t>});</a:t>
            </a:r>
          </a:p>
        </p:txBody>
      </p:sp>
      <p:pic>
        <p:nvPicPr>
          <p:cNvPr id="20" name="Picture 1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23426" y="5037843"/>
            <a:ext cx="720719" cy="738260"/>
          </a:xfrm>
          <a:prstGeom prst="rect">
            <a:avLst/>
          </a:prstGeom>
          <a:ln>
            <a:noFill/>
          </a:ln>
          <a:effectLst/>
        </p:spPr>
      </p:pic>
      <p:sp>
        <p:nvSpPr>
          <p:cNvPr id="21" name="Rectangle 20"/>
          <p:cNvSpPr/>
          <p:nvPr/>
        </p:nvSpPr>
        <p:spPr>
          <a:xfrm>
            <a:off x="6338349" y="1510563"/>
            <a:ext cx="5080893" cy="904148"/>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Syntax:</a:t>
            </a:r>
          </a:p>
          <a:p>
            <a:pPr lvl="2"/>
            <a:r>
              <a:rPr lang="en-US" sz="1400" dirty="0"/>
              <a:t>$(selector).</a:t>
            </a:r>
            <a:r>
              <a:rPr lang="en-US" sz="1400" dirty="0" err="1"/>
              <a:t>slideUp</a:t>
            </a:r>
            <a:r>
              <a:rPr lang="en-US" sz="1400" dirty="0"/>
              <a:t>(</a:t>
            </a:r>
            <a:r>
              <a:rPr lang="en-US" sz="1400" dirty="0" err="1"/>
              <a:t>speed,callback</a:t>
            </a:r>
            <a:r>
              <a:rPr lang="en-US" sz="1400" dirty="0"/>
              <a:t>);</a:t>
            </a:r>
          </a:p>
        </p:txBody>
      </p:sp>
      <p:pic>
        <p:nvPicPr>
          <p:cNvPr id="22" name="Picture 2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04442" y="1554105"/>
            <a:ext cx="720719" cy="738260"/>
          </a:xfrm>
          <a:prstGeom prst="rect">
            <a:avLst/>
          </a:prstGeom>
          <a:ln>
            <a:noFill/>
          </a:ln>
          <a:effectLst/>
        </p:spPr>
      </p:pic>
      <p:sp>
        <p:nvSpPr>
          <p:cNvPr id="23" name="Rectangle 22"/>
          <p:cNvSpPr/>
          <p:nvPr/>
        </p:nvSpPr>
        <p:spPr>
          <a:xfrm>
            <a:off x="6322389" y="2458158"/>
            <a:ext cx="5080893" cy="1040487"/>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$("#flip").</a:t>
            </a:r>
            <a:r>
              <a:rPr lang="en-US" sz="1400" dirty="0" err="1"/>
              <a:t>dblclick</a:t>
            </a:r>
            <a:r>
              <a:rPr lang="en-US" sz="1400" dirty="0"/>
              <a:t>(function(){</a:t>
            </a:r>
            <a:br>
              <a:rPr lang="en-US" sz="1400" dirty="0"/>
            </a:br>
            <a:r>
              <a:rPr lang="en-US" sz="1400" dirty="0"/>
              <a:t> $("#panel").</a:t>
            </a:r>
            <a:r>
              <a:rPr lang="en-US" sz="1400" dirty="0" err="1"/>
              <a:t>slideUp</a:t>
            </a:r>
            <a:r>
              <a:rPr lang="en-US" sz="1400" dirty="0"/>
              <a:t>();</a:t>
            </a:r>
            <a:br>
              <a:rPr lang="en-US" sz="1400" dirty="0"/>
            </a:br>
            <a:r>
              <a:rPr lang="en-US" sz="1400" dirty="0"/>
              <a:t>});</a:t>
            </a:r>
          </a:p>
        </p:txBody>
      </p:sp>
      <p:pic>
        <p:nvPicPr>
          <p:cNvPr id="24" name="Picture 2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90512" y="2513161"/>
            <a:ext cx="720719" cy="738260"/>
          </a:xfrm>
          <a:prstGeom prst="rect">
            <a:avLst/>
          </a:prstGeom>
          <a:ln>
            <a:noFill/>
          </a:ln>
          <a:effectLst/>
        </p:spPr>
      </p:pic>
      <p:sp>
        <p:nvSpPr>
          <p:cNvPr id="25" name="Isosceles Triangle 24"/>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1879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fade">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animEffect transition="in" filter="fade">
                                      <p:cBhvr>
                                        <p:cTn id="33" dur="500"/>
                                        <p:tgtEl>
                                          <p:spTgt spid="16">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xEl>
                                              <p:pRg st="2" end="2"/>
                                            </p:txEl>
                                          </p:spTgt>
                                        </p:tgtEl>
                                        <p:attrNameLst>
                                          <p:attrName>style.visibility</p:attrName>
                                        </p:attrNameLst>
                                      </p:cBhvr>
                                      <p:to>
                                        <p:strVal val="visible"/>
                                      </p:to>
                                    </p:set>
                                    <p:animEffect transition="in" filter="fade">
                                      <p:cBhvr>
                                        <p:cTn id="38" dur="500"/>
                                        <p:tgtEl>
                                          <p:spTgt spid="16">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6">
                                            <p:txEl>
                                              <p:pRg st="3" end="3"/>
                                            </p:txEl>
                                          </p:spTgt>
                                        </p:tgtEl>
                                        <p:attrNameLst>
                                          <p:attrName>style.visibility</p:attrName>
                                        </p:attrNameLst>
                                      </p:cBhvr>
                                      <p:to>
                                        <p:strVal val="visible"/>
                                      </p:to>
                                    </p:set>
                                    <p:animEffect transition="in" filter="fade">
                                      <p:cBhvr>
                                        <p:cTn id="43" dur="500"/>
                                        <p:tgtEl>
                                          <p:spTgt spid="1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P spid="17" grpId="0" animBg="1"/>
      <p:bldP spid="19" grpId="0" animBg="1"/>
      <p:bldP spid="21" grpId="0" animBg="1"/>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ANIMATE</a:t>
            </a:r>
            <a:endParaRPr lang="en-US" b="1" dirty="0">
              <a:solidFill>
                <a:schemeClr val="bg1"/>
              </a:solidFill>
              <a:cs typeface="Segoe UI Light" panose="020B0502040204020203" pitchFamily="34" charset="0"/>
            </a:endParaRPr>
          </a:p>
        </p:txBody>
      </p:sp>
      <p:sp>
        <p:nvSpPr>
          <p:cNvPr id="15" name="Rectangle 14"/>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a:solidFill>
                  <a:srgbClr val="191919"/>
                </a:solidFill>
              </a:rPr>
              <a:t>The animate() Method</a:t>
            </a:r>
          </a:p>
        </p:txBody>
      </p:sp>
      <p:sp>
        <p:nvSpPr>
          <p:cNvPr id="16" name="Isosceles Triangle 15"/>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630011" y="1139833"/>
            <a:ext cx="6168224" cy="338554"/>
          </a:xfrm>
          <a:prstGeom prst="rect">
            <a:avLst/>
          </a:prstGeom>
          <a:noFill/>
        </p:spPr>
        <p:txBody>
          <a:bodyPr wrap="square" rtlCol="0">
            <a:spAutoFit/>
          </a:bodyPr>
          <a:lstStyle/>
          <a:p>
            <a:pPr>
              <a:buClr>
                <a:schemeClr val="accent2"/>
              </a:buClr>
            </a:pPr>
            <a:r>
              <a:rPr lang="en-US" sz="1600" dirty="0">
                <a:solidFill>
                  <a:schemeClr val="tx1">
                    <a:lumMod val="75000"/>
                    <a:lumOff val="25000"/>
                  </a:schemeClr>
                </a:solidFill>
              </a:rPr>
              <a:t>The </a:t>
            </a:r>
            <a:r>
              <a:rPr lang="en-US" sz="1600" dirty="0" err="1">
                <a:solidFill>
                  <a:schemeClr val="tx1">
                    <a:lumMod val="75000"/>
                    <a:lumOff val="25000"/>
                  </a:schemeClr>
                </a:solidFill>
              </a:rPr>
              <a:t>jQuery</a:t>
            </a:r>
            <a:r>
              <a:rPr lang="en-US" sz="1600" dirty="0">
                <a:solidFill>
                  <a:schemeClr val="tx1">
                    <a:lumMod val="75000"/>
                    <a:lumOff val="25000"/>
                  </a:schemeClr>
                </a:solidFill>
              </a:rPr>
              <a:t> animate() method is used to create custom animations.</a:t>
            </a:r>
          </a:p>
        </p:txBody>
      </p:sp>
      <p:sp>
        <p:nvSpPr>
          <p:cNvPr id="18" name="TextBox 17"/>
          <p:cNvSpPr txBox="1"/>
          <p:nvPr/>
        </p:nvSpPr>
        <p:spPr>
          <a:xfrm>
            <a:off x="630011" y="2302179"/>
            <a:ext cx="6168224" cy="584775"/>
          </a:xfrm>
          <a:prstGeom prst="rect">
            <a:avLst/>
          </a:prstGeom>
          <a:noFill/>
        </p:spPr>
        <p:txBody>
          <a:bodyPr wrap="square" rtlCol="0">
            <a:spAutoFit/>
          </a:bodyPr>
          <a:lstStyle/>
          <a:p>
            <a:pPr>
              <a:buClr>
                <a:schemeClr val="accent2"/>
              </a:buClr>
            </a:pPr>
            <a:r>
              <a:rPr lang="en-US" sz="1600" dirty="0">
                <a:solidFill>
                  <a:schemeClr val="tx1">
                    <a:lumMod val="75000"/>
                    <a:lumOff val="25000"/>
                  </a:schemeClr>
                </a:solidFill>
              </a:rPr>
              <a:t>The required </a:t>
            </a:r>
            <a:r>
              <a:rPr lang="en-US" sz="1600" b="1" dirty="0" err="1">
                <a:solidFill>
                  <a:schemeClr val="tx1">
                    <a:lumMod val="75000"/>
                    <a:lumOff val="25000"/>
                  </a:schemeClr>
                </a:solidFill>
              </a:rPr>
              <a:t>params</a:t>
            </a:r>
            <a:r>
              <a:rPr lang="en-US" sz="1600" dirty="0">
                <a:solidFill>
                  <a:schemeClr val="tx1">
                    <a:lumMod val="75000"/>
                    <a:lumOff val="25000"/>
                  </a:schemeClr>
                </a:solidFill>
              </a:rPr>
              <a:t> parameter defines the CSS properties to be animated.</a:t>
            </a:r>
          </a:p>
        </p:txBody>
      </p:sp>
      <p:sp>
        <p:nvSpPr>
          <p:cNvPr id="19" name="TextBox 18"/>
          <p:cNvSpPr txBox="1"/>
          <p:nvPr/>
        </p:nvSpPr>
        <p:spPr>
          <a:xfrm>
            <a:off x="625972" y="3943900"/>
            <a:ext cx="5257004" cy="1908215"/>
          </a:xfrm>
          <a:prstGeom prst="rect">
            <a:avLst/>
          </a:prstGeom>
          <a:noFill/>
        </p:spPr>
        <p:txBody>
          <a:bodyPr wrap="square" rtlCol="0">
            <a:spAutoFit/>
          </a:bodyPr>
          <a:lstStyle/>
          <a:p>
            <a:r>
              <a:rPr lang="en-US" dirty="0" err="1"/>
              <a:t>jQuery</a:t>
            </a:r>
            <a:r>
              <a:rPr lang="en-US" dirty="0"/>
              <a:t> animate() - Manipulating Multiple Properties Using Relative Values</a:t>
            </a:r>
          </a:p>
          <a:p>
            <a:endParaRPr lang="en-IN" dirty="0" smtClean="0"/>
          </a:p>
          <a:p>
            <a:pPr marL="285750" indent="-285750">
              <a:buClr>
                <a:schemeClr val="accent2"/>
              </a:buClr>
              <a:buFont typeface="Wingdings" panose="05000000000000000000" pitchFamily="2" charset="2"/>
              <a:buChar char="ü"/>
            </a:pPr>
            <a:r>
              <a:rPr lang="en-US" sz="1600" dirty="0">
                <a:solidFill>
                  <a:schemeClr val="tx1">
                    <a:lumMod val="75000"/>
                    <a:lumOff val="25000"/>
                  </a:schemeClr>
                </a:solidFill>
              </a:rPr>
              <a:t>It is possible to manipulate multiple properties using relative values (the value is then relative to the element's current value). This is done by putting += or -= in front of the value</a:t>
            </a:r>
            <a:r>
              <a:rPr lang="en-US" sz="1600" dirty="0" smtClean="0">
                <a:solidFill>
                  <a:schemeClr val="tx1">
                    <a:lumMod val="75000"/>
                    <a:lumOff val="25000"/>
                  </a:schemeClr>
                </a:solidFill>
              </a:rPr>
              <a:t>.</a:t>
            </a:r>
            <a:endParaRPr lang="en-US" sz="1600" dirty="0">
              <a:solidFill>
                <a:schemeClr val="tx1">
                  <a:lumMod val="75000"/>
                  <a:lumOff val="25000"/>
                </a:schemeClr>
              </a:solidFill>
            </a:endParaRPr>
          </a:p>
        </p:txBody>
      </p:sp>
      <p:sp>
        <p:nvSpPr>
          <p:cNvPr id="20" name="Rectangle 19"/>
          <p:cNvSpPr/>
          <p:nvPr/>
        </p:nvSpPr>
        <p:spPr>
          <a:xfrm>
            <a:off x="6595170" y="1292135"/>
            <a:ext cx="5080893" cy="904148"/>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Syntax:</a:t>
            </a:r>
          </a:p>
          <a:p>
            <a:pPr lvl="2"/>
            <a:r>
              <a:rPr lang="en-US" sz="1400" dirty="0"/>
              <a:t>$(selector).animate({</a:t>
            </a:r>
            <a:r>
              <a:rPr lang="en-US" sz="1400" dirty="0" err="1"/>
              <a:t>params</a:t>
            </a:r>
            <a:r>
              <a:rPr lang="en-US" sz="1400" dirty="0"/>
              <a:t>},</a:t>
            </a:r>
            <a:r>
              <a:rPr lang="en-US" sz="1400" dirty="0" err="1"/>
              <a:t>speed,callback</a:t>
            </a:r>
            <a:r>
              <a:rPr lang="en-US" sz="1400" dirty="0"/>
              <a:t>);</a:t>
            </a:r>
          </a:p>
        </p:txBody>
      </p:sp>
      <p:pic>
        <p:nvPicPr>
          <p:cNvPr id="21" name="Picture 2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761263" y="1335677"/>
            <a:ext cx="720719" cy="738260"/>
          </a:xfrm>
          <a:prstGeom prst="rect">
            <a:avLst/>
          </a:prstGeom>
          <a:ln>
            <a:noFill/>
          </a:ln>
          <a:effectLst/>
        </p:spPr>
      </p:pic>
      <p:sp>
        <p:nvSpPr>
          <p:cNvPr id="22" name="Rectangle 21"/>
          <p:cNvSpPr/>
          <p:nvPr/>
        </p:nvSpPr>
        <p:spPr>
          <a:xfrm>
            <a:off x="6595170" y="2514074"/>
            <a:ext cx="5080893" cy="1066468"/>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$("button").</a:t>
            </a:r>
            <a:r>
              <a:rPr lang="en-US" sz="1400" dirty="0" err="1"/>
              <a:t>dblclick</a:t>
            </a:r>
            <a:r>
              <a:rPr lang="en-US" sz="1400" dirty="0"/>
              <a:t>(function(){</a:t>
            </a:r>
            <a:br>
              <a:rPr lang="en-US" sz="1400" dirty="0"/>
            </a:br>
            <a:r>
              <a:rPr lang="en-US" sz="1400" dirty="0"/>
              <a:t> $("div").animate({right: ‘400px'});</a:t>
            </a:r>
            <a:br>
              <a:rPr lang="en-US" sz="1400" dirty="0"/>
            </a:br>
            <a:r>
              <a:rPr lang="en-US" sz="1400" dirty="0"/>
              <a:t>});</a:t>
            </a:r>
          </a:p>
        </p:txBody>
      </p:sp>
      <p:pic>
        <p:nvPicPr>
          <p:cNvPr id="23" name="Picture 2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761263" y="2572130"/>
            <a:ext cx="720719" cy="738260"/>
          </a:xfrm>
          <a:prstGeom prst="rect">
            <a:avLst/>
          </a:prstGeom>
          <a:ln>
            <a:noFill/>
          </a:ln>
          <a:effectLst/>
        </p:spPr>
      </p:pic>
      <p:sp>
        <p:nvSpPr>
          <p:cNvPr id="24" name="Rectangle 23"/>
          <p:cNvSpPr/>
          <p:nvPr/>
        </p:nvSpPr>
        <p:spPr>
          <a:xfrm>
            <a:off x="6595170" y="4055009"/>
            <a:ext cx="5080893" cy="1876590"/>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$("button").</a:t>
            </a:r>
            <a:r>
              <a:rPr lang="en-US" sz="1400" dirty="0" err="1"/>
              <a:t>dblclick</a:t>
            </a:r>
            <a:r>
              <a:rPr lang="en-US" sz="1400" dirty="0"/>
              <a:t>(function(){</a:t>
            </a:r>
          </a:p>
          <a:p>
            <a:pPr lvl="2"/>
            <a:r>
              <a:rPr lang="en-US" sz="1400" dirty="0"/>
              <a:t>        $("div").animate({</a:t>
            </a:r>
          </a:p>
          <a:p>
            <a:pPr lvl="2"/>
            <a:r>
              <a:rPr lang="en-US" sz="1400" dirty="0"/>
              <a:t>right: '350px',</a:t>
            </a:r>
          </a:p>
          <a:p>
            <a:pPr lvl="2"/>
            <a:r>
              <a:rPr lang="en-US" sz="1400" dirty="0"/>
              <a:t>height: '+=250px',</a:t>
            </a:r>
          </a:p>
          <a:p>
            <a:pPr lvl="2"/>
            <a:r>
              <a:rPr lang="en-US" sz="1400" dirty="0"/>
              <a:t>width: '+=250px'</a:t>
            </a:r>
          </a:p>
          <a:p>
            <a:pPr lvl="2"/>
            <a:r>
              <a:rPr lang="en-US" sz="1400" dirty="0"/>
              <a:t>        });</a:t>
            </a:r>
          </a:p>
          <a:p>
            <a:pPr lvl="2"/>
            <a:r>
              <a:rPr lang="en-US" sz="1400" dirty="0"/>
              <a:t>    });</a:t>
            </a:r>
          </a:p>
        </p:txBody>
      </p:sp>
      <p:pic>
        <p:nvPicPr>
          <p:cNvPr id="25" name="Picture 2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761263" y="4098552"/>
            <a:ext cx="720719" cy="738260"/>
          </a:xfrm>
          <a:prstGeom prst="rect">
            <a:avLst/>
          </a:prstGeom>
          <a:ln>
            <a:noFill/>
          </a:ln>
          <a:effectLst/>
        </p:spPr>
      </p:pic>
    </p:spTree>
    <p:extLst>
      <p:ext uri="{BB962C8B-B14F-4D97-AF65-F5344CB8AC3E}">
        <p14:creationId xmlns:p14="http://schemas.microsoft.com/office/powerpoint/2010/main" val="252893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fade">
                                      <p:cBhvr>
                                        <p:cTn id="33" dur="500"/>
                                        <p:tgtEl>
                                          <p:spTgt spid="19">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9">
                                            <p:txEl>
                                              <p:pRg st="2" end="2"/>
                                            </p:txEl>
                                          </p:spTgt>
                                        </p:tgtEl>
                                        <p:attrNameLst>
                                          <p:attrName>style.visibility</p:attrName>
                                        </p:attrNameLst>
                                      </p:cBhvr>
                                      <p:to>
                                        <p:strVal val="visible"/>
                                      </p:to>
                                    </p:set>
                                    <p:animEffect transition="in" filter="fade">
                                      <p:cBhvr>
                                        <p:cTn id="38" dur="500"/>
                                        <p:tgtEl>
                                          <p:spTgt spid="19">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build="p"/>
      <p:bldP spid="20" grpId="0" animBg="1"/>
      <p:bldP spid="22" grpId="0" animBg="1"/>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ANIMATE</a:t>
            </a:r>
            <a:endParaRPr lang="en-US" b="1" dirty="0">
              <a:solidFill>
                <a:schemeClr val="bg1"/>
              </a:solidFill>
              <a:cs typeface="Segoe UI Light" panose="020B0502040204020203" pitchFamily="34" charset="0"/>
            </a:endParaRPr>
          </a:p>
        </p:txBody>
      </p:sp>
      <p:sp>
        <p:nvSpPr>
          <p:cNvPr id="17" name="TextBox 16"/>
          <p:cNvSpPr txBox="1"/>
          <p:nvPr/>
        </p:nvSpPr>
        <p:spPr>
          <a:xfrm>
            <a:off x="622755" y="1099453"/>
            <a:ext cx="5257004" cy="1138773"/>
          </a:xfrm>
          <a:prstGeom prst="rect">
            <a:avLst/>
          </a:prstGeom>
          <a:noFill/>
        </p:spPr>
        <p:txBody>
          <a:bodyPr wrap="square" rtlCol="0">
            <a:spAutoFit/>
          </a:bodyPr>
          <a:lstStyle/>
          <a:p>
            <a:r>
              <a:rPr lang="en-US" dirty="0" err="1"/>
              <a:t>jQuery</a:t>
            </a:r>
            <a:r>
              <a:rPr lang="en-US" dirty="0"/>
              <a:t> animate() - Using Pre-defined Values</a:t>
            </a:r>
          </a:p>
          <a:p>
            <a:endParaRPr lang="en-IN" dirty="0" smtClean="0"/>
          </a:p>
          <a:p>
            <a:pPr marL="285750" indent="-285750">
              <a:buClr>
                <a:schemeClr val="accent2"/>
              </a:buClr>
              <a:buFont typeface="Wingdings" panose="05000000000000000000" pitchFamily="2" charset="2"/>
              <a:buChar char="ü"/>
            </a:pPr>
            <a:r>
              <a:rPr lang="en-US" sz="1600" dirty="0">
                <a:solidFill>
                  <a:schemeClr val="tx1">
                    <a:lumMod val="75000"/>
                    <a:lumOff val="25000"/>
                  </a:schemeClr>
                </a:solidFill>
              </a:rPr>
              <a:t>You can specify a property's animation value as "show", "hide", or "toggle“.</a:t>
            </a:r>
          </a:p>
        </p:txBody>
      </p:sp>
      <p:sp>
        <p:nvSpPr>
          <p:cNvPr id="18" name="TextBox 17"/>
          <p:cNvSpPr txBox="1"/>
          <p:nvPr/>
        </p:nvSpPr>
        <p:spPr>
          <a:xfrm>
            <a:off x="622755" y="3140139"/>
            <a:ext cx="5257004" cy="1138773"/>
          </a:xfrm>
          <a:prstGeom prst="rect">
            <a:avLst/>
          </a:prstGeom>
          <a:noFill/>
        </p:spPr>
        <p:txBody>
          <a:bodyPr wrap="square" rtlCol="0">
            <a:spAutoFit/>
          </a:bodyPr>
          <a:lstStyle/>
          <a:p>
            <a:r>
              <a:rPr lang="en-US" dirty="0" err="1"/>
              <a:t>jQuery</a:t>
            </a:r>
            <a:r>
              <a:rPr lang="en-US" dirty="0"/>
              <a:t> stop() method</a:t>
            </a:r>
          </a:p>
          <a:p>
            <a:endParaRPr lang="en-IN" dirty="0" smtClean="0"/>
          </a:p>
          <a:p>
            <a:pPr marL="285750" indent="-285750">
              <a:buClr>
                <a:schemeClr val="accent2"/>
              </a:buClr>
              <a:buFont typeface="Wingdings" panose="05000000000000000000" pitchFamily="2" charset="2"/>
              <a:buChar char="ü"/>
            </a:pPr>
            <a:r>
              <a:rPr lang="en-US" sz="1600" dirty="0" err="1">
                <a:solidFill>
                  <a:schemeClr val="tx1">
                    <a:lumMod val="75000"/>
                    <a:lumOff val="25000"/>
                  </a:schemeClr>
                </a:solidFill>
              </a:rPr>
              <a:t>jQuery</a:t>
            </a:r>
            <a:r>
              <a:rPr lang="en-US" sz="1600" dirty="0">
                <a:solidFill>
                  <a:schemeClr val="tx1">
                    <a:lumMod val="75000"/>
                    <a:lumOff val="25000"/>
                  </a:schemeClr>
                </a:solidFill>
              </a:rPr>
              <a:t> stop() method stops all the effects before its completion. It stops the slide, fade and animation effects.</a:t>
            </a:r>
          </a:p>
        </p:txBody>
      </p:sp>
      <p:sp>
        <p:nvSpPr>
          <p:cNvPr id="9" name="Rectangle 8"/>
          <p:cNvSpPr/>
          <p:nvPr/>
        </p:nvSpPr>
        <p:spPr>
          <a:xfrm>
            <a:off x="6224026" y="4729828"/>
            <a:ext cx="5080893" cy="886710"/>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r>
              <a:rPr lang="en-US" sz="1400" dirty="0" smtClean="0"/>
              <a:t>$(</a:t>
            </a:r>
            <a:r>
              <a:rPr lang="en-US" sz="1400" dirty="0"/>
              <a:t>selector).stop(</a:t>
            </a:r>
            <a:r>
              <a:rPr lang="en-US" sz="1400" dirty="0" err="1"/>
              <a:t>stopAll</a:t>
            </a:r>
            <a:r>
              <a:rPr lang="en-US" sz="1400" dirty="0"/>
              <a:t>, </a:t>
            </a:r>
            <a:r>
              <a:rPr lang="en-US" sz="1400" dirty="0" err="1"/>
              <a:t>goToEnd</a:t>
            </a:r>
            <a:r>
              <a:rPr lang="en-US" sz="1400" dirty="0"/>
              <a:t>);</a:t>
            </a:r>
          </a:p>
        </p:txBody>
      </p:sp>
      <p:pic>
        <p:nvPicPr>
          <p:cNvPr id="12" name="Picture 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90119" y="4773370"/>
            <a:ext cx="720719" cy="738260"/>
          </a:xfrm>
          <a:prstGeom prst="rect">
            <a:avLst/>
          </a:prstGeom>
          <a:ln>
            <a:noFill/>
          </a:ln>
          <a:effectLst/>
        </p:spPr>
      </p:pic>
      <p:sp>
        <p:nvSpPr>
          <p:cNvPr id="13" name="Rectangle 12"/>
          <p:cNvSpPr/>
          <p:nvPr/>
        </p:nvSpPr>
        <p:spPr>
          <a:xfrm>
            <a:off x="6224025" y="1883820"/>
            <a:ext cx="5080893" cy="1447209"/>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$("button").click(function(){</a:t>
            </a:r>
            <a:br>
              <a:rPr lang="en-US" sz="1400" dirty="0"/>
            </a:br>
            <a:r>
              <a:rPr lang="en-US" sz="1400" dirty="0"/>
              <a:t> $("div").animate({</a:t>
            </a:r>
            <a:br>
              <a:rPr lang="en-US" sz="1400" dirty="0"/>
            </a:br>
            <a:r>
              <a:rPr lang="en-US" sz="1400" dirty="0"/>
              <a:t> height: 'toggle'</a:t>
            </a:r>
            <a:br>
              <a:rPr lang="en-US" sz="1400" dirty="0"/>
            </a:br>
            <a:r>
              <a:rPr lang="en-US" sz="1400" dirty="0"/>
              <a:t> });</a:t>
            </a:r>
            <a:br>
              <a:rPr lang="en-US" sz="1400" dirty="0"/>
            </a:br>
            <a:r>
              <a:rPr lang="en-US" sz="1400" dirty="0"/>
              <a:t>}); </a:t>
            </a:r>
          </a:p>
        </p:txBody>
      </p:sp>
      <p:pic>
        <p:nvPicPr>
          <p:cNvPr id="19" name="Picture 1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90118" y="1941877"/>
            <a:ext cx="720719" cy="738260"/>
          </a:xfrm>
          <a:prstGeom prst="rect">
            <a:avLst/>
          </a:prstGeom>
          <a:ln>
            <a:noFill/>
          </a:ln>
          <a:effectLst/>
        </p:spPr>
      </p:pic>
      <p:sp>
        <p:nvSpPr>
          <p:cNvPr id="20" name="Isosceles Triangle 19"/>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9322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2" end="2"/>
                                            </p:txEl>
                                          </p:spTgt>
                                        </p:tgtEl>
                                        <p:attrNameLst>
                                          <p:attrName>style.visibility</p:attrName>
                                        </p:attrNameLst>
                                      </p:cBhvr>
                                      <p:to>
                                        <p:strVal val="visible"/>
                                      </p:to>
                                    </p:set>
                                    <p:animEffect transition="in" filter="fade">
                                      <p:cBhvr>
                                        <p:cTn id="12" dur="500"/>
                                        <p:tgtEl>
                                          <p:spTgt spid="1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Effect transition="in" filter="fade">
                                      <p:cBhvr>
                                        <p:cTn id="25" dur="500"/>
                                        <p:tgtEl>
                                          <p:spTgt spid="1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
                                            <p:txEl>
                                              <p:pRg st="2" end="2"/>
                                            </p:txEl>
                                          </p:spTgt>
                                        </p:tgtEl>
                                        <p:attrNameLst>
                                          <p:attrName>style.visibility</p:attrName>
                                        </p:attrNameLst>
                                      </p:cBhvr>
                                      <p:to>
                                        <p:strVal val="visible"/>
                                      </p:to>
                                    </p:set>
                                    <p:animEffect transition="in" filter="fade">
                                      <p:cBhvr>
                                        <p:cTn id="30" dur="500"/>
                                        <p:tgtEl>
                                          <p:spTgt spid="18">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build="p"/>
      <p:bldP spid="9"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CALLBACK</a:t>
            </a:r>
            <a:endParaRPr lang="en-US" b="1" dirty="0">
              <a:solidFill>
                <a:schemeClr val="bg1"/>
              </a:solidFill>
              <a:cs typeface="Segoe UI Light" panose="020B0502040204020203" pitchFamily="34" charset="0"/>
            </a:endParaRPr>
          </a:p>
        </p:txBody>
      </p:sp>
      <p:sp>
        <p:nvSpPr>
          <p:cNvPr id="12" name="Rectangle 11"/>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a:solidFill>
                  <a:srgbClr val="191919"/>
                </a:solidFill>
              </a:rPr>
              <a:t>Callback Functions</a:t>
            </a:r>
          </a:p>
        </p:txBody>
      </p:sp>
      <p:sp>
        <p:nvSpPr>
          <p:cNvPr id="13" name="Isosceles Triangle 12"/>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633426" y="1148262"/>
            <a:ext cx="6168224" cy="830997"/>
          </a:xfrm>
          <a:prstGeom prst="rect">
            <a:avLst/>
          </a:prstGeom>
          <a:noFill/>
        </p:spPr>
        <p:txBody>
          <a:bodyPr wrap="square" rtlCol="0">
            <a:spAutoFit/>
          </a:bodyPr>
          <a:lstStyle/>
          <a:p>
            <a:pPr>
              <a:buClr>
                <a:schemeClr val="accent2"/>
              </a:buClr>
            </a:pPr>
            <a:r>
              <a:rPr lang="en-US" sz="1600" dirty="0">
                <a:solidFill>
                  <a:schemeClr val="tx1">
                    <a:lumMod val="75000"/>
                    <a:lumOff val="25000"/>
                  </a:schemeClr>
                </a:solidFill>
              </a:rPr>
              <a:t>JavaScript statements are executed line by line. But with effects, the next line of code can be run even if the effect is not finished. To prevent such errors, you can create a callback function.</a:t>
            </a:r>
          </a:p>
        </p:txBody>
      </p:sp>
      <p:sp>
        <p:nvSpPr>
          <p:cNvPr id="15" name="Rectangle 14"/>
          <p:cNvSpPr/>
          <p:nvPr/>
        </p:nvSpPr>
        <p:spPr>
          <a:xfrm>
            <a:off x="3089488" y="2367454"/>
            <a:ext cx="5080893" cy="886710"/>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r>
              <a:rPr lang="en-US" sz="1400" dirty="0"/>
              <a:t>Syntax:</a:t>
            </a:r>
          </a:p>
          <a:p>
            <a:pPr lvl="2"/>
            <a:r>
              <a:rPr lang="en-US" sz="1400" dirty="0"/>
              <a:t> $(selector).hide(</a:t>
            </a:r>
            <a:r>
              <a:rPr lang="en-US" sz="1400" dirty="0" err="1"/>
              <a:t>speed,callback</a:t>
            </a:r>
            <a:r>
              <a:rPr lang="en-US" sz="1400" dirty="0"/>
              <a:t>);</a:t>
            </a:r>
          </a:p>
        </p:txBody>
      </p:sp>
      <p:pic>
        <p:nvPicPr>
          <p:cNvPr id="16" name="Picture 1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255581" y="2410996"/>
            <a:ext cx="720719" cy="738260"/>
          </a:xfrm>
          <a:prstGeom prst="rect">
            <a:avLst/>
          </a:prstGeom>
          <a:ln>
            <a:noFill/>
          </a:ln>
          <a:effectLst/>
        </p:spPr>
      </p:pic>
      <p:sp>
        <p:nvSpPr>
          <p:cNvPr id="17" name="Rectangle 16"/>
          <p:cNvSpPr/>
          <p:nvPr/>
        </p:nvSpPr>
        <p:spPr>
          <a:xfrm>
            <a:off x="6464407" y="3441864"/>
            <a:ext cx="5080893" cy="1755659"/>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Example without callback:</a:t>
            </a:r>
          </a:p>
          <a:p>
            <a:pPr lvl="2"/>
            <a:endParaRPr lang="en-US" sz="1400" dirty="0"/>
          </a:p>
          <a:p>
            <a:pPr lvl="2"/>
            <a:r>
              <a:rPr lang="en-US" sz="1400" dirty="0"/>
              <a:t>$("button").click(function(){</a:t>
            </a:r>
          </a:p>
          <a:p>
            <a:pPr lvl="2"/>
            <a:r>
              <a:rPr lang="en-US" sz="1400" dirty="0"/>
              <a:t>        $("p").hide(1000);</a:t>
            </a:r>
          </a:p>
          <a:p>
            <a:pPr lvl="2"/>
            <a:r>
              <a:rPr lang="en-US" sz="1400" dirty="0"/>
              <a:t>alert("The paragraph is now hidden");</a:t>
            </a:r>
          </a:p>
          <a:p>
            <a:pPr lvl="2"/>
            <a:r>
              <a:rPr lang="en-US" sz="1400" dirty="0"/>
              <a:t>    });</a:t>
            </a:r>
          </a:p>
        </p:txBody>
      </p:sp>
      <p:pic>
        <p:nvPicPr>
          <p:cNvPr id="18" name="Picture 1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630500" y="3499921"/>
            <a:ext cx="720719" cy="738260"/>
          </a:xfrm>
          <a:prstGeom prst="rect">
            <a:avLst/>
          </a:prstGeom>
          <a:ln>
            <a:noFill/>
          </a:ln>
          <a:effectLst/>
        </p:spPr>
      </p:pic>
      <p:sp>
        <p:nvSpPr>
          <p:cNvPr id="19" name="Rectangle 18"/>
          <p:cNvSpPr/>
          <p:nvPr/>
        </p:nvSpPr>
        <p:spPr>
          <a:xfrm>
            <a:off x="895095" y="3456377"/>
            <a:ext cx="5080893" cy="2015509"/>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Example with callback:</a:t>
            </a:r>
          </a:p>
          <a:p>
            <a:pPr lvl="2"/>
            <a:endParaRPr lang="en-US" sz="1400" dirty="0"/>
          </a:p>
          <a:p>
            <a:pPr lvl="2"/>
            <a:r>
              <a:rPr lang="en-US" sz="1400" dirty="0"/>
              <a:t>$("button").</a:t>
            </a:r>
            <a:r>
              <a:rPr lang="en-US" sz="1400" dirty="0" err="1"/>
              <a:t>dblclick</a:t>
            </a:r>
            <a:r>
              <a:rPr lang="en-US" sz="1400" dirty="0"/>
              <a:t>(function(){</a:t>
            </a:r>
          </a:p>
          <a:p>
            <a:pPr lvl="2"/>
            <a:r>
              <a:rPr lang="en-US" sz="1400" dirty="0"/>
              <a:t>        $("p").hide("slow", function(){</a:t>
            </a:r>
          </a:p>
          <a:p>
            <a:pPr lvl="2"/>
            <a:r>
              <a:rPr lang="en-US" sz="1400" dirty="0"/>
              <a:t>alert("The paragraph is hidden");</a:t>
            </a:r>
          </a:p>
          <a:p>
            <a:pPr lvl="2"/>
            <a:r>
              <a:rPr lang="en-US" sz="1400" dirty="0"/>
              <a:t>        });</a:t>
            </a:r>
          </a:p>
          <a:p>
            <a:pPr lvl="2"/>
            <a:r>
              <a:rPr lang="en-US" sz="1400" dirty="0"/>
              <a:t>    });</a:t>
            </a:r>
          </a:p>
        </p:txBody>
      </p:sp>
      <p:pic>
        <p:nvPicPr>
          <p:cNvPr id="20" name="Picture 1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61188" y="3514434"/>
            <a:ext cx="720719" cy="738260"/>
          </a:xfrm>
          <a:prstGeom prst="rect">
            <a:avLst/>
          </a:prstGeom>
          <a:ln>
            <a:noFill/>
          </a:ln>
          <a:effectLst/>
        </p:spPr>
      </p:pic>
    </p:spTree>
    <p:extLst>
      <p:ext uri="{BB962C8B-B14F-4D97-AF65-F5344CB8AC3E}">
        <p14:creationId xmlns:p14="http://schemas.microsoft.com/office/powerpoint/2010/main" val="281403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7" grpId="0" animBg="1"/>
      <p:bldP spid="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CHAINING</a:t>
            </a:r>
            <a:endParaRPr lang="en-US" b="1" dirty="0">
              <a:solidFill>
                <a:schemeClr val="bg1"/>
              </a:solidFill>
              <a:cs typeface="Segoe UI Light" panose="020B0502040204020203" pitchFamily="34" charset="0"/>
            </a:endParaRPr>
          </a:p>
        </p:txBody>
      </p:sp>
      <p:sp>
        <p:nvSpPr>
          <p:cNvPr id="8" name="Rectangle 7"/>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a:solidFill>
                  <a:srgbClr val="191919"/>
                </a:solidFill>
              </a:rPr>
              <a:t>Method Chaining</a:t>
            </a:r>
          </a:p>
        </p:txBody>
      </p:sp>
      <p:sp>
        <p:nvSpPr>
          <p:cNvPr id="9" name="Isosceles Triangle 8"/>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629351" y="1149988"/>
            <a:ext cx="11046711" cy="584775"/>
          </a:xfrm>
          <a:prstGeom prst="rect">
            <a:avLst/>
          </a:prstGeom>
          <a:noFill/>
        </p:spPr>
        <p:txBody>
          <a:bodyPr wrap="square" rtlCol="0">
            <a:spAutoFit/>
          </a:bodyPr>
          <a:lstStyle/>
          <a:p>
            <a:pPr>
              <a:buClr>
                <a:schemeClr val="accent2"/>
              </a:buClr>
            </a:pPr>
            <a:r>
              <a:rPr lang="en-US" sz="1600" dirty="0">
                <a:solidFill>
                  <a:schemeClr val="tx1">
                    <a:lumMod val="75000"/>
                    <a:lumOff val="25000"/>
                  </a:schemeClr>
                </a:solidFill>
              </a:rPr>
              <a:t>The </a:t>
            </a:r>
            <a:r>
              <a:rPr lang="en-US" sz="1600" dirty="0" err="1">
                <a:solidFill>
                  <a:schemeClr val="tx1">
                    <a:lumMod val="75000"/>
                    <a:lumOff val="25000"/>
                  </a:schemeClr>
                </a:solidFill>
              </a:rPr>
              <a:t>jQuery</a:t>
            </a:r>
            <a:r>
              <a:rPr lang="en-US" sz="1600" dirty="0">
                <a:solidFill>
                  <a:schemeClr val="tx1">
                    <a:lumMod val="75000"/>
                    <a:lumOff val="25000"/>
                  </a:schemeClr>
                </a:solidFill>
              </a:rPr>
              <a:t> method chaining technique allows you to run multiple </a:t>
            </a:r>
            <a:r>
              <a:rPr lang="en-US" sz="1600" dirty="0" err="1">
                <a:solidFill>
                  <a:schemeClr val="tx1">
                    <a:lumMod val="75000"/>
                    <a:lumOff val="25000"/>
                  </a:schemeClr>
                </a:solidFill>
              </a:rPr>
              <a:t>jQuery</a:t>
            </a:r>
            <a:r>
              <a:rPr lang="en-US" sz="1600" dirty="0">
                <a:solidFill>
                  <a:schemeClr val="tx1">
                    <a:lumMod val="75000"/>
                    <a:lumOff val="25000"/>
                  </a:schemeClr>
                </a:solidFill>
              </a:rPr>
              <a:t> commands, one after the other, on the same element(s). To chain an action, you simply add the action after the previous action.</a:t>
            </a:r>
          </a:p>
        </p:txBody>
      </p:sp>
      <p:sp>
        <p:nvSpPr>
          <p:cNvPr id="11" name="Rectangle 10"/>
          <p:cNvSpPr/>
          <p:nvPr/>
        </p:nvSpPr>
        <p:spPr>
          <a:xfrm>
            <a:off x="3015871" y="2773854"/>
            <a:ext cx="6389386" cy="886710"/>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r>
              <a:rPr lang="en-US" sz="1400" dirty="0"/>
              <a:t>$("#p1").</a:t>
            </a:r>
            <a:r>
              <a:rPr lang="en-US" sz="1400" dirty="0" err="1"/>
              <a:t>css</a:t>
            </a:r>
            <a:r>
              <a:rPr lang="en-US" sz="1400" dirty="0"/>
              <a:t>("color", "red").</a:t>
            </a:r>
            <a:r>
              <a:rPr lang="en-US" sz="1400" dirty="0" err="1"/>
              <a:t>slideUp</a:t>
            </a:r>
            <a:r>
              <a:rPr lang="en-US" sz="1400" dirty="0"/>
              <a:t>(2000).</a:t>
            </a:r>
            <a:r>
              <a:rPr lang="en-US" sz="1400" dirty="0" err="1"/>
              <a:t>slideDown</a:t>
            </a:r>
            <a:r>
              <a:rPr lang="en-US" sz="1400" dirty="0"/>
              <a:t>(2000);</a:t>
            </a:r>
          </a:p>
        </p:txBody>
      </p:sp>
      <p:pic>
        <p:nvPicPr>
          <p:cNvPr id="12" name="Picture 11"/>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181964" y="2831910"/>
            <a:ext cx="720719" cy="738260"/>
          </a:xfrm>
          <a:prstGeom prst="rect">
            <a:avLst/>
          </a:prstGeom>
          <a:ln>
            <a:noFill/>
          </a:ln>
          <a:effectLst/>
        </p:spPr>
      </p:pic>
    </p:spTree>
    <p:extLst>
      <p:ext uri="{BB962C8B-B14F-4D97-AF65-F5344CB8AC3E}">
        <p14:creationId xmlns:p14="http://schemas.microsoft.com/office/powerpoint/2010/main" val="376274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2143136" y="1238250"/>
            <a:ext cx="7905729" cy="4562475"/>
          </a:xfrm>
          <a:prstGeom prst="rect">
            <a:avLst/>
          </a:prstGeom>
        </p:spPr>
      </p:pic>
      <p:pic>
        <p:nvPicPr>
          <p:cNvPr id="8" name="Picture 7"/>
          <p:cNvPicPr>
            <a:picLocks noChangeAspect="1"/>
          </p:cNvPicPr>
          <p:nvPr/>
        </p:nvPicPr>
        <p:blipFill>
          <a:blip r:embed="rId4" cstate="print"/>
          <a:stretch>
            <a:fillRect/>
          </a:stretch>
        </p:blipFill>
        <p:spPr>
          <a:xfrm>
            <a:off x="9518239" y="4419600"/>
            <a:ext cx="2157824" cy="1458515"/>
          </a:xfrm>
          <a:prstGeom prst="rect">
            <a:avLst/>
          </a:prstGeom>
        </p:spPr>
      </p:pic>
      <p:sp>
        <p:nvSpPr>
          <p:cNvPr id="9" name="Rectangle 8"/>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ICE BREAKER</a:t>
            </a:r>
          </a:p>
        </p:txBody>
      </p:sp>
      <p:sp>
        <p:nvSpPr>
          <p:cNvPr id="10" name="Rectangle 9"/>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1600" b="1" dirty="0">
                <a:solidFill>
                  <a:srgbClr val="191919"/>
                </a:solidFill>
              </a:rPr>
              <a:t>Team Formation &amp; Recalling JavaScript</a:t>
            </a:r>
          </a:p>
        </p:txBody>
      </p:sp>
      <p:sp>
        <p:nvSpPr>
          <p:cNvPr id="11" name="Isosceles Triangle 10"/>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369163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2000" cy="60764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696962" y="331414"/>
            <a:ext cx="2798076" cy="22056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0" y="3517247"/>
            <a:ext cx="8900513" cy="1107996"/>
          </a:xfrm>
          <a:prstGeom prst="rect">
            <a:avLst/>
          </a:prstGeom>
          <a:solidFill>
            <a:schemeClr val="tx1">
              <a:alpha val="90000"/>
            </a:schemeClr>
          </a:solidFill>
        </p:spPr>
        <p:txBody>
          <a:bodyPr wrap="none" rtlCol="0">
            <a:spAutoFit/>
          </a:bodyPr>
          <a:lstStyle/>
          <a:p>
            <a:r>
              <a:rPr lang="en-US" sz="6600" b="1" dirty="0" smtClean="0">
                <a:solidFill>
                  <a:schemeClr val="bg1"/>
                </a:solidFill>
                <a:latin typeface="Calibri" panose="020F0502020204030204" pitchFamily="34" charset="0"/>
                <a:cs typeface="Segoe UI Light" panose="020B0502040204020203" pitchFamily="34" charset="0"/>
              </a:rPr>
              <a:t>JQUERY WITH HTML/CSS</a:t>
            </a:r>
            <a:endParaRPr lang="en-US" sz="6600" b="1" dirty="0">
              <a:solidFill>
                <a:schemeClr val="bg1"/>
              </a:solidFill>
              <a:latin typeface="Calibri" panose="020F0502020204030204" pitchFamily="34" charset="0"/>
              <a:cs typeface="Segoe UI Light" panose="020B0502040204020203" pitchFamily="34" charset="0"/>
            </a:endParaRPr>
          </a:p>
        </p:txBody>
      </p:sp>
    </p:spTree>
    <p:extLst>
      <p:ext uri="{BB962C8B-B14F-4D97-AF65-F5344CB8AC3E}">
        <p14:creationId xmlns:p14="http://schemas.microsoft.com/office/powerpoint/2010/main" val="25467155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GET</a:t>
            </a:r>
            <a:endParaRPr lang="en-US" b="1" dirty="0">
              <a:solidFill>
                <a:schemeClr val="bg1"/>
              </a:solidFill>
              <a:cs typeface="Segoe UI Light" panose="020B0502040204020203" pitchFamily="34" charset="0"/>
            </a:endParaRPr>
          </a:p>
        </p:txBody>
      </p:sp>
      <p:sp>
        <p:nvSpPr>
          <p:cNvPr id="12" name="Rectangle 11"/>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err="1">
                <a:solidFill>
                  <a:srgbClr val="191919"/>
                </a:solidFill>
              </a:rPr>
              <a:t>jQuery</a:t>
            </a:r>
            <a:r>
              <a:rPr lang="en-US" sz="1600" b="1" dirty="0">
                <a:solidFill>
                  <a:srgbClr val="191919"/>
                </a:solidFill>
              </a:rPr>
              <a:t> DOM Manipulation</a:t>
            </a:r>
          </a:p>
        </p:txBody>
      </p:sp>
      <p:sp>
        <p:nvSpPr>
          <p:cNvPr id="13" name="Isosceles Triangle 12"/>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p:cNvSpPr txBox="1"/>
          <p:nvPr/>
        </p:nvSpPr>
        <p:spPr>
          <a:xfrm>
            <a:off x="615499" y="1149986"/>
            <a:ext cx="11060564" cy="584775"/>
          </a:xfrm>
          <a:prstGeom prst="rect">
            <a:avLst/>
          </a:prstGeom>
          <a:noFill/>
        </p:spPr>
        <p:txBody>
          <a:bodyPr wrap="square" rtlCol="0">
            <a:spAutoFit/>
          </a:bodyPr>
          <a:lstStyle/>
          <a:p>
            <a:pPr>
              <a:buClr>
                <a:schemeClr val="accent2"/>
              </a:buClr>
            </a:pPr>
            <a:r>
              <a:rPr lang="en-US" sz="1600" dirty="0">
                <a:solidFill>
                  <a:schemeClr val="tx1">
                    <a:lumMod val="75000"/>
                    <a:lumOff val="25000"/>
                  </a:schemeClr>
                </a:solidFill>
              </a:rPr>
              <a:t>The possibility to manipulate the Document Object Model (DOM) is a prominent feature of </a:t>
            </a:r>
            <a:r>
              <a:rPr lang="en-US" sz="1600" dirty="0" err="1">
                <a:solidFill>
                  <a:schemeClr val="tx1">
                    <a:lumMod val="75000"/>
                    <a:lumOff val="25000"/>
                  </a:schemeClr>
                </a:solidFill>
              </a:rPr>
              <a:t>jQuery</a:t>
            </a:r>
            <a:r>
              <a:rPr lang="en-US" sz="1600" dirty="0">
                <a:solidFill>
                  <a:schemeClr val="tx1">
                    <a:lumMod val="75000"/>
                    <a:lumOff val="25000"/>
                  </a:schemeClr>
                </a:solidFill>
              </a:rPr>
              <a:t>. The main </a:t>
            </a:r>
            <a:r>
              <a:rPr lang="en-US" sz="1600" dirty="0" err="1">
                <a:solidFill>
                  <a:schemeClr val="tx1">
                    <a:lumMod val="75000"/>
                    <a:lumOff val="25000"/>
                  </a:schemeClr>
                </a:solidFill>
              </a:rPr>
              <a:t>jQuery</a:t>
            </a:r>
            <a:r>
              <a:rPr lang="en-US" sz="1600" dirty="0">
                <a:solidFill>
                  <a:schemeClr val="tx1">
                    <a:lumMod val="75000"/>
                    <a:lumOff val="25000"/>
                  </a:schemeClr>
                </a:solidFill>
              </a:rPr>
              <a:t> methods for Dom manipulation are Get Content and Get Attributes.</a:t>
            </a:r>
          </a:p>
        </p:txBody>
      </p:sp>
      <p:grpSp>
        <p:nvGrpSpPr>
          <p:cNvPr id="31" name="Group 30"/>
          <p:cNvGrpSpPr/>
          <p:nvPr/>
        </p:nvGrpSpPr>
        <p:grpSpPr>
          <a:xfrm>
            <a:off x="2841833" y="2270552"/>
            <a:ext cx="6607895" cy="2316895"/>
            <a:chOff x="8163698" y="3869164"/>
            <a:chExt cx="3743729" cy="1220267"/>
          </a:xfrm>
        </p:grpSpPr>
        <p:sp>
          <p:nvSpPr>
            <p:cNvPr id="32" name="Rectangle 31"/>
            <p:cNvSpPr/>
            <p:nvPr/>
          </p:nvSpPr>
          <p:spPr>
            <a:xfrm>
              <a:off x="8163698" y="3869164"/>
              <a:ext cx="3743729" cy="1220267"/>
            </a:xfrm>
            <a:prstGeom prst="rect">
              <a:avLst/>
            </a:prstGeom>
            <a:solidFill>
              <a:srgbClr val="FFC000"/>
            </a:solidFill>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US" sz="1400" dirty="0" smtClean="0">
                  <a:solidFill>
                    <a:schemeClr val="tx1"/>
                  </a:solidFill>
                </a:rPr>
                <a:t>                       DOM = Document Object Model</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The DOM defines a standard for accessing XML and HTML documents:</a:t>
              </a:r>
              <a:br>
                <a:rPr lang="en-US" sz="1400" dirty="0" smtClean="0">
                  <a:solidFill>
                    <a:schemeClr val="tx1"/>
                  </a:solidFill>
                </a:rPr>
              </a:br>
              <a:r>
                <a:rPr lang="en-US" sz="1400" dirty="0" smtClean="0">
                  <a:solidFill>
                    <a:schemeClr val="tx1"/>
                  </a:solidFill>
                </a:rPr>
                <a:t/>
              </a:r>
              <a:br>
                <a:rPr lang="en-US" sz="1400" dirty="0" smtClean="0">
                  <a:solidFill>
                    <a:schemeClr val="tx1"/>
                  </a:solidFill>
                </a:rPr>
              </a:br>
              <a:r>
                <a:rPr lang="en-US" sz="1400" dirty="0" smtClean="0">
                  <a:solidFill>
                    <a:schemeClr val="tx1"/>
                  </a:solidFill>
                </a:rPr>
                <a:t>                        "The W3C Document Object Model (DOM) refers to a platform &amp; language-        </a:t>
              </a:r>
            </a:p>
            <a:p>
              <a:r>
                <a:rPr lang="en-US" sz="1400" dirty="0">
                  <a:solidFill>
                    <a:schemeClr val="tx1"/>
                  </a:solidFill>
                </a:rPr>
                <a:t> </a:t>
              </a:r>
              <a:r>
                <a:rPr lang="en-US" sz="1400" dirty="0" smtClean="0">
                  <a:solidFill>
                    <a:schemeClr val="tx1"/>
                  </a:solidFill>
                </a:rPr>
                <a:t>                       neutral interface, which allows scripts and programs to dynamically access </a:t>
              </a:r>
            </a:p>
            <a:p>
              <a:r>
                <a:rPr lang="en-US" sz="1400" dirty="0">
                  <a:solidFill>
                    <a:schemeClr val="tx1"/>
                  </a:solidFill>
                </a:rPr>
                <a:t> </a:t>
              </a:r>
              <a:r>
                <a:rPr lang="en-US" sz="1400" dirty="0" smtClean="0">
                  <a:solidFill>
                    <a:schemeClr val="tx1"/>
                  </a:solidFill>
                </a:rPr>
                <a:t>                        &amp; update the structure, content and style of a document."</a:t>
              </a:r>
              <a:endParaRPr lang="en-US" sz="1400" dirty="0">
                <a:solidFill>
                  <a:schemeClr val="tx1"/>
                </a:solidFill>
              </a:endParaRPr>
            </a:p>
          </p:txBody>
        </p:sp>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5453" y="3898668"/>
              <a:ext cx="502741" cy="467356"/>
            </a:xfrm>
            <a:prstGeom prst="rect">
              <a:avLst/>
            </a:prstGeom>
          </p:spPr>
        </p:pic>
      </p:grpSp>
    </p:spTree>
    <p:extLst>
      <p:ext uri="{BB962C8B-B14F-4D97-AF65-F5344CB8AC3E}">
        <p14:creationId xmlns:p14="http://schemas.microsoft.com/office/powerpoint/2010/main" val="163278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6260163" y="3158025"/>
            <a:ext cx="4295186" cy="2131976"/>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a:p>
        </p:txBody>
      </p:sp>
      <p:pic>
        <p:nvPicPr>
          <p:cNvPr id="27" name="Picture 2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26256" y="3216080"/>
            <a:ext cx="720719" cy="738260"/>
          </a:xfrm>
          <a:prstGeom prst="rect">
            <a:avLst/>
          </a:prstGeom>
          <a:ln>
            <a:noFill/>
          </a:ln>
          <a:effectLst/>
        </p:spPr>
      </p:pic>
      <p:sp>
        <p:nvSpPr>
          <p:cNvPr id="15" name="Rectangle 14"/>
          <p:cNvSpPr/>
          <p:nvPr/>
        </p:nvSpPr>
        <p:spPr>
          <a:xfrm>
            <a:off x="7098558" y="3831106"/>
            <a:ext cx="2903167" cy="325538"/>
          </a:xfrm>
          <a:prstGeom prst="rect">
            <a:avLst/>
          </a:prstGeom>
        </p:spPr>
        <p:txBody>
          <a:bodyPr wrap="none">
            <a:spAutoFit/>
          </a:bodyPr>
          <a:lstStyle/>
          <a:p>
            <a:pPr>
              <a:lnSpc>
                <a:spcPct val="115000"/>
              </a:lnSpc>
              <a:spcAft>
                <a:spcPts val="1000"/>
              </a:spcAft>
            </a:pPr>
            <a:r>
              <a:rPr lang="en-US" sz="1400" dirty="0">
                <a:latin typeface="Calibri" panose="020F0502020204030204" pitchFamily="34" charset="0"/>
                <a:ea typeface="Calibri" panose="020F0502020204030204" pitchFamily="34" charset="0"/>
                <a:cs typeface="Times New Roman" panose="02020603050405020304" pitchFamily="18" charset="0"/>
              </a:rPr>
              <a:t>This is some </a:t>
            </a:r>
            <a:r>
              <a:rPr lang="en-US" sz="1400" b="1" dirty="0">
                <a:latin typeface="Calibri" panose="020F0502020204030204" pitchFamily="34" charset="0"/>
                <a:ea typeface="Calibri" panose="020F0502020204030204" pitchFamily="34" charset="0"/>
                <a:cs typeface="Times New Roman" panose="02020603050405020304" pitchFamily="18" charset="0"/>
              </a:rPr>
              <a:t>bold</a:t>
            </a:r>
            <a:r>
              <a:rPr lang="en-US" sz="1400" dirty="0">
                <a:latin typeface="Calibri" panose="020F0502020204030204" pitchFamily="34" charset="0"/>
                <a:ea typeface="Calibri" panose="020F0502020204030204" pitchFamily="34" charset="0"/>
                <a:cs typeface="Times New Roman" panose="02020603050405020304" pitchFamily="18" charset="0"/>
              </a:rPr>
              <a:t> text in a paragraph.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p:cNvSpPr/>
          <p:nvPr/>
        </p:nvSpPr>
        <p:spPr>
          <a:xfrm>
            <a:off x="7535652" y="4450303"/>
            <a:ext cx="912662" cy="390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smtClean="0">
                <a:solidFill>
                  <a:schemeClr val="tx1"/>
                </a:solidFill>
                <a:ea typeface="Calibri" panose="020F0502020204030204" pitchFamily="34" charset="0"/>
                <a:cs typeface="Times New Roman" panose="02020603050405020304" pitchFamily="18" charset="0"/>
              </a:rPr>
              <a:t>Display</a:t>
            </a:r>
            <a:r>
              <a:rPr lang="en-US" sz="1100" dirty="0" smtClean="0">
                <a:solidFill>
                  <a:schemeClr val="tx1"/>
                </a:solidFill>
                <a:effectLst/>
                <a:ea typeface="Calibri" panose="020F0502020204030204" pitchFamily="34" charset="0"/>
                <a:cs typeface="Times New Roman" panose="02020603050405020304" pitchFamily="18" charset="0"/>
              </a:rPr>
              <a:t> </a:t>
            </a:r>
            <a:r>
              <a:rPr lang="en-US" sz="1100" dirty="0">
                <a:solidFill>
                  <a:schemeClr val="tx1"/>
                </a:solidFill>
                <a:effectLst/>
                <a:ea typeface="Calibri" panose="020F0502020204030204" pitchFamily="34" charset="0"/>
                <a:cs typeface="Times New Roman" panose="02020603050405020304" pitchFamily="18" charset="0"/>
              </a:rPr>
              <a:t>Text</a:t>
            </a:r>
            <a:endParaRPr lang="en-IN" sz="1100" dirty="0">
              <a:solidFill>
                <a:schemeClr val="tx1"/>
              </a:solidFill>
              <a:effectLst/>
              <a:ea typeface="Calibri" panose="020F0502020204030204" pitchFamily="34" charset="0"/>
              <a:cs typeface="Times New Roman" panose="02020603050405020304" pitchFamily="18" charset="0"/>
            </a:endParaRPr>
          </a:p>
        </p:txBody>
      </p:sp>
      <p:sp>
        <p:nvSpPr>
          <p:cNvPr id="17" name="Rectangle 16"/>
          <p:cNvSpPr/>
          <p:nvPr/>
        </p:nvSpPr>
        <p:spPr>
          <a:xfrm>
            <a:off x="8668853" y="4450303"/>
            <a:ext cx="971550" cy="390525"/>
          </a:xfrm>
          <a:prstGeom prst="rect">
            <a:avLst/>
          </a:prstGeom>
          <a:solidFill>
            <a:srgbClr val="4F81BD"/>
          </a:solidFill>
          <a:ln w="25400" cap="flat" cmpd="sng" algn="ctr">
            <a:solidFill>
              <a:srgbClr val="4F81BD">
                <a:shade val="50000"/>
              </a:srgbClr>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dirty="0" smtClean="0">
                <a:latin typeface="Calibri" panose="020F0502020204030204" pitchFamily="34" charset="0"/>
                <a:ea typeface="Calibri" panose="020F0502020204030204" pitchFamily="34" charset="0"/>
                <a:cs typeface="Times New Roman" panose="02020603050405020304" pitchFamily="18" charset="0"/>
              </a:rPr>
              <a:t>Display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HTML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p:cNvSpPr txBox="1"/>
          <p:nvPr/>
        </p:nvSpPr>
        <p:spPr>
          <a:xfrm>
            <a:off x="6870609" y="3457129"/>
            <a:ext cx="3359063" cy="307777"/>
          </a:xfrm>
          <a:prstGeom prst="rect">
            <a:avLst/>
          </a:prstGeom>
          <a:noFill/>
        </p:spPr>
        <p:txBody>
          <a:bodyPr wrap="square" rtlCol="0">
            <a:spAutoFit/>
          </a:bodyPr>
          <a:lstStyle/>
          <a:p>
            <a:pPr algn="ctr"/>
            <a:r>
              <a:rPr lang="en-US" sz="1400" b="1" dirty="0" smtClean="0"/>
              <a:t>Output</a:t>
            </a:r>
            <a:endParaRPr lang="en-US" sz="1400" b="1" dirty="0"/>
          </a:p>
        </p:txBody>
      </p:sp>
      <p:sp>
        <p:nvSpPr>
          <p:cNvPr id="10" name="Rectangle 5"/>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1" name="Rectangle 20"/>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b="1" dirty="0" smtClean="0">
              <a:solidFill>
                <a:schemeClr val="bg1"/>
              </a:solidFill>
              <a:cs typeface="Segoe UI Light" panose="020B0502040204020203" pitchFamily="34" charset="0"/>
            </a:endParaRPr>
          </a:p>
          <a:p>
            <a:pPr lvl="1"/>
            <a:r>
              <a:rPr lang="en-US" b="1" dirty="0" smtClean="0">
                <a:solidFill>
                  <a:schemeClr val="bg1"/>
                </a:solidFill>
                <a:cs typeface="Segoe UI Light" panose="020B0502040204020203" pitchFamily="34" charset="0"/>
              </a:rPr>
              <a:t>JQUERY GET</a:t>
            </a:r>
          </a:p>
          <a:p>
            <a:pPr lvl="1"/>
            <a:endParaRPr lang="en-US" b="1" dirty="0" smtClean="0">
              <a:solidFill>
                <a:schemeClr val="bg1"/>
              </a:solidFill>
              <a:cs typeface="Segoe UI Light" panose="020B0502040204020203" pitchFamily="34" charset="0"/>
            </a:endParaRPr>
          </a:p>
        </p:txBody>
      </p:sp>
      <p:sp>
        <p:nvSpPr>
          <p:cNvPr id="22" name="Rectangle 21"/>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a:solidFill>
                  <a:srgbClr val="191919"/>
                </a:solidFill>
              </a:rPr>
              <a:t>Get Content - text(), html(), and </a:t>
            </a:r>
            <a:r>
              <a:rPr lang="en-US" sz="1600" b="1" dirty="0" err="1">
                <a:solidFill>
                  <a:srgbClr val="191919"/>
                </a:solidFill>
              </a:rPr>
              <a:t>val</a:t>
            </a:r>
            <a:r>
              <a:rPr lang="en-US" sz="1600" b="1" dirty="0">
                <a:solidFill>
                  <a:srgbClr val="191919"/>
                </a:solidFill>
              </a:rPr>
              <a:t>()</a:t>
            </a:r>
          </a:p>
        </p:txBody>
      </p:sp>
      <p:sp>
        <p:nvSpPr>
          <p:cNvPr id="23" name="Isosceles Triangle 22"/>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p:cNvSpPr txBox="1"/>
          <p:nvPr/>
        </p:nvSpPr>
        <p:spPr>
          <a:xfrm>
            <a:off x="624763" y="1156282"/>
            <a:ext cx="6734174" cy="1384995"/>
          </a:xfrm>
          <a:prstGeom prst="rect">
            <a:avLst/>
          </a:prstGeom>
          <a:noFill/>
        </p:spPr>
        <p:txBody>
          <a:bodyPr wrap="square" rtlCol="0">
            <a:spAutoFit/>
          </a:bodyPr>
          <a:lstStyle/>
          <a:p>
            <a:r>
              <a:rPr lang="en-US" sz="1400" dirty="0"/>
              <a:t>The three simple and useful </a:t>
            </a:r>
            <a:r>
              <a:rPr lang="en-US" sz="1400" dirty="0" err="1"/>
              <a:t>jQuery</a:t>
            </a:r>
            <a:r>
              <a:rPr lang="en-US" sz="1400" dirty="0"/>
              <a:t> methods in Get Content:</a:t>
            </a:r>
          </a:p>
          <a:p>
            <a:pPr marL="285750" indent="-285750">
              <a:lnSpc>
                <a:spcPct val="200000"/>
              </a:lnSpc>
              <a:buClr>
                <a:schemeClr val="accent2"/>
              </a:buClr>
              <a:buFont typeface="Wingdings" panose="05000000000000000000" pitchFamily="2" charset="2"/>
              <a:buChar char="ü"/>
            </a:pPr>
            <a:r>
              <a:rPr lang="en-US" sz="1400" dirty="0" smtClean="0"/>
              <a:t>text</a:t>
            </a:r>
            <a:r>
              <a:rPr lang="en-US" sz="1400" dirty="0"/>
              <a:t>() - Sets or returns the text content of selected elements</a:t>
            </a:r>
          </a:p>
          <a:p>
            <a:pPr marL="285750" indent="-285750">
              <a:buClr>
                <a:schemeClr val="accent2"/>
              </a:buClr>
              <a:buFont typeface="Wingdings" panose="05000000000000000000" pitchFamily="2" charset="2"/>
              <a:buChar char="ü"/>
            </a:pPr>
            <a:r>
              <a:rPr lang="en-US" sz="1400" dirty="0"/>
              <a:t>html() - Sets or returns the content of selected elements (including HTML markup)</a:t>
            </a:r>
          </a:p>
          <a:p>
            <a:pPr marL="285750" indent="-285750">
              <a:lnSpc>
                <a:spcPct val="200000"/>
              </a:lnSpc>
              <a:buClr>
                <a:schemeClr val="accent2"/>
              </a:buClr>
              <a:buFont typeface="Wingdings" panose="05000000000000000000" pitchFamily="2" charset="2"/>
              <a:buChar char="ü"/>
            </a:pPr>
            <a:r>
              <a:rPr lang="en-US" sz="1400" dirty="0" err="1"/>
              <a:t>val</a:t>
            </a:r>
            <a:r>
              <a:rPr lang="en-US" sz="1400" dirty="0"/>
              <a:t>() - Sets or returns the value of form fields</a:t>
            </a:r>
          </a:p>
        </p:txBody>
      </p:sp>
      <p:sp>
        <p:nvSpPr>
          <p:cNvPr id="19" name="Rectangle 18"/>
          <p:cNvSpPr/>
          <p:nvPr/>
        </p:nvSpPr>
        <p:spPr>
          <a:xfrm>
            <a:off x="1319212" y="3124927"/>
            <a:ext cx="4295186" cy="2131976"/>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r>
              <a:rPr lang="en-US" sz="1400" dirty="0" smtClean="0"/>
              <a:t>$("#</a:t>
            </a:r>
            <a:r>
              <a:rPr lang="en-US" sz="1400" dirty="0"/>
              <a:t>bttn1").</a:t>
            </a:r>
            <a:r>
              <a:rPr lang="en-US" sz="1400" dirty="0" err="1"/>
              <a:t>dblclick</a:t>
            </a:r>
            <a:r>
              <a:rPr lang="en-US" sz="1400" dirty="0"/>
              <a:t>(function(){</a:t>
            </a:r>
          </a:p>
          <a:p>
            <a:pPr lvl="2"/>
            <a:r>
              <a:rPr lang="en-US" sz="1400" dirty="0"/>
              <a:t>alert("Text: " + $("#check").text());</a:t>
            </a:r>
          </a:p>
          <a:p>
            <a:pPr lvl="2"/>
            <a:r>
              <a:rPr lang="en-US" sz="1400" dirty="0"/>
              <a:t>    });</a:t>
            </a:r>
          </a:p>
          <a:p>
            <a:pPr lvl="2"/>
            <a:r>
              <a:rPr lang="en-US" sz="1400" dirty="0"/>
              <a:t>    $("#bttn2").</a:t>
            </a:r>
            <a:r>
              <a:rPr lang="en-US" sz="1400" dirty="0" err="1"/>
              <a:t>dblclick</a:t>
            </a:r>
            <a:r>
              <a:rPr lang="en-US" sz="1400" dirty="0"/>
              <a:t>(function(){</a:t>
            </a:r>
          </a:p>
          <a:p>
            <a:pPr lvl="2"/>
            <a:r>
              <a:rPr lang="en-US" sz="1400" dirty="0"/>
              <a:t>alert("HTML: " + $("#check").html());</a:t>
            </a:r>
          </a:p>
          <a:p>
            <a:pPr lvl="2"/>
            <a:r>
              <a:rPr lang="en-US" sz="1400" dirty="0"/>
              <a:t>    });</a:t>
            </a:r>
          </a:p>
          <a:p>
            <a:pPr lvl="2"/>
            <a:r>
              <a:rPr lang="en-US" sz="1400" dirty="0"/>
              <a:t>});</a:t>
            </a:r>
          </a:p>
        </p:txBody>
      </p:sp>
      <p:pic>
        <p:nvPicPr>
          <p:cNvPr id="25" name="Picture 2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85305" y="3182982"/>
            <a:ext cx="720719" cy="738260"/>
          </a:xfrm>
          <a:prstGeom prst="rect">
            <a:avLst/>
          </a:prstGeom>
          <a:ln>
            <a:noFill/>
          </a:ln>
          <a:effectLst/>
        </p:spPr>
      </p:pic>
    </p:spTree>
    <p:extLst>
      <p:ext uri="{BB962C8B-B14F-4D97-AF65-F5344CB8AC3E}">
        <p14:creationId xmlns:p14="http://schemas.microsoft.com/office/powerpoint/2010/main" val="83795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fad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xEl>
                                              <p:pRg st="1" end="1"/>
                                            </p:txEl>
                                          </p:spTgt>
                                        </p:tgtEl>
                                        <p:attrNameLst>
                                          <p:attrName>style.visibility</p:attrName>
                                        </p:attrNameLst>
                                      </p:cBhvr>
                                      <p:to>
                                        <p:strVal val="visible"/>
                                      </p:to>
                                    </p:set>
                                    <p:animEffect transition="in" filter="fade">
                                      <p:cBhvr>
                                        <p:cTn id="12" dur="500"/>
                                        <p:tgtEl>
                                          <p:spTgt spid="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xEl>
                                              <p:pRg st="2" end="2"/>
                                            </p:txEl>
                                          </p:spTgt>
                                        </p:tgtEl>
                                        <p:attrNameLst>
                                          <p:attrName>style.visibility</p:attrName>
                                        </p:attrNameLst>
                                      </p:cBhvr>
                                      <p:to>
                                        <p:strVal val="visible"/>
                                      </p:to>
                                    </p:set>
                                    <p:animEffect transition="in" filter="fade">
                                      <p:cBhvr>
                                        <p:cTn id="17" dur="500"/>
                                        <p:tgtEl>
                                          <p:spTgt spid="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xEl>
                                              <p:pRg st="3" end="3"/>
                                            </p:txEl>
                                          </p:spTgt>
                                        </p:tgtEl>
                                        <p:attrNameLst>
                                          <p:attrName>style.visibility</p:attrName>
                                        </p:attrNameLst>
                                      </p:cBhvr>
                                      <p:to>
                                        <p:strVal val="visible"/>
                                      </p:to>
                                    </p:set>
                                    <p:animEffect transition="in" filter="fade">
                                      <p:cBhvr>
                                        <p:cTn id="22" dur="500"/>
                                        <p:tgtEl>
                                          <p:spTgt spid="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5" grpId="0"/>
      <p:bldP spid="16" grpId="0" animBg="1"/>
      <p:bldP spid="17" grpId="0" animBg="1"/>
      <p:bldP spid="18" grpId="0"/>
      <p:bldP spid="24" grpId="0" build="p"/>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260163" y="2775470"/>
            <a:ext cx="3870808" cy="1854613"/>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a:p>
        </p:txBody>
      </p:sp>
      <p:sp>
        <p:nvSpPr>
          <p:cNvPr id="10" name="Rectangle 5"/>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7" name="Rectangle 26"/>
          <p:cNvSpPr/>
          <p:nvPr/>
        </p:nvSpPr>
        <p:spPr>
          <a:xfrm>
            <a:off x="7047202" y="3992967"/>
            <a:ext cx="2135502" cy="301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1400" dirty="0" smtClean="0"/>
              <a:t>Display </a:t>
            </a:r>
            <a:r>
              <a:rPr lang="en-IN" sz="1400" dirty="0"/>
              <a:t>href Value</a:t>
            </a:r>
          </a:p>
        </p:txBody>
      </p:sp>
      <p:sp>
        <p:nvSpPr>
          <p:cNvPr id="29" name="TextBox 28"/>
          <p:cNvSpPr txBox="1"/>
          <p:nvPr/>
        </p:nvSpPr>
        <p:spPr>
          <a:xfrm>
            <a:off x="7522936" y="3620518"/>
            <a:ext cx="1535724" cy="523220"/>
          </a:xfrm>
          <a:prstGeom prst="rect">
            <a:avLst/>
          </a:prstGeom>
          <a:noFill/>
        </p:spPr>
        <p:txBody>
          <a:bodyPr wrap="square" rtlCol="0">
            <a:spAutoFit/>
          </a:bodyPr>
          <a:lstStyle/>
          <a:p>
            <a:pPr algn="ctr"/>
            <a:r>
              <a:rPr lang="en-IN" sz="1400" u="sng" dirty="0">
                <a:solidFill>
                  <a:srgbClr val="002060"/>
                </a:solidFill>
              </a:rPr>
              <a:t>a</a:t>
            </a:r>
            <a:r>
              <a:rPr lang="en-IN" sz="1400" u="sng" dirty="0" smtClean="0">
                <a:solidFill>
                  <a:srgbClr val="002060"/>
                </a:solidFill>
              </a:rPr>
              <a:t>bc123.com</a:t>
            </a:r>
          </a:p>
          <a:p>
            <a:endParaRPr lang="en-IN" sz="1400" dirty="0"/>
          </a:p>
        </p:txBody>
      </p:sp>
      <p:sp>
        <p:nvSpPr>
          <p:cNvPr id="30" name="TextBox 29"/>
          <p:cNvSpPr txBox="1"/>
          <p:nvPr/>
        </p:nvSpPr>
        <p:spPr>
          <a:xfrm>
            <a:off x="6551901" y="3097499"/>
            <a:ext cx="3359063" cy="307777"/>
          </a:xfrm>
          <a:prstGeom prst="rect">
            <a:avLst/>
          </a:prstGeom>
          <a:noFill/>
        </p:spPr>
        <p:txBody>
          <a:bodyPr wrap="square" rtlCol="0">
            <a:spAutoFit/>
          </a:bodyPr>
          <a:lstStyle/>
          <a:p>
            <a:pPr algn="ctr"/>
            <a:r>
              <a:rPr lang="en-US" sz="1400" b="1" dirty="0" smtClean="0"/>
              <a:t>Output</a:t>
            </a:r>
            <a:endParaRPr lang="en-US" sz="1400" b="1" dirty="0"/>
          </a:p>
        </p:txBody>
      </p:sp>
      <p:sp>
        <p:nvSpPr>
          <p:cNvPr id="14" name="Rectangle 13"/>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GET</a:t>
            </a:r>
            <a:endParaRPr lang="en-US" b="1" dirty="0">
              <a:solidFill>
                <a:schemeClr val="bg1"/>
              </a:solidFill>
              <a:cs typeface="Segoe UI Light" panose="020B0502040204020203" pitchFamily="34" charset="0"/>
            </a:endParaRPr>
          </a:p>
        </p:txBody>
      </p:sp>
      <p:sp>
        <p:nvSpPr>
          <p:cNvPr id="15" name="Rectangle 14"/>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a:solidFill>
                  <a:srgbClr val="191919"/>
                </a:solidFill>
              </a:rPr>
              <a:t>Get Attributes - </a:t>
            </a:r>
            <a:r>
              <a:rPr lang="en-US" sz="1600" b="1" dirty="0" err="1">
                <a:solidFill>
                  <a:srgbClr val="191919"/>
                </a:solidFill>
              </a:rPr>
              <a:t>attr</a:t>
            </a:r>
            <a:r>
              <a:rPr lang="en-US" sz="1600" b="1" dirty="0">
                <a:solidFill>
                  <a:srgbClr val="191919"/>
                </a:solidFill>
              </a:rPr>
              <a:t>()</a:t>
            </a:r>
          </a:p>
        </p:txBody>
      </p:sp>
      <p:sp>
        <p:nvSpPr>
          <p:cNvPr id="16" name="Isosceles Triangle 15"/>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618391" y="1134397"/>
            <a:ext cx="6168224" cy="338554"/>
          </a:xfrm>
          <a:prstGeom prst="rect">
            <a:avLst/>
          </a:prstGeom>
          <a:noFill/>
        </p:spPr>
        <p:txBody>
          <a:bodyPr wrap="square" rtlCol="0">
            <a:spAutoFit/>
          </a:bodyPr>
          <a:lstStyle/>
          <a:p>
            <a:pPr>
              <a:buClr>
                <a:schemeClr val="accent2"/>
              </a:buClr>
            </a:pPr>
            <a:r>
              <a:rPr lang="en-US" sz="1600" dirty="0">
                <a:solidFill>
                  <a:schemeClr val="tx1">
                    <a:lumMod val="75000"/>
                    <a:lumOff val="25000"/>
                  </a:schemeClr>
                </a:solidFill>
              </a:rPr>
              <a:t>The </a:t>
            </a:r>
            <a:r>
              <a:rPr lang="en-US" sz="1600" dirty="0" err="1">
                <a:solidFill>
                  <a:schemeClr val="tx1">
                    <a:lumMod val="75000"/>
                    <a:lumOff val="25000"/>
                  </a:schemeClr>
                </a:solidFill>
              </a:rPr>
              <a:t>jQuery</a:t>
            </a:r>
            <a:r>
              <a:rPr lang="en-US" sz="1600" dirty="0">
                <a:solidFill>
                  <a:schemeClr val="tx1">
                    <a:lumMod val="75000"/>
                    <a:lumOff val="25000"/>
                  </a:schemeClr>
                </a:solidFill>
              </a:rPr>
              <a:t> </a:t>
            </a:r>
            <a:r>
              <a:rPr lang="en-US" sz="1600" dirty="0" err="1">
                <a:solidFill>
                  <a:schemeClr val="tx1">
                    <a:lumMod val="75000"/>
                    <a:lumOff val="25000"/>
                  </a:schemeClr>
                </a:solidFill>
              </a:rPr>
              <a:t>attr</a:t>
            </a:r>
            <a:r>
              <a:rPr lang="en-US" sz="1600" dirty="0">
                <a:solidFill>
                  <a:schemeClr val="tx1">
                    <a:lumMod val="75000"/>
                    <a:lumOff val="25000"/>
                  </a:schemeClr>
                </a:solidFill>
              </a:rPr>
              <a:t>() method is used to get attribute values.</a:t>
            </a:r>
          </a:p>
        </p:txBody>
      </p:sp>
      <p:pic>
        <p:nvPicPr>
          <p:cNvPr id="19" name="Picture 1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426256" y="2882258"/>
            <a:ext cx="720719" cy="738260"/>
          </a:xfrm>
          <a:prstGeom prst="rect">
            <a:avLst/>
          </a:prstGeom>
          <a:ln>
            <a:noFill/>
          </a:ln>
          <a:effectLst/>
        </p:spPr>
      </p:pic>
      <p:sp>
        <p:nvSpPr>
          <p:cNvPr id="20" name="Rectangle 19"/>
          <p:cNvSpPr/>
          <p:nvPr/>
        </p:nvSpPr>
        <p:spPr>
          <a:xfrm>
            <a:off x="1319212" y="2791105"/>
            <a:ext cx="4295186" cy="1838978"/>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r>
              <a:rPr lang="en-US" sz="1400" dirty="0"/>
              <a:t>$(document).ready(function(){</a:t>
            </a:r>
          </a:p>
          <a:p>
            <a:pPr lvl="2"/>
            <a:r>
              <a:rPr lang="en-US" sz="1400" dirty="0"/>
              <a:t>    $("button").</a:t>
            </a:r>
            <a:r>
              <a:rPr lang="en-US" sz="1400" dirty="0" err="1"/>
              <a:t>dblclick</a:t>
            </a:r>
            <a:r>
              <a:rPr lang="en-US" sz="1400" dirty="0"/>
              <a:t>(function(){</a:t>
            </a:r>
          </a:p>
          <a:p>
            <a:pPr lvl="2"/>
            <a:r>
              <a:rPr lang="en-US" sz="1400" dirty="0"/>
              <a:t>alert($("#</a:t>
            </a:r>
            <a:r>
              <a:rPr lang="en-US" sz="1400" dirty="0" err="1"/>
              <a:t>abc</a:t>
            </a:r>
            <a:r>
              <a:rPr lang="en-US" sz="1400" dirty="0"/>
              <a:t>").</a:t>
            </a:r>
            <a:r>
              <a:rPr lang="en-US" sz="1400" dirty="0" err="1"/>
              <a:t>attr</a:t>
            </a:r>
            <a:r>
              <a:rPr lang="en-US" sz="1400" dirty="0"/>
              <a:t>("</a:t>
            </a:r>
            <a:r>
              <a:rPr lang="en-US" sz="1400" dirty="0" err="1"/>
              <a:t>href</a:t>
            </a:r>
            <a:r>
              <a:rPr lang="en-US" sz="1400" dirty="0"/>
              <a:t>"));</a:t>
            </a:r>
          </a:p>
          <a:p>
            <a:pPr lvl="2"/>
            <a:r>
              <a:rPr lang="en-US" sz="1400" dirty="0"/>
              <a:t>    });</a:t>
            </a:r>
          </a:p>
          <a:p>
            <a:pPr lvl="2"/>
            <a:r>
              <a:rPr lang="en-US" sz="1400" dirty="0"/>
              <a:t>});</a:t>
            </a:r>
          </a:p>
        </p:txBody>
      </p:sp>
      <p:pic>
        <p:nvPicPr>
          <p:cNvPr id="21" name="Picture 2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85305" y="2849160"/>
            <a:ext cx="720719" cy="738260"/>
          </a:xfrm>
          <a:prstGeom prst="rect">
            <a:avLst/>
          </a:prstGeom>
          <a:ln>
            <a:noFill/>
          </a:ln>
          <a:effectLst/>
        </p:spPr>
      </p:pic>
    </p:spTree>
    <p:extLst>
      <p:ext uri="{BB962C8B-B14F-4D97-AF65-F5344CB8AC3E}">
        <p14:creationId xmlns:p14="http://schemas.microsoft.com/office/powerpoint/2010/main" val="20353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7" grpId="0" animBg="1"/>
      <p:bldP spid="29" grpId="0"/>
      <p:bldP spid="30" grpId="0"/>
      <p:bldP spid="17" grpId="0"/>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SET</a:t>
            </a:r>
            <a:endParaRPr lang="en-US" b="1" dirty="0">
              <a:solidFill>
                <a:schemeClr val="bg1"/>
              </a:solidFill>
              <a:cs typeface="Segoe UI Light" panose="020B0502040204020203" pitchFamily="34" charset="0"/>
            </a:endParaRPr>
          </a:p>
        </p:txBody>
      </p:sp>
      <p:sp>
        <p:nvSpPr>
          <p:cNvPr id="13" name="Rectangle 12"/>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a:solidFill>
                  <a:srgbClr val="191919"/>
                </a:solidFill>
              </a:rPr>
              <a:t>Set Attributes - </a:t>
            </a:r>
            <a:r>
              <a:rPr lang="en-US" sz="1600" b="1" dirty="0" err="1">
                <a:solidFill>
                  <a:srgbClr val="191919"/>
                </a:solidFill>
              </a:rPr>
              <a:t>attr</a:t>
            </a:r>
            <a:r>
              <a:rPr lang="en-US" sz="1600" b="1" dirty="0">
                <a:solidFill>
                  <a:srgbClr val="191919"/>
                </a:solidFill>
              </a:rPr>
              <a:t>()</a:t>
            </a:r>
          </a:p>
        </p:txBody>
      </p:sp>
      <p:sp>
        <p:nvSpPr>
          <p:cNvPr id="14" name="Isosceles Triangle 13"/>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p:cNvSpPr txBox="1"/>
          <p:nvPr/>
        </p:nvSpPr>
        <p:spPr>
          <a:xfrm>
            <a:off x="630798" y="3833915"/>
            <a:ext cx="7105316" cy="338554"/>
          </a:xfrm>
          <a:prstGeom prst="rect">
            <a:avLst/>
          </a:prstGeom>
          <a:noFill/>
        </p:spPr>
        <p:txBody>
          <a:bodyPr wrap="square" rtlCol="0">
            <a:spAutoFit/>
          </a:bodyPr>
          <a:lstStyle/>
          <a:p>
            <a:pPr>
              <a:buClr>
                <a:schemeClr val="accent2"/>
              </a:buClr>
            </a:pPr>
            <a:r>
              <a:rPr lang="en-US" sz="1600" dirty="0">
                <a:solidFill>
                  <a:schemeClr val="tx1">
                    <a:lumMod val="75000"/>
                    <a:lumOff val="25000"/>
                  </a:schemeClr>
                </a:solidFill>
              </a:rPr>
              <a:t>The </a:t>
            </a:r>
            <a:r>
              <a:rPr lang="en-US" sz="1600" dirty="0" err="1">
                <a:solidFill>
                  <a:schemeClr val="tx1">
                    <a:lumMod val="75000"/>
                    <a:lumOff val="25000"/>
                  </a:schemeClr>
                </a:solidFill>
              </a:rPr>
              <a:t>attr</a:t>
            </a:r>
            <a:r>
              <a:rPr lang="en-US" sz="1600" dirty="0">
                <a:solidFill>
                  <a:schemeClr val="tx1">
                    <a:lumMod val="75000"/>
                    <a:lumOff val="25000"/>
                  </a:schemeClr>
                </a:solidFill>
              </a:rPr>
              <a:t>() method also allows you to set multiple attributes at the same time.</a:t>
            </a:r>
          </a:p>
        </p:txBody>
      </p:sp>
      <p:sp>
        <p:nvSpPr>
          <p:cNvPr id="16" name="TextBox 15"/>
          <p:cNvSpPr txBox="1"/>
          <p:nvPr/>
        </p:nvSpPr>
        <p:spPr>
          <a:xfrm>
            <a:off x="629642" y="1146049"/>
            <a:ext cx="6168224" cy="338554"/>
          </a:xfrm>
          <a:prstGeom prst="rect">
            <a:avLst/>
          </a:prstGeom>
          <a:noFill/>
        </p:spPr>
        <p:txBody>
          <a:bodyPr wrap="square" rtlCol="0">
            <a:spAutoFit/>
          </a:bodyPr>
          <a:lstStyle/>
          <a:p>
            <a:pPr>
              <a:buClr>
                <a:schemeClr val="accent2"/>
              </a:buClr>
            </a:pPr>
            <a:r>
              <a:rPr lang="en-US" sz="1600" dirty="0">
                <a:solidFill>
                  <a:schemeClr val="tx1">
                    <a:lumMod val="75000"/>
                    <a:lumOff val="25000"/>
                  </a:schemeClr>
                </a:solidFill>
              </a:rPr>
              <a:t>The </a:t>
            </a:r>
            <a:r>
              <a:rPr lang="en-US" sz="1600" dirty="0" err="1">
                <a:solidFill>
                  <a:schemeClr val="tx1">
                    <a:lumMod val="75000"/>
                    <a:lumOff val="25000"/>
                  </a:schemeClr>
                </a:solidFill>
              </a:rPr>
              <a:t>jQuery</a:t>
            </a:r>
            <a:r>
              <a:rPr lang="en-US" sz="1600" dirty="0">
                <a:solidFill>
                  <a:schemeClr val="tx1">
                    <a:lumMod val="75000"/>
                    <a:lumOff val="25000"/>
                  </a:schemeClr>
                </a:solidFill>
              </a:rPr>
              <a:t> </a:t>
            </a:r>
            <a:r>
              <a:rPr lang="en-US" sz="1600" dirty="0" err="1">
                <a:solidFill>
                  <a:schemeClr val="tx1">
                    <a:lumMod val="75000"/>
                    <a:lumOff val="25000"/>
                  </a:schemeClr>
                </a:solidFill>
              </a:rPr>
              <a:t>attr</a:t>
            </a:r>
            <a:r>
              <a:rPr lang="en-US" sz="1600" dirty="0">
                <a:solidFill>
                  <a:schemeClr val="tx1">
                    <a:lumMod val="75000"/>
                    <a:lumOff val="25000"/>
                  </a:schemeClr>
                </a:solidFill>
              </a:rPr>
              <a:t>() method is also used to set/change attribute values.</a:t>
            </a:r>
          </a:p>
        </p:txBody>
      </p:sp>
      <p:sp>
        <p:nvSpPr>
          <p:cNvPr id="17" name="Rectangle 16"/>
          <p:cNvSpPr/>
          <p:nvPr/>
        </p:nvSpPr>
        <p:spPr>
          <a:xfrm>
            <a:off x="4117180" y="1565291"/>
            <a:ext cx="4402705" cy="1642312"/>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smtClean="0"/>
              <a:t>$("</a:t>
            </a:r>
            <a:r>
              <a:rPr lang="en-US" sz="1400" dirty="0"/>
              <a:t>button").</a:t>
            </a:r>
            <a:r>
              <a:rPr lang="en-US" sz="1400" dirty="0" err="1"/>
              <a:t>dblclick</a:t>
            </a:r>
            <a:r>
              <a:rPr lang="en-US" sz="1400" dirty="0"/>
              <a:t>(function(){</a:t>
            </a:r>
          </a:p>
          <a:p>
            <a:pPr lvl="2"/>
            <a:r>
              <a:rPr lang="en-US" sz="1400" dirty="0"/>
              <a:t>        $("#</a:t>
            </a:r>
            <a:r>
              <a:rPr lang="en-US" sz="1400" dirty="0" err="1"/>
              <a:t>abc</a:t>
            </a:r>
            <a:r>
              <a:rPr lang="en-US" sz="1400" dirty="0"/>
              <a:t>").</a:t>
            </a:r>
            <a:r>
              <a:rPr lang="en-US" sz="1400" dirty="0" err="1"/>
              <a:t>attr</a:t>
            </a:r>
            <a:r>
              <a:rPr lang="en-US" sz="1400" dirty="0"/>
              <a:t>({</a:t>
            </a:r>
          </a:p>
          <a:p>
            <a:pPr lvl="2"/>
            <a:r>
              <a:rPr lang="en-US" sz="1400" dirty="0"/>
              <a:t>  "</a:t>
            </a:r>
            <a:r>
              <a:rPr lang="en-US" sz="1400" dirty="0" err="1"/>
              <a:t>href</a:t>
            </a:r>
            <a:r>
              <a:rPr lang="en-US" sz="1400" dirty="0"/>
              <a:t>" : "http://www.abc123.com/456",</a:t>
            </a:r>
          </a:p>
          <a:p>
            <a:pPr lvl="2"/>
            <a:r>
              <a:rPr lang="en-US" sz="1400" dirty="0"/>
              <a:t>           "title" : "ABC 123  456"</a:t>
            </a:r>
          </a:p>
          <a:p>
            <a:pPr lvl="2"/>
            <a:r>
              <a:rPr lang="en-US" sz="1400" dirty="0"/>
              <a:t>        });</a:t>
            </a:r>
          </a:p>
        </p:txBody>
      </p:sp>
      <p:pic>
        <p:nvPicPr>
          <p:cNvPr id="18" name="Picture 1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61226" y="1633673"/>
            <a:ext cx="720719" cy="738260"/>
          </a:xfrm>
          <a:prstGeom prst="rect">
            <a:avLst/>
          </a:prstGeom>
          <a:ln>
            <a:noFill/>
          </a:ln>
          <a:effectLst/>
        </p:spPr>
      </p:pic>
      <p:sp>
        <p:nvSpPr>
          <p:cNvPr id="19" name="Rectangle 18"/>
          <p:cNvSpPr/>
          <p:nvPr/>
        </p:nvSpPr>
        <p:spPr>
          <a:xfrm>
            <a:off x="4092451" y="4165420"/>
            <a:ext cx="4427435" cy="1843494"/>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$("button").click(function(){</a:t>
            </a:r>
            <a:br>
              <a:rPr lang="en-US" sz="1400" dirty="0"/>
            </a:br>
            <a:r>
              <a:rPr lang="en-US" sz="1400" dirty="0"/>
              <a:t> $("#w3s").</a:t>
            </a:r>
            <a:r>
              <a:rPr lang="en-US" sz="1400" dirty="0" err="1"/>
              <a:t>attr</a:t>
            </a:r>
            <a:r>
              <a:rPr lang="en-US" sz="1400" dirty="0"/>
              <a:t>({</a:t>
            </a:r>
            <a:br>
              <a:rPr lang="en-US" sz="1400" dirty="0"/>
            </a:br>
            <a:r>
              <a:rPr lang="en-US" sz="1400" dirty="0"/>
              <a:t> "</a:t>
            </a:r>
            <a:r>
              <a:rPr lang="en-US" sz="1400" dirty="0" err="1"/>
              <a:t>href</a:t>
            </a:r>
            <a:r>
              <a:rPr lang="en-US" sz="1400" dirty="0"/>
              <a:t>" : "http://www.w3schools.com/jquery",</a:t>
            </a:r>
            <a:br>
              <a:rPr lang="en-US" sz="1400" dirty="0"/>
            </a:br>
            <a:r>
              <a:rPr lang="en-US" sz="1400" dirty="0"/>
              <a:t> "title" : "W3Schools </a:t>
            </a:r>
            <a:r>
              <a:rPr lang="en-US" sz="1400" dirty="0" err="1"/>
              <a:t>jQuery</a:t>
            </a:r>
            <a:r>
              <a:rPr lang="en-US" sz="1400" dirty="0"/>
              <a:t> Tutorial"</a:t>
            </a:r>
            <a:br>
              <a:rPr lang="en-US" sz="1400" dirty="0"/>
            </a:br>
            <a:r>
              <a:rPr lang="en-US" sz="1400" dirty="0"/>
              <a:t> });</a:t>
            </a:r>
            <a:br>
              <a:rPr lang="en-US" sz="1400" dirty="0"/>
            </a:br>
            <a:r>
              <a:rPr lang="en-US" sz="1400" dirty="0"/>
              <a:t>});</a:t>
            </a:r>
          </a:p>
        </p:txBody>
      </p:sp>
      <p:pic>
        <p:nvPicPr>
          <p:cNvPr id="20" name="Picture 1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36497" y="4233802"/>
            <a:ext cx="720719" cy="738260"/>
          </a:xfrm>
          <a:prstGeom prst="rect">
            <a:avLst/>
          </a:prstGeom>
          <a:ln>
            <a:noFill/>
          </a:ln>
          <a:effectLst/>
        </p:spPr>
      </p:pic>
    </p:spTree>
    <p:extLst>
      <p:ext uri="{BB962C8B-B14F-4D97-AF65-F5344CB8AC3E}">
        <p14:creationId xmlns:p14="http://schemas.microsoft.com/office/powerpoint/2010/main" val="232363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ADD</a:t>
            </a:r>
            <a:endParaRPr lang="en-US" b="1" dirty="0">
              <a:solidFill>
                <a:schemeClr val="bg1"/>
              </a:solidFill>
              <a:cs typeface="Segoe UI Light" panose="020B0502040204020203" pitchFamily="34" charset="0"/>
            </a:endParaRPr>
          </a:p>
        </p:txBody>
      </p:sp>
      <p:sp>
        <p:nvSpPr>
          <p:cNvPr id="12" name="TextBox 11"/>
          <p:cNvSpPr txBox="1"/>
          <p:nvPr/>
        </p:nvSpPr>
        <p:spPr>
          <a:xfrm>
            <a:off x="641188" y="1090156"/>
            <a:ext cx="5257004" cy="1138773"/>
          </a:xfrm>
          <a:prstGeom prst="rect">
            <a:avLst/>
          </a:prstGeom>
          <a:noFill/>
        </p:spPr>
        <p:txBody>
          <a:bodyPr wrap="square" rtlCol="0">
            <a:spAutoFit/>
          </a:bodyPr>
          <a:lstStyle/>
          <a:p>
            <a:r>
              <a:rPr lang="en-US" dirty="0"/>
              <a:t>Append() Method</a:t>
            </a:r>
          </a:p>
          <a:p>
            <a:endParaRPr lang="en-IN" dirty="0" smtClean="0"/>
          </a:p>
          <a:p>
            <a:pPr marL="285750" indent="-285750">
              <a:buClr>
                <a:schemeClr val="accent2"/>
              </a:buClr>
              <a:buFont typeface="Wingdings" panose="05000000000000000000" pitchFamily="2" charset="2"/>
              <a:buChar char="ü"/>
            </a:pPr>
            <a:r>
              <a:rPr lang="en-US" sz="1600" dirty="0">
                <a:solidFill>
                  <a:schemeClr val="tx1">
                    <a:lumMod val="75000"/>
                    <a:lumOff val="25000"/>
                  </a:schemeClr>
                </a:solidFill>
              </a:rPr>
              <a:t>The </a:t>
            </a:r>
            <a:r>
              <a:rPr lang="en-US" sz="1600" dirty="0" err="1">
                <a:solidFill>
                  <a:schemeClr val="tx1">
                    <a:lumMod val="75000"/>
                    <a:lumOff val="25000"/>
                  </a:schemeClr>
                </a:solidFill>
              </a:rPr>
              <a:t>jQuery</a:t>
            </a:r>
            <a:r>
              <a:rPr lang="en-US" sz="1600" dirty="0">
                <a:solidFill>
                  <a:schemeClr val="tx1">
                    <a:lumMod val="75000"/>
                    <a:lumOff val="25000"/>
                  </a:schemeClr>
                </a:solidFill>
              </a:rPr>
              <a:t> append() method inserts content at the end of the selected HTML elements.</a:t>
            </a:r>
          </a:p>
        </p:txBody>
      </p:sp>
      <p:sp>
        <p:nvSpPr>
          <p:cNvPr id="13" name="TextBox 12"/>
          <p:cNvSpPr txBox="1"/>
          <p:nvPr/>
        </p:nvSpPr>
        <p:spPr>
          <a:xfrm>
            <a:off x="612814" y="3129160"/>
            <a:ext cx="5257004" cy="1138773"/>
          </a:xfrm>
          <a:prstGeom prst="rect">
            <a:avLst/>
          </a:prstGeom>
          <a:noFill/>
        </p:spPr>
        <p:txBody>
          <a:bodyPr wrap="square" rtlCol="0">
            <a:spAutoFit/>
          </a:bodyPr>
          <a:lstStyle/>
          <a:p>
            <a:r>
              <a:rPr lang="en-US" dirty="0"/>
              <a:t>Prepend() Method</a:t>
            </a:r>
          </a:p>
          <a:p>
            <a:endParaRPr lang="en-IN" dirty="0" smtClean="0"/>
          </a:p>
          <a:p>
            <a:pPr marL="285750" indent="-285750">
              <a:buClr>
                <a:schemeClr val="accent2"/>
              </a:buClr>
              <a:buFont typeface="Wingdings" panose="05000000000000000000" pitchFamily="2" charset="2"/>
              <a:buChar char="ü"/>
            </a:pPr>
            <a:r>
              <a:rPr lang="en-US" sz="1600" dirty="0">
                <a:solidFill>
                  <a:schemeClr val="tx1">
                    <a:lumMod val="75000"/>
                    <a:lumOff val="25000"/>
                  </a:schemeClr>
                </a:solidFill>
              </a:rPr>
              <a:t>The </a:t>
            </a:r>
            <a:r>
              <a:rPr lang="en-US" sz="1600" dirty="0" err="1">
                <a:solidFill>
                  <a:schemeClr val="tx1">
                    <a:lumMod val="75000"/>
                    <a:lumOff val="25000"/>
                  </a:schemeClr>
                </a:solidFill>
              </a:rPr>
              <a:t>jQuery</a:t>
            </a:r>
            <a:r>
              <a:rPr lang="en-US" sz="1600" dirty="0">
                <a:solidFill>
                  <a:schemeClr val="tx1">
                    <a:lumMod val="75000"/>
                    <a:lumOff val="25000"/>
                  </a:schemeClr>
                </a:solidFill>
              </a:rPr>
              <a:t> prepend() method inserts content at the beginning of the selected HTML elements.</a:t>
            </a:r>
          </a:p>
        </p:txBody>
      </p:sp>
      <p:sp>
        <p:nvSpPr>
          <p:cNvPr id="14" name="Rectangle 13"/>
          <p:cNvSpPr/>
          <p:nvPr/>
        </p:nvSpPr>
        <p:spPr>
          <a:xfrm>
            <a:off x="4217917" y="2059160"/>
            <a:ext cx="4427435" cy="921747"/>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r>
              <a:rPr lang="en-US" sz="1400" dirty="0" smtClean="0"/>
              <a:t>$("</a:t>
            </a:r>
            <a:r>
              <a:rPr lang="en-US" sz="1400" dirty="0"/>
              <a:t>p").append("Some appended text.");</a:t>
            </a:r>
          </a:p>
        </p:txBody>
      </p:sp>
      <p:pic>
        <p:nvPicPr>
          <p:cNvPr id="15" name="Picture 1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361963" y="2127542"/>
            <a:ext cx="720719" cy="738260"/>
          </a:xfrm>
          <a:prstGeom prst="rect">
            <a:avLst/>
          </a:prstGeom>
          <a:ln>
            <a:noFill/>
          </a:ln>
          <a:effectLst/>
        </p:spPr>
      </p:pic>
      <p:sp>
        <p:nvSpPr>
          <p:cNvPr id="16" name="Rectangle 15"/>
          <p:cNvSpPr/>
          <p:nvPr/>
        </p:nvSpPr>
        <p:spPr>
          <a:xfrm>
            <a:off x="4217917" y="4628279"/>
            <a:ext cx="4427435" cy="921747"/>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r>
              <a:rPr lang="en-US" sz="1400" dirty="0"/>
              <a:t>$("p").prepend("Some appended text.");</a:t>
            </a:r>
          </a:p>
        </p:txBody>
      </p:sp>
      <p:pic>
        <p:nvPicPr>
          <p:cNvPr id="17" name="Picture 1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361963" y="4696661"/>
            <a:ext cx="720719" cy="738260"/>
          </a:xfrm>
          <a:prstGeom prst="rect">
            <a:avLst/>
          </a:prstGeom>
          <a:ln>
            <a:noFill/>
          </a:ln>
          <a:effectLst/>
        </p:spPr>
      </p:pic>
    </p:spTree>
    <p:extLst>
      <p:ext uri="{BB962C8B-B14F-4D97-AF65-F5344CB8AC3E}">
        <p14:creationId xmlns:p14="http://schemas.microsoft.com/office/powerpoint/2010/main" val="197004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Effect transition="in" filter="fade">
                                      <p:cBhvr>
                                        <p:cTn id="25" dur="500"/>
                                        <p:tgtEl>
                                          <p:spTgt spid="1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xEl>
                                              <p:pRg st="2" end="2"/>
                                            </p:txEl>
                                          </p:spTgt>
                                        </p:tgtEl>
                                        <p:attrNameLst>
                                          <p:attrName>style.visibility</p:attrName>
                                        </p:attrNameLst>
                                      </p:cBhvr>
                                      <p:to>
                                        <p:strVal val="visible"/>
                                      </p:to>
                                    </p:set>
                                    <p:animEffect transition="in" filter="fade">
                                      <p:cBhvr>
                                        <p:cTn id="30" dur="500"/>
                                        <p:tgtEl>
                                          <p:spTgt spid="1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P spid="14" grpId="0" animBg="1"/>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ADD</a:t>
            </a:r>
            <a:endParaRPr lang="en-US" b="1" dirty="0">
              <a:solidFill>
                <a:schemeClr val="bg1"/>
              </a:solidFill>
              <a:cs typeface="Segoe UI Light" panose="020B0502040204020203" pitchFamily="34" charset="0"/>
            </a:endParaRPr>
          </a:p>
        </p:txBody>
      </p:sp>
      <p:sp>
        <p:nvSpPr>
          <p:cNvPr id="8" name="TextBox 7"/>
          <p:cNvSpPr txBox="1"/>
          <p:nvPr/>
        </p:nvSpPr>
        <p:spPr>
          <a:xfrm>
            <a:off x="598961" y="1080427"/>
            <a:ext cx="5257004" cy="1384995"/>
          </a:xfrm>
          <a:prstGeom prst="rect">
            <a:avLst/>
          </a:prstGeom>
          <a:noFill/>
        </p:spPr>
        <p:txBody>
          <a:bodyPr wrap="square" rtlCol="0">
            <a:spAutoFit/>
          </a:bodyPr>
          <a:lstStyle/>
          <a:p>
            <a:r>
              <a:rPr lang="en-US" dirty="0"/>
              <a:t>After() and Before() Methods</a:t>
            </a:r>
          </a:p>
          <a:p>
            <a:endParaRPr lang="en-IN" dirty="0" smtClean="0"/>
          </a:p>
          <a:p>
            <a:pPr marL="285750" indent="-285750">
              <a:buClr>
                <a:schemeClr val="accent2"/>
              </a:buClr>
              <a:buFont typeface="Wingdings" panose="05000000000000000000" pitchFamily="2" charset="2"/>
              <a:buChar char="ü"/>
            </a:pPr>
            <a:r>
              <a:rPr lang="en-US" sz="1600" dirty="0">
                <a:solidFill>
                  <a:schemeClr val="tx1">
                    <a:lumMod val="75000"/>
                    <a:lumOff val="25000"/>
                  </a:schemeClr>
                </a:solidFill>
              </a:rPr>
              <a:t>The </a:t>
            </a:r>
            <a:r>
              <a:rPr lang="en-US" sz="1600" dirty="0" err="1">
                <a:solidFill>
                  <a:schemeClr val="tx1">
                    <a:lumMod val="75000"/>
                    <a:lumOff val="25000"/>
                  </a:schemeClr>
                </a:solidFill>
              </a:rPr>
              <a:t>jQuery</a:t>
            </a:r>
            <a:r>
              <a:rPr lang="en-US" sz="1600" dirty="0">
                <a:solidFill>
                  <a:schemeClr val="tx1">
                    <a:lumMod val="75000"/>
                    <a:lumOff val="25000"/>
                  </a:schemeClr>
                </a:solidFill>
              </a:rPr>
              <a:t> after() method inserts content after the selected HTML elements. The </a:t>
            </a:r>
            <a:r>
              <a:rPr lang="en-US" sz="1600" dirty="0" err="1">
                <a:solidFill>
                  <a:schemeClr val="tx1">
                    <a:lumMod val="75000"/>
                    <a:lumOff val="25000"/>
                  </a:schemeClr>
                </a:solidFill>
              </a:rPr>
              <a:t>jQuery</a:t>
            </a:r>
            <a:r>
              <a:rPr lang="en-US" sz="1600" dirty="0">
                <a:solidFill>
                  <a:schemeClr val="tx1">
                    <a:lumMod val="75000"/>
                    <a:lumOff val="25000"/>
                  </a:schemeClr>
                </a:solidFill>
              </a:rPr>
              <a:t> before() method inserts content before the selected HTML elements.</a:t>
            </a:r>
          </a:p>
        </p:txBody>
      </p:sp>
      <p:sp>
        <p:nvSpPr>
          <p:cNvPr id="9" name="Rectangle 8"/>
          <p:cNvSpPr/>
          <p:nvPr/>
        </p:nvSpPr>
        <p:spPr>
          <a:xfrm>
            <a:off x="4137539" y="2988164"/>
            <a:ext cx="4427435" cy="1119378"/>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smtClean="0"/>
              <a:t>$("</a:t>
            </a:r>
            <a:r>
              <a:rPr lang="en-US" sz="1400" dirty="0" err="1"/>
              <a:t>img</a:t>
            </a:r>
            <a:r>
              <a:rPr lang="en-US" sz="1400" dirty="0"/>
              <a:t>").after("Some text after");</a:t>
            </a:r>
            <a:br>
              <a:rPr lang="en-US" sz="1400" dirty="0"/>
            </a:br>
            <a:r>
              <a:rPr lang="en-US" sz="1400" dirty="0"/>
              <a:t/>
            </a:r>
            <a:br>
              <a:rPr lang="en-US" sz="1400" dirty="0"/>
            </a:br>
            <a:r>
              <a:rPr lang="en-US" sz="1400" dirty="0"/>
              <a:t>$("</a:t>
            </a:r>
            <a:r>
              <a:rPr lang="en-US" sz="1400" dirty="0" err="1"/>
              <a:t>img</a:t>
            </a:r>
            <a:r>
              <a:rPr lang="en-US" sz="1400" dirty="0"/>
              <a:t>").before("Some text before");</a:t>
            </a:r>
          </a:p>
        </p:txBody>
      </p:sp>
      <p:pic>
        <p:nvPicPr>
          <p:cNvPr id="10" name="Picture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81585" y="3056546"/>
            <a:ext cx="720719" cy="738260"/>
          </a:xfrm>
          <a:prstGeom prst="rect">
            <a:avLst/>
          </a:prstGeom>
          <a:ln>
            <a:noFill/>
          </a:ln>
          <a:effectLst/>
        </p:spPr>
      </p:pic>
    </p:spTree>
    <p:extLst>
      <p:ext uri="{BB962C8B-B14F-4D97-AF65-F5344CB8AC3E}">
        <p14:creationId xmlns:p14="http://schemas.microsoft.com/office/powerpoint/2010/main" val="333689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REMOVE</a:t>
            </a:r>
            <a:endParaRPr lang="en-US" b="1" dirty="0">
              <a:solidFill>
                <a:schemeClr val="bg1"/>
              </a:solidFill>
              <a:cs typeface="Segoe UI Light" panose="020B0502040204020203" pitchFamily="34" charset="0"/>
            </a:endParaRPr>
          </a:p>
        </p:txBody>
      </p:sp>
      <p:sp>
        <p:nvSpPr>
          <p:cNvPr id="12" name="TextBox 11"/>
          <p:cNvSpPr txBox="1"/>
          <p:nvPr/>
        </p:nvSpPr>
        <p:spPr>
          <a:xfrm>
            <a:off x="609978" y="1105224"/>
            <a:ext cx="5257004" cy="1138773"/>
          </a:xfrm>
          <a:prstGeom prst="rect">
            <a:avLst/>
          </a:prstGeom>
          <a:noFill/>
        </p:spPr>
        <p:txBody>
          <a:bodyPr wrap="square" rtlCol="0">
            <a:spAutoFit/>
          </a:bodyPr>
          <a:lstStyle/>
          <a:p>
            <a:r>
              <a:rPr lang="en-US" dirty="0"/>
              <a:t>Remove() Method</a:t>
            </a:r>
          </a:p>
          <a:p>
            <a:endParaRPr lang="en-IN" dirty="0" smtClean="0"/>
          </a:p>
          <a:p>
            <a:pPr marL="285750" indent="-285750">
              <a:buClr>
                <a:schemeClr val="accent2"/>
              </a:buClr>
              <a:buFont typeface="Wingdings" panose="05000000000000000000" pitchFamily="2" charset="2"/>
              <a:buChar char="ü"/>
            </a:pPr>
            <a:r>
              <a:rPr lang="en-US" sz="1600" dirty="0">
                <a:solidFill>
                  <a:schemeClr val="tx1">
                    <a:lumMod val="75000"/>
                    <a:lumOff val="25000"/>
                  </a:schemeClr>
                </a:solidFill>
              </a:rPr>
              <a:t>The </a:t>
            </a:r>
            <a:r>
              <a:rPr lang="en-US" sz="1600" dirty="0" err="1">
                <a:solidFill>
                  <a:schemeClr val="tx1">
                    <a:lumMod val="75000"/>
                    <a:lumOff val="25000"/>
                  </a:schemeClr>
                </a:solidFill>
              </a:rPr>
              <a:t>jQuery</a:t>
            </a:r>
            <a:r>
              <a:rPr lang="en-US" sz="1600" dirty="0">
                <a:solidFill>
                  <a:schemeClr val="tx1">
                    <a:lumMod val="75000"/>
                    <a:lumOff val="25000"/>
                  </a:schemeClr>
                </a:solidFill>
              </a:rPr>
              <a:t> remove() method removes the selected element(s) and its child elements.</a:t>
            </a:r>
          </a:p>
        </p:txBody>
      </p:sp>
      <p:sp>
        <p:nvSpPr>
          <p:cNvPr id="13" name="TextBox 12"/>
          <p:cNvSpPr txBox="1"/>
          <p:nvPr/>
        </p:nvSpPr>
        <p:spPr>
          <a:xfrm>
            <a:off x="621408" y="3390892"/>
            <a:ext cx="5257004" cy="1138773"/>
          </a:xfrm>
          <a:prstGeom prst="rect">
            <a:avLst/>
          </a:prstGeom>
          <a:noFill/>
        </p:spPr>
        <p:txBody>
          <a:bodyPr wrap="square" rtlCol="0">
            <a:spAutoFit/>
          </a:bodyPr>
          <a:lstStyle/>
          <a:p>
            <a:r>
              <a:rPr lang="en-US" dirty="0"/>
              <a:t>Empty() Method</a:t>
            </a:r>
          </a:p>
          <a:p>
            <a:endParaRPr lang="en-IN" dirty="0" smtClean="0"/>
          </a:p>
          <a:p>
            <a:pPr marL="285750" indent="-285750">
              <a:buClr>
                <a:schemeClr val="accent2"/>
              </a:buClr>
              <a:buFont typeface="Wingdings" panose="05000000000000000000" pitchFamily="2" charset="2"/>
              <a:buChar char="ü"/>
            </a:pPr>
            <a:r>
              <a:rPr lang="en-US" sz="1600" dirty="0">
                <a:solidFill>
                  <a:schemeClr val="tx1">
                    <a:lumMod val="75000"/>
                    <a:lumOff val="25000"/>
                  </a:schemeClr>
                </a:solidFill>
              </a:rPr>
              <a:t>The </a:t>
            </a:r>
            <a:r>
              <a:rPr lang="en-US" sz="1600" dirty="0" err="1">
                <a:solidFill>
                  <a:schemeClr val="tx1">
                    <a:lumMod val="75000"/>
                    <a:lumOff val="25000"/>
                  </a:schemeClr>
                </a:solidFill>
              </a:rPr>
              <a:t>jQuery</a:t>
            </a:r>
            <a:r>
              <a:rPr lang="en-US" sz="1600" dirty="0">
                <a:solidFill>
                  <a:schemeClr val="tx1">
                    <a:lumMod val="75000"/>
                    <a:lumOff val="25000"/>
                  </a:schemeClr>
                </a:solidFill>
              </a:rPr>
              <a:t> empty() method removes the child elements of the selected element(s).</a:t>
            </a:r>
          </a:p>
        </p:txBody>
      </p:sp>
      <p:sp>
        <p:nvSpPr>
          <p:cNvPr id="14" name="Rectangle 13"/>
          <p:cNvSpPr/>
          <p:nvPr/>
        </p:nvSpPr>
        <p:spPr>
          <a:xfrm>
            <a:off x="3891933" y="1908757"/>
            <a:ext cx="4427435" cy="921747"/>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r>
              <a:rPr lang="en-US" sz="1400" dirty="0"/>
              <a:t>$("#div1").remove();</a:t>
            </a:r>
          </a:p>
        </p:txBody>
      </p:sp>
      <p:pic>
        <p:nvPicPr>
          <p:cNvPr id="15" name="Picture 1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035979" y="1977139"/>
            <a:ext cx="720719" cy="738260"/>
          </a:xfrm>
          <a:prstGeom prst="rect">
            <a:avLst/>
          </a:prstGeom>
          <a:ln>
            <a:noFill/>
          </a:ln>
          <a:effectLst/>
        </p:spPr>
      </p:pic>
      <p:sp>
        <p:nvSpPr>
          <p:cNvPr id="16" name="Rectangle 15"/>
          <p:cNvSpPr/>
          <p:nvPr/>
        </p:nvSpPr>
        <p:spPr>
          <a:xfrm>
            <a:off x="3891933" y="4477876"/>
            <a:ext cx="4427435" cy="921747"/>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r>
              <a:rPr lang="en-US" sz="1400" dirty="0"/>
              <a:t>$("#div1").empty();</a:t>
            </a:r>
          </a:p>
        </p:txBody>
      </p:sp>
      <p:pic>
        <p:nvPicPr>
          <p:cNvPr id="17" name="Picture 1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035979" y="4546258"/>
            <a:ext cx="720719" cy="738260"/>
          </a:xfrm>
          <a:prstGeom prst="rect">
            <a:avLst/>
          </a:prstGeom>
          <a:ln>
            <a:noFill/>
          </a:ln>
          <a:effectLst/>
        </p:spPr>
      </p:pic>
    </p:spTree>
    <p:extLst>
      <p:ext uri="{BB962C8B-B14F-4D97-AF65-F5344CB8AC3E}">
        <p14:creationId xmlns:p14="http://schemas.microsoft.com/office/powerpoint/2010/main" val="126338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Effect transition="in" filter="fade">
                                      <p:cBhvr>
                                        <p:cTn id="25" dur="500"/>
                                        <p:tgtEl>
                                          <p:spTgt spid="1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xEl>
                                              <p:pRg st="2" end="2"/>
                                            </p:txEl>
                                          </p:spTgt>
                                        </p:tgtEl>
                                        <p:attrNameLst>
                                          <p:attrName>style.visibility</p:attrName>
                                        </p:attrNameLst>
                                      </p:cBhvr>
                                      <p:to>
                                        <p:strVal val="visible"/>
                                      </p:to>
                                    </p:set>
                                    <p:animEffect transition="in" filter="fade">
                                      <p:cBhvr>
                                        <p:cTn id="30" dur="500"/>
                                        <p:tgtEl>
                                          <p:spTgt spid="1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P spid="14" grpId="0" animBg="1"/>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REMOVE</a:t>
            </a:r>
            <a:endParaRPr lang="en-US" b="1" dirty="0">
              <a:solidFill>
                <a:schemeClr val="bg1"/>
              </a:solidFill>
              <a:cs typeface="Segoe UI Light" panose="020B0502040204020203" pitchFamily="34" charset="0"/>
            </a:endParaRPr>
          </a:p>
        </p:txBody>
      </p:sp>
      <p:sp>
        <p:nvSpPr>
          <p:cNvPr id="8" name="TextBox 7"/>
          <p:cNvSpPr txBox="1"/>
          <p:nvPr/>
        </p:nvSpPr>
        <p:spPr>
          <a:xfrm>
            <a:off x="614257" y="1108061"/>
            <a:ext cx="5257004" cy="1384995"/>
          </a:xfrm>
          <a:prstGeom prst="rect">
            <a:avLst/>
          </a:prstGeom>
          <a:noFill/>
        </p:spPr>
        <p:txBody>
          <a:bodyPr wrap="square" rtlCol="0">
            <a:spAutoFit/>
          </a:bodyPr>
          <a:lstStyle/>
          <a:p>
            <a:r>
              <a:rPr lang="en-US" dirty="0"/>
              <a:t>Filter the Elements to be Removed</a:t>
            </a:r>
          </a:p>
          <a:p>
            <a:endParaRPr lang="en-IN" dirty="0" smtClean="0"/>
          </a:p>
          <a:p>
            <a:pPr marL="285750" indent="-285750">
              <a:buClr>
                <a:schemeClr val="accent2"/>
              </a:buClr>
              <a:buFont typeface="Wingdings" panose="05000000000000000000" pitchFamily="2" charset="2"/>
              <a:buChar char="ü"/>
            </a:pPr>
            <a:r>
              <a:rPr lang="en-US" sz="1600" dirty="0">
                <a:solidFill>
                  <a:schemeClr val="tx1">
                    <a:lumMod val="75000"/>
                    <a:lumOff val="25000"/>
                  </a:schemeClr>
                </a:solidFill>
              </a:rPr>
              <a:t>The </a:t>
            </a:r>
            <a:r>
              <a:rPr lang="en-US" sz="1600" dirty="0" err="1">
                <a:solidFill>
                  <a:schemeClr val="tx1">
                    <a:lumMod val="75000"/>
                    <a:lumOff val="25000"/>
                  </a:schemeClr>
                </a:solidFill>
              </a:rPr>
              <a:t>jQuery</a:t>
            </a:r>
            <a:r>
              <a:rPr lang="en-US" sz="1600" dirty="0">
                <a:solidFill>
                  <a:schemeClr val="tx1">
                    <a:lumMod val="75000"/>
                    <a:lumOff val="25000"/>
                  </a:schemeClr>
                </a:solidFill>
              </a:rPr>
              <a:t> remove() method accepts one parameter that allows you to filter the elements to be removed. The parameter can be any of the </a:t>
            </a:r>
            <a:r>
              <a:rPr lang="en-US" sz="1600" dirty="0" err="1">
                <a:solidFill>
                  <a:schemeClr val="tx1">
                    <a:lumMod val="75000"/>
                    <a:lumOff val="25000"/>
                  </a:schemeClr>
                </a:solidFill>
              </a:rPr>
              <a:t>jQuery</a:t>
            </a:r>
            <a:r>
              <a:rPr lang="en-US" sz="1600" dirty="0">
                <a:solidFill>
                  <a:schemeClr val="tx1">
                    <a:lumMod val="75000"/>
                    <a:lumOff val="25000"/>
                  </a:schemeClr>
                </a:solidFill>
              </a:rPr>
              <a:t> selector syntaxes.</a:t>
            </a:r>
          </a:p>
        </p:txBody>
      </p:sp>
      <p:sp>
        <p:nvSpPr>
          <p:cNvPr id="9" name="Rectangle 8"/>
          <p:cNvSpPr/>
          <p:nvPr/>
        </p:nvSpPr>
        <p:spPr>
          <a:xfrm>
            <a:off x="3949994" y="3200618"/>
            <a:ext cx="4427435" cy="921747"/>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r>
              <a:rPr lang="en-US" sz="1400" dirty="0"/>
              <a:t>$("p").remove(".test</a:t>
            </a:r>
            <a:r>
              <a:rPr lang="en-US" sz="1400" dirty="0" smtClean="0"/>
              <a:t>");</a:t>
            </a:r>
            <a:endParaRPr lang="en-US" sz="1400" dirty="0"/>
          </a:p>
        </p:txBody>
      </p:sp>
      <p:pic>
        <p:nvPicPr>
          <p:cNvPr id="10" name="Picture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094040" y="3269000"/>
            <a:ext cx="720719" cy="738260"/>
          </a:xfrm>
          <a:prstGeom prst="rect">
            <a:avLst/>
          </a:prstGeom>
          <a:ln>
            <a:noFill/>
          </a:ln>
          <a:effectLst/>
        </p:spPr>
      </p:pic>
    </p:spTree>
    <p:extLst>
      <p:ext uri="{BB962C8B-B14F-4D97-AF65-F5344CB8AC3E}">
        <p14:creationId xmlns:p14="http://schemas.microsoft.com/office/powerpoint/2010/main" val="173931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CSS CLASSES</a:t>
            </a:r>
            <a:endParaRPr lang="en-US" b="1" dirty="0">
              <a:solidFill>
                <a:schemeClr val="bg1"/>
              </a:solidFill>
              <a:cs typeface="Segoe UI Light" panose="020B0502040204020203" pitchFamily="34" charset="0"/>
            </a:endParaRPr>
          </a:p>
        </p:txBody>
      </p:sp>
      <p:sp>
        <p:nvSpPr>
          <p:cNvPr id="12" name="TextBox 11"/>
          <p:cNvSpPr txBox="1"/>
          <p:nvPr/>
        </p:nvSpPr>
        <p:spPr>
          <a:xfrm>
            <a:off x="648296" y="1099748"/>
            <a:ext cx="5257004" cy="1384995"/>
          </a:xfrm>
          <a:prstGeom prst="rect">
            <a:avLst/>
          </a:prstGeom>
          <a:noFill/>
        </p:spPr>
        <p:txBody>
          <a:bodyPr wrap="square" rtlCol="0">
            <a:spAutoFit/>
          </a:bodyPr>
          <a:lstStyle/>
          <a:p>
            <a:r>
              <a:rPr lang="en-US" dirty="0" err="1"/>
              <a:t>AddClass</a:t>
            </a:r>
            <a:r>
              <a:rPr lang="en-US" dirty="0"/>
              <a:t>() Method</a:t>
            </a:r>
          </a:p>
          <a:p>
            <a:endParaRPr lang="en-IN" dirty="0" smtClean="0"/>
          </a:p>
          <a:p>
            <a:pPr marL="285750" indent="-285750">
              <a:buClr>
                <a:schemeClr val="accent2"/>
              </a:buClr>
              <a:buFont typeface="Wingdings" panose="05000000000000000000" pitchFamily="2" charset="2"/>
              <a:buChar char="ü"/>
            </a:pPr>
            <a:r>
              <a:rPr lang="en-US" sz="1600" dirty="0">
                <a:solidFill>
                  <a:schemeClr val="tx1">
                    <a:lumMod val="75000"/>
                    <a:lumOff val="25000"/>
                  </a:schemeClr>
                </a:solidFill>
              </a:rPr>
              <a:t>The </a:t>
            </a:r>
            <a:r>
              <a:rPr lang="en-US" sz="1600" dirty="0" err="1">
                <a:solidFill>
                  <a:schemeClr val="tx1">
                    <a:lumMod val="75000"/>
                    <a:lumOff val="25000"/>
                  </a:schemeClr>
                </a:solidFill>
              </a:rPr>
              <a:t>addClass</a:t>
            </a:r>
            <a:r>
              <a:rPr lang="en-US" sz="1600" dirty="0">
                <a:solidFill>
                  <a:schemeClr val="tx1">
                    <a:lumMod val="75000"/>
                    <a:lumOff val="25000"/>
                  </a:schemeClr>
                </a:solidFill>
              </a:rPr>
              <a:t>() method allows you to add class attributes to different elements. You can select multiple elements, when adding classes.</a:t>
            </a:r>
          </a:p>
        </p:txBody>
      </p:sp>
      <p:sp>
        <p:nvSpPr>
          <p:cNvPr id="13" name="TextBox 12"/>
          <p:cNvSpPr txBox="1"/>
          <p:nvPr/>
        </p:nvSpPr>
        <p:spPr>
          <a:xfrm>
            <a:off x="619265" y="3512995"/>
            <a:ext cx="5257004" cy="1138773"/>
          </a:xfrm>
          <a:prstGeom prst="rect">
            <a:avLst/>
          </a:prstGeom>
          <a:noFill/>
        </p:spPr>
        <p:txBody>
          <a:bodyPr wrap="square" rtlCol="0">
            <a:spAutoFit/>
          </a:bodyPr>
          <a:lstStyle/>
          <a:p>
            <a:r>
              <a:rPr lang="en-US" dirty="0" err="1"/>
              <a:t>RemoveClass</a:t>
            </a:r>
            <a:r>
              <a:rPr lang="en-US" dirty="0"/>
              <a:t>() Method</a:t>
            </a:r>
          </a:p>
          <a:p>
            <a:endParaRPr lang="en-IN" dirty="0" smtClean="0"/>
          </a:p>
          <a:p>
            <a:pPr marL="285750" indent="-285750">
              <a:buClr>
                <a:schemeClr val="accent2"/>
              </a:buClr>
              <a:buFont typeface="Wingdings" panose="05000000000000000000" pitchFamily="2" charset="2"/>
              <a:buChar char="ü"/>
            </a:pPr>
            <a:r>
              <a:rPr lang="en-US" sz="1600" dirty="0">
                <a:solidFill>
                  <a:schemeClr val="tx1">
                    <a:lumMod val="75000"/>
                    <a:lumOff val="25000"/>
                  </a:schemeClr>
                </a:solidFill>
              </a:rPr>
              <a:t>The </a:t>
            </a:r>
            <a:r>
              <a:rPr lang="en-US" sz="1600" dirty="0" err="1">
                <a:solidFill>
                  <a:schemeClr val="tx1">
                    <a:lumMod val="75000"/>
                    <a:lumOff val="25000"/>
                  </a:schemeClr>
                </a:solidFill>
              </a:rPr>
              <a:t>removeClass</a:t>
            </a:r>
            <a:r>
              <a:rPr lang="en-US" sz="1600" dirty="0">
                <a:solidFill>
                  <a:schemeClr val="tx1">
                    <a:lumMod val="75000"/>
                    <a:lumOff val="25000"/>
                  </a:schemeClr>
                </a:solidFill>
              </a:rPr>
              <a:t>() method allows you to remove a specific class attribute from different elements.</a:t>
            </a:r>
          </a:p>
        </p:txBody>
      </p:sp>
      <p:sp>
        <p:nvSpPr>
          <p:cNvPr id="14" name="Rectangle 13"/>
          <p:cNvSpPr/>
          <p:nvPr/>
        </p:nvSpPr>
        <p:spPr>
          <a:xfrm>
            <a:off x="5896334" y="2107069"/>
            <a:ext cx="4427435" cy="1334114"/>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smtClean="0"/>
              <a:t>$("</a:t>
            </a:r>
            <a:r>
              <a:rPr lang="en-US" sz="1400" dirty="0"/>
              <a:t>button").</a:t>
            </a:r>
            <a:r>
              <a:rPr lang="en-US" sz="1400" dirty="0" err="1"/>
              <a:t>dblclick</a:t>
            </a:r>
            <a:r>
              <a:rPr lang="en-US" sz="1400" dirty="0"/>
              <a:t>(function(){</a:t>
            </a:r>
          </a:p>
          <a:p>
            <a:pPr lvl="2"/>
            <a:r>
              <a:rPr lang="en-US" sz="1400" dirty="0"/>
              <a:t>   $("h1, h2, p").</a:t>
            </a:r>
            <a:r>
              <a:rPr lang="en-US" sz="1400" dirty="0" err="1"/>
              <a:t>addClass</a:t>
            </a:r>
            <a:r>
              <a:rPr lang="en-US" sz="1400" dirty="0"/>
              <a:t>("red");</a:t>
            </a:r>
          </a:p>
          <a:p>
            <a:pPr lvl="2"/>
            <a:r>
              <a:rPr lang="en-US" sz="1400" dirty="0"/>
              <a:t>        $("div").</a:t>
            </a:r>
            <a:r>
              <a:rPr lang="en-US" sz="1400" dirty="0" err="1"/>
              <a:t>addClass</a:t>
            </a:r>
            <a:r>
              <a:rPr lang="en-US" sz="1400" dirty="0"/>
              <a:t>("important red");</a:t>
            </a:r>
          </a:p>
          <a:p>
            <a:pPr lvl="2"/>
            <a:r>
              <a:rPr lang="en-US" sz="1400" dirty="0"/>
              <a:t>    });</a:t>
            </a:r>
          </a:p>
        </p:txBody>
      </p:sp>
      <p:pic>
        <p:nvPicPr>
          <p:cNvPr id="15" name="Picture 1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040380" y="2175451"/>
            <a:ext cx="720719" cy="738260"/>
          </a:xfrm>
          <a:prstGeom prst="rect">
            <a:avLst/>
          </a:prstGeom>
          <a:ln>
            <a:noFill/>
          </a:ln>
          <a:effectLst/>
        </p:spPr>
      </p:pic>
      <p:sp>
        <p:nvSpPr>
          <p:cNvPr id="16" name="Rectangle 15"/>
          <p:cNvSpPr/>
          <p:nvPr/>
        </p:nvSpPr>
        <p:spPr>
          <a:xfrm>
            <a:off x="5896334" y="4676188"/>
            <a:ext cx="4427435" cy="1174366"/>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smtClean="0"/>
              <a:t>$("</a:t>
            </a:r>
            <a:r>
              <a:rPr lang="en-US" sz="1400" dirty="0"/>
              <a:t>button").</a:t>
            </a:r>
            <a:r>
              <a:rPr lang="en-US" sz="1400" dirty="0" err="1"/>
              <a:t>dblclick</a:t>
            </a:r>
            <a:r>
              <a:rPr lang="en-US" sz="1400" dirty="0"/>
              <a:t>(function(){</a:t>
            </a:r>
          </a:p>
          <a:p>
            <a:pPr lvl="2"/>
            <a:r>
              <a:rPr lang="en-US" sz="1400" dirty="0"/>
              <a:t>$("h1, h2, p").</a:t>
            </a:r>
            <a:r>
              <a:rPr lang="en-US" sz="1400" dirty="0" err="1"/>
              <a:t>removeClass</a:t>
            </a:r>
            <a:r>
              <a:rPr lang="en-US" sz="1400" dirty="0"/>
              <a:t>("red");</a:t>
            </a:r>
          </a:p>
          <a:p>
            <a:pPr lvl="2"/>
            <a:r>
              <a:rPr lang="en-US" sz="1400" dirty="0"/>
              <a:t>    });</a:t>
            </a:r>
          </a:p>
        </p:txBody>
      </p:sp>
      <p:pic>
        <p:nvPicPr>
          <p:cNvPr id="17" name="Picture 1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040380" y="4744570"/>
            <a:ext cx="720719" cy="738260"/>
          </a:xfrm>
          <a:prstGeom prst="rect">
            <a:avLst/>
          </a:prstGeom>
          <a:ln>
            <a:noFill/>
          </a:ln>
          <a:effectLst/>
        </p:spPr>
      </p:pic>
    </p:spTree>
    <p:extLst>
      <p:ext uri="{BB962C8B-B14F-4D97-AF65-F5344CB8AC3E}">
        <p14:creationId xmlns:p14="http://schemas.microsoft.com/office/powerpoint/2010/main" val="345545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Effect transition="in" filter="fade">
                                      <p:cBhvr>
                                        <p:cTn id="25" dur="500"/>
                                        <p:tgtEl>
                                          <p:spTgt spid="1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xEl>
                                              <p:pRg st="2" end="2"/>
                                            </p:txEl>
                                          </p:spTgt>
                                        </p:tgtEl>
                                        <p:attrNameLst>
                                          <p:attrName>style.visibility</p:attrName>
                                        </p:attrNameLst>
                                      </p:cBhvr>
                                      <p:to>
                                        <p:strVal val="visible"/>
                                      </p:to>
                                    </p:set>
                                    <p:animEffect transition="in" filter="fade">
                                      <p:cBhvr>
                                        <p:cTn id="30" dur="500"/>
                                        <p:tgtEl>
                                          <p:spTgt spid="1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P spid="14"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14514" y="928914"/>
            <a:ext cx="12192000" cy="5196115"/>
          </a:xfrm>
          <a:prstGeom prst="rect">
            <a:avLst/>
          </a:prstGeom>
        </p:spPr>
      </p:pic>
      <p:sp>
        <p:nvSpPr>
          <p:cNvPr id="11" name="Rectangle 10"/>
          <p:cNvSpPr/>
          <p:nvPr/>
        </p:nvSpPr>
        <p:spPr>
          <a:xfrm>
            <a:off x="-14748" y="490351"/>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smtClean="0">
                <a:solidFill>
                  <a:prstClr val="black"/>
                </a:solidFill>
              </a:rPr>
              <a:t>        Think, Discuss, Write</a:t>
            </a:r>
            <a:endParaRPr lang="en-US" b="1" dirty="0">
              <a:solidFill>
                <a:prstClr val="black"/>
              </a:solidFill>
            </a:endParaRPr>
          </a:p>
        </p:txBody>
      </p:sp>
      <p:sp>
        <p:nvSpPr>
          <p:cNvPr id="10" name="Rectangle 9"/>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ICE BREAKER</a:t>
            </a:r>
          </a:p>
        </p:txBody>
      </p:sp>
      <p:sp>
        <p:nvSpPr>
          <p:cNvPr id="13" name="Isosceles Triangle 12"/>
          <p:cNvSpPr/>
          <p:nvPr/>
        </p:nvSpPr>
        <p:spPr>
          <a:xfrm flipV="1">
            <a:off x="718305" y="468400"/>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075615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CSS CLASSES</a:t>
            </a:r>
            <a:endParaRPr lang="en-US" b="1" dirty="0">
              <a:solidFill>
                <a:schemeClr val="bg1"/>
              </a:solidFill>
              <a:cs typeface="Segoe UI Light" panose="020B0502040204020203" pitchFamily="34" charset="0"/>
            </a:endParaRPr>
          </a:p>
        </p:txBody>
      </p:sp>
      <p:sp>
        <p:nvSpPr>
          <p:cNvPr id="8" name="TextBox 7"/>
          <p:cNvSpPr txBox="1"/>
          <p:nvPr/>
        </p:nvSpPr>
        <p:spPr>
          <a:xfrm>
            <a:off x="619267" y="1101985"/>
            <a:ext cx="5257004" cy="1138773"/>
          </a:xfrm>
          <a:prstGeom prst="rect">
            <a:avLst/>
          </a:prstGeom>
          <a:noFill/>
        </p:spPr>
        <p:txBody>
          <a:bodyPr wrap="square" rtlCol="0">
            <a:spAutoFit/>
          </a:bodyPr>
          <a:lstStyle/>
          <a:p>
            <a:r>
              <a:rPr lang="en-US" dirty="0" err="1"/>
              <a:t>ToggleClass</a:t>
            </a:r>
            <a:r>
              <a:rPr lang="en-US" dirty="0"/>
              <a:t>() Method</a:t>
            </a:r>
          </a:p>
          <a:p>
            <a:endParaRPr lang="en-IN" dirty="0" smtClean="0"/>
          </a:p>
          <a:p>
            <a:pPr marL="285750" indent="-285750">
              <a:buClr>
                <a:schemeClr val="accent2"/>
              </a:buClr>
              <a:buFont typeface="Wingdings" panose="05000000000000000000" pitchFamily="2" charset="2"/>
              <a:buChar char="ü"/>
            </a:pPr>
            <a:r>
              <a:rPr lang="en-US" sz="1600" dirty="0">
                <a:solidFill>
                  <a:schemeClr val="tx1">
                    <a:lumMod val="75000"/>
                    <a:lumOff val="25000"/>
                  </a:schemeClr>
                </a:solidFill>
              </a:rPr>
              <a:t>The </a:t>
            </a:r>
            <a:r>
              <a:rPr lang="en-US" sz="1600" dirty="0" err="1">
                <a:solidFill>
                  <a:schemeClr val="tx1">
                    <a:lumMod val="75000"/>
                    <a:lumOff val="25000"/>
                  </a:schemeClr>
                </a:solidFill>
              </a:rPr>
              <a:t>toggleClass</a:t>
            </a:r>
            <a:r>
              <a:rPr lang="en-US" sz="1600" dirty="0">
                <a:solidFill>
                  <a:schemeClr val="tx1">
                    <a:lumMod val="75000"/>
                    <a:lumOff val="25000"/>
                  </a:schemeClr>
                </a:solidFill>
              </a:rPr>
              <a:t>() method toggles between adding/removing classes from the selected elements.</a:t>
            </a:r>
          </a:p>
        </p:txBody>
      </p:sp>
      <p:sp>
        <p:nvSpPr>
          <p:cNvPr id="9" name="Rectangle 8"/>
          <p:cNvSpPr/>
          <p:nvPr/>
        </p:nvSpPr>
        <p:spPr>
          <a:xfrm>
            <a:off x="3894780" y="2975233"/>
            <a:ext cx="4427435" cy="1174366"/>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 $("button").</a:t>
            </a:r>
            <a:r>
              <a:rPr lang="en-US" sz="1400" dirty="0" err="1"/>
              <a:t>dblclick</a:t>
            </a:r>
            <a:r>
              <a:rPr lang="en-US" sz="1400" dirty="0"/>
              <a:t>(function(){</a:t>
            </a:r>
          </a:p>
          <a:p>
            <a:pPr lvl="2"/>
            <a:r>
              <a:rPr lang="en-US" sz="1400" dirty="0"/>
              <a:t>$("h1, h2, p").</a:t>
            </a:r>
            <a:r>
              <a:rPr lang="en-US" sz="1400" dirty="0" err="1"/>
              <a:t>toggleClass</a:t>
            </a:r>
            <a:r>
              <a:rPr lang="en-US" sz="1400" dirty="0"/>
              <a:t>("red");</a:t>
            </a:r>
          </a:p>
          <a:p>
            <a:pPr lvl="2"/>
            <a:r>
              <a:rPr lang="en-US" sz="1400" dirty="0"/>
              <a:t>    });</a:t>
            </a:r>
          </a:p>
        </p:txBody>
      </p:sp>
      <p:pic>
        <p:nvPicPr>
          <p:cNvPr id="10" name="Picture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038826" y="3043615"/>
            <a:ext cx="720719" cy="738260"/>
          </a:xfrm>
          <a:prstGeom prst="rect">
            <a:avLst/>
          </a:prstGeom>
          <a:ln>
            <a:noFill/>
          </a:ln>
          <a:effectLst/>
        </p:spPr>
      </p:pic>
    </p:spTree>
    <p:extLst>
      <p:ext uri="{BB962C8B-B14F-4D97-AF65-F5344CB8AC3E}">
        <p14:creationId xmlns:p14="http://schemas.microsoft.com/office/powerpoint/2010/main" val="45518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CSS()</a:t>
            </a:r>
            <a:endParaRPr lang="en-US" b="1" dirty="0">
              <a:solidFill>
                <a:schemeClr val="bg1"/>
              </a:solidFill>
              <a:cs typeface="Segoe UI Light" panose="020B0502040204020203" pitchFamily="34" charset="0"/>
            </a:endParaRPr>
          </a:p>
        </p:txBody>
      </p:sp>
      <p:sp>
        <p:nvSpPr>
          <p:cNvPr id="14" name="TextBox 13"/>
          <p:cNvSpPr txBox="1"/>
          <p:nvPr/>
        </p:nvSpPr>
        <p:spPr>
          <a:xfrm>
            <a:off x="613857" y="1110490"/>
            <a:ext cx="5257004" cy="1138773"/>
          </a:xfrm>
          <a:prstGeom prst="rect">
            <a:avLst/>
          </a:prstGeom>
          <a:noFill/>
        </p:spPr>
        <p:txBody>
          <a:bodyPr wrap="square" rtlCol="0">
            <a:spAutoFit/>
          </a:bodyPr>
          <a:lstStyle/>
          <a:p>
            <a:r>
              <a:rPr lang="en-US" dirty="0" err="1"/>
              <a:t>Css</a:t>
            </a:r>
            <a:r>
              <a:rPr lang="en-US" dirty="0"/>
              <a:t>() Method</a:t>
            </a:r>
          </a:p>
          <a:p>
            <a:endParaRPr lang="en-IN" dirty="0" smtClean="0"/>
          </a:p>
          <a:p>
            <a:pPr marL="285750" indent="-285750">
              <a:buClr>
                <a:schemeClr val="accent2"/>
              </a:buClr>
              <a:buFont typeface="Wingdings" panose="05000000000000000000" pitchFamily="2" charset="2"/>
              <a:buChar char="ü"/>
            </a:pPr>
            <a:r>
              <a:rPr lang="en-US" sz="1600" dirty="0">
                <a:solidFill>
                  <a:schemeClr val="tx1">
                    <a:lumMod val="75000"/>
                    <a:lumOff val="25000"/>
                  </a:schemeClr>
                </a:solidFill>
              </a:rPr>
              <a:t>The </a:t>
            </a:r>
            <a:r>
              <a:rPr lang="en-US" sz="1600" dirty="0" err="1">
                <a:solidFill>
                  <a:schemeClr val="tx1">
                    <a:lumMod val="75000"/>
                    <a:lumOff val="25000"/>
                  </a:schemeClr>
                </a:solidFill>
              </a:rPr>
              <a:t>css</a:t>
            </a:r>
            <a:r>
              <a:rPr lang="en-US" sz="1600" dirty="0">
                <a:solidFill>
                  <a:schemeClr val="tx1">
                    <a:lumMod val="75000"/>
                    <a:lumOff val="25000"/>
                  </a:schemeClr>
                </a:solidFill>
              </a:rPr>
              <a:t>() method sets or returns one or more style properties for the selected elements.</a:t>
            </a:r>
          </a:p>
        </p:txBody>
      </p:sp>
      <p:sp>
        <p:nvSpPr>
          <p:cNvPr id="15" name="TextBox 14"/>
          <p:cNvSpPr txBox="1"/>
          <p:nvPr/>
        </p:nvSpPr>
        <p:spPr>
          <a:xfrm>
            <a:off x="614595" y="2925599"/>
            <a:ext cx="6007452" cy="892552"/>
          </a:xfrm>
          <a:prstGeom prst="rect">
            <a:avLst/>
          </a:prstGeom>
          <a:noFill/>
        </p:spPr>
        <p:txBody>
          <a:bodyPr wrap="square" rtlCol="0">
            <a:spAutoFit/>
          </a:bodyPr>
          <a:lstStyle/>
          <a:p>
            <a:r>
              <a:rPr lang="en-US" dirty="0"/>
              <a:t>Return a CSS Property</a:t>
            </a:r>
          </a:p>
          <a:p>
            <a:endParaRPr lang="en-IN" dirty="0" smtClean="0"/>
          </a:p>
          <a:p>
            <a:pPr marL="285750" indent="-285750">
              <a:buClr>
                <a:schemeClr val="accent2"/>
              </a:buClr>
              <a:buFont typeface="Wingdings" panose="05000000000000000000" pitchFamily="2" charset="2"/>
              <a:buChar char="ü"/>
            </a:pPr>
            <a:r>
              <a:rPr lang="en-US" sz="1600" dirty="0">
                <a:solidFill>
                  <a:schemeClr val="tx1">
                    <a:lumMod val="75000"/>
                    <a:lumOff val="25000"/>
                  </a:schemeClr>
                </a:solidFill>
              </a:rPr>
              <a:t>The following syntax returns the value of a specified CSS property.</a:t>
            </a:r>
          </a:p>
        </p:txBody>
      </p:sp>
      <p:sp>
        <p:nvSpPr>
          <p:cNvPr id="17" name="TextBox 16"/>
          <p:cNvSpPr txBox="1"/>
          <p:nvPr/>
        </p:nvSpPr>
        <p:spPr>
          <a:xfrm>
            <a:off x="695325" y="4764369"/>
            <a:ext cx="5257004" cy="892552"/>
          </a:xfrm>
          <a:prstGeom prst="rect">
            <a:avLst/>
          </a:prstGeom>
          <a:noFill/>
        </p:spPr>
        <p:txBody>
          <a:bodyPr wrap="square" rtlCol="0">
            <a:spAutoFit/>
          </a:bodyPr>
          <a:lstStyle/>
          <a:p>
            <a:r>
              <a:rPr lang="en-US" dirty="0"/>
              <a:t>Set a CSS Property</a:t>
            </a:r>
          </a:p>
          <a:p>
            <a:endParaRPr lang="en-IN" dirty="0" smtClean="0"/>
          </a:p>
          <a:p>
            <a:pPr marL="285750" indent="-285750">
              <a:buClr>
                <a:schemeClr val="accent2"/>
              </a:buClr>
              <a:buFont typeface="Wingdings" panose="05000000000000000000" pitchFamily="2" charset="2"/>
              <a:buChar char="ü"/>
            </a:pPr>
            <a:r>
              <a:rPr lang="en-US" sz="1600" dirty="0">
                <a:solidFill>
                  <a:schemeClr val="tx1">
                    <a:lumMod val="75000"/>
                    <a:lumOff val="25000"/>
                  </a:schemeClr>
                </a:solidFill>
              </a:rPr>
              <a:t>The following syntax sets a specified CSS property.</a:t>
            </a:r>
          </a:p>
        </p:txBody>
      </p:sp>
      <p:sp>
        <p:nvSpPr>
          <p:cNvPr id="10" name="Rectangle 9"/>
          <p:cNvSpPr/>
          <p:nvPr/>
        </p:nvSpPr>
        <p:spPr>
          <a:xfrm>
            <a:off x="6622047" y="2937723"/>
            <a:ext cx="4427435" cy="974939"/>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Syntax:</a:t>
            </a:r>
          </a:p>
          <a:p>
            <a:pPr lvl="2"/>
            <a:r>
              <a:rPr lang="en-US" sz="1400" dirty="0"/>
              <a:t> </a:t>
            </a:r>
            <a:r>
              <a:rPr lang="en-US" sz="1400" dirty="0" err="1"/>
              <a:t>css</a:t>
            </a:r>
            <a:r>
              <a:rPr lang="en-US" sz="1400" dirty="0"/>
              <a:t>("</a:t>
            </a:r>
            <a:r>
              <a:rPr lang="en-US" sz="1400" dirty="0" err="1"/>
              <a:t>propertyname</a:t>
            </a:r>
            <a:r>
              <a:rPr lang="en-US" sz="1400" dirty="0"/>
              <a:t>");</a:t>
            </a:r>
          </a:p>
        </p:txBody>
      </p:sp>
      <p:pic>
        <p:nvPicPr>
          <p:cNvPr id="16" name="Picture 1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766093" y="3002745"/>
            <a:ext cx="720719" cy="738260"/>
          </a:xfrm>
          <a:prstGeom prst="rect">
            <a:avLst/>
          </a:prstGeom>
          <a:ln>
            <a:noFill/>
          </a:ln>
          <a:effectLst/>
        </p:spPr>
      </p:pic>
      <p:sp>
        <p:nvSpPr>
          <p:cNvPr id="18" name="Rectangle 17"/>
          <p:cNvSpPr/>
          <p:nvPr/>
        </p:nvSpPr>
        <p:spPr>
          <a:xfrm>
            <a:off x="6622047" y="4723086"/>
            <a:ext cx="4427435" cy="1007973"/>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Syntax:</a:t>
            </a:r>
          </a:p>
          <a:p>
            <a:pPr lvl="2"/>
            <a:r>
              <a:rPr lang="en-US" sz="1400" dirty="0"/>
              <a:t> </a:t>
            </a:r>
            <a:r>
              <a:rPr lang="en-US" sz="1400" dirty="0" err="1"/>
              <a:t>css</a:t>
            </a:r>
            <a:r>
              <a:rPr lang="en-US" sz="1400" dirty="0"/>
              <a:t>("</a:t>
            </a:r>
            <a:r>
              <a:rPr lang="en-US" sz="1400" dirty="0" err="1"/>
              <a:t>propertyname</a:t>
            </a:r>
            <a:r>
              <a:rPr lang="en-US" sz="1400" dirty="0"/>
              <a:t>","value");</a:t>
            </a:r>
          </a:p>
        </p:txBody>
      </p:sp>
      <p:pic>
        <p:nvPicPr>
          <p:cNvPr id="19" name="Picture 1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766093" y="4791468"/>
            <a:ext cx="720719" cy="738260"/>
          </a:xfrm>
          <a:prstGeom prst="rect">
            <a:avLst/>
          </a:prstGeom>
          <a:ln>
            <a:noFill/>
          </a:ln>
          <a:effectLst/>
        </p:spPr>
      </p:pic>
    </p:spTree>
    <p:extLst>
      <p:ext uri="{BB962C8B-B14F-4D97-AF65-F5344CB8AC3E}">
        <p14:creationId xmlns:p14="http://schemas.microsoft.com/office/powerpoint/2010/main" val="399243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fade">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fade">
                                      <p:cBhvr>
                                        <p:cTn id="17" dur="500"/>
                                        <p:tgtEl>
                                          <p:spTgt spid="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xEl>
                                              <p:pRg st="2" end="2"/>
                                            </p:txEl>
                                          </p:spTgt>
                                        </p:tgtEl>
                                        <p:attrNameLst>
                                          <p:attrName>style.visibility</p:attrName>
                                        </p:attrNameLst>
                                      </p:cBhvr>
                                      <p:to>
                                        <p:strVal val="visible"/>
                                      </p:to>
                                    </p:set>
                                    <p:animEffect transition="in" filter="fade">
                                      <p:cBhvr>
                                        <p:cTn id="22" dur="500"/>
                                        <p:tgtEl>
                                          <p:spTgt spid="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fade">
                                      <p:cBhvr>
                                        <p:cTn id="35" dur="500"/>
                                        <p:tgtEl>
                                          <p:spTgt spid="17">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xEl>
                                              <p:pRg st="2" end="2"/>
                                            </p:txEl>
                                          </p:spTgt>
                                        </p:tgtEl>
                                        <p:attrNameLst>
                                          <p:attrName>style.visibility</p:attrName>
                                        </p:attrNameLst>
                                      </p:cBhvr>
                                      <p:to>
                                        <p:strVal val="visible"/>
                                      </p:to>
                                    </p:set>
                                    <p:animEffect transition="in" filter="fade">
                                      <p:cBhvr>
                                        <p:cTn id="40" dur="500"/>
                                        <p:tgtEl>
                                          <p:spTgt spid="17">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P spid="17" grpId="0" build="p"/>
      <p:bldP spid="10" grpId="0" animBg="1"/>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CSS()</a:t>
            </a:r>
            <a:endParaRPr lang="en-US" b="1" dirty="0">
              <a:solidFill>
                <a:schemeClr val="bg1"/>
              </a:solidFill>
              <a:cs typeface="Segoe UI Light" panose="020B0502040204020203" pitchFamily="34" charset="0"/>
            </a:endParaRPr>
          </a:p>
        </p:txBody>
      </p:sp>
      <p:sp>
        <p:nvSpPr>
          <p:cNvPr id="8" name="TextBox 7"/>
          <p:cNvSpPr txBox="1"/>
          <p:nvPr/>
        </p:nvSpPr>
        <p:spPr>
          <a:xfrm>
            <a:off x="628371" y="1093674"/>
            <a:ext cx="5257004" cy="892552"/>
          </a:xfrm>
          <a:prstGeom prst="rect">
            <a:avLst/>
          </a:prstGeom>
          <a:noFill/>
        </p:spPr>
        <p:txBody>
          <a:bodyPr wrap="square" rtlCol="0">
            <a:spAutoFit/>
          </a:bodyPr>
          <a:lstStyle/>
          <a:p>
            <a:r>
              <a:rPr lang="en-US" dirty="0"/>
              <a:t>Set Multiple CSS Properties</a:t>
            </a:r>
          </a:p>
          <a:p>
            <a:endParaRPr lang="en-IN" dirty="0" smtClean="0"/>
          </a:p>
          <a:p>
            <a:pPr marL="285750" indent="-285750">
              <a:buClr>
                <a:schemeClr val="accent2"/>
              </a:buClr>
              <a:buFont typeface="Wingdings" panose="05000000000000000000" pitchFamily="2" charset="2"/>
              <a:buChar char="ü"/>
            </a:pPr>
            <a:r>
              <a:rPr lang="en-US" sz="1600" dirty="0">
                <a:solidFill>
                  <a:schemeClr val="tx1">
                    <a:lumMod val="75000"/>
                    <a:lumOff val="25000"/>
                  </a:schemeClr>
                </a:solidFill>
              </a:rPr>
              <a:t>The following syntax sets multiple CSS properties.</a:t>
            </a:r>
          </a:p>
        </p:txBody>
      </p:sp>
      <p:sp>
        <p:nvSpPr>
          <p:cNvPr id="9" name="Rectangle 8"/>
          <p:cNvSpPr/>
          <p:nvPr/>
        </p:nvSpPr>
        <p:spPr>
          <a:xfrm>
            <a:off x="3617592" y="2545943"/>
            <a:ext cx="5555437" cy="937486"/>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Syntax:</a:t>
            </a:r>
          </a:p>
          <a:p>
            <a:pPr lvl="2"/>
            <a:r>
              <a:rPr lang="en-US" sz="1400" dirty="0"/>
              <a:t> </a:t>
            </a:r>
            <a:r>
              <a:rPr lang="en-US" sz="1400" dirty="0" err="1"/>
              <a:t>css</a:t>
            </a:r>
            <a:r>
              <a:rPr lang="en-US" sz="1400" dirty="0"/>
              <a:t>({"</a:t>
            </a:r>
            <a:r>
              <a:rPr lang="en-US" sz="1400" dirty="0" err="1"/>
              <a:t>propertyname</a:t>
            </a:r>
            <a:r>
              <a:rPr lang="en-US" sz="1400" dirty="0"/>
              <a:t>":"value","</a:t>
            </a:r>
            <a:r>
              <a:rPr lang="en-US" sz="1400" dirty="0" err="1"/>
              <a:t>propertyname</a:t>
            </a:r>
            <a:r>
              <a:rPr lang="en-US" sz="1400" dirty="0"/>
              <a:t>":"value",...});</a:t>
            </a:r>
          </a:p>
        </p:txBody>
      </p:sp>
      <p:pic>
        <p:nvPicPr>
          <p:cNvPr id="10" name="Picture 9"/>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761638" y="2614324"/>
            <a:ext cx="720719" cy="738260"/>
          </a:xfrm>
          <a:prstGeom prst="rect">
            <a:avLst/>
          </a:prstGeom>
          <a:ln>
            <a:noFill/>
          </a:ln>
          <a:effectLst/>
        </p:spPr>
      </p:pic>
    </p:spTree>
    <p:extLst>
      <p:ext uri="{BB962C8B-B14F-4D97-AF65-F5344CB8AC3E}">
        <p14:creationId xmlns:p14="http://schemas.microsoft.com/office/powerpoint/2010/main" val="102941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60764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2" name="Picture 8" descr="https://blog.udemy.com/wp-content/uploads/2014/04/bigstock-Code-flat-icon-62122067-300x300.jp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764536" y="443047"/>
            <a:ext cx="2662929" cy="20012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0">
            <a:schemeClr val="accent1"/>
          </a:lnRef>
          <a:fillRef idx="3">
            <a:schemeClr val="accent1"/>
          </a:fillRef>
          <a:effectRef idx="3">
            <a:schemeClr val="accent1"/>
          </a:effectRef>
          <a:fontRef idx="minor">
            <a:schemeClr val="lt1"/>
          </a:fontRef>
        </p:style>
      </p:pic>
      <p:sp>
        <p:nvSpPr>
          <p:cNvPr id="8" name="TextBox 7"/>
          <p:cNvSpPr txBox="1"/>
          <p:nvPr/>
        </p:nvSpPr>
        <p:spPr>
          <a:xfrm>
            <a:off x="0" y="3517247"/>
            <a:ext cx="7761997" cy="1107996"/>
          </a:xfrm>
          <a:prstGeom prst="rect">
            <a:avLst/>
          </a:prstGeom>
          <a:solidFill>
            <a:schemeClr val="tx1">
              <a:alpha val="90000"/>
            </a:schemeClr>
          </a:solidFill>
        </p:spPr>
        <p:txBody>
          <a:bodyPr wrap="none" rtlCol="0">
            <a:spAutoFit/>
          </a:bodyPr>
          <a:lstStyle/>
          <a:p>
            <a:r>
              <a:rPr lang="en-US" sz="6600" b="1" dirty="0" smtClean="0">
                <a:solidFill>
                  <a:schemeClr val="bg1"/>
                </a:solidFill>
                <a:latin typeface="Calibri" panose="020F0502020204030204" pitchFamily="34" charset="0"/>
                <a:cs typeface="Segoe UI Light" panose="020B0502040204020203" pitchFamily="34" charset="0"/>
              </a:rPr>
              <a:t> JQUERY TRAVERSING</a:t>
            </a:r>
            <a:endParaRPr lang="en-US" sz="6600" b="1" dirty="0">
              <a:solidFill>
                <a:schemeClr val="bg1"/>
              </a:solidFill>
              <a:latin typeface="Calibri" panose="020F0502020204030204" pitchFamily="34" charset="0"/>
              <a:cs typeface="Segoe UI Light" panose="020B0502040204020203" pitchFamily="34" charset="0"/>
            </a:endParaRPr>
          </a:p>
        </p:txBody>
      </p:sp>
    </p:spTree>
    <p:extLst>
      <p:ext uri="{BB962C8B-B14F-4D97-AF65-F5344CB8AC3E}">
        <p14:creationId xmlns:p14="http://schemas.microsoft.com/office/powerpoint/2010/main" val="5894555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jQuery Dimension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6029" y="1393094"/>
            <a:ext cx="5147412" cy="2187551"/>
          </a:xfrm>
          <a:prstGeom prst="rect">
            <a:avLst/>
          </a:prstGeom>
          <a:noFill/>
          <a:ln>
            <a:noFill/>
          </a:ln>
        </p:spPr>
      </p:pic>
      <p:sp>
        <p:nvSpPr>
          <p:cNvPr id="14" name="Rectangle 13"/>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TRAVERSING</a:t>
            </a:r>
            <a:endParaRPr lang="en-US" b="1" dirty="0">
              <a:solidFill>
                <a:schemeClr val="bg1"/>
              </a:solidFill>
              <a:cs typeface="Segoe UI Light" panose="020B0502040204020203" pitchFamily="34" charset="0"/>
            </a:endParaRPr>
          </a:p>
        </p:txBody>
      </p:sp>
      <p:sp>
        <p:nvSpPr>
          <p:cNvPr id="15" name="TextBox 14"/>
          <p:cNvSpPr txBox="1"/>
          <p:nvPr/>
        </p:nvSpPr>
        <p:spPr>
          <a:xfrm>
            <a:off x="631299" y="1099769"/>
            <a:ext cx="5257004" cy="1138773"/>
          </a:xfrm>
          <a:prstGeom prst="rect">
            <a:avLst/>
          </a:prstGeom>
          <a:noFill/>
        </p:spPr>
        <p:txBody>
          <a:bodyPr wrap="square" rtlCol="0">
            <a:spAutoFit/>
          </a:bodyPr>
          <a:lstStyle/>
          <a:p>
            <a:r>
              <a:rPr lang="en-US" dirty="0"/>
              <a:t>What is Traversing?</a:t>
            </a:r>
          </a:p>
          <a:p>
            <a:endParaRPr lang="en-IN" dirty="0" smtClean="0"/>
          </a:p>
          <a:p>
            <a:pPr marL="285750" indent="-285750">
              <a:buClr>
                <a:schemeClr val="accent2"/>
              </a:buClr>
              <a:buFont typeface="Wingdings" panose="05000000000000000000" pitchFamily="2" charset="2"/>
              <a:buChar char="ü"/>
            </a:pPr>
            <a:r>
              <a:rPr lang="en-US" sz="1600" dirty="0" err="1"/>
              <a:t>jQuery</a:t>
            </a:r>
            <a:r>
              <a:rPr lang="en-US" sz="1600" dirty="0"/>
              <a:t> Traversing is used to select or find HTML elements depending on their relation to other elements.</a:t>
            </a:r>
          </a:p>
        </p:txBody>
      </p:sp>
      <p:grpSp>
        <p:nvGrpSpPr>
          <p:cNvPr id="11" name="Group 10"/>
          <p:cNvGrpSpPr/>
          <p:nvPr/>
        </p:nvGrpSpPr>
        <p:grpSpPr>
          <a:xfrm>
            <a:off x="3087043" y="4378654"/>
            <a:ext cx="6041882" cy="1234152"/>
            <a:chOff x="8163698" y="3898668"/>
            <a:chExt cx="3423052" cy="650005"/>
          </a:xfrm>
        </p:grpSpPr>
        <p:sp>
          <p:nvSpPr>
            <p:cNvPr id="12" name="Rectangle 11"/>
            <p:cNvSpPr/>
            <p:nvPr/>
          </p:nvSpPr>
          <p:spPr>
            <a:xfrm>
              <a:off x="8163698" y="3898668"/>
              <a:ext cx="3423052" cy="650005"/>
            </a:xfrm>
            <a:prstGeom prst="rect">
              <a:avLst/>
            </a:prstGeom>
            <a:solidFill>
              <a:srgbClr val="FFC000"/>
            </a:solidFill>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US" sz="1400" dirty="0">
                  <a:solidFill>
                    <a:schemeClr val="tx1"/>
                  </a:solidFill>
                </a:rPr>
                <a:t>                       </a:t>
              </a:r>
              <a:r>
                <a:rPr lang="en-US" sz="1400" dirty="0" smtClean="0">
                  <a:solidFill>
                    <a:schemeClr val="tx1"/>
                  </a:solidFill>
                </a:rPr>
                <a:t>  Siblings </a:t>
              </a:r>
              <a:r>
                <a:rPr lang="en-US" sz="1400" dirty="0">
                  <a:solidFill>
                    <a:schemeClr val="tx1"/>
                  </a:solidFill>
                </a:rPr>
                <a:t>share the same parent. An ancestor consists of a parent, </a:t>
              </a:r>
              <a:endParaRPr lang="en-US" sz="1400" dirty="0" smtClean="0">
                <a:solidFill>
                  <a:schemeClr val="tx1"/>
                </a:solidFill>
              </a:endParaRPr>
            </a:p>
            <a:p>
              <a:r>
                <a:rPr lang="en-US" sz="1400" dirty="0">
                  <a:solidFill>
                    <a:schemeClr val="tx1"/>
                  </a:solidFill>
                </a:rPr>
                <a:t> </a:t>
              </a:r>
              <a:r>
                <a:rPr lang="en-US" sz="1400" dirty="0" smtClean="0">
                  <a:solidFill>
                    <a:schemeClr val="tx1"/>
                  </a:solidFill>
                </a:rPr>
                <a:t>                        grandparent</a:t>
              </a:r>
              <a:r>
                <a:rPr lang="en-US" sz="1400" dirty="0">
                  <a:solidFill>
                    <a:schemeClr val="tx1"/>
                  </a:solidFill>
                </a:rPr>
                <a:t>, great-grandparent &amp; so on. A descendant comprises </a:t>
              </a:r>
              <a:endParaRPr lang="en-US" sz="1400" dirty="0" smtClean="0">
                <a:solidFill>
                  <a:schemeClr val="tx1"/>
                </a:solidFill>
              </a:endParaRPr>
            </a:p>
            <a:p>
              <a:r>
                <a:rPr lang="en-US" sz="1400" dirty="0">
                  <a:solidFill>
                    <a:schemeClr val="tx1"/>
                  </a:solidFill>
                </a:rPr>
                <a:t> </a:t>
              </a:r>
              <a:r>
                <a:rPr lang="en-US" sz="1400" dirty="0" smtClean="0">
                  <a:solidFill>
                    <a:schemeClr val="tx1"/>
                  </a:solidFill>
                </a:rPr>
                <a:t>                        a </a:t>
              </a:r>
              <a:r>
                <a:rPr lang="en-US" sz="1400" dirty="0">
                  <a:solidFill>
                    <a:schemeClr val="tx1"/>
                  </a:solidFill>
                </a:rPr>
                <a:t>child, grandchild, great-grandchild &amp; so on.</a:t>
              </a:r>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1899" y="3929244"/>
              <a:ext cx="502741" cy="467356"/>
            </a:xfrm>
            <a:prstGeom prst="rect">
              <a:avLst/>
            </a:prstGeom>
          </p:spPr>
        </p:pic>
      </p:grpSp>
    </p:spTree>
    <p:extLst>
      <p:ext uri="{BB962C8B-B14F-4D97-AF65-F5344CB8AC3E}">
        <p14:creationId xmlns:p14="http://schemas.microsoft.com/office/powerpoint/2010/main" val="1077659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fade">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828291" y="1376363"/>
            <a:ext cx="4847772" cy="3686204"/>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p:txBody>
      </p:sp>
      <p:sp>
        <p:nvSpPr>
          <p:cNvPr id="3" name="Rectangle 2"/>
          <p:cNvSpPr/>
          <p:nvPr/>
        </p:nvSpPr>
        <p:spPr>
          <a:xfrm>
            <a:off x="7771067" y="1738580"/>
            <a:ext cx="1456961" cy="3323987"/>
          </a:xfrm>
          <a:prstGeom prst="rect">
            <a:avLst/>
          </a:prstGeom>
        </p:spPr>
        <p:txBody>
          <a:bodyPr wrap="square">
            <a:spAutoFit/>
          </a:bodyPr>
          <a:lstStyle/>
          <a:p>
            <a:pPr lvl="0"/>
            <a:r>
              <a:rPr lang="en-IN" sz="1400" b="1" dirty="0">
                <a:latin typeface="Courier New" pitchFamily="49" charset="0"/>
                <a:cs typeface="Courier New" pitchFamily="49" charset="0"/>
              </a:rPr>
              <a:t>add()</a:t>
            </a:r>
            <a:endParaRPr lang="en-US" sz="1400" b="1" dirty="0">
              <a:latin typeface="Courier New" pitchFamily="49" charset="0"/>
              <a:cs typeface="Courier New" pitchFamily="49" charset="0"/>
            </a:endParaRPr>
          </a:p>
          <a:p>
            <a:pPr lvl="0"/>
            <a:r>
              <a:rPr lang="en-IN" sz="1400" b="1" dirty="0" err="1">
                <a:latin typeface="Courier New" pitchFamily="49" charset="0"/>
                <a:cs typeface="Courier New" pitchFamily="49" charset="0"/>
              </a:rPr>
              <a:t>addBack</a:t>
            </a:r>
            <a:r>
              <a:rPr lang="en-IN" sz="1400" b="1" dirty="0">
                <a:latin typeface="Courier New" pitchFamily="49" charset="0"/>
                <a:cs typeface="Courier New" pitchFamily="49" charset="0"/>
              </a:rPr>
              <a:t>()</a:t>
            </a:r>
            <a:endParaRPr lang="en-US" sz="1400" b="1" dirty="0">
              <a:latin typeface="Courier New" pitchFamily="49" charset="0"/>
              <a:cs typeface="Courier New" pitchFamily="49" charset="0"/>
            </a:endParaRPr>
          </a:p>
          <a:p>
            <a:pPr lvl="0"/>
            <a:r>
              <a:rPr lang="en-IN" sz="1400" b="1" dirty="0" err="1">
                <a:latin typeface="Courier New" pitchFamily="49" charset="0"/>
                <a:cs typeface="Courier New" pitchFamily="49" charset="0"/>
              </a:rPr>
              <a:t>andSelf</a:t>
            </a:r>
            <a:r>
              <a:rPr lang="en-IN" sz="1400" b="1" dirty="0">
                <a:latin typeface="Courier New" pitchFamily="49" charset="0"/>
                <a:cs typeface="Courier New" pitchFamily="49" charset="0"/>
              </a:rPr>
              <a:t>()</a:t>
            </a:r>
            <a:endParaRPr lang="en-US" sz="1400" b="1" dirty="0">
              <a:latin typeface="Courier New" pitchFamily="49" charset="0"/>
              <a:cs typeface="Courier New" pitchFamily="49" charset="0"/>
            </a:endParaRPr>
          </a:p>
          <a:p>
            <a:pPr lvl="0"/>
            <a:r>
              <a:rPr lang="en-IN" sz="1400" b="1" dirty="0">
                <a:latin typeface="Courier New" pitchFamily="49" charset="0"/>
                <a:cs typeface="Courier New" pitchFamily="49" charset="0"/>
              </a:rPr>
              <a:t>children()</a:t>
            </a:r>
            <a:endParaRPr lang="en-US" sz="1400" b="1" dirty="0">
              <a:latin typeface="Courier New" pitchFamily="49" charset="0"/>
              <a:cs typeface="Courier New" pitchFamily="49" charset="0"/>
            </a:endParaRPr>
          </a:p>
          <a:p>
            <a:pPr lvl="0"/>
            <a:r>
              <a:rPr lang="en-IN" sz="1400" b="1" dirty="0">
                <a:latin typeface="Courier New" pitchFamily="49" charset="0"/>
                <a:cs typeface="Courier New" pitchFamily="49" charset="0"/>
              </a:rPr>
              <a:t>closest()</a:t>
            </a:r>
            <a:endParaRPr lang="en-US" sz="1400" b="1" dirty="0">
              <a:latin typeface="Courier New" pitchFamily="49" charset="0"/>
              <a:cs typeface="Courier New" pitchFamily="49" charset="0"/>
            </a:endParaRPr>
          </a:p>
          <a:p>
            <a:pPr lvl="0"/>
            <a:r>
              <a:rPr lang="en-IN" sz="1400" b="1" dirty="0">
                <a:latin typeface="Courier New" pitchFamily="49" charset="0"/>
                <a:cs typeface="Courier New" pitchFamily="49" charset="0"/>
              </a:rPr>
              <a:t>contents()</a:t>
            </a:r>
            <a:endParaRPr lang="en-US" sz="1400" b="1" dirty="0">
              <a:latin typeface="Courier New" pitchFamily="49" charset="0"/>
              <a:cs typeface="Courier New" pitchFamily="49" charset="0"/>
            </a:endParaRPr>
          </a:p>
          <a:p>
            <a:pPr lvl="0"/>
            <a:r>
              <a:rPr lang="en-IN" sz="1400" b="1" dirty="0">
                <a:latin typeface="Courier New" pitchFamily="49" charset="0"/>
                <a:cs typeface="Courier New" pitchFamily="49" charset="0"/>
              </a:rPr>
              <a:t>each()</a:t>
            </a:r>
            <a:endParaRPr lang="en-US" sz="1400" b="1" dirty="0">
              <a:latin typeface="Courier New" pitchFamily="49" charset="0"/>
              <a:cs typeface="Courier New" pitchFamily="49" charset="0"/>
            </a:endParaRPr>
          </a:p>
          <a:p>
            <a:pPr lvl="0"/>
            <a:r>
              <a:rPr lang="en-IN" sz="1400" b="1" dirty="0">
                <a:latin typeface="Courier New" pitchFamily="49" charset="0"/>
                <a:cs typeface="Courier New" pitchFamily="49" charset="0"/>
              </a:rPr>
              <a:t>end()</a:t>
            </a:r>
            <a:endParaRPr lang="en-US" sz="1400" b="1" dirty="0">
              <a:latin typeface="Courier New" pitchFamily="49" charset="0"/>
              <a:cs typeface="Courier New" pitchFamily="49" charset="0"/>
            </a:endParaRPr>
          </a:p>
          <a:p>
            <a:pPr lvl="0"/>
            <a:r>
              <a:rPr lang="en-IN" sz="1400" b="1" dirty="0" err="1">
                <a:latin typeface="Courier New" pitchFamily="49" charset="0"/>
                <a:cs typeface="Courier New" pitchFamily="49" charset="0"/>
              </a:rPr>
              <a:t>eq</a:t>
            </a:r>
            <a:r>
              <a:rPr lang="en-IN" sz="1400" b="1" dirty="0">
                <a:latin typeface="Courier New" pitchFamily="49" charset="0"/>
                <a:cs typeface="Courier New" pitchFamily="49" charset="0"/>
              </a:rPr>
              <a:t>()</a:t>
            </a:r>
            <a:endParaRPr lang="en-US" sz="1400" b="1" dirty="0">
              <a:latin typeface="Courier New" pitchFamily="49" charset="0"/>
              <a:cs typeface="Courier New" pitchFamily="49" charset="0"/>
            </a:endParaRPr>
          </a:p>
          <a:p>
            <a:pPr lvl="0"/>
            <a:r>
              <a:rPr lang="en-IN" sz="1400" b="1" dirty="0">
                <a:latin typeface="Courier New" pitchFamily="49" charset="0"/>
                <a:cs typeface="Courier New" pitchFamily="49" charset="0"/>
              </a:rPr>
              <a:t>filter()</a:t>
            </a:r>
            <a:endParaRPr lang="en-US" sz="1400" b="1" dirty="0">
              <a:latin typeface="Courier New" pitchFamily="49" charset="0"/>
              <a:cs typeface="Courier New" pitchFamily="49" charset="0"/>
            </a:endParaRPr>
          </a:p>
          <a:p>
            <a:pPr lvl="0"/>
            <a:r>
              <a:rPr lang="en-IN" sz="1400" b="1" dirty="0">
                <a:latin typeface="Courier New" pitchFamily="49" charset="0"/>
                <a:cs typeface="Courier New" pitchFamily="49" charset="0"/>
              </a:rPr>
              <a:t>find()</a:t>
            </a:r>
            <a:endParaRPr lang="en-US" sz="1400" b="1" dirty="0">
              <a:latin typeface="Courier New" pitchFamily="49" charset="0"/>
              <a:cs typeface="Courier New" pitchFamily="49" charset="0"/>
            </a:endParaRPr>
          </a:p>
          <a:p>
            <a:pPr lvl="0"/>
            <a:r>
              <a:rPr lang="en-IN" sz="1400" b="1" dirty="0">
                <a:latin typeface="Courier New" pitchFamily="49" charset="0"/>
                <a:cs typeface="Courier New" pitchFamily="49" charset="0"/>
              </a:rPr>
              <a:t>first()</a:t>
            </a:r>
            <a:endParaRPr lang="en-US" sz="1400" b="1" dirty="0">
              <a:latin typeface="Courier New" pitchFamily="49" charset="0"/>
              <a:cs typeface="Courier New" pitchFamily="49" charset="0"/>
            </a:endParaRPr>
          </a:p>
          <a:p>
            <a:pPr lvl="0"/>
            <a:r>
              <a:rPr lang="en-IN" sz="1400" b="1" dirty="0">
                <a:latin typeface="Courier New" pitchFamily="49" charset="0"/>
                <a:cs typeface="Courier New" pitchFamily="49" charset="0"/>
              </a:rPr>
              <a:t>has()</a:t>
            </a:r>
            <a:endParaRPr lang="en-US" sz="1400" b="1" dirty="0">
              <a:latin typeface="Courier New" pitchFamily="49" charset="0"/>
              <a:cs typeface="Courier New" pitchFamily="49" charset="0"/>
            </a:endParaRPr>
          </a:p>
          <a:p>
            <a:pPr lvl="0"/>
            <a:r>
              <a:rPr lang="en-IN" sz="1400" b="1" dirty="0">
                <a:latin typeface="Courier New" pitchFamily="49" charset="0"/>
                <a:cs typeface="Courier New" pitchFamily="49" charset="0"/>
              </a:rPr>
              <a:t>is()</a:t>
            </a:r>
            <a:endParaRPr lang="en-US" sz="1400" b="1" dirty="0">
              <a:latin typeface="Courier New" pitchFamily="49" charset="0"/>
              <a:cs typeface="Courier New" pitchFamily="49" charset="0"/>
            </a:endParaRPr>
          </a:p>
          <a:p>
            <a:pPr lvl="0"/>
            <a:r>
              <a:rPr lang="en-IN" sz="1400" b="1" dirty="0">
                <a:latin typeface="Courier New" pitchFamily="49" charset="0"/>
                <a:cs typeface="Courier New" pitchFamily="49" charset="0"/>
              </a:rPr>
              <a:t>last()</a:t>
            </a:r>
            <a:endParaRPr lang="en-US" sz="1400" b="1" dirty="0">
              <a:latin typeface="Courier New" pitchFamily="49" charset="0"/>
              <a:cs typeface="Courier New" pitchFamily="49" charset="0"/>
            </a:endParaRPr>
          </a:p>
        </p:txBody>
      </p:sp>
      <p:sp>
        <p:nvSpPr>
          <p:cNvPr id="5" name="Rectangle 4"/>
          <p:cNvSpPr/>
          <p:nvPr/>
        </p:nvSpPr>
        <p:spPr>
          <a:xfrm>
            <a:off x="9897307" y="1738580"/>
            <a:ext cx="1735540" cy="3108543"/>
          </a:xfrm>
          <a:prstGeom prst="rect">
            <a:avLst/>
          </a:prstGeom>
        </p:spPr>
        <p:txBody>
          <a:bodyPr wrap="square">
            <a:spAutoFit/>
          </a:bodyPr>
          <a:lstStyle/>
          <a:p>
            <a:pPr lvl="0"/>
            <a:r>
              <a:rPr lang="en-IN" sz="1400" b="1" dirty="0">
                <a:latin typeface="Courier New" pitchFamily="49" charset="0"/>
                <a:cs typeface="Courier New" pitchFamily="49" charset="0"/>
              </a:rPr>
              <a:t>map()</a:t>
            </a:r>
            <a:endParaRPr lang="en-US" sz="1400" b="1" dirty="0">
              <a:latin typeface="Courier New" pitchFamily="49" charset="0"/>
              <a:cs typeface="Courier New" pitchFamily="49" charset="0"/>
            </a:endParaRPr>
          </a:p>
          <a:p>
            <a:pPr lvl="0"/>
            <a:r>
              <a:rPr lang="en-IN" sz="1400" b="1" dirty="0">
                <a:latin typeface="Courier New" pitchFamily="49" charset="0"/>
                <a:cs typeface="Courier New" pitchFamily="49" charset="0"/>
              </a:rPr>
              <a:t>next()</a:t>
            </a:r>
            <a:endParaRPr lang="en-US" sz="1400" b="1" dirty="0">
              <a:latin typeface="Courier New" pitchFamily="49" charset="0"/>
              <a:cs typeface="Courier New" pitchFamily="49" charset="0"/>
            </a:endParaRPr>
          </a:p>
          <a:p>
            <a:pPr lvl="0"/>
            <a:r>
              <a:rPr lang="en-IN" sz="1400" b="1" dirty="0" err="1">
                <a:latin typeface="Courier New" pitchFamily="49" charset="0"/>
                <a:cs typeface="Courier New" pitchFamily="49" charset="0"/>
              </a:rPr>
              <a:t>nextAll</a:t>
            </a:r>
            <a:r>
              <a:rPr lang="en-IN" sz="1400" b="1" dirty="0">
                <a:latin typeface="Courier New" pitchFamily="49" charset="0"/>
                <a:cs typeface="Courier New" pitchFamily="49" charset="0"/>
              </a:rPr>
              <a:t>()</a:t>
            </a:r>
            <a:endParaRPr lang="en-US" sz="1400" b="1" dirty="0">
              <a:latin typeface="Courier New" pitchFamily="49" charset="0"/>
              <a:cs typeface="Courier New" pitchFamily="49" charset="0"/>
            </a:endParaRPr>
          </a:p>
          <a:p>
            <a:pPr lvl="0"/>
            <a:r>
              <a:rPr lang="en-IN" sz="1400" b="1" dirty="0" err="1">
                <a:latin typeface="Courier New" pitchFamily="49" charset="0"/>
                <a:cs typeface="Courier New" pitchFamily="49" charset="0"/>
              </a:rPr>
              <a:t>nextUntil</a:t>
            </a:r>
            <a:r>
              <a:rPr lang="en-IN" sz="1400" b="1" dirty="0">
                <a:latin typeface="Courier New" pitchFamily="49" charset="0"/>
                <a:cs typeface="Courier New" pitchFamily="49" charset="0"/>
              </a:rPr>
              <a:t>()</a:t>
            </a:r>
            <a:endParaRPr lang="en-US" sz="1400" b="1" dirty="0">
              <a:latin typeface="Courier New" pitchFamily="49" charset="0"/>
              <a:cs typeface="Courier New" pitchFamily="49" charset="0"/>
            </a:endParaRPr>
          </a:p>
          <a:p>
            <a:pPr lvl="0"/>
            <a:r>
              <a:rPr lang="en-IN" sz="1400" b="1" dirty="0">
                <a:latin typeface="Courier New" pitchFamily="49" charset="0"/>
                <a:cs typeface="Courier New" pitchFamily="49" charset="0"/>
              </a:rPr>
              <a:t>not()</a:t>
            </a:r>
            <a:endParaRPr lang="en-US" sz="1400" b="1" dirty="0">
              <a:latin typeface="Courier New" pitchFamily="49" charset="0"/>
              <a:cs typeface="Courier New" pitchFamily="49" charset="0"/>
            </a:endParaRPr>
          </a:p>
          <a:p>
            <a:pPr lvl="0"/>
            <a:r>
              <a:rPr lang="en-IN" sz="1400" b="1" dirty="0" err="1">
                <a:latin typeface="Courier New" pitchFamily="49" charset="0"/>
                <a:cs typeface="Courier New" pitchFamily="49" charset="0"/>
              </a:rPr>
              <a:t>offsetParent</a:t>
            </a:r>
            <a:r>
              <a:rPr lang="en-IN" sz="1400" b="1" dirty="0">
                <a:latin typeface="Courier New" pitchFamily="49" charset="0"/>
                <a:cs typeface="Courier New" pitchFamily="49" charset="0"/>
              </a:rPr>
              <a:t>()</a:t>
            </a:r>
            <a:endParaRPr lang="en-US" sz="1400" b="1" dirty="0">
              <a:latin typeface="Courier New" pitchFamily="49" charset="0"/>
              <a:cs typeface="Courier New" pitchFamily="49" charset="0"/>
            </a:endParaRPr>
          </a:p>
          <a:p>
            <a:pPr lvl="0"/>
            <a:r>
              <a:rPr lang="en-IN" sz="1400" b="1" dirty="0">
                <a:latin typeface="Courier New" pitchFamily="49" charset="0"/>
                <a:cs typeface="Courier New" pitchFamily="49" charset="0"/>
              </a:rPr>
              <a:t>parent()</a:t>
            </a:r>
            <a:endParaRPr lang="en-US" sz="1400" b="1" dirty="0">
              <a:latin typeface="Courier New" pitchFamily="49" charset="0"/>
              <a:cs typeface="Courier New" pitchFamily="49" charset="0"/>
            </a:endParaRPr>
          </a:p>
          <a:p>
            <a:pPr lvl="0"/>
            <a:r>
              <a:rPr lang="en-IN" sz="1400" b="1" dirty="0">
                <a:latin typeface="Courier New" pitchFamily="49" charset="0"/>
                <a:cs typeface="Courier New" pitchFamily="49" charset="0"/>
              </a:rPr>
              <a:t>parents()</a:t>
            </a:r>
            <a:endParaRPr lang="en-US" sz="1400" b="1" dirty="0">
              <a:latin typeface="Courier New" pitchFamily="49" charset="0"/>
              <a:cs typeface="Courier New" pitchFamily="49" charset="0"/>
            </a:endParaRPr>
          </a:p>
          <a:p>
            <a:pPr lvl="0"/>
            <a:r>
              <a:rPr lang="en-IN" sz="1400" b="1" dirty="0" err="1">
                <a:latin typeface="Courier New" pitchFamily="49" charset="0"/>
                <a:cs typeface="Courier New" pitchFamily="49" charset="0"/>
              </a:rPr>
              <a:t>parentsUntil</a:t>
            </a:r>
            <a:r>
              <a:rPr lang="en-IN" sz="1400" b="1" dirty="0">
                <a:latin typeface="Courier New" pitchFamily="49" charset="0"/>
                <a:cs typeface="Courier New" pitchFamily="49" charset="0"/>
              </a:rPr>
              <a:t>()</a:t>
            </a:r>
            <a:endParaRPr lang="en-US" sz="1400" b="1" dirty="0">
              <a:latin typeface="Courier New" pitchFamily="49" charset="0"/>
              <a:cs typeface="Courier New" pitchFamily="49" charset="0"/>
            </a:endParaRPr>
          </a:p>
          <a:p>
            <a:pPr lvl="0"/>
            <a:r>
              <a:rPr lang="en-IN" sz="1400" b="1" dirty="0" err="1">
                <a:latin typeface="Courier New" pitchFamily="49" charset="0"/>
                <a:cs typeface="Courier New" pitchFamily="49" charset="0"/>
              </a:rPr>
              <a:t>prev</a:t>
            </a:r>
            <a:r>
              <a:rPr lang="en-IN" sz="1400" b="1" dirty="0">
                <a:latin typeface="Courier New" pitchFamily="49" charset="0"/>
                <a:cs typeface="Courier New" pitchFamily="49" charset="0"/>
              </a:rPr>
              <a:t>()</a:t>
            </a:r>
            <a:endParaRPr lang="en-US" sz="1400" b="1" dirty="0">
              <a:latin typeface="Courier New" pitchFamily="49" charset="0"/>
              <a:cs typeface="Courier New" pitchFamily="49" charset="0"/>
            </a:endParaRPr>
          </a:p>
          <a:p>
            <a:pPr lvl="0"/>
            <a:r>
              <a:rPr lang="en-IN" sz="1400" b="1" dirty="0" err="1">
                <a:latin typeface="Courier New" pitchFamily="49" charset="0"/>
                <a:cs typeface="Courier New" pitchFamily="49" charset="0"/>
              </a:rPr>
              <a:t>prevAll</a:t>
            </a:r>
            <a:r>
              <a:rPr lang="en-IN" sz="1400" b="1" dirty="0">
                <a:latin typeface="Courier New" pitchFamily="49" charset="0"/>
                <a:cs typeface="Courier New" pitchFamily="49" charset="0"/>
              </a:rPr>
              <a:t>()</a:t>
            </a:r>
            <a:endParaRPr lang="en-US" sz="1400" b="1" dirty="0">
              <a:latin typeface="Courier New" pitchFamily="49" charset="0"/>
              <a:cs typeface="Courier New" pitchFamily="49" charset="0"/>
            </a:endParaRPr>
          </a:p>
          <a:p>
            <a:pPr lvl="0"/>
            <a:r>
              <a:rPr lang="en-IN" sz="1400" b="1" dirty="0" err="1">
                <a:latin typeface="Courier New" pitchFamily="49" charset="0"/>
                <a:cs typeface="Courier New" pitchFamily="49" charset="0"/>
              </a:rPr>
              <a:t>prevUntil</a:t>
            </a:r>
            <a:r>
              <a:rPr lang="en-IN" sz="1400" b="1" dirty="0">
                <a:latin typeface="Courier New" pitchFamily="49" charset="0"/>
                <a:cs typeface="Courier New" pitchFamily="49" charset="0"/>
              </a:rPr>
              <a:t>()</a:t>
            </a:r>
            <a:endParaRPr lang="en-US" sz="1400" b="1" dirty="0">
              <a:latin typeface="Courier New" pitchFamily="49" charset="0"/>
              <a:cs typeface="Courier New" pitchFamily="49" charset="0"/>
            </a:endParaRPr>
          </a:p>
          <a:p>
            <a:pPr lvl="0"/>
            <a:r>
              <a:rPr lang="en-IN" sz="1400" b="1" dirty="0">
                <a:latin typeface="Courier New" pitchFamily="49" charset="0"/>
                <a:cs typeface="Courier New" pitchFamily="49" charset="0"/>
              </a:rPr>
              <a:t>siblings()</a:t>
            </a:r>
            <a:endParaRPr lang="en-US" sz="1400" b="1" dirty="0">
              <a:latin typeface="Courier New" pitchFamily="49" charset="0"/>
              <a:cs typeface="Courier New" pitchFamily="49" charset="0"/>
            </a:endParaRPr>
          </a:p>
          <a:p>
            <a:pPr lvl="0"/>
            <a:r>
              <a:rPr lang="en-IN" sz="1400" b="1" dirty="0">
                <a:latin typeface="Courier New" pitchFamily="49" charset="0"/>
                <a:cs typeface="Courier New" pitchFamily="49" charset="0"/>
              </a:rPr>
              <a:t>slice()</a:t>
            </a:r>
            <a:endParaRPr lang="en-US" sz="1400" b="1" dirty="0">
              <a:latin typeface="Courier New" pitchFamily="49" charset="0"/>
              <a:cs typeface="Courier New" pitchFamily="49" charset="0"/>
            </a:endParaRPr>
          </a:p>
        </p:txBody>
      </p:sp>
      <p:sp>
        <p:nvSpPr>
          <p:cNvPr id="9" name="Rectangle 8"/>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TRAVERSING</a:t>
            </a:r>
            <a:endParaRPr lang="en-US" b="1" dirty="0">
              <a:solidFill>
                <a:schemeClr val="bg1"/>
              </a:solidFill>
              <a:cs typeface="Segoe UI Light" panose="020B0502040204020203" pitchFamily="34" charset="0"/>
            </a:endParaRPr>
          </a:p>
        </p:txBody>
      </p:sp>
      <p:sp>
        <p:nvSpPr>
          <p:cNvPr id="10" name="TextBox 9"/>
          <p:cNvSpPr txBox="1"/>
          <p:nvPr/>
        </p:nvSpPr>
        <p:spPr>
          <a:xfrm>
            <a:off x="621032" y="1099764"/>
            <a:ext cx="5257004" cy="1384995"/>
          </a:xfrm>
          <a:prstGeom prst="rect">
            <a:avLst/>
          </a:prstGeom>
          <a:noFill/>
        </p:spPr>
        <p:txBody>
          <a:bodyPr wrap="square" rtlCol="0">
            <a:spAutoFit/>
          </a:bodyPr>
          <a:lstStyle/>
          <a:p>
            <a:r>
              <a:rPr lang="en-US" dirty="0" err="1"/>
              <a:t>jQuery</a:t>
            </a:r>
            <a:r>
              <a:rPr lang="en-US" dirty="0"/>
              <a:t> Traversing Methods</a:t>
            </a:r>
          </a:p>
          <a:p>
            <a:endParaRPr lang="en-IN" dirty="0" smtClean="0"/>
          </a:p>
          <a:p>
            <a:pPr marL="285750" indent="-285750">
              <a:buClr>
                <a:schemeClr val="accent2"/>
              </a:buClr>
              <a:buFont typeface="Wingdings" panose="05000000000000000000" pitchFamily="2" charset="2"/>
              <a:buChar char="ü"/>
            </a:pPr>
            <a:r>
              <a:rPr lang="en-US" sz="1600" dirty="0" err="1">
                <a:solidFill>
                  <a:schemeClr val="tx1">
                    <a:lumMod val="75000"/>
                    <a:lumOff val="25000"/>
                  </a:schemeClr>
                </a:solidFill>
              </a:rPr>
              <a:t>jQuery</a:t>
            </a:r>
            <a:r>
              <a:rPr lang="en-US" sz="1600" dirty="0">
                <a:solidFill>
                  <a:schemeClr val="tx1">
                    <a:lumMod val="75000"/>
                    <a:lumOff val="25000"/>
                  </a:schemeClr>
                </a:solidFill>
              </a:rPr>
              <a:t> provides various methods that enable us to traverse the DOM. Tree-traversal is the largest category of traversal methods.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932316" y="1473772"/>
            <a:ext cx="720719" cy="738260"/>
          </a:xfrm>
          <a:prstGeom prst="rect">
            <a:avLst/>
          </a:prstGeom>
          <a:ln>
            <a:noFill/>
          </a:ln>
          <a:effectLst/>
        </p:spPr>
      </p:pic>
    </p:spTree>
    <p:extLst>
      <p:ext uri="{BB962C8B-B14F-4D97-AF65-F5344CB8AC3E}">
        <p14:creationId xmlns:p14="http://schemas.microsoft.com/office/powerpoint/2010/main" val="406031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5" grpId="0"/>
      <p:bldP spid="10"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http://www.fancyicons.com/free-icons/103/office/png/256/edit_256.png"/>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18712" y="5284845"/>
            <a:ext cx="656040" cy="58116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941833" y="5547624"/>
            <a:ext cx="8306245" cy="307777"/>
          </a:xfrm>
          <a:prstGeom prst="rect">
            <a:avLst/>
          </a:prstGeom>
        </p:spPr>
        <p:txBody>
          <a:bodyPr wrap="square">
            <a:spAutoFit/>
          </a:bodyPr>
          <a:lstStyle/>
          <a:p>
            <a:r>
              <a:rPr lang="en-US" sz="1400" dirty="0"/>
              <a:t>You can </a:t>
            </a:r>
            <a:r>
              <a:rPr lang="en-US" sz="1400" dirty="0" smtClean="0"/>
              <a:t>even </a:t>
            </a:r>
            <a:r>
              <a:rPr lang="en-US" sz="1400" dirty="0"/>
              <a:t>use an optional parameter to </a:t>
            </a:r>
            <a:r>
              <a:rPr lang="en-US" sz="1400" dirty="0" smtClean="0"/>
              <a:t>filter your </a:t>
            </a:r>
            <a:r>
              <a:rPr lang="en-US" sz="1400" dirty="0"/>
              <a:t>search for ancestors</a:t>
            </a:r>
            <a:r>
              <a:rPr lang="en-US" sz="1400" dirty="0" smtClean="0"/>
              <a:t>.</a:t>
            </a:r>
          </a:p>
        </p:txBody>
      </p:sp>
      <p:sp>
        <p:nvSpPr>
          <p:cNvPr id="14" name="Rectangle 13"/>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TRAVERSING- ANCESTORS</a:t>
            </a:r>
            <a:endParaRPr lang="en-US" b="1" dirty="0">
              <a:solidFill>
                <a:schemeClr val="bg1"/>
              </a:solidFill>
              <a:cs typeface="Segoe UI Light" panose="020B0502040204020203" pitchFamily="34" charset="0"/>
            </a:endParaRPr>
          </a:p>
        </p:txBody>
      </p:sp>
      <p:sp>
        <p:nvSpPr>
          <p:cNvPr id="16" name="TextBox 15"/>
          <p:cNvSpPr txBox="1"/>
          <p:nvPr/>
        </p:nvSpPr>
        <p:spPr>
          <a:xfrm>
            <a:off x="631959" y="1087675"/>
            <a:ext cx="5257004" cy="1384995"/>
          </a:xfrm>
          <a:prstGeom prst="rect">
            <a:avLst/>
          </a:prstGeom>
          <a:noFill/>
        </p:spPr>
        <p:txBody>
          <a:bodyPr wrap="square" rtlCol="0">
            <a:spAutoFit/>
          </a:bodyPr>
          <a:lstStyle/>
          <a:p>
            <a:r>
              <a:rPr lang="en-US" dirty="0" smtClean="0"/>
              <a:t>Traversing up the DOM tree</a:t>
            </a:r>
          </a:p>
          <a:p>
            <a:endParaRPr lang="en-IN" dirty="0" smtClean="0"/>
          </a:p>
          <a:p>
            <a:pPr marL="285750" indent="-285750">
              <a:buClr>
                <a:schemeClr val="accent2"/>
              </a:buClr>
              <a:buFont typeface="Wingdings" panose="05000000000000000000" pitchFamily="2" charset="2"/>
              <a:buChar char="ü"/>
            </a:pPr>
            <a:r>
              <a:rPr lang="en-US" sz="1600" dirty="0">
                <a:solidFill>
                  <a:schemeClr val="tx1">
                    <a:lumMod val="75000"/>
                    <a:lumOff val="25000"/>
                  </a:schemeClr>
                </a:solidFill>
              </a:rPr>
              <a:t>An ancestor consists of a parent, grandparent, great-grandparent &amp; so on. </a:t>
            </a:r>
            <a:r>
              <a:rPr lang="en-US" sz="1600" dirty="0" err="1">
                <a:solidFill>
                  <a:schemeClr val="tx1">
                    <a:lumMod val="75000"/>
                    <a:lumOff val="25000"/>
                  </a:schemeClr>
                </a:solidFill>
              </a:rPr>
              <a:t>jQuery</a:t>
            </a:r>
            <a:r>
              <a:rPr lang="en-US" sz="1600" dirty="0">
                <a:solidFill>
                  <a:schemeClr val="tx1">
                    <a:lumMod val="75000"/>
                    <a:lumOff val="25000"/>
                  </a:schemeClr>
                </a:solidFill>
              </a:rPr>
              <a:t> allows you to traverse up the DOM tree in order to find ancestors of an element. </a:t>
            </a:r>
          </a:p>
        </p:txBody>
      </p:sp>
      <p:sp>
        <p:nvSpPr>
          <p:cNvPr id="8" name="Rectangle 7"/>
          <p:cNvSpPr/>
          <p:nvPr/>
        </p:nvSpPr>
        <p:spPr>
          <a:xfrm>
            <a:off x="3988280" y="2540209"/>
            <a:ext cx="6258806" cy="2580230"/>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err="1"/>
              <a:t>jQuery</a:t>
            </a:r>
            <a:r>
              <a:rPr lang="en-US" sz="1400" dirty="0"/>
              <a:t> methods for traversing up the DOM tree are:</a:t>
            </a:r>
          </a:p>
          <a:p>
            <a:pPr lvl="2"/>
            <a:endParaRPr lang="en-US" sz="1400" dirty="0"/>
          </a:p>
          <a:p>
            <a:pPr marL="1200150" lvl="2" indent="-285750">
              <a:buFont typeface="Wingdings" pitchFamily="2" charset="2"/>
              <a:buChar char="ü"/>
            </a:pPr>
            <a:r>
              <a:rPr lang="en-US" sz="1400" b="1" dirty="0"/>
              <a:t>parent() </a:t>
            </a:r>
            <a:r>
              <a:rPr lang="en-US" sz="1400" dirty="0"/>
              <a:t>: Returns the direct parent of the selected element and traverses one level up the DOM tree</a:t>
            </a:r>
          </a:p>
          <a:p>
            <a:pPr marL="1200150" lvl="2" indent="-285750">
              <a:buFont typeface="Wingdings" pitchFamily="2" charset="2"/>
              <a:buChar char="ü"/>
            </a:pPr>
            <a:endParaRPr lang="en-US" sz="1400" dirty="0"/>
          </a:p>
          <a:p>
            <a:pPr marL="1200150" lvl="2" indent="-285750">
              <a:buFont typeface="Wingdings" pitchFamily="2" charset="2"/>
              <a:buChar char="ü"/>
            </a:pPr>
            <a:r>
              <a:rPr lang="en-US" sz="1400" b="1" dirty="0"/>
              <a:t>parents()</a:t>
            </a:r>
            <a:r>
              <a:rPr lang="en-US" sz="1400" dirty="0"/>
              <a:t>: Returns all the ancestors of the selected element, all the way up to the root element of a document (&lt;html&gt;)</a:t>
            </a:r>
          </a:p>
          <a:p>
            <a:pPr marL="1200150" lvl="2" indent="-285750">
              <a:buFont typeface="Wingdings" pitchFamily="2" charset="2"/>
              <a:buChar char="ü"/>
            </a:pPr>
            <a:endParaRPr lang="en-US" sz="1400" dirty="0"/>
          </a:p>
          <a:p>
            <a:pPr marL="1200150" lvl="2" indent="-285750">
              <a:buFont typeface="Wingdings" pitchFamily="2" charset="2"/>
              <a:buChar char="ü"/>
            </a:pPr>
            <a:r>
              <a:rPr lang="en-US" sz="1400" b="1" dirty="0" err="1"/>
              <a:t>parentsUntil</a:t>
            </a:r>
            <a:r>
              <a:rPr lang="en-US" sz="1400" b="1" dirty="0"/>
              <a:t>()</a:t>
            </a:r>
            <a:r>
              <a:rPr lang="en-US" sz="1400" dirty="0"/>
              <a:t>: Returns all the ancestor between the two given elements</a:t>
            </a:r>
          </a:p>
        </p:txBody>
      </p:sp>
      <p:pic>
        <p:nvPicPr>
          <p:cNvPr id="9" name="Picture 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132326" y="2624065"/>
            <a:ext cx="720719" cy="738260"/>
          </a:xfrm>
          <a:prstGeom prst="rect">
            <a:avLst/>
          </a:prstGeom>
          <a:ln>
            <a:noFill/>
          </a:ln>
          <a:effectLst/>
        </p:spPr>
      </p:pic>
    </p:spTree>
    <p:extLst>
      <p:ext uri="{BB962C8B-B14F-4D97-AF65-F5344CB8AC3E}">
        <p14:creationId xmlns:p14="http://schemas.microsoft.com/office/powerpoint/2010/main" val="116101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animEffect transition="in" filter="fade">
                                      <p:cBhvr>
                                        <p:cTn id="7" dur="500"/>
                                        <p:tgtEl>
                                          <p:spTgt spid="1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build="p"/>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5340768" y="1229923"/>
            <a:ext cx="6444831" cy="4430648"/>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p:txBody>
      </p:sp>
      <p:pic>
        <p:nvPicPr>
          <p:cNvPr id="35" name="Picture 3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84814" y="1298305"/>
            <a:ext cx="720719" cy="738260"/>
          </a:xfrm>
          <a:prstGeom prst="rect">
            <a:avLst/>
          </a:prstGeom>
          <a:ln>
            <a:noFill/>
          </a:ln>
          <a:effectLst/>
        </p:spPr>
      </p:pic>
      <p:grpSp>
        <p:nvGrpSpPr>
          <p:cNvPr id="27" name="Group 26"/>
          <p:cNvGrpSpPr/>
          <p:nvPr/>
        </p:nvGrpSpPr>
        <p:grpSpPr>
          <a:xfrm>
            <a:off x="6271565" y="1870667"/>
            <a:ext cx="5162550" cy="1952625"/>
            <a:chOff x="904875" y="5983605"/>
            <a:chExt cx="5162550" cy="1952625"/>
          </a:xfrm>
        </p:grpSpPr>
        <p:sp>
          <p:nvSpPr>
            <p:cNvPr id="16" name="Rectangle 15"/>
            <p:cNvSpPr/>
            <p:nvPr/>
          </p:nvSpPr>
          <p:spPr>
            <a:xfrm>
              <a:off x="904875" y="5983605"/>
              <a:ext cx="5162550" cy="195262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effectLst/>
                  <a:ea typeface="Calibri"/>
                  <a:cs typeface="Times New Roman"/>
                </a:rPr>
                <a:t> </a:t>
              </a:r>
            </a:p>
          </p:txBody>
        </p:sp>
        <p:sp>
          <p:nvSpPr>
            <p:cNvPr id="17" name="Rectangle 16"/>
            <p:cNvSpPr/>
            <p:nvPr/>
          </p:nvSpPr>
          <p:spPr>
            <a:xfrm>
              <a:off x="1219200" y="6288405"/>
              <a:ext cx="4572000" cy="13239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Calibri"/>
                  <a:cs typeface="Times New Roman"/>
                </a:rPr>
                <a:t> </a:t>
              </a:r>
            </a:p>
          </p:txBody>
        </p:sp>
        <p:sp>
          <p:nvSpPr>
            <p:cNvPr id="18" name="Rectangle 17"/>
            <p:cNvSpPr/>
            <p:nvPr/>
          </p:nvSpPr>
          <p:spPr>
            <a:xfrm>
              <a:off x="1562100" y="6631305"/>
              <a:ext cx="4029075" cy="781050"/>
            </a:xfrm>
            <a:prstGeom prst="rect">
              <a:avLst/>
            </a:prstGeom>
            <a:solidFill>
              <a:schemeClr val="bg2">
                <a:lumMod val="90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Calibri"/>
                  <a:cs typeface="Times New Roman"/>
                </a:rPr>
                <a:t> </a:t>
              </a:r>
            </a:p>
          </p:txBody>
        </p:sp>
        <p:sp>
          <p:nvSpPr>
            <p:cNvPr id="19" name="Rectangle 18"/>
            <p:cNvSpPr/>
            <p:nvPr/>
          </p:nvSpPr>
          <p:spPr>
            <a:xfrm>
              <a:off x="1952625" y="6888480"/>
              <a:ext cx="3238500" cy="2952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b="1">
                  <a:ln w="6350" cap="flat" cmpd="sng" algn="ctr">
                    <a:solidFill>
                      <a:srgbClr val="054697"/>
                    </a:solidFill>
                    <a:prstDash val="solid"/>
                    <a:round/>
                  </a:ln>
                  <a:solidFill>
                    <a:srgbClr val="000000"/>
                  </a:solidFill>
                  <a:effectLst>
                    <a:outerShdw blurRad="41275" dist="20320" dir="1800000" algn="tl">
                      <a:srgbClr val="000000">
                        <a:alpha val="40000"/>
                      </a:srgbClr>
                    </a:outerShdw>
                  </a:effectLst>
                  <a:ea typeface="Calibri"/>
                  <a:cs typeface="Times New Roman"/>
                </a:rPr>
                <a:t> </a:t>
              </a:r>
              <a:endParaRPr lang="en-US" sz="1100">
                <a:effectLst/>
                <a:ea typeface="Calibri"/>
                <a:cs typeface="Times New Roman"/>
              </a:endParaRPr>
            </a:p>
          </p:txBody>
        </p:sp>
      </p:grpSp>
      <p:sp>
        <p:nvSpPr>
          <p:cNvPr id="24" name="Rectangle 27"/>
          <p:cNvSpPr>
            <a:spLocks noChangeArrowheads="1"/>
          </p:cNvSpPr>
          <p:nvPr/>
        </p:nvSpPr>
        <p:spPr bwMode="auto">
          <a:xfrm>
            <a:off x="0" y="0"/>
            <a:ext cx="12192000" cy="45720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36"/>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7" name="Group 36"/>
          <p:cNvGrpSpPr/>
          <p:nvPr/>
        </p:nvGrpSpPr>
        <p:grpSpPr>
          <a:xfrm>
            <a:off x="6643040" y="4052075"/>
            <a:ext cx="4572000" cy="1323975"/>
            <a:chOff x="0" y="0"/>
            <a:chExt cx="4572000" cy="1323975"/>
          </a:xfrm>
        </p:grpSpPr>
        <p:sp>
          <p:nvSpPr>
            <p:cNvPr id="38" name="Rectangle 37"/>
            <p:cNvSpPr/>
            <p:nvPr/>
          </p:nvSpPr>
          <p:spPr>
            <a:xfrm>
              <a:off x="0" y="0"/>
              <a:ext cx="4572000" cy="13239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Calibri"/>
                  <a:cs typeface="Times New Roman"/>
                </a:rPr>
                <a:t> </a:t>
              </a:r>
            </a:p>
          </p:txBody>
        </p:sp>
        <p:sp>
          <p:nvSpPr>
            <p:cNvPr id="39" name="Rectangle 38"/>
            <p:cNvSpPr/>
            <p:nvPr/>
          </p:nvSpPr>
          <p:spPr>
            <a:xfrm>
              <a:off x="342900" y="342900"/>
              <a:ext cx="4029075" cy="781050"/>
            </a:xfrm>
            <a:prstGeom prst="rect">
              <a:avLst/>
            </a:prstGeom>
            <a:solidFill>
              <a:schemeClr val="bg2">
                <a:lumMod val="90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a:effectLst/>
                  <a:ea typeface="Calibri"/>
                  <a:cs typeface="Times New Roman"/>
                </a:rPr>
                <a:t> </a:t>
              </a:r>
            </a:p>
          </p:txBody>
        </p:sp>
        <p:sp>
          <p:nvSpPr>
            <p:cNvPr id="40" name="Rectangle 39"/>
            <p:cNvSpPr/>
            <p:nvPr/>
          </p:nvSpPr>
          <p:spPr>
            <a:xfrm>
              <a:off x="733425" y="600075"/>
              <a:ext cx="3238500" cy="2952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15000"/>
                </a:lnSpc>
                <a:spcBef>
                  <a:spcPts val="0"/>
                </a:spcBef>
                <a:spcAft>
                  <a:spcPts val="1000"/>
                </a:spcAft>
              </a:pPr>
              <a:r>
                <a:rPr lang="en-US" sz="1100" b="1">
                  <a:ln w="6350" cap="flat" cmpd="sng" algn="ctr">
                    <a:solidFill>
                      <a:srgbClr val="054697"/>
                    </a:solidFill>
                    <a:prstDash val="solid"/>
                    <a:round/>
                  </a:ln>
                  <a:solidFill>
                    <a:srgbClr val="000000"/>
                  </a:solidFill>
                  <a:effectLst>
                    <a:outerShdw blurRad="41275" dist="20320" dir="1800000" algn="tl">
                      <a:srgbClr val="000000">
                        <a:alpha val="40000"/>
                      </a:srgbClr>
                    </a:outerShdw>
                  </a:effectLst>
                  <a:ea typeface="Calibri"/>
                  <a:cs typeface="Times New Roman"/>
                </a:rPr>
                <a:t> </a:t>
              </a:r>
              <a:endParaRPr lang="en-US" sz="1100">
                <a:effectLst/>
                <a:ea typeface="Calibri"/>
                <a:cs typeface="Times New Roman"/>
              </a:endParaRPr>
            </a:p>
          </p:txBody>
        </p:sp>
      </p:grpSp>
      <p:sp>
        <p:nvSpPr>
          <p:cNvPr id="49" name="TextBox 48"/>
          <p:cNvSpPr txBox="1"/>
          <p:nvPr/>
        </p:nvSpPr>
        <p:spPr>
          <a:xfrm>
            <a:off x="6271565" y="1901133"/>
            <a:ext cx="2445086" cy="261610"/>
          </a:xfrm>
          <a:prstGeom prst="rect">
            <a:avLst/>
          </a:prstGeom>
          <a:noFill/>
        </p:spPr>
        <p:txBody>
          <a:bodyPr wrap="square" rtlCol="0">
            <a:spAutoFit/>
          </a:bodyPr>
          <a:lstStyle/>
          <a:p>
            <a:r>
              <a:rPr lang="en-US" sz="1100" dirty="0"/>
              <a:t>d</a:t>
            </a:r>
            <a:r>
              <a:rPr lang="en-US" sz="1100" dirty="0" smtClean="0"/>
              <a:t>iv (great-grandparent)</a:t>
            </a:r>
            <a:endParaRPr lang="en-US" sz="1100" dirty="0"/>
          </a:p>
        </p:txBody>
      </p:sp>
      <p:sp>
        <p:nvSpPr>
          <p:cNvPr id="51" name="TextBox 50"/>
          <p:cNvSpPr txBox="1"/>
          <p:nvPr/>
        </p:nvSpPr>
        <p:spPr>
          <a:xfrm>
            <a:off x="6782072" y="2234338"/>
            <a:ext cx="2445086" cy="261610"/>
          </a:xfrm>
          <a:prstGeom prst="rect">
            <a:avLst/>
          </a:prstGeom>
          <a:noFill/>
        </p:spPr>
        <p:txBody>
          <a:bodyPr wrap="square" rtlCol="0">
            <a:spAutoFit/>
          </a:bodyPr>
          <a:lstStyle/>
          <a:p>
            <a:r>
              <a:rPr lang="en-US" sz="1100" dirty="0" smtClean="0"/>
              <a:t>ul (grandparent)</a:t>
            </a:r>
            <a:endParaRPr lang="en-US" sz="1100" dirty="0"/>
          </a:p>
        </p:txBody>
      </p:sp>
      <p:sp>
        <p:nvSpPr>
          <p:cNvPr id="52" name="TextBox 51"/>
          <p:cNvSpPr txBox="1"/>
          <p:nvPr/>
        </p:nvSpPr>
        <p:spPr>
          <a:xfrm>
            <a:off x="6985940" y="2502989"/>
            <a:ext cx="2445086" cy="261610"/>
          </a:xfrm>
          <a:prstGeom prst="rect">
            <a:avLst/>
          </a:prstGeom>
          <a:noFill/>
        </p:spPr>
        <p:txBody>
          <a:bodyPr wrap="square" rtlCol="0">
            <a:spAutoFit/>
          </a:bodyPr>
          <a:lstStyle/>
          <a:p>
            <a:r>
              <a:rPr lang="en-US" sz="1100" dirty="0" smtClean="0">
                <a:solidFill>
                  <a:srgbClr val="FF0000"/>
                </a:solidFill>
              </a:rPr>
              <a:t>li (direct parent)</a:t>
            </a:r>
            <a:endParaRPr lang="en-US" sz="1100" dirty="0">
              <a:solidFill>
                <a:srgbClr val="FF0000"/>
              </a:solidFill>
            </a:endParaRPr>
          </a:p>
        </p:txBody>
      </p:sp>
      <p:sp>
        <p:nvSpPr>
          <p:cNvPr id="53" name="TextBox 52"/>
          <p:cNvSpPr txBox="1"/>
          <p:nvPr/>
        </p:nvSpPr>
        <p:spPr>
          <a:xfrm>
            <a:off x="7376465" y="2809207"/>
            <a:ext cx="2445086" cy="261610"/>
          </a:xfrm>
          <a:prstGeom prst="rect">
            <a:avLst/>
          </a:prstGeom>
          <a:noFill/>
        </p:spPr>
        <p:txBody>
          <a:bodyPr wrap="square" rtlCol="0">
            <a:spAutoFit/>
          </a:bodyPr>
          <a:lstStyle/>
          <a:p>
            <a:r>
              <a:rPr lang="en-US" sz="1100" dirty="0" smtClean="0"/>
              <a:t>span</a:t>
            </a:r>
            <a:endParaRPr lang="en-US" sz="1100" dirty="0"/>
          </a:p>
        </p:txBody>
      </p:sp>
      <p:sp>
        <p:nvSpPr>
          <p:cNvPr id="54" name="TextBox 53"/>
          <p:cNvSpPr txBox="1"/>
          <p:nvPr/>
        </p:nvSpPr>
        <p:spPr>
          <a:xfrm>
            <a:off x="6643040" y="4052075"/>
            <a:ext cx="2445086" cy="261610"/>
          </a:xfrm>
          <a:prstGeom prst="rect">
            <a:avLst/>
          </a:prstGeom>
          <a:noFill/>
        </p:spPr>
        <p:txBody>
          <a:bodyPr wrap="square" rtlCol="0">
            <a:spAutoFit/>
          </a:bodyPr>
          <a:lstStyle/>
          <a:p>
            <a:r>
              <a:rPr lang="en-US" sz="1100" dirty="0"/>
              <a:t>d</a:t>
            </a:r>
            <a:r>
              <a:rPr lang="en-US" sz="1100" dirty="0" smtClean="0"/>
              <a:t>iv (grandparent)</a:t>
            </a:r>
            <a:endParaRPr lang="en-US" sz="1100" dirty="0"/>
          </a:p>
        </p:txBody>
      </p:sp>
      <p:sp>
        <p:nvSpPr>
          <p:cNvPr id="55" name="TextBox 54"/>
          <p:cNvSpPr txBox="1"/>
          <p:nvPr/>
        </p:nvSpPr>
        <p:spPr>
          <a:xfrm>
            <a:off x="7005766" y="4412945"/>
            <a:ext cx="2445086" cy="261610"/>
          </a:xfrm>
          <a:prstGeom prst="rect">
            <a:avLst/>
          </a:prstGeom>
          <a:noFill/>
        </p:spPr>
        <p:txBody>
          <a:bodyPr wrap="square" rtlCol="0">
            <a:spAutoFit/>
          </a:bodyPr>
          <a:lstStyle/>
          <a:p>
            <a:r>
              <a:rPr lang="en-US" sz="1100" dirty="0">
                <a:solidFill>
                  <a:srgbClr val="FF0000"/>
                </a:solidFill>
              </a:rPr>
              <a:t>p</a:t>
            </a:r>
            <a:r>
              <a:rPr lang="en-US" sz="1100" dirty="0" smtClean="0">
                <a:solidFill>
                  <a:srgbClr val="FF0000"/>
                </a:solidFill>
              </a:rPr>
              <a:t> (direct parent)</a:t>
            </a:r>
            <a:endParaRPr lang="en-US" sz="1100" dirty="0">
              <a:solidFill>
                <a:srgbClr val="FF0000"/>
              </a:solidFill>
            </a:endParaRPr>
          </a:p>
        </p:txBody>
      </p:sp>
      <p:sp>
        <p:nvSpPr>
          <p:cNvPr id="56" name="TextBox 55"/>
          <p:cNvSpPr txBox="1"/>
          <p:nvPr/>
        </p:nvSpPr>
        <p:spPr>
          <a:xfrm>
            <a:off x="7376465" y="4668982"/>
            <a:ext cx="2445086" cy="261610"/>
          </a:xfrm>
          <a:prstGeom prst="rect">
            <a:avLst/>
          </a:prstGeom>
          <a:noFill/>
        </p:spPr>
        <p:txBody>
          <a:bodyPr wrap="square" rtlCol="0">
            <a:spAutoFit/>
          </a:bodyPr>
          <a:lstStyle/>
          <a:p>
            <a:r>
              <a:rPr lang="en-US" sz="1100" dirty="0" smtClean="0"/>
              <a:t>span</a:t>
            </a:r>
            <a:endParaRPr lang="en-US" sz="1100" dirty="0"/>
          </a:p>
        </p:txBody>
      </p:sp>
      <p:sp>
        <p:nvSpPr>
          <p:cNvPr id="29" name="TextBox 28"/>
          <p:cNvSpPr txBox="1"/>
          <p:nvPr/>
        </p:nvSpPr>
        <p:spPr>
          <a:xfrm>
            <a:off x="6985940" y="1473957"/>
            <a:ext cx="3359063" cy="307777"/>
          </a:xfrm>
          <a:prstGeom prst="rect">
            <a:avLst/>
          </a:prstGeom>
          <a:noFill/>
        </p:spPr>
        <p:txBody>
          <a:bodyPr wrap="square" rtlCol="0">
            <a:spAutoFit/>
          </a:bodyPr>
          <a:lstStyle/>
          <a:p>
            <a:pPr algn="ctr"/>
            <a:r>
              <a:rPr lang="en-US" sz="1400" b="1" dirty="0" smtClean="0"/>
              <a:t>Output</a:t>
            </a:r>
            <a:endParaRPr lang="en-US" sz="1400" b="1" dirty="0"/>
          </a:p>
        </p:txBody>
      </p:sp>
      <p:sp>
        <p:nvSpPr>
          <p:cNvPr id="30" name="Rectangle 29"/>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TRAVERSING- ANCESTORS</a:t>
            </a:r>
            <a:endParaRPr lang="en-US" b="1" dirty="0">
              <a:solidFill>
                <a:schemeClr val="bg1"/>
              </a:solidFill>
              <a:cs typeface="Segoe UI Light" panose="020B0502040204020203" pitchFamily="34" charset="0"/>
            </a:endParaRPr>
          </a:p>
        </p:txBody>
      </p:sp>
      <p:sp>
        <p:nvSpPr>
          <p:cNvPr id="31" name="Rectangle 30"/>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err="1">
                <a:solidFill>
                  <a:srgbClr val="191919"/>
                </a:solidFill>
              </a:rPr>
              <a:t>jQuery</a:t>
            </a:r>
            <a:r>
              <a:rPr lang="en-US" sz="1600" b="1" dirty="0">
                <a:solidFill>
                  <a:srgbClr val="191919"/>
                </a:solidFill>
              </a:rPr>
              <a:t> parent() Method</a:t>
            </a:r>
          </a:p>
        </p:txBody>
      </p:sp>
      <p:sp>
        <p:nvSpPr>
          <p:cNvPr id="32" name="Isosceles Triangle 31"/>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699105" y="2031938"/>
            <a:ext cx="3675166" cy="1865639"/>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The following code returns the direct parent of each &lt;span&gt; element:</a:t>
            </a:r>
          </a:p>
          <a:p>
            <a:pPr lvl="2"/>
            <a:endParaRPr lang="en-US" sz="1400" dirty="0"/>
          </a:p>
          <a:p>
            <a:pPr lvl="2"/>
            <a:r>
              <a:rPr lang="en-US" sz="1400" dirty="0"/>
              <a:t>$(document).ready(function(){</a:t>
            </a:r>
            <a:br>
              <a:rPr lang="en-US" sz="1400" dirty="0"/>
            </a:br>
            <a:r>
              <a:rPr lang="en-US" sz="1400" dirty="0"/>
              <a:t> $("span").parent();</a:t>
            </a:r>
            <a:br>
              <a:rPr lang="en-US" sz="1400" dirty="0"/>
            </a:br>
            <a:r>
              <a:rPr lang="en-US" sz="1400" dirty="0"/>
              <a:t>});</a:t>
            </a:r>
          </a:p>
        </p:txBody>
      </p:sp>
      <p:pic>
        <p:nvPicPr>
          <p:cNvPr id="33" name="Picture 3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43150" y="2100320"/>
            <a:ext cx="720719" cy="738260"/>
          </a:xfrm>
          <a:prstGeom prst="rect">
            <a:avLst/>
          </a:prstGeom>
          <a:ln>
            <a:noFill/>
          </a:ln>
          <a:effectLst/>
        </p:spPr>
      </p:pic>
    </p:spTree>
    <p:extLst>
      <p:ext uri="{BB962C8B-B14F-4D97-AF65-F5344CB8AC3E}">
        <p14:creationId xmlns:p14="http://schemas.microsoft.com/office/powerpoint/2010/main" val="55775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500"/>
                                        <p:tgtEl>
                                          <p:spTgt spid="5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par>
                                <p:cTn id="34" presetID="10"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childTnLst>
                                </p:cTn>
                              </p:par>
                              <p:par>
                                <p:cTn id="46" presetID="10" presetClass="entr" presetSubtype="0" fill="hold"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9" grpId="0"/>
      <p:bldP spid="51" grpId="0"/>
      <p:bldP spid="52" grpId="0"/>
      <p:bldP spid="53" grpId="0"/>
      <p:bldP spid="54" grpId="0"/>
      <p:bldP spid="55" grpId="0"/>
      <p:bldP spid="56" grpId="0"/>
      <p:bldP spid="29" grpId="0"/>
      <p:bldP spid="2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5437238" y="1249798"/>
            <a:ext cx="5840362" cy="3235116"/>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p:txBody>
      </p:sp>
      <p:pic>
        <p:nvPicPr>
          <p:cNvPr id="32" name="Picture 3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581283" y="1318180"/>
            <a:ext cx="720719" cy="738260"/>
          </a:xfrm>
          <a:prstGeom prst="rect">
            <a:avLst/>
          </a:prstGeom>
          <a:ln>
            <a:noFill/>
          </a:ln>
          <a:effectLst/>
        </p:spPr>
      </p:pic>
      <p:sp>
        <p:nvSpPr>
          <p:cNvPr id="24" name="Rectangle 27"/>
          <p:cNvSpPr>
            <a:spLocks noChangeArrowheads="1"/>
          </p:cNvSpPr>
          <p:nvPr/>
        </p:nvSpPr>
        <p:spPr bwMode="auto">
          <a:xfrm>
            <a:off x="0" y="0"/>
            <a:ext cx="12192000" cy="45720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36"/>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TextBox 45"/>
          <p:cNvSpPr txBox="1"/>
          <p:nvPr/>
        </p:nvSpPr>
        <p:spPr>
          <a:xfrm>
            <a:off x="6985940" y="1515522"/>
            <a:ext cx="3359063" cy="307777"/>
          </a:xfrm>
          <a:prstGeom prst="rect">
            <a:avLst/>
          </a:prstGeom>
          <a:noFill/>
        </p:spPr>
        <p:txBody>
          <a:bodyPr wrap="square" rtlCol="0">
            <a:spAutoFit/>
          </a:bodyPr>
          <a:lstStyle/>
          <a:p>
            <a:pPr algn="ctr"/>
            <a:r>
              <a:rPr lang="en-US" sz="1400" dirty="0" smtClean="0"/>
              <a:t>Output</a:t>
            </a:r>
            <a:endParaRPr lang="en-US" sz="1400" dirty="0"/>
          </a:p>
        </p:txBody>
      </p:sp>
      <p:grpSp>
        <p:nvGrpSpPr>
          <p:cNvPr id="49" name="Group 48"/>
          <p:cNvGrpSpPr/>
          <p:nvPr/>
        </p:nvGrpSpPr>
        <p:grpSpPr>
          <a:xfrm>
            <a:off x="6388996" y="1843850"/>
            <a:ext cx="4552950" cy="2371725"/>
            <a:chOff x="0" y="0"/>
            <a:chExt cx="4552950" cy="2371725"/>
          </a:xfrm>
        </p:grpSpPr>
        <p:grpSp>
          <p:nvGrpSpPr>
            <p:cNvPr id="50" name="Group 49"/>
            <p:cNvGrpSpPr/>
            <p:nvPr/>
          </p:nvGrpSpPr>
          <p:grpSpPr>
            <a:xfrm>
              <a:off x="0" y="0"/>
              <a:ext cx="4552950" cy="2371725"/>
              <a:chOff x="0" y="0"/>
              <a:chExt cx="4552950" cy="2371725"/>
            </a:xfrm>
          </p:grpSpPr>
          <p:grpSp>
            <p:nvGrpSpPr>
              <p:cNvPr id="52" name="Group 51"/>
              <p:cNvGrpSpPr/>
              <p:nvPr/>
            </p:nvGrpSpPr>
            <p:grpSpPr>
              <a:xfrm>
                <a:off x="0" y="0"/>
                <a:ext cx="4552950" cy="2371725"/>
                <a:chOff x="0" y="0"/>
                <a:chExt cx="4552950" cy="2371725"/>
              </a:xfrm>
            </p:grpSpPr>
            <p:sp>
              <p:nvSpPr>
                <p:cNvPr id="54" name="Rectangle 53"/>
                <p:cNvSpPr/>
                <p:nvPr/>
              </p:nvSpPr>
              <p:spPr>
                <a:xfrm>
                  <a:off x="0" y="0"/>
                  <a:ext cx="4552950" cy="2371725"/>
                </a:xfrm>
                <a:prstGeom prst="rect">
                  <a:avLst/>
                </a:prstGeom>
                <a:solidFill>
                  <a:schemeClr val="bg2">
                    <a:lumMod val="9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a typeface="Calibri"/>
                      <a:cs typeface="Times New Roman"/>
                    </a:rPr>
                    <a:t> </a:t>
                  </a:r>
                  <a:endParaRPr lang="en-US" sz="1100">
                    <a:ea typeface="Calibri"/>
                    <a:cs typeface="Times New Roman"/>
                  </a:endParaRPr>
                </a:p>
              </p:txBody>
            </p:sp>
            <p:sp>
              <p:nvSpPr>
                <p:cNvPr id="55" name="Rectangle 54"/>
                <p:cNvSpPr/>
                <p:nvPr/>
              </p:nvSpPr>
              <p:spPr>
                <a:xfrm>
                  <a:off x="133350" y="142875"/>
                  <a:ext cx="4276725" cy="2047875"/>
                </a:xfrm>
                <a:prstGeom prst="rect">
                  <a:avLst/>
                </a:prstGeom>
                <a:solidFill>
                  <a:schemeClr val="bg2">
                    <a:lumMod val="9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a typeface="Calibri"/>
                      <a:cs typeface="Times New Roman"/>
                    </a:rPr>
                    <a:t> </a:t>
                  </a:r>
                  <a:endParaRPr lang="en-US" sz="1100">
                    <a:ea typeface="Calibri"/>
                    <a:cs typeface="Times New Roman"/>
                  </a:endParaRPr>
                </a:p>
                <a:p>
                  <a:pPr algn="ctr">
                    <a:lnSpc>
                      <a:spcPct val="115000"/>
                    </a:lnSpc>
                    <a:spcAft>
                      <a:spcPts val="1000"/>
                    </a:spcAft>
                  </a:pPr>
                  <a:r>
                    <a:rPr lang="en-IN" sz="1100">
                      <a:ea typeface="Calibri"/>
                      <a:cs typeface="Times New Roman"/>
                    </a:rPr>
                    <a:t> </a:t>
                  </a:r>
                  <a:endParaRPr lang="en-US" sz="1100">
                    <a:ea typeface="Calibri"/>
                    <a:cs typeface="Times New Roman"/>
                  </a:endParaRPr>
                </a:p>
              </p:txBody>
            </p:sp>
            <p:sp>
              <p:nvSpPr>
                <p:cNvPr id="56" name="Rectangle 55"/>
                <p:cNvSpPr/>
                <p:nvPr/>
              </p:nvSpPr>
              <p:spPr>
                <a:xfrm>
                  <a:off x="419100" y="314325"/>
                  <a:ext cx="3752850" cy="1666875"/>
                </a:xfrm>
                <a:prstGeom prst="rect">
                  <a:avLst/>
                </a:prstGeom>
                <a:solidFill>
                  <a:schemeClr val="bg2">
                    <a:lumMod val="9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a typeface="Calibri"/>
                      <a:cs typeface="Times New Roman"/>
                    </a:rPr>
                    <a:t> </a:t>
                  </a:r>
                  <a:endParaRPr lang="en-US" sz="1100">
                    <a:ea typeface="Calibri"/>
                    <a:cs typeface="Times New Roman"/>
                  </a:endParaRPr>
                </a:p>
              </p:txBody>
            </p:sp>
            <p:sp>
              <p:nvSpPr>
                <p:cNvPr id="57" name="Rectangle 56"/>
                <p:cNvSpPr/>
                <p:nvPr/>
              </p:nvSpPr>
              <p:spPr>
                <a:xfrm>
                  <a:off x="619125" y="514350"/>
                  <a:ext cx="3371850" cy="1343025"/>
                </a:xfrm>
                <a:prstGeom prst="rect">
                  <a:avLst/>
                </a:prstGeom>
                <a:solidFill>
                  <a:schemeClr val="bg2">
                    <a:lumMod val="9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IN" sz="1100">
                      <a:ea typeface="Calibri"/>
                      <a:cs typeface="Times New Roman"/>
                    </a:rPr>
                    <a:t> </a:t>
                  </a:r>
                  <a:endParaRPr lang="en-US" sz="1100">
                    <a:ea typeface="Calibri"/>
                    <a:cs typeface="Times New Roman"/>
                  </a:endParaRPr>
                </a:p>
              </p:txBody>
            </p:sp>
          </p:grpSp>
          <p:sp>
            <p:nvSpPr>
              <p:cNvPr id="53" name="Rectangle 52"/>
              <p:cNvSpPr/>
              <p:nvPr/>
            </p:nvSpPr>
            <p:spPr>
              <a:xfrm>
                <a:off x="885825" y="714375"/>
                <a:ext cx="2981325" cy="952500"/>
              </a:xfrm>
              <a:prstGeom prst="rect">
                <a:avLst/>
              </a:prstGeom>
              <a:solidFill>
                <a:schemeClr val="bg2">
                  <a:lumMod val="9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endParaRPr lang="en-US" sz="1100">
                  <a:ea typeface="Calibri"/>
                  <a:cs typeface="Times New Roman"/>
                </a:endParaRPr>
              </a:p>
            </p:txBody>
          </p:sp>
        </p:grpSp>
        <p:sp>
          <p:nvSpPr>
            <p:cNvPr id="51" name="Rectangle 50"/>
            <p:cNvSpPr/>
            <p:nvPr/>
          </p:nvSpPr>
          <p:spPr>
            <a:xfrm>
              <a:off x="1133475" y="1085850"/>
              <a:ext cx="2514600" cy="3714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endParaRPr lang="en-US" sz="1100">
                <a:ea typeface="Calibri"/>
                <a:cs typeface="Times New Roman"/>
              </a:endParaRPr>
            </a:p>
          </p:txBody>
        </p:sp>
      </p:grpSp>
      <p:sp>
        <p:nvSpPr>
          <p:cNvPr id="7" name="TextBox 6"/>
          <p:cNvSpPr txBox="1"/>
          <p:nvPr/>
        </p:nvSpPr>
        <p:spPr>
          <a:xfrm>
            <a:off x="6495615" y="1934965"/>
            <a:ext cx="2445086" cy="261610"/>
          </a:xfrm>
          <a:prstGeom prst="rect">
            <a:avLst/>
          </a:prstGeom>
          <a:noFill/>
        </p:spPr>
        <p:txBody>
          <a:bodyPr wrap="square" rtlCol="0">
            <a:spAutoFit/>
          </a:bodyPr>
          <a:lstStyle/>
          <a:p>
            <a:r>
              <a:rPr lang="en-US" sz="1100" dirty="0">
                <a:solidFill>
                  <a:srgbClr val="FF0000"/>
                </a:solidFill>
              </a:rPr>
              <a:t>b</a:t>
            </a:r>
            <a:r>
              <a:rPr lang="en-US" sz="1100" dirty="0" smtClean="0">
                <a:solidFill>
                  <a:srgbClr val="FF0000"/>
                </a:solidFill>
              </a:rPr>
              <a:t>ody (great-great-grandparent)</a:t>
            </a:r>
            <a:endParaRPr lang="en-US" sz="1100" dirty="0">
              <a:solidFill>
                <a:srgbClr val="FF0000"/>
              </a:solidFill>
            </a:endParaRPr>
          </a:p>
        </p:txBody>
      </p:sp>
      <p:sp>
        <p:nvSpPr>
          <p:cNvPr id="58" name="TextBox 57"/>
          <p:cNvSpPr txBox="1"/>
          <p:nvPr/>
        </p:nvSpPr>
        <p:spPr>
          <a:xfrm>
            <a:off x="6754353" y="2110762"/>
            <a:ext cx="2445086" cy="261610"/>
          </a:xfrm>
          <a:prstGeom prst="rect">
            <a:avLst/>
          </a:prstGeom>
          <a:noFill/>
        </p:spPr>
        <p:txBody>
          <a:bodyPr wrap="square" rtlCol="0">
            <a:spAutoFit/>
          </a:bodyPr>
          <a:lstStyle/>
          <a:p>
            <a:r>
              <a:rPr lang="en-US" sz="1100" dirty="0" smtClean="0">
                <a:solidFill>
                  <a:srgbClr val="FF0000"/>
                </a:solidFill>
              </a:rPr>
              <a:t>div (great-grandparent)</a:t>
            </a:r>
            <a:endParaRPr lang="en-US" sz="1100" dirty="0">
              <a:solidFill>
                <a:srgbClr val="FF0000"/>
              </a:solidFill>
            </a:endParaRPr>
          </a:p>
        </p:txBody>
      </p:sp>
      <p:sp>
        <p:nvSpPr>
          <p:cNvPr id="59" name="TextBox 58"/>
          <p:cNvSpPr txBox="1"/>
          <p:nvPr/>
        </p:nvSpPr>
        <p:spPr>
          <a:xfrm>
            <a:off x="6959493" y="2321048"/>
            <a:ext cx="2445086" cy="261610"/>
          </a:xfrm>
          <a:prstGeom prst="rect">
            <a:avLst/>
          </a:prstGeom>
          <a:noFill/>
        </p:spPr>
        <p:txBody>
          <a:bodyPr wrap="square" rtlCol="0">
            <a:spAutoFit/>
          </a:bodyPr>
          <a:lstStyle/>
          <a:p>
            <a:r>
              <a:rPr lang="en-US" sz="1100" dirty="0" smtClean="0">
                <a:solidFill>
                  <a:srgbClr val="FF0000"/>
                </a:solidFill>
              </a:rPr>
              <a:t>ul (grandparent)</a:t>
            </a:r>
            <a:endParaRPr lang="en-US" sz="1100" dirty="0">
              <a:solidFill>
                <a:srgbClr val="FF0000"/>
              </a:solidFill>
            </a:endParaRPr>
          </a:p>
        </p:txBody>
      </p:sp>
      <p:sp>
        <p:nvSpPr>
          <p:cNvPr id="60" name="TextBox 59"/>
          <p:cNvSpPr txBox="1"/>
          <p:nvPr/>
        </p:nvSpPr>
        <p:spPr>
          <a:xfrm>
            <a:off x="7274821" y="2582658"/>
            <a:ext cx="2445086" cy="261610"/>
          </a:xfrm>
          <a:prstGeom prst="rect">
            <a:avLst/>
          </a:prstGeom>
          <a:noFill/>
        </p:spPr>
        <p:txBody>
          <a:bodyPr wrap="square" rtlCol="0">
            <a:spAutoFit/>
          </a:bodyPr>
          <a:lstStyle/>
          <a:p>
            <a:r>
              <a:rPr lang="en-US" sz="1100" dirty="0" smtClean="0">
                <a:solidFill>
                  <a:srgbClr val="FF0000"/>
                </a:solidFill>
              </a:rPr>
              <a:t>li (direct parent)</a:t>
            </a:r>
            <a:endParaRPr lang="en-US" sz="1100" dirty="0">
              <a:solidFill>
                <a:srgbClr val="FF0000"/>
              </a:solidFill>
            </a:endParaRPr>
          </a:p>
        </p:txBody>
      </p:sp>
      <p:sp>
        <p:nvSpPr>
          <p:cNvPr id="62" name="TextBox 61"/>
          <p:cNvSpPr txBox="1"/>
          <p:nvPr/>
        </p:nvSpPr>
        <p:spPr>
          <a:xfrm>
            <a:off x="7542940" y="2984115"/>
            <a:ext cx="2445086" cy="261610"/>
          </a:xfrm>
          <a:prstGeom prst="rect">
            <a:avLst/>
          </a:prstGeom>
          <a:noFill/>
        </p:spPr>
        <p:txBody>
          <a:bodyPr wrap="square" rtlCol="0">
            <a:spAutoFit/>
          </a:bodyPr>
          <a:lstStyle/>
          <a:p>
            <a:r>
              <a:rPr lang="en-US" sz="1100" dirty="0" smtClean="0"/>
              <a:t>span</a:t>
            </a:r>
            <a:endParaRPr lang="en-US" sz="1100" dirty="0"/>
          </a:p>
        </p:txBody>
      </p:sp>
      <p:sp>
        <p:nvSpPr>
          <p:cNvPr id="27" name="Rectangle 26"/>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err="1">
                <a:solidFill>
                  <a:schemeClr val="bg1"/>
                </a:solidFill>
                <a:cs typeface="Segoe UI Light" panose="020B0502040204020203" pitchFamily="34" charset="0"/>
              </a:rPr>
              <a:t>jQuery</a:t>
            </a:r>
            <a:r>
              <a:rPr lang="en-US" b="1" dirty="0">
                <a:solidFill>
                  <a:schemeClr val="bg1"/>
                </a:solidFill>
                <a:cs typeface="Segoe UI Light" panose="020B0502040204020203" pitchFamily="34" charset="0"/>
              </a:rPr>
              <a:t> Traversing- Ancestors</a:t>
            </a:r>
          </a:p>
        </p:txBody>
      </p:sp>
      <p:sp>
        <p:nvSpPr>
          <p:cNvPr id="28" name="Rectangle 27"/>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err="1">
                <a:solidFill>
                  <a:srgbClr val="191919"/>
                </a:solidFill>
              </a:rPr>
              <a:t>jQuery</a:t>
            </a:r>
            <a:r>
              <a:rPr lang="en-US" sz="1600" b="1" dirty="0">
                <a:solidFill>
                  <a:srgbClr val="191919"/>
                </a:solidFill>
              </a:rPr>
              <a:t> parents() Method</a:t>
            </a:r>
          </a:p>
        </p:txBody>
      </p:sp>
      <p:sp>
        <p:nvSpPr>
          <p:cNvPr id="29" name="Isosceles Triangle 28"/>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728133" y="2007344"/>
            <a:ext cx="3901924" cy="1865639"/>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smtClean="0"/>
              <a:t>Returns </a:t>
            </a:r>
            <a:r>
              <a:rPr lang="en-US" sz="1400" dirty="0"/>
              <a:t>all the ancestor elements </a:t>
            </a:r>
            <a:r>
              <a:rPr lang="en-US" sz="1400" dirty="0" smtClean="0"/>
              <a:t>of  </a:t>
            </a:r>
            <a:r>
              <a:rPr lang="en-US" sz="1400" dirty="0"/>
              <a:t>all &lt;span&gt; elements:</a:t>
            </a:r>
          </a:p>
          <a:p>
            <a:pPr lvl="2"/>
            <a:endParaRPr lang="en-US" sz="1400" dirty="0"/>
          </a:p>
          <a:p>
            <a:pPr lvl="2"/>
            <a:r>
              <a:rPr lang="en-US" sz="1400" dirty="0"/>
              <a:t>$(document).ready(function(){</a:t>
            </a:r>
            <a:br>
              <a:rPr lang="en-US" sz="1400" dirty="0"/>
            </a:br>
            <a:r>
              <a:rPr lang="en-US" sz="1400" dirty="0"/>
              <a:t> $("span").parents();</a:t>
            </a:r>
            <a:br>
              <a:rPr lang="en-US" sz="1400" dirty="0"/>
            </a:br>
            <a:r>
              <a:rPr lang="en-US" sz="1400" dirty="0"/>
              <a:t>});</a:t>
            </a:r>
          </a:p>
        </p:txBody>
      </p:sp>
      <p:pic>
        <p:nvPicPr>
          <p:cNvPr id="30" name="Picture 2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72178" y="2075726"/>
            <a:ext cx="720719" cy="738260"/>
          </a:xfrm>
          <a:prstGeom prst="rect">
            <a:avLst/>
          </a:prstGeom>
          <a:ln>
            <a:noFill/>
          </a:ln>
          <a:effectLst/>
        </p:spPr>
      </p:pic>
    </p:spTree>
    <p:extLst>
      <p:ext uri="{BB962C8B-B14F-4D97-AF65-F5344CB8AC3E}">
        <p14:creationId xmlns:p14="http://schemas.microsoft.com/office/powerpoint/2010/main" val="284899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fade">
                                      <p:cBhvr>
                                        <p:cTn id="24" dur="500"/>
                                        <p:tgtEl>
                                          <p:spTgt spid="5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500"/>
                                        <p:tgtEl>
                                          <p:spTgt spid="5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500"/>
                                        <p:tgtEl>
                                          <p:spTgt spid="6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500"/>
                                        <p:tgtEl>
                                          <p:spTgt spid="62"/>
                                        </p:tgtEl>
                                      </p:cBhvr>
                                    </p:animEffect>
                                  </p:childTnLst>
                                </p:cTn>
                              </p:par>
                              <p:par>
                                <p:cTn id="37" presetID="10"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6" grpId="0"/>
      <p:bldP spid="7" grpId="0"/>
      <p:bldP spid="58" grpId="0"/>
      <p:bldP spid="59" grpId="0"/>
      <p:bldP spid="60" grpId="0"/>
      <p:bldP spid="62" grpId="0"/>
      <p:bldP spid="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5502654" y="1487234"/>
            <a:ext cx="5368545" cy="2721909"/>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p:txBody>
      </p:sp>
      <p:pic>
        <p:nvPicPr>
          <p:cNvPr id="32" name="Picture 3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646700" y="1555616"/>
            <a:ext cx="720719" cy="738260"/>
          </a:xfrm>
          <a:prstGeom prst="rect">
            <a:avLst/>
          </a:prstGeom>
          <a:ln>
            <a:noFill/>
          </a:ln>
          <a:effectLst/>
        </p:spPr>
      </p:pic>
      <p:sp>
        <p:nvSpPr>
          <p:cNvPr id="24" name="Rectangle 27"/>
          <p:cNvSpPr>
            <a:spLocks noChangeArrowheads="1"/>
          </p:cNvSpPr>
          <p:nvPr/>
        </p:nvSpPr>
        <p:spPr bwMode="auto">
          <a:xfrm>
            <a:off x="0" y="0"/>
            <a:ext cx="12192000" cy="45720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36"/>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49" name="Group 48"/>
          <p:cNvGrpSpPr/>
          <p:nvPr/>
        </p:nvGrpSpPr>
        <p:grpSpPr>
          <a:xfrm>
            <a:off x="6808096" y="2158175"/>
            <a:ext cx="3752850" cy="1666875"/>
            <a:chOff x="419100" y="314325"/>
            <a:chExt cx="3752850" cy="1666875"/>
          </a:xfrm>
        </p:grpSpPr>
        <p:grpSp>
          <p:nvGrpSpPr>
            <p:cNvPr id="50" name="Group 49"/>
            <p:cNvGrpSpPr/>
            <p:nvPr/>
          </p:nvGrpSpPr>
          <p:grpSpPr>
            <a:xfrm>
              <a:off x="419100" y="314325"/>
              <a:ext cx="3752850" cy="1666875"/>
              <a:chOff x="419100" y="314325"/>
              <a:chExt cx="3752850" cy="1666875"/>
            </a:xfrm>
          </p:grpSpPr>
          <p:grpSp>
            <p:nvGrpSpPr>
              <p:cNvPr id="52" name="Group 51"/>
              <p:cNvGrpSpPr/>
              <p:nvPr/>
            </p:nvGrpSpPr>
            <p:grpSpPr>
              <a:xfrm>
                <a:off x="419100" y="314325"/>
                <a:ext cx="3752850" cy="1666875"/>
                <a:chOff x="419100" y="314325"/>
                <a:chExt cx="3752850" cy="1666875"/>
              </a:xfrm>
            </p:grpSpPr>
            <p:sp>
              <p:nvSpPr>
                <p:cNvPr id="56" name="Rectangle 55"/>
                <p:cNvSpPr/>
                <p:nvPr/>
              </p:nvSpPr>
              <p:spPr>
                <a:xfrm>
                  <a:off x="419100" y="314325"/>
                  <a:ext cx="3752850" cy="16668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IN" sz="1100">
                      <a:ea typeface="Calibri"/>
                      <a:cs typeface="Times New Roman"/>
                    </a:rPr>
                    <a:t> </a:t>
                  </a:r>
                  <a:endParaRPr lang="en-US" sz="1100">
                    <a:ea typeface="Calibri"/>
                    <a:cs typeface="Times New Roman"/>
                  </a:endParaRPr>
                </a:p>
              </p:txBody>
            </p:sp>
            <p:sp>
              <p:nvSpPr>
                <p:cNvPr id="57" name="Rectangle 56"/>
                <p:cNvSpPr/>
                <p:nvPr/>
              </p:nvSpPr>
              <p:spPr>
                <a:xfrm>
                  <a:off x="619125" y="514350"/>
                  <a:ext cx="3371850" cy="1343025"/>
                </a:xfrm>
                <a:prstGeom prst="rect">
                  <a:avLst/>
                </a:prstGeom>
                <a:solidFill>
                  <a:schemeClr val="bg2">
                    <a:lumMod val="9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IN" sz="1100">
                      <a:ea typeface="Calibri"/>
                      <a:cs typeface="Times New Roman"/>
                    </a:rPr>
                    <a:t> </a:t>
                  </a:r>
                  <a:endParaRPr lang="en-US" sz="1100">
                    <a:ea typeface="Calibri"/>
                    <a:cs typeface="Times New Roman"/>
                  </a:endParaRPr>
                </a:p>
              </p:txBody>
            </p:sp>
          </p:grpSp>
          <p:sp>
            <p:nvSpPr>
              <p:cNvPr id="53" name="Rectangle 52"/>
              <p:cNvSpPr/>
              <p:nvPr/>
            </p:nvSpPr>
            <p:spPr>
              <a:xfrm>
                <a:off x="885825" y="714375"/>
                <a:ext cx="2981325" cy="952500"/>
              </a:xfrm>
              <a:prstGeom prst="rect">
                <a:avLst/>
              </a:prstGeom>
              <a:solidFill>
                <a:schemeClr val="bg2">
                  <a:lumMod val="9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endParaRPr lang="en-US" sz="1100">
                  <a:ea typeface="Calibri"/>
                  <a:cs typeface="Times New Roman"/>
                </a:endParaRPr>
              </a:p>
            </p:txBody>
          </p:sp>
        </p:grpSp>
        <p:sp>
          <p:nvSpPr>
            <p:cNvPr id="51" name="Rectangle 50"/>
            <p:cNvSpPr/>
            <p:nvPr/>
          </p:nvSpPr>
          <p:spPr>
            <a:xfrm>
              <a:off x="1133475" y="1085850"/>
              <a:ext cx="2514600" cy="3714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endParaRPr lang="en-US" sz="1100">
                <a:ea typeface="Calibri"/>
                <a:cs typeface="Times New Roman"/>
              </a:endParaRPr>
            </a:p>
          </p:txBody>
        </p:sp>
      </p:grpSp>
      <p:sp>
        <p:nvSpPr>
          <p:cNvPr id="58" name="TextBox 57"/>
          <p:cNvSpPr txBox="1"/>
          <p:nvPr/>
        </p:nvSpPr>
        <p:spPr>
          <a:xfrm>
            <a:off x="6754353" y="2110762"/>
            <a:ext cx="2445086" cy="261610"/>
          </a:xfrm>
          <a:prstGeom prst="rect">
            <a:avLst/>
          </a:prstGeom>
          <a:noFill/>
        </p:spPr>
        <p:txBody>
          <a:bodyPr wrap="square" rtlCol="0">
            <a:spAutoFit/>
          </a:bodyPr>
          <a:lstStyle/>
          <a:p>
            <a:r>
              <a:rPr lang="en-US" sz="1100" dirty="0" smtClean="0"/>
              <a:t>div (great-grandparent)</a:t>
            </a:r>
            <a:endParaRPr lang="en-US" sz="1100" dirty="0"/>
          </a:p>
        </p:txBody>
      </p:sp>
      <p:sp>
        <p:nvSpPr>
          <p:cNvPr id="59" name="TextBox 58"/>
          <p:cNvSpPr txBox="1"/>
          <p:nvPr/>
        </p:nvSpPr>
        <p:spPr>
          <a:xfrm>
            <a:off x="6959493" y="2321048"/>
            <a:ext cx="2445086" cy="261610"/>
          </a:xfrm>
          <a:prstGeom prst="rect">
            <a:avLst/>
          </a:prstGeom>
          <a:noFill/>
        </p:spPr>
        <p:txBody>
          <a:bodyPr wrap="square" rtlCol="0">
            <a:spAutoFit/>
          </a:bodyPr>
          <a:lstStyle/>
          <a:p>
            <a:r>
              <a:rPr lang="en-US" sz="1100" dirty="0" smtClean="0">
                <a:solidFill>
                  <a:srgbClr val="FF0000"/>
                </a:solidFill>
              </a:rPr>
              <a:t>ul (grandparent)</a:t>
            </a:r>
            <a:endParaRPr lang="en-US" sz="1100" dirty="0">
              <a:solidFill>
                <a:srgbClr val="FF0000"/>
              </a:solidFill>
            </a:endParaRPr>
          </a:p>
        </p:txBody>
      </p:sp>
      <p:sp>
        <p:nvSpPr>
          <p:cNvPr id="60" name="TextBox 59"/>
          <p:cNvSpPr txBox="1"/>
          <p:nvPr/>
        </p:nvSpPr>
        <p:spPr>
          <a:xfrm>
            <a:off x="7274821" y="2582658"/>
            <a:ext cx="2445086" cy="261610"/>
          </a:xfrm>
          <a:prstGeom prst="rect">
            <a:avLst/>
          </a:prstGeom>
          <a:noFill/>
        </p:spPr>
        <p:txBody>
          <a:bodyPr wrap="square" rtlCol="0">
            <a:spAutoFit/>
          </a:bodyPr>
          <a:lstStyle/>
          <a:p>
            <a:r>
              <a:rPr lang="en-US" sz="1100" dirty="0" smtClean="0">
                <a:solidFill>
                  <a:srgbClr val="FF0000"/>
                </a:solidFill>
              </a:rPr>
              <a:t>li (direct parent)</a:t>
            </a:r>
            <a:endParaRPr lang="en-US" sz="1100" dirty="0">
              <a:solidFill>
                <a:srgbClr val="FF0000"/>
              </a:solidFill>
            </a:endParaRPr>
          </a:p>
        </p:txBody>
      </p:sp>
      <p:sp>
        <p:nvSpPr>
          <p:cNvPr id="61" name="TextBox 60"/>
          <p:cNvSpPr txBox="1"/>
          <p:nvPr/>
        </p:nvSpPr>
        <p:spPr>
          <a:xfrm>
            <a:off x="7471503" y="2975598"/>
            <a:ext cx="2445086" cy="261610"/>
          </a:xfrm>
          <a:prstGeom prst="rect">
            <a:avLst/>
          </a:prstGeom>
          <a:noFill/>
        </p:spPr>
        <p:txBody>
          <a:bodyPr wrap="square" rtlCol="0">
            <a:spAutoFit/>
          </a:bodyPr>
          <a:lstStyle/>
          <a:p>
            <a:r>
              <a:rPr lang="en-US" sz="1100" dirty="0" smtClean="0">
                <a:solidFill>
                  <a:srgbClr val="003366"/>
                </a:solidFill>
              </a:rPr>
              <a:t>span</a:t>
            </a:r>
            <a:endParaRPr lang="en-US" sz="1100" dirty="0">
              <a:solidFill>
                <a:srgbClr val="003366"/>
              </a:solidFill>
            </a:endParaRPr>
          </a:p>
        </p:txBody>
      </p:sp>
      <p:sp>
        <p:nvSpPr>
          <p:cNvPr id="23" name="TextBox 22"/>
          <p:cNvSpPr txBox="1"/>
          <p:nvPr/>
        </p:nvSpPr>
        <p:spPr>
          <a:xfrm>
            <a:off x="6985940" y="1626362"/>
            <a:ext cx="3359063" cy="307777"/>
          </a:xfrm>
          <a:prstGeom prst="rect">
            <a:avLst/>
          </a:prstGeom>
          <a:noFill/>
        </p:spPr>
        <p:txBody>
          <a:bodyPr wrap="square" rtlCol="0">
            <a:spAutoFit/>
          </a:bodyPr>
          <a:lstStyle/>
          <a:p>
            <a:pPr algn="ctr"/>
            <a:r>
              <a:rPr lang="en-US" sz="1400" b="1" dirty="0" smtClean="0"/>
              <a:t>Output</a:t>
            </a:r>
            <a:endParaRPr lang="en-US" sz="1400" b="1" dirty="0"/>
          </a:p>
        </p:txBody>
      </p:sp>
      <p:sp>
        <p:nvSpPr>
          <p:cNvPr id="26" name="Rectangle 25"/>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TRAVERSING- ANCESTORS</a:t>
            </a:r>
            <a:endParaRPr lang="en-US" b="1" dirty="0">
              <a:solidFill>
                <a:schemeClr val="bg1"/>
              </a:solidFill>
              <a:cs typeface="Segoe UI Light" panose="020B0502040204020203" pitchFamily="34" charset="0"/>
            </a:endParaRPr>
          </a:p>
        </p:txBody>
      </p:sp>
      <p:sp>
        <p:nvSpPr>
          <p:cNvPr id="27" name="Rectangle 26"/>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err="1">
                <a:solidFill>
                  <a:srgbClr val="191919"/>
                </a:solidFill>
              </a:rPr>
              <a:t>jQuery</a:t>
            </a:r>
            <a:r>
              <a:rPr lang="en-US" sz="1600" b="1" dirty="0">
                <a:solidFill>
                  <a:srgbClr val="191919"/>
                </a:solidFill>
              </a:rPr>
              <a:t> </a:t>
            </a:r>
            <a:r>
              <a:rPr lang="en-US" sz="1600" b="1" dirty="0" err="1">
                <a:solidFill>
                  <a:srgbClr val="191919"/>
                </a:solidFill>
              </a:rPr>
              <a:t>parentsUntil</a:t>
            </a:r>
            <a:r>
              <a:rPr lang="en-US" sz="1600" b="1" dirty="0">
                <a:solidFill>
                  <a:srgbClr val="191919"/>
                </a:solidFill>
              </a:rPr>
              <a:t>() Method </a:t>
            </a:r>
          </a:p>
        </p:txBody>
      </p:sp>
      <p:sp>
        <p:nvSpPr>
          <p:cNvPr id="28" name="Isosceles Triangle 27"/>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a:off x="700711" y="1959122"/>
            <a:ext cx="3901924" cy="1865639"/>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Returns all the ancestors between a &lt;span&gt; &amp; a &lt;div&gt; element:</a:t>
            </a:r>
          </a:p>
          <a:p>
            <a:pPr lvl="2"/>
            <a:endParaRPr lang="en-US" sz="1400" dirty="0"/>
          </a:p>
          <a:p>
            <a:pPr lvl="2"/>
            <a:r>
              <a:rPr lang="en-US" sz="1400" dirty="0"/>
              <a:t>$(document).ready(function(){</a:t>
            </a:r>
            <a:br>
              <a:rPr lang="en-US" sz="1400" dirty="0"/>
            </a:br>
            <a:r>
              <a:rPr lang="en-US" sz="1400" dirty="0"/>
              <a:t> $("span").</a:t>
            </a:r>
            <a:r>
              <a:rPr lang="en-US" sz="1400" dirty="0" err="1"/>
              <a:t>parentsUntil</a:t>
            </a:r>
            <a:r>
              <a:rPr lang="en-US" sz="1400" dirty="0"/>
              <a:t>(“div");</a:t>
            </a:r>
            <a:br>
              <a:rPr lang="en-US" sz="1400" dirty="0"/>
            </a:br>
            <a:r>
              <a:rPr lang="en-US" sz="1400" dirty="0"/>
              <a:t>});</a:t>
            </a:r>
          </a:p>
        </p:txBody>
      </p:sp>
      <p:pic>
        <p:nvPicPr>
          <p:cNvPr id="30" name="Picture 2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44756" y="2027504"/>
            <a:ext cx="720719" cy="738260"/>
          </a:xfrm>
          <a:prstGeom prst="rect">
            <a:avLst/>
          </a:prstGeom>
          <a:ln>
            <a:noFill/>
          </a:ln>
          <a:effectLst/>
        </p:spPr>
      </p:pic>
    </p:spTree>
    <p:extLst>
      <p:ext uri="{BB962C8B-B14F-4D97-AF65-F5344CB8AC3E}">
        <p14:creationId xmlns:p14="http://schemas.microsoft.com/office/powerpoint/2010/main" val="395155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par>
                                <p:cTn id="34" presetID="10" presetClass="entr" presetSubtype="0" fill="hold"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58" grpId="0"/>
      <p:bldP spid="59" grpId="0"/>
      <p:bldP spid="60" grpId="0"/>
      <p:bldP spid="61" grpId="0"/>
      <p:bldP spid="23" grpId="0"/>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1" y="1316841"/>
            <a:ext cx="6734174" cy="3323987"/>
          </a:xfrm>
          <a:prstGeom prst="rect">
            <a:avLst/>
          </a:prstGeom>
          <a:noFill/>
        </p:spPr>
        <p:txBody>
          <a:bodyPr wrap="square" rtlCol="0">
            <a:spAutoFit/>
          </a:bodyPr>
          <a:lstStyle/>
          <a:p>
            <a:r>
              <a:rPr lang="en-IN" sz="3200" b="1" dirty="0" smtClean="0"/>
              <a:t>IN THIS SESSION:</a:t>
            </a:r>
          </a:p>
          <a:p>
            <a:endParaRPr lang="en-IN" dirty="0" smtClean="0"/>
          </a:p>
          <a:p>
            <a:pPr marL="285750" indent="-285750">
              <a:lnSpc>
                <a:spcPct val="200000"/>
              </a:lnSpc>
              <a:buClr>
                <a:schemeClr val="accent2"/>
              </a:buClr>
              <a:buFont typeface="Wingdings" panose="05000000000000000000" pitchFamily="2" charset="2"/>
              <a:buChar char="ü"/>
            </a:pPr>
            <a:r>
              <a:rPr lang="en-US" sz="1600" dirty="0" smtClean="0"/>
              <a:t>JQUERY BASICS</a:t>
            </a:r>
          </a:p>
          <a:p>
            <a:pPr marL="285750" indent="-285750">
              <a:lnSpc>
                <a:spcPct val="200000"/>
              </a:lnSpc>
              <a:buClr>
                <a:schemeClr val="accent2"/>
              </a:buClr>
              <a:buFont typeface="Wingdings" panose="05000000000000000000" pitchFamily="2" charset="2"/>
              <a:buChar char="ü"/>
            </a:pPr>
            <a:r>
              <a:rPr lang="en-US" sz="1600" dirty="0" smtClean="0"/>
              <a:t>JQUERY SYNTAX, SELECTORS, AND EVENTS</a:t>
            </a:r>
          </a:p>
          <a:p>
            <a:pPr marL="285750" indent="-285750">
              <a:lnSpc>
                <a:spcPct val="200000"/>
              </a:lnSpc>
              <a:buClr>
                <a:schemeClr val="accent2"/>
              </a:buClr>
              <a:buFont typeface="Wingdings" panose="05000000000000000000" pitchFamily="2" charset="2"/>
              <a:buChar char="ü"/>
            </a:pPr>
            <a:r>
              <a:rPr lang="en-US" sz="1600" dirty="0" smtClean="0"/>
              <a:t>JQUERY EFFECTS</a:t>
            </a:r>
          </a:p>
          <a:p>
            <a:pPr marL="285750" indent="-285750">
              <a:lnSpc>
                <a:spcPct val="200000"/>
              </a:lnSpc>
              <a:buClr>
                <a:schemeClr val="accent2"/>
              </a:buClr>
              <a:buFont typeface="Wingdings" panose="05000000000000000000" pitchFamily="2" charset="2"/>
              <a:buChar char="ü"/>
            </a:pPr>
            <a:r>
              <a:rPr lang="en-US" sz="1600" dirty="0" smtClean="0"/>
              <a:t>JQUERY HTML</a:t>
            </a:r>
          </a:p>
          <a:p>
            <a:pPr marL="285750" indent="-285750">
              <a:lnSpc>
                <a:spcPct val="200000"/>
              </a:lnSpc>
              <a:buClr>
                <a:schemeClr val="accent2"/>
              </a:buClr>
              <a:buFont typeface="Wingdings" panose="05000000000000000000" pitchFamily="2" charset="2"/>
              <a:buChar char="ü"/>
            </a:pPr>
            <a:r>
              <a:rPr lang="en-US" sz="1600" dirty="0" smtClean="0"/>
              <a:t>JQUERY TRAVERSING</a:t>
            </a:r>
            <a:endParaRPr lang="en-IN" sz="1600" dirty="0" smtClean="0"/>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134491" y="1489118"/>
            <a:ext cx="12078039" cy="4603708"/>
          </a:xfrm>
          <a:prstGeom prst="rect">
            <a:avLst/>
          </a:prstGeom>
        </p:spPr>
      </p:pic>
    </p:spTree>
    <p:extLst>
      <p:ext uri="{BB962C8B-B14F-4D97-AF65-F5344CB8AC3E}">
        <p14:creationId xmlns:p14="http://schemas.microsoft.com/office/powerpoint/2010/main" val="97424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7"/>
          <p:cNvSpPr>
            <a:spLocks noChangeArrowheads="1"/>
          </p:cNvSpPr>
          <p:nvPr/>
        </p:nvSpPr>
        <p:spPr bwMode="auto">
          <a:xfrm>
            <a:off x="0" y="0"/>
            <a:ext cx="12192000" cy="45720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36"/>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2" name="Picture 31" descr="http://www.fancyicons.com/free-icons/103/office/png/256/edit_256.png"/>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0422" y="5291988"/>
            <a:ext cx="596240" cy="581163"/>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845803" y="5598131"/>
            <a:ext cx="8101843" cy="307777"/>
          </a:xfrm>
          <a:prstGeom prst="rect">
            <a:avLst/>
          </a:prstGeom>
        </p:spPr>
        <p:txBody>
          <a:bodyPr wrap="square">
            <a:spAutoFit/>
          </a:bodyPr>
          <a:lstStyle/>
          <a:p>
            <a:r>
              <a:rPr lang="en-US" sz="1400" dirty="0"/>
              <a:t>You can </a:t>
            </a:r>
            <a:r>
              <a:rPr lang="en-US" sz="1400" dirty="0" smtClean="0"/>
              <a:t>even use </a:t>
            </a:r>
            <a:r>
              <a:rPr lang="en-US" sz="1400" dirty="0"/>
              <a:t>an optional parameter to filter </a:t>
            </a:r>
            <a:r>
              <a:rPr lang="en-US" sz="1400" dirty="0" smtClean="0"/>
              <a:t>your search </a:t>
            </a:r>
            <a:r>
              <a:rPr lang="en-US" sz="1400" dirty="0"/>
              <a:t>for </a:t>
            </a:r>
            <a:r>
              <a:rPr lang="en-US" sz="1400" dirty="0" smtClean="0"/>
              <a:t>children.</a:t>
            </a:r>
          </a:p>
        </p:txBody>
      </p:sp>
      <p:sp>
        <p:nvSpPr>
          <p:cNvPr id="17" name="Rectangle 16"/>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TRAVERSING- DESCENDANTS</a:t>
            </a:r>
            <a:endParaRPr lang="en-US" b="1" dirty="0">
              <a:solidFill>
                <a:schemeClr val="bg1"/>
              </a:solidFill>
              <a:cs typeface="Segoe UI Light" panose="020B0502040204020203" pitchFamily="34" charset="0"/>
            </a:endParaRPr>
          </a:p>
        </p:txBody>
      </p:sp>
      <p:sp>
        <p:nvSpPr>
          <p:cNvPr id="18" name="TextBox 17"/>
          <p:cNvSpPr txBox="1"/>
          <p:nvPr/>
        </p:nvSpPr>
        <p:spPr>
          <a:xfrm>
            <a:off x="626140" y="1097187"/>
            <a:ext cx="5841892" cy="1384995"/>
          </a:xfrm>
          <a:prstGeom prst="rect">
            <a:avLst/>
          </a:prstGeom>
          <a:noFill/>
        </p:spPr>
        <p:txBody>
          <a:bodyPr wrap="square" rtlCol="0">
            <a:spAutoFit/>
          </a:bodyPr>
          <a:lstStyle/>
          <a:p>
            <a:r>
              <a:rPr lang="en-US" dirty="0" smtClean="0"/>
              <a:t>Traversing down the DOM tree</a:t>
            </a:r>
          </a:p>
          <a:p>
            <a:endParaRPr lang="en-IN" dirty="0" smtClean="0"/>
          </a:p>
          <a:p>
            <a:pPr marL="285750" indent="-285750">
              <a:buClr>
                <a:schemeClr val="accent2"/>
              </a:buClr>
              <a:buFont typeface="Wingdings" panose="05000000000000000000" pitchFamily="2" charset="2"/>
              <a:buChar char="ü"/>
            </a:pPr>
            <a:r>
              <a:rPr lang="en-US" sz="1600" dirty="0">
                <a:solidFill>
                  <a:schemeClr val="tx1">
                    <a:lumMod val="75000"/>
                    <a:lumOff val="25000"/>
                  </a:schemeClr>
                </a:solidFill>
              </a:rPr>
              <a:t>A descendant consists of a child, grandchild, great-grandchild, and so on. </a:t>
            </a:r>
            <a:r>
              <a:rPr lang="en-US" sz="1600" dirty="0" err="1">
                <a:solidFill>
                  <a:schemeClr val="tx1">
                    <a:lumMod val="75000"/>
                    <a:lumOff val="25000"/>
                  </a:schemeClr>
                </a:solidFill>
              </a:rPr>
              <a:t>jQuery</a:t>
            </a:r>
            <a:r>
              <a:rPr lang="en-US" sz="1600" dirty="0">
                <a:solidFill>
                  <a:schemeClr val="tx1">
                    <a:lumMod val="75000"/>
                    <a:lumOff val="25000"/>
                  </a:schemeClr>
                </a:solidFill>
              </a:rPr>
              <a:t> allows you to traverse down the DOM tree in order to find descendants of an element.</a:t>
            </a:r>
          </a:p>
        </p:txBody>
      </p:sp>
      <p:sp>
        <p:nvSpPr>
          <p:cNvPr id="12" name="Rectangle 11"/>
          <p:cNvSpPr/>
          <p:nvPr/>
        </p:nvSpPr>
        <p:spPr>
          <a:xfrm>
            <a:off x="2884837" y="2642545"/>
            <a:ext cx="7209576" cy="2017791"/>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The </a:t>
            </a:r>
            <a:r>
              <a:rPr lang="en-US" sz="1400" dirty="0" err="1"/>
              <a:t>jQuery</a:t>
            </a:r>
            <a:r>
              <a:rPr lang="en-US" sz="1400" dirty="0"/>
              <a:t> methods for traversing down the DOM tree are: </a:t>
            </a:r>
          </a:p>
          <a:p>
            <a:pPr lvl="2"/>
            <a:endParaRPr lang="en-US" sz="1400" dirty="0"/>
          </a:p>
          <a:p>
            <a:pPr marL="1200150" lvl="2" indent="-285750">
              <a:buFont typeface="Wingdings" pitchFamily="2" charset="2"/>
              <a:buChar char="ü"/>
            </a:pPr>
            <a:r>
              <a:rPr lang="en-US" sz="1400" b="1" dirty="0"/>
              <a:t>children(</a:t>
            </a:r>
            <a:r>
              <a:rPr lang="en-US" sz="1400" dirty="0"/>
              <a:t>): Returns all the direct children of the selected element and traverses one level down the DOM tree.</a:t>
            </a:r>
          </a:p>
          <a:p>
            <a:pPr marL="1200150" lvl="2" indent="-285750">
              <a:buFont typeface="Wingdings" pitchFamily="2" charset="2"/>
              <a:buChar char="ü"/>
            </a:pPr>
            <a:endParaRPr lang="en-US" sz="1400" dirty="0"/>
          </a:p>
          <a:p>
            <a:pPr marL="1200150" lvl="2" indent="-285750">
              <a:buFont typeface="Wingdings" pitchFamily="2" charset="2"/>
              <a:buChar char="ü"/>
            </a:pPr>
            <a:r>
              <a:rPr lang="en-US" sz="1400" b="1" dirty="0"/>
              <a:t>find()</a:t>
            </a:r>
            <a:r>
              <a:rPr lang="en-US" sz="1400" dirty="0"/>
              <a:t>: Returns the descendants of the selected element, the way down to the last descendant </a:t>
            </a:r>
          </a:p>
        </p:txBody>
      </p:sp>
      <p:pic>
        <p:nvPicPr>
          <p:cNvPr id="13" name="Picture 1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028882" y="2710926"/>
            <a:ext cx="720719" cy="738260"/>
          </a:xfrm>
          <a:prstGeom prst="rect">
            <a:avLst/>
          </a:prstGeom>
          <a:ln>
            <a:noFill/>
          </a:ln>
          <a:effectLst/>
        </p:spPr>
      </p:pic>
    </p:spTree>
    <p:extLst>
      <p:ext uri="{BB962C8B-B14F-4D97-AF65-F5344CB8AC3E}">
        <p14:creationId xmlns:p14="http://schemas.microsoft.com/office/powerpoint/2010/main" val="187634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animEffect transition="in" filter="fade">
                                      <p:cBhvr>
                                        <p:cTn id="7" dur="500"/>
                                        <p:tgtEl>
                                          <p:spTgt spid="1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8" grpId="0" build="p"/>
      <p:bldP spid="1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6096000" y="1377000"/>
            <a:ext cx="5102710" cy="3644943"/>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p:txBody>
      </p:sp>
      <p:pic>
        <p:nvPicPr>
          <p:cNvPr id="26" name="Picture 2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235463" y="1445382"/>
            <a:ext cx="720719" cy="738260"/>
          </a:xfrm>
          <a:prstGeom prst="rect">
            <a:avLst/>
          </a:prstGeom>
          <a:ln>
            <a:noFill/>
          </a:ln>
          <a:effectLst/>
        </p:spPr>
      </p:pic>
      <p:sp>
        <p:nvSpPr>
          <p:cNvPr id="24" name="Rectangle 27"/>
          <p:cNvSpPr>
            <a:spLocks noChangeArrowheads="1"/>
          </p:cNvSpPr>
          <p:nvPr/>
        </p:nvSpPr>
        <p:spPr bwMode="auto">
          <a:xfrm>
            <a:off x="0" y="0"/>
            <a:ext cx="12192000" cy="45720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36"/>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2" name="Group 1"/>
          <p:cNvGrpSpPr/>
          <p:nvPr/>
        </p:nvGrpSpPr>
        <p:grpSpPr>
          <a:xfrm>
            <a:off x="7147305" y="2199793"/>
            <a:ext cx="3609975" cy="1076325"/>
            <a:chOff x="6985940" y="1980205"/>
            <a:chExt cx="3609975" cy="1076325"/>
          </a:xfrm>
        </p:grpSpPr>
        <p:sp>
          <p:nvSpPr>
            <p:cNvPr id="30" name="Rectangle 29"/>
            <p:cNvSpPr/>
            <p:nvPr/>
          </p:nvSpPr>
          <p:spPr>
            <a:xfrm>
              <a:off x="6985940" y="1980205"/>
              <a:ext cx="3609975" cy="1076325"/>
            </a:xfrm>
            <a:prstGeom prst="rect">
              <a:avLst/>
            </a:prstGeom>
            <a:solidFill>
              <a:schemeClr val="bg2">
                <a:lumMod val="9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endParaRPr lang="en-IN" sz="1100" dirty="0">
                <a:solidFill>
                  <a:schemeClr val="tx1"/>
                </a:solidFill>
                <a:ea typeface="Calibri"/>
                <a:cs typeface="Times New Roman"/>
              </a:endParaRPr>
            </a:p>
          </p:txBody>
        </p:sp>
        <p:sp>
          <p:nvSpPr>
            <p:cNvPr id="32" name="Rectangle 31"/>
            <p:cNvSpPr/>
            <p:nvPr/>
          </p:nvSpPr>
          <p:spPr>
            <a:xfrm>
              <a:off x="7261412" y="2332629"/>
              <a:ext cx="3083591" cy="3714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dirty="0" smtClean="0">
                  <a:solidFill>
                    <a:schemeClr val="tx1"/>
                  </a:solidFill>
                  <a:ea typeface="Calibri"/>
                  <a:cs typeface="Times New Roman"/>
                </a:rPr>
                <a:t>Span (grandchild)</a:t>
              </a:r>
              <a:endParaRPr lang="en-US" sz="1100" dirty="0">
                <a:solidFill>
                  <a:schemeClr val="tx1"/>
                </a:solidFill>
                <a:ea typeface="Calibri"/>
                <a:cs typeface="Times New Roman"/>
              </a:endParaRPr>
            </a:p>
          </p:txBody>
        </p:sp>
        <p:sp>
          <p:nvSpPr>
            <p:cNvPr id="33" name="TextBox 32"/>
            <p:cNvSpPr txBox="1"/>
            <p:nvPr/>
          </p:nvSpPr>
          <p:spPr>
            <a:xfrm>
              <a:off x="6985940" y="2017376"/>
              <a:ext cx="2445086" cy="261610"/>
            </a:xfrm>
            <a:prstGeom prst="rect">
              <a:avLst/>
            </a:prstGeom>
            <a:noFill/>
          </p:spPr>
          <p:txBody>
            <a:bodyPr wrap="square" rtlCol="0">
              <a:spAutoFit/>
            </a:bodyPr>
            <a:lstStyle/>
            <a:p>
              <a:r>
                <a:rPr lang="en-US" sz="1100" dirty="0" smtClean="0">
                  <a:solidFill>
                    <a:srgbClr val="FF0000"/>
                  </a:solidFill>
                </a:rPr>
                <a:t>P (child)</a:t>
              </a:r>
              <a:endParaRPr lang="en-US" sz="1100" dirty="0">
                <a:solidFill>
                  <a:srgbClr val="FF0000"/>
                </a:solidFill>
              </a:endParaRPr>
            </a:p>
          </p:txBody>
        </p:sp>
      </p:grpSp>
      <p:sp>
        <p:nvSpPr>
          <p:cNvPr id="34" name="TextBox 33"/>
          <p:cNvSpPr txBox="1"/>
          <p:nvPr/>
        </p:nvSpPr>
        <p:spPr>
          <a:xfrm>
            <a:off x="7130735" y="1928104"/>
            <a:ext cx="2445086" cy="261610"/>
          </a:xfrm>
          <a:prstGeom prst="rect">
            <a:avLst/>
          </a:prstGeom>
          <a:noFill/>
        </p:spPr>
        <p:txBody>
          <a:bodyPr wrap="square" rtlCol="0">
            <a:spAutoFit/>
          </a:bodyPr>
          <a:lstStyle/>
          <a:p>
            <a:r>
              <a:rPr lang="en-US" sz="1100" dirty="0"/>
              <a:t>d</a:t>
            </a:r>
            <a:r>
              <a:rPr lang="en-US" sz="1100" dirty="0" smtClean="0"/>
              <a:t>iv (current element)</a:t>
            </a:r>
            <a:endParaRPr lang="en-US" sz="1100" dirty="0"/>
          </a:p>
        </p:txBody>
      </p:sp>
      <p:grpSp>
        <p:nvGrpSpPr>
          <p:cNvPr id="35" name="Group 34"/>
          <p:cNvGrpSpPr/>
          <p:nvPr/>
        </p:nvGrpSpPr>
        <p:grpSpPr>
          <a:xfrm>
            <a:off x="7144408" y="3705434"/>
            <a:ext cx="3609975" cy="1076325"/>
            <a:chOff x="6985940" y="1980205"/>
            <a:chExt cx="3609975" cy="1076325"/>
          </a:xfrm>
        </p:grpSpPr>
        <p:sp>
          <p:nvSpPr>
            <p:cNvPr id="36" name="Rectangle 35"/>
            <p:cNvSpPr/>
            <p:nvPr/>
          </p:nvSpPr>
          <p:spPr>
            <a:xfrm>
              <a:off x="6985940" y="1980205"/>
              <a:ext cx="3609975" cy="1076325"/>
            </a:xfrm>
            <a:prstGeom prst="rect">
              <a:avLst/>
            </a:prstGeom>
            <a:solidFill>
              <a:schemeClr val="bg2">
                <a:lumMod val="9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endParaRPr lang="en-IN" sz="1100" dirty="0">
                <a:solidFill>
                  <a:schemeClr val="tx1"/>
                </a:solidFill>
                <a:ea typeface="Calibri"/>
                <a:cs typeface="Times New Roman"/>
              </a:endParaRPr>
            </a:p>
          </p:txBody>
        </p:sp>
        <p:sp>
          <p:nvSpPr>
            <p:cNvPr id="41" name="Rectangle 40"/>
            <p:cNvSpPr/>
            <p:nvPr/>
          </p:nvSpPr>
          <p:spPr>
            <a:xfrm>
              <a:off x="7261412" y="2332629"/>
              <a:ext cx="3083591" cy="3714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dirty="0" smtClean="0">
                  <a:solidFill>
                    <a:schemeClr val="tx1"/>
                  </a:solidFill>
                  <a:ea typeface="Calibri"/>
                  <a:cs typeface="Times New Roman"/>
                </a:rPr>
                <a:t>Span (grandchild)</a:t>
              </a:r>
              <a:endParaRPr lang="en-US" sz="1100" dirty="0">
                <a:solidFill>
                  <a:schemeClr val="tx1"/>
                </a:solidFill>
                <a:ea typeface="Calibri"/>
                <a:cs typeface="Times New Roman"/>
              </a:endParaRPr>
            </a:p>
          </p:txBody>
        </p:sp>
        <p:sp>
          <p:nvSpPr>
            <p:cNvPr id="42" name="TextBox 41"/>
            <p:cNvSpPr txBox="1"/>
            <p:nvPr/>
          </p:nvSpPr>
          <p:spPr>
            <a:xfrm>
              <a:off x="6985940" y="2017376"/>
              <a:ext cx="2445086" cy="261610"/>
            </a:xfrm>
            <a:prstGeom prst="rect">
              <a:avLst/>
            </a:prstGeom>
            <a:noFill/>
          </p:spPr>
          <p:txBody>
            <a:bodyPr wrap="square" rtlCol="0">
              <a:spAutoFit/>
            </a:bodyPr>
            <a:lstStyle/>
            <a:p>
              <a:r>
                <a:rPr lang="en-US" sz="1100" dirty="0" smtClean="0">
                  <a:solidFill>
                    <a:srgbClr val="FF0000"/>
                  </a:solidFill>
                </a:rPr>
                <a:t>P (child)</a:t>
              </a:r>
              <a:endParaRPr lang="en-US" sz="1100" dirty="0">
                <a:solidFill>
                  <a:srgbClr val="FF0000"/>
                </a:solidFill>
              </a:endParaRPr>
            </a:p>
          </p:txBody>
        </p:sp>
      </p:grpSp>
      <p:sp>
        <p:nvSpPr>
          <p:cNvPr id="43" name="TextBox 42"/>
          <p:cNvSpPr txBox="1"/>
          <p:nvPr/>
        </p:nvSpPr>
        <p:spPr>
          <a:xfrm>
            <a:off x="6985940" y="1612507"/>
            <a:ext cx="3359063" cy="307777"/>
          </a:xfrm>
          <a:prstGeom prst="rect">
            <a:avLst/>
          </a:prstGeom>
          <a:noFill/>
        </p:spPr>
        <p:txBody>
          <a:bodyPr wrap="square" rtlCol="0">
            <a:spAutoFit/>
          </a:bodyPr>
          <a:lstStyle/>
          <a:p>
            <a:pPr algn="ctr"/>
            <a:r>
              <a:rPr lang="en-US" sz="1400" b="1" dirty="0" smtClean="0"/>
              <a:t>Output</a:t>
            </a:r>
            <a:endParaRPr lang="en-US" sz="1400" b="1" dirty="0"/>
          </a:p>
        </p:txBody>
      </p:sp>
      <p:sp>
        <p:nvSpPr>
          <p:cNvPr id="20" name="Rectangle 19"/>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TRAVERSING- DESCENDANTS</a:t>
            </a:r>
            <a:endParaRPr lang="en-US" b="1" dirty="0">
              <a:solidFill>
                <a:schemeClr val="bg1"/>
              </a:solidFill>
              <a:cs typeface="Segoe UI Light" panose="020B0502040204020203" pitchFamily="34" charset="0"/>
            </a:endParaRPr>
          </a:p>
        </p:txBody>
      </p:sp>
      <p:sp>
        <p:nvSpPr>
          <p:cNvPr id="21" name="Rectangle 20"/>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err="1">
                <a:solidFill>
                  <a:srgbClr val="191919"/>
                </a:solidFill>
              </a:rPr>
              <a:t>jQuery</a:t>
            </a:r>
            <a:r>
              <a:rPr lang="en-US" sz="1600" b="1" dirty="0">
                <a:solidFill>
                  <a:srgbClr val="191919"/>
                </a:solidFill>
              </a:rPr>
              <a:t> children() Method</a:t>
            </a:r>
          </a:p>
        </p:txBody>
      </p:sp>
      <p:sp>
        <p:nvSpPr>
          <p:cNvPr id="22" name="Isosceles Triangle 21"/>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a:off x="1468860" y="2552982"/>
            <a:ext cx="3901924" cy="1865639"/>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endParaRPr lang="en-US" sz="1400" dirty="0"/>
          </a:p>
          <a:p>
            <a:pPr lvl="2"/>
            <a:r>
              <a:rPr lang="en-US" sz="1400" dirty="0"/>
              <a:t>Returns all the elements that are direct children of every &lt;div&gt; element:</a:t>
            </a:r>
          </a:p>
          <a:p>
            <a:pPr lvl="2"/>
            <a:endParaRPr lang="en-US" sz="1400" dirty="0"/>
          </a:p>
          <a:p>
            <a:pPr lvl="2"/>
            <a:r>
              <a:rPr lang="en-US" sz="1400" dirty="0"/>
              <a:t>$(document).ready(function(){</a:t>
            </a:r>
            <a:br>
              <a:rPr lang="en-US" sz="1400" dirty="0"/>
            </a:br>
            <a:r>
              <a:rPr lang="en-US" sz="1400" dirty="0"/>
              <a:t> $("div").children();</a:t>
            </a:r>
            <a:br>
              <a:rPr lang="en-US" sz="1400" dirty="0"/>
            </a:br>
            <a:r>
              <a:rPr lang="en-US" sz="1400" dirty="0"/>
              <a:t>});</a:t>
            </a:r>
          </a:p>
        </p:txBody>
      </p:sp>
      <p:pic>
        <p:nvPicPr>
          <p:cNvPr id="28" name="Picture 2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12905" y="2621364"/>
            <a:ext cx="720719" cy="738260"/>
          </a:xfrm>
          <a:prstGeom prst="rect">
            <a:avLst/>
          </a:prstGeom>
          <a:ln>
            <a:noFill/>
          </a:ln>
          <a:effectLst/>
        </p:spPr>
      </p:pic>
    </p:spTree>
    <p:extLst>
      <p:ext uri="{BB962C8B-B14F-4D97-AF65-F5344CB8AC3E}">
        <p14:creationId xmlns:p14="http://schemas.microsoft.com/office/powerpoint/2010/main" val="305915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10" presetClass="entr" presetSubtype="0" fill="hold"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4" grpId="0"/>
      <p:bldP spid="43" grpId="0"/>
      <p:bldP spid="2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6253579" y="1344107"/>
            <a:ext cx="5102710" cy="3644943"/>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p:txBody>
      </p:sp>
      <p:pic>
        <p:nvPicPr>
          <p:cNvPr id="27" name="Picture 26"/>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93042" y="1412489"/>
            <a:ext cx="720719" cy="738260"/>
          </a:xfrm>
          <a:prstGeom prst="rect">
            <a:avLst/>
          </a:prstGeom>
          <a:ln>
            <a:noFill/>
          </a:ln>
          <a:effectLst/>
        </p:spPr>
      </p:pic>
      <p:sp>
        <p:nvSpPr>
          <p:cNvPr id="24" name="Rectangle 27"/>
          <p:cNvSpPr>
            <a:spLocks noChangeArrowheads="1"/>
          </p:cNvSpPr>
          <p:nvPr/>
        </p:nvSpPr>
        <p:spPr bwMode="auto">
          <a:xfrm>
            <a:off x="0" y="0"/>
            <a:ext cx="12192000" cy="45720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36"/>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TextBox 45"/>
          <p:cNvSpPr txBox="1"/>
          <p:nvPr/>
        </p:nvSpPr>
        <p:spPr>
          <a:xfrm>
            <a:off x="6985940" y="1626362"/>
            <a:ext cx="3359063" cy="307777"/>
          </a:xfrm>
          <a:prstGeom prst="rect">
            <a:avLst/>
          </a:prstGeom>
          <a:noFill/>
        </p:spPr>
        <p:txBody>
          <a:bodyPr wrap="square" rtlCol="0">
            <a:spAutoFit/>
          </a:bodyPr>
          <a:lstStyle/>
          <a:p>
            <a:pPr algn="ctr"/>
            <a:r>
              <a:rPr lang="en-US" sz="1400" b="1" dirty="0" smtClean="0"/>
              <a:t>Output</a:t>
            </a:r>
            <a:endParaRPr lang="en-US" sz="1400" b="1" dirty="0"/>
          </a:p>
        </p:txBody>
      </p:sp>
      <p:grpSp>
        <p:nvGrpSpPr>
          <p:cNvPr id="2" name="Group 1"/>
          <p:cNvGrpSpPr/>
          <p:nvPr/>
        </p:nvGrpSpPr>
        <p:grpSpPr>
          <a:xfrm>
            <a:off x="7147305" y="2199793"/>
            <a:ext cx="3609975" cy="1076325"/>
            <a:chOff x="6985940" y="1980205"/>
            <a:chExt cx="3609975" cy="1076325"/>
          </a:xfrm>
        </p:grpSpPr>
        <p:sp>
          <p:nvSpPr>
            <p:cNvPr id="30" name="Rectangle 29"/>
            <p:cNvSpPr/>
            <p:nvPr/>
          </p:nvSpPr>
          <p:spPr>
            <a:xfrm>
              <a:off x="6985940" y="1980205"/>
              <a:ext cx="3609975" cy="107632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endParaRPr lang="en-IN" sz="1100" dirty="0">
                <a:solidFill>
                  <a:schemeClr val="tx1"/>
                </a:solidFill>
                <a:ea typeface="Calibri"/>
                <a:cs typeface="Times New Roman"/>
              </a:endParaRPr>
            </a:p>
          </p:txBody>
        </p:sp>
        <p:sp>
          <p:nvSpPr>
            <p:cNvPr id="32" name="Rectangle 31"/>
            <p:cNvSpPr/>
            <p:nvPr/>
          </p:nvSpPr>
          <p:spPr>
            <a:xfrm>
              <a:off x="7261412" y="2332629"/>
              <a:ext cx="3083591" cy="371475"/>
            </a:xfrm>
            <a:prstGeom prst="rect">
              <a:avLst/>
            </a:prstGeom>
            <a:solidFill>
              <a:schemeClr val="bg2">
                <a:lumMod val="9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dirty="0" smtClean="0">
                  <a:solidFill>
                    <a:srgbClr val="FF0000"/>
                  </a:solidFill>
                  <a:ea typeface="Calibri"/>
                  <a:cs typeface="Times New Roman"/>
                </a:rPr>
                <a:t>Span (grandchild)</a:t>
              </a:r>
              <a:endParaRPr lang="en-US" sz="1100" dirty="0">
                <a:solidFill>
                  <a:srgbClr val="FF0000"/>
                </a:solidFill>
                <a:ea typeface="Calibri"/>
                <a:cs typeface="Times New Roman"/>
              </a:endParaRPr>
            </a:p>
          </p:txBody>
        </p:sp>
        <p:sp>
          <p:nvSpPr>
            <p:cNvPr id="33" name="TextBox 32"/>
            <p:cNvSpPr txBox="1"/>
            <p:nvPr/>
          </p:nvSpPr>
          <p:spPr>
            <a:xfrm>
              <a:off x="6985940" y="2017376"/>
              <a:ext cx="2445086" cy="261610"/>
            </a:xfrm>
            <a:prstGeom prst="rect">
              <a:avLst/>
            </a:prstGeom>
            <a:noFill/>
          </p:spPr>
          <p:txBody>
            <a:bodyPr wrap="square" rtlCol="0">
              <a:spAutoFit/>
            </a:bodyPr>
            <a:lstStyle/>
            <a:p>
              <a:r>
                <a:rPr lang="en-US" sz="1100" dirty="0" smtClean="0"/>
                <a:t>P (child)</a:t>
              </a:r>
              <a:endParaRPr lang="en-US" sz="1100" dirty="0"/>
            </a:p>
          </p:txBody>
        </p:sp>
      </p:grpSp>
      <p:sp>
        <p:nvSpPr>
          <p:cNvPr id="34" name="TextBox 33"/>
          <p:cNvSpPr txBox="1"/>
          <p:nvPr/>
        </p:nvSpPr>
        <p:spPr>
          <a:xfrm>
            <a:off x="7130735" y="1928104"/>
            <a:ext cx="2445086" cy="261610"/>
          </a:xfrm>
          <a:prstGeom prst="rect">
            <a:avLst/>
          </a:prstGeom>
          <a:noFill/>
        </p:spPr>
        <p:txBody>
          <a:bodyPr wrap="square" rtlCol="0">
            <a:spAutoFit/>
          </a:bodyPr>
          <a:lstStyle/>
          <a:p>
            <a:r>
              <a:rPr lang="en-US" sz="1100" dirty="0"/>
              <a:t>d</a:t>
            </a:r>
            <a:r>
              <a:rPr lang="en-US" sz="1100" dirty="0" smtClean="0"/>
              <a:t>iv (current element)</a:t>
            </a:r>
            <a:endParaRPr lang="en-US" sz="1100" dirty="0"/>
          </a:p>
        </p:txBody>
      </p:sp>
      <p:grpSp>
        <p:nvGrpSpPr>
          <p:cNvPr id="35" name="Group 34"/>
          <p:cNvGrpSpPr/>
          <p:nvPr/>
        </p:nvGrpSpPr>
        <p:grpSpPr>
          <a:xfrm>
            <a:off x="7144408" y="3705434"/>
            <a:ext cx="3609975" cy="1076325"/>
            <a:chOff x="6985940" y="1980205"/>
            <a:chExt cx="3609975" cy="1076325"/>
          </a:xfrm>
        </p:grpSpPr>
        <p:sp>
          <p:nvSpPr>
            <p:cNvPr id="36" name="Rectangle 35"/>
            <p:cNvSpPr/>
            <p:nvPr/>
          </p:nvSpPr>
          <p:spPr>
            <a:xfrm>
              <a:off x="6985940" y="1980205"/>
              <a:ext cx="3609975" cy="107632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endParaRPr lang="en-IN" sz="1100" dirty="0">
                <a:solidFill>
                  <a:schemeClr val="tx1"/>
                </a:solidFill>
                <a:ea typeface="Calibri"/>
                <a:cs typeface="Times New Roman"/>
              </a:endParaRPr>
            </a:p>
          </p:txBody>
        </p:sp>
        <p:sp>
          <p:nvSpPr>
            <p:cNvPr id="41" name="Rectangle 40"/>
            <p:cNvSpPr/>
            <p:nvPr/>
          </p:nvSpPr>
          <p:spPr>
            <a:xfrm>
              <a:off x="7261412" y="2332629"/>
              <a:ext cx="3083591" cy="371475"/>
            </a:xfrm>
            <a:prstGeom prst="rect">
              <a:avLst/>
            </a:prstGeom>
            <a:solidFill>
              <a:schemeClr val="bg2">
                <a:lumMod val="9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dirty="0" smtClean="0">
                  <a:solidFill>
                    <a:srgbClr val="FF0000"/>
                  </a:solidFill>
                  <a:ea typeface="Calibri"/>
                  <a:cs typeface="Times New Roman"/>
                </a:rPr>
                <a:t>Span (grandchild)</a:t>
              </a:r>
              <a:endParaRPr lang="en-US" sz="1100" dirty="0">
                <a:solidFill>
                  <a:srgbClr val="FF0000"/>
                </a:solidFill>
                <a:ea typeface="Calibri"/>
                <a:cs typeface="Times New Roman"/>
              </a:endParaRPr>
            </a:p>
          </p:txBody>
        </p:sp>
        <p:sp>
          <p:nvSpPr>
            <p:cNvPr id="42" name="TextBox 41"/>
            <p:cNvSpPr txBox="1"/>
            <p:nvPr/>
          </p:nvSpPr>
          <p:spPr>
            <a:xfrm>
              <a:off x="6985940" y="2017376"/>
              <a:ext cx="2445086" cy="261610"/>
            </a:xfrm>
            <a:prstGeom prst="rect">
              <a:avLst/>
            </a:prstGeom>
            <a:noFill/>
          </p:spPr>
          <p:txBody>
            <a:bodyPr wrap="square" rtlCol="0">
              <a:spAutoFit/>
            </a:bodyPr>
            <a:lstStyle/>
            <a:p>
              <a:r>
                <a:rPr lang="en-US" sz="1100" dirty="0" smtClean="0"/>
                <a:t>P (child)</a:t>
              </a:r>
              <a:endParaRPr lang="en-US" sz="1100" dirty="0"/>
            </a:p>
          </p:txBody>
        </p:sp>
      </p:grpSp>
      <p:sp>
        <p:nvSpPr>
          <p:cNvPr id="21" name="Rectangle 20"/>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TRAVERSING- DESCENDANTS</a:t>
            </a:r>
            <a:endParaRPr lang="en-US" b="1" dirty="0">
              <a:solidFill>
                <a:schemeClr val="bg1"/>
              </a:solidFill>
              <a:cs typeface="Segoe UI Light" panose="020B0502040204020203" pitchFamily="34" charset="0"/>
            </a:endParaRPr>
          </a:p>
        </p:txBody>
      </p:sp>
      <p:sp>
        <p:nvSpPr>
          <p:cNvPr id="22" name="Rectangle 21"/>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err="1">
                <a:solidFill>
                  <a:srgbClr val="191919"/>
                </a:solidFill>
              </a:rPr>
              <a:t>jQuery</a:t>
            </a:r>
            <a:r>
              <a:rPr lang="en-US" sz="1600" b="1" dirty="0">
                <a:solidFill>
                  <a:srgbClr val="191919"/>
                </a:solidFill>
              </a:rPr>
              <a:t> find() Method</a:t>
            </a:r>
          </a:p>
        </p:txBody>
      </p:sp>
      <p:sp>
        <p:nvSpPr>
          <p:cNvPr id="23" name="Isosceles Triangle 22"/>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1684495" y="2287865"/>
            <a:ext cx="3901924" cy="1865639"/>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smtClean="0"/>
              <a:t>Returns </a:t>
            </a:r>
            <a:r>
              <a:rPr lang="en-US" sz="1400" dirty="0"/>
              <a:t>all &lt;span&gt; elements i.e. descendant elements of &lt;div&gt;:</a:t>
            </a:r>
          </a:p>
          <a:p>
            <a:pPr lvl="2"/>
            <a:endParaRPr lang="en-US" sz="1400" dirty="0"/>
          </a:p>
          <a:p>
            <a:pPr lvl="2"/>
            <a:r>
              <a:rPr lang="en-US" sz="1400" dirty="0"/>
              <a:t>$(document).ready(function(){</a:t>
            </a:r>
            <a:br>
              <a:rPr lang="en-US" sz="1400" dirty="0"/>
            </a:br>
            <a:r>
              <a:rPr lang="en-US" sz="1400" dirty="0"/>
              <a:t> $("div").find("span");</a:t>
            </a:r>
            <a:br>
              <a:rPr lang="en-US" sz="1400" dirty="0"/>
            </a:br>
            <a:r>
              <a:rPr lang="en-US" sz="1400" dirty="0" smtClean="0"/>
              <a:t>});</a:t>
            </a:r>
            <a:endParaRPr lang="en-US" sz="1400" dirty="0"/>
          </a:p>
        </p:txBody>
      </p:sp>
      <p:pic>
        <p:nvPicPr>
          <p:cNvPr id="29" name="Picture 2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28540" y="2356247"/>
            <a:ext cx="720719" cy="738260"/>
          </a:xfrm>
          <a:prstGeom prst="rect">
            <a:avLst/>
          </a:prstGeom>
          <a:ln>
            <a:noFill/>
          </a:ln>
          <a:effectLst/>
        </p:spPr>
      </p:pic>
    </p:spTree>
    <p:extLst>
      <p:ext uri="{BB962C8B-B14F-4D97-AF65-F5344CB8AC3E}">
        <p14:creationId xmlns:p14="http://schemas.microsoft.com/office/powerpoint/2010/main" val="163293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10" presetClass="entr" presetSubtype="0" fill="hold"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6" grpId="0"/>
      <p:bldP spid="34" grpId="0"/>
      <p:bldP spid="2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a:xfrm>
            <a:off x="6137467" y="1142605"/>
            <a:ext cx="5102710" cy="4911784"/>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p:txBody>
      </p:sp>
      <p:pic>
        <p:nvPicPr>
          <p:cNvPr id="50" name="Picture 4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276930" y="1225501"/>
            <a:ext cx="720719" cy="738260"/>
          </a:xfrm>
          <a:prstGeom prst="rect">
            <a:avLst/>
          </a:prstGeom>
          <a:ln>
            <a:noFill/>
          </a:ln>
          <a:effectLst/>
        </p:spPr>
      </p:pic>
      <p:sp>
        <p:nvSpPr>
          <p:cNvPr id="24" name="Rectangle 27"/>
          <p:cNvSpPr>
            <a:spLocks noChangeArrowheads="1"/>
          </p:cNvSpPr>
          <p:nvPr/>
        </p:nvSpPr>
        <p:spPr bwMode="auto">
          <a:xfrm>
            <a:off x="0" y="0"/>
            <a:ext cx="12192000" cy="45720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36"/>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TextBox 45"/>
          <p:cNvSpPr txBox="1"/>
          <p:nvPr/>
        </p:nvSpPr>
        <p:spPr>
          <a:xfrm>
            <a:off x="6967911" y="1171049"/>
            <a:ext cx="3359063" cy="307777"/>
          </a:xfrm>
          <a:prstGeom prst="rect">
            <a:avLst/>
          </a:prstGeom>
          <a:noFill/>
        </p:spPr>
        <p:txBody>
          <a:bodyPr wrap="square" rtlCol="0">
            <a:spAutoFit/>
          </a:bodyPr>
          <a:lstStyle/>
          <a:p>
            <a:pPr algn="ctr"/>
            <a:r>
              <a:rPr lang="en-US" sz="1400" b="1" dirty="0" smtClean="0"/>
              <a:t>Output 1</a:t>
            </a:r>
            <a:endParaRPr lang="en-US" sz="1400" b="1" dirty="0"/>
          </a:p>
        </p:txBody>
      </p:sp>
      <p:grpSp>
        <p:nvGrpSpPr>
          <p:cNvPr id="2" name="Group 1"/>
          <p:cNvGrpSpPr/>
          <p:nvPr/>
        </p:nvGrpSpPr>
        <p:grpSpPr>
          <a:xfrm>
            <a:off x="7092540" y="1710825"/>
            <a:ext cx="3852166" cy="869995"/>
            <a:chOff x="6985940" y="1980205"/>
            <a:chExt cx="3609975" cy="921501"/>
          </a:xfrm>
        </p:grpSpPr>
        <p:sp>
          <p:nvSpPr>
            <p:cNvPr id="30" name="Rectangle 29"/>
            <p:cNvSpPr/>
            <p:nvPr/>
          </p:nvSpPr>
          <p:spPr>
            <a:xfrm>
              <a:off x="6985940" y="1980205"/>
              <a:ext cx="3609975" cy="921501"/>
            </a:xfrm>
            <a:prstGeom prst="rect">
              <a:avLst/>
            </a:prstGeom>
            <a:solidFill>
              <a:schemeClr val="bg2">
                <a:lumMod val="9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endParaRPr lang="en-IN" sz="1100" dirty="0">
                <a:solidFill>
                  <a:schemeClr val="tx1"/>
                </a:solidFill>
                <a:ea typeface="Calibri"/>
                <a:cs typeface="Times New Roman"/>
              </a:endParaRPr>
            </a:p>
          </p:txBody>
        </p:sp>
        <p:sp>
          <p:nvSpPr>
            <p:cNvPr id="32" name="Rectangle 31"/>
            <p:cNvSpPr/>
            <p:nvPr/>
          </p:nvSpPr>
          <p:spPr>
            <a:xfrm>
              <a:off x="7250862" y="2265154"/>
              <a:ext cx="3083591" cy="3714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dirty="0" smtClean="0">
                  <a:solidFill>
                    <a:schemeClr val="tx1"/>
                  </a:solidFill>
                  <a:ea typeface="Calibri"/>
                  <a:cs typeface="Times New Roman"/>
                </a:rPr>
                <a:t>Span (grandchild)</a:t>
              </a:r>
              <a:endParaRPr lang="en-US" sz="1100" dirty="0">
                <a:solidFill>
                  <a:schemeClr val="tx1"/>
                </a:solidFill>
                <a:ea typeface="Calibri"/>
                <a:cs typeface="Times New Roman"/>
              </a:endParaRPr>
            </a:p>
          </p:txBody>
        </p:sp>
        <p:sp>
          <p:nvSpPr>
            <p:cNvPr id="33" name="TextBox 32"/>
            <p:cNvSpPr txBox="1"/>
            <p:nvPr/>
          </p:nvSpPr>
          <p:spPr>
            <a:xfrm>
              <a:off x="6985940" y="2017376"/>
              <a:ext cx="2445086" cy="261610"/>
            </a:xfrm>
            <a:prstGeom prst="rect">
              <a:avLst/>
            </a:prstGeom>
            <a:noFill/>
          </p:spPr>
          <p:txBody>
            <a:bodyPr wrap="square" rtlCol="0">
              <a:spAutoFit/>
            </a:bodyPr>
            <a:lstStyle/>
            <a:p>
              <a:r>
                <a:rPr lang="en-US" sz="1100" dirty="0" smtClean="0">
                  <a:solidFill>
                    <a:srgbClr val="FF0000"/>
                  </a:solidFill>
                </a:rPr>
                <a:t>P (child)</a:t>
              </a:r>
              <a:endParaRPr lang="en-US" sz="1100" dirty="0">
                <a:solidFill>
                  <a:srgbClr val="FF0000"/>
                </a:solidFill>
              </a:endParaRPr>
            </a:p>
          </p:txBody>
        </p:sp>
      </p:grpSp>
      <p:sp>
        <p:nvSpPr>
          <p:cNvPr id="34" name="TextBox 33"/>
          <p:cNvSpPr txBox="1"/>
          <p:nvPr/>
        </p:nvSpPr>
        <p:spPr>
          <a:xfrm>
            <a:off x="7070718" y="1449215"/>
            <a:ext cx="2445086" cy="261610"/>
          </a:xfrm>
          <a:prstGeom prst="rect">
            <a:avLst/>
          </a:prstGeom>
          <a:noFill/>
        </p:spPr>
        <p:txBody>
          <a:bodyPr wrap="square" rtlCol="0">
            <a:spAutoFit/>
          </a:bodyPr>
          <a:lstStyle/>
          <a:p>
            <a:r>
              <a:rPr lang="en-US" sz="1100" dirty="0"/>
              <a:t>d</a:t>
            </a:r>
            <a:r>
              <a:rPr lang="en-US" sz="1100" dirty="0" smtClean="0"/>
              <a:t>iv (current element)</a:t>
            </a:r>
            <a:endParaRPr lang="en-US" sz="1100" dirty="0"/>
          </a:p>
        </p:txBody>
      </p:sp>
      <p:grpSp>
        <p:nvGrpSpPr>
          <p:cNvPr id="21" name="Group 20"/>
          <p:cNvGrpSpPr/>
          <p:nvPr/>
        </p:nvGrpSpPr>
        <p:grpSpPr>
          <a:xfrm>
            <a:off x="7065658" y="2749245"/>
            <a:ext cx="3852167" cy="876106"/>
            <a:chOff x="6985940" y="1926719"/>
            <a:chExt cx="3609975" cy="914432"/>
          </a:xfrm>
        </p:grpSpPr>
        <p:sp>
          <p:nvSpPr>
            <p:cNvPr id="22" name="Rectangle 21"/>
            <p:cNvSpPr/>
            <p:nvPr/>
          </p:nvSpPr>
          <p:spPr>
            <a:xfrm>
              <a:off x="6985940" y="1926719"/>
              <a:ext cx="3609975" cy="9144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endParaRPr lang="en-IN" sz="1100" dirty="0">
                <a:solidFill>
                  <a:schemeClr val="tx1"/>
                </a:solidFill>
                <a:ea typeface="Calibri"/>
                <a:cs typeface="Times New Roman"/>
              </a:endParaRPr>
            </a:p>
          </p:txBody>
        </p:sp>
        <p:sp>
          <p:nvSpPr>
            <p:cNvPr id="23" name="Rectangle 22"/>
            <p:cNvSpPr/>
            <p:nvPr/>
          </p:nvSpPr>
          <p:spPr>
            <a:xfrm>
              <a:off x="7249132" y="2234721"/>
              <a:ext cx="3083591" cy="3714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dirty="0" smtClean="0">
                  <a:solidFill>
                    <a:schemeClr val="tx1"/>
                  </a:solidFill>
                  <a:ea typeface="Calibri"/>
                  <a:cs typeface="Times New Roman"/>
                </a:rPr>
                <a:t>Span (grandchild)</a:t>
              </a:r>
              <a:endParaRPr lang="en-US" sz="1100" dirty="0">
                <a:solidFill>
                  <a:schemeClr val="tx1"/>
                </a:solidFill>
                <a:ea typeface="Calibri"/>
                <a:cs typeface="Times New Roman"/>
              </a:endParaRPr>
            </a:p>
          </p:txBody>
        </p:sp>
        <p:sp>
          <p:nvSpPr>
            <p:cNvPr id="26" name="TextBox 25"/>
            <p:cNvSpPr txBox="1"/>
            <p:nvPr/>
          </p:nvSpPr>
          <p:spPr>
            <a:xfrm>
              <a:off x="6985940" y="2017376"/>
              <a:ext cx="2445086" cy="261610"/>
            </a:xfrm>
            <a:prstGeom prst="rect">
              <a:avLst/>
            </a:prstGeom>
            <a:noFill/>
          </p:spPr>
          <p:txBody>
            <a:bodyPr wrap="square" rtlCol="0">
              <a:spAutoFit/>
            </a:bodyPr>
            <a:lstStyle/>
            <a:p>
              <a:r>
                <a:rPr lang="en-US" sz="1100" dirty="0" smtClean="0"/>
                <a:t>P (child)</a:t>
              </a:r>
              <a:endParaRPr lang="en-US" sz="1100" dirty="0"/>
            </a:p>
          </p:txBody>
        </p:sp>
      </p:grpSp>
      <p:grpSp>
        <p:nvGrpSpPr>
          <p:cNvPr id="27" name="Group 26"/>
          <p:cNvGrpSpPr/>
          <p:nvPr/>
        </p:nvGrpSpPr>
        <p:grpSpPr>
          <a:xfrm>
            <a:off x="7092540" y="4074944"/>
            <a:ext cx="3795578" cy="821963"/>
            <a:chOff x="6985940" y="1980205"/>
            <a:chExt cx="3609975" cy="1076325"/>
          </a:xfrm>
        </p:grpSpPr>
        <p:sp>
          <p:nvSpPr>
            <p:cNvPr id="29" name="Rectangle 28"/>
            <p:cNvSpPr/>
            <p:nvPr/>
          </p:nvSpPr>
          <p:spPr>
            <a:xfrm>
              <a:off x="6985940" y="1980205"/>
              <a:ext cx="3609975" cy="1076325"/>
            </a:xfrm>
            <a:prstGeom prst="rect">
              <a:avLst/>
            </a:prstGeom>
            <a:solidFill>
              <a:schemeClr val="bg2">
                <a:lumMod val="9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endParaRPr lang="en-IN" sz="1100" dirty="0">
                <a:solidFill>
                  <a:schemeClr val="tx1"/>
                </a:solidFill>
                <a:ea typeface="Calibri"/>
                <a:cs typeface="Times New Roman"/>
              </a:endParaRPr>
            </a:p>
          </p:txBody>
        </p:sp>
        <p:sp>
          <p:nvSpPr>
            <p:cNvPr id="31" name="Rectangle 30"/>
            <p:cNvSpPr/>
            <p:nvPr/>
          </p:nvSpPr>
          <p:spPr>
            <a:xfrm>
              <a:off x="7261412" y="2332629"/>
              <a:ext cx="3083591" cy="371475"/>
            </a:xfrm>
            <a:prstGeom prst="rect">
              <a:avLst/>
            </a:prstGeom>
            <a:solidFill>
              <a:schemeClr val="bg2">
                <a:lumMod val="9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dirty="0" smtClean="0">
                  <a:solidFill>
                    <a:srgbClr val="FF0000"/>
                  </a:solidFill>
                  <a:ea typeface="Calibri"/>
                  <a:cs typeface="Times New Roman"/>
                </a:rPr>
                <a:t>Span (grandchild)</a:t>
              </a:r>
              <a:endParaRPr lang="en-US" sz="1100" dirty="0">
                <a:solidFill>
                  <a:srgbClr val="FF0000"/>
                </a:solidFill>
                <a:ea typeface="Calibri"/>
                <a:cs typeface="Times New Roman"/>
              </a:endParaRPr>
            </a:p>
          </p:txBody>
        </p:sp>
        <p:sp>
          <p:nvSpPr>
            <p:cNvPr id="37" name="TextBox 36"/>
            <p:cNvSpPr txBox="1"/>
            <p:nvPr/>
          </p:nvSpPr>
          <p:spPr>
            <a:xfrm>
              <a:off x="6985940" y="2017376"/>
              <a:ext cx="2445086" cy="261610"/>
            </a:xfrm>
            <a:prstGeom prst="rect">
              <a:avLst/>
            </a:prstGeom>
            <a:noFill/>
          </p:spPr>
          <p:txBody>
            <a:bodyPr wrap="square" rtlCol="0">
              <a:spAutoFit/>
            </a:bodyPr>
            <a:lstStyle/>
            <a:p>
              <a:r>
                <a:rPr lang="en-US" sz="1100" dirty="0" smtClean="0">
                  <a:solidFill>
                    <a:srgbClr val="FF0000"/>
                  </a:solidFill>
                </a:rPr>
                <a:t>P (child)</a:t>
              </a:r>
              <a:endParaRPr lang="en-US" sz="1100" dirty="0">
                <a:solidFill>
                  <a:srgbClr val="FF0000"/>
                </a:solidFill>
              </a:endParaRPr>
            </a:p>
          </p:txBody>
        </p:sp>
      </p:grpSp>
      <p:grpSp>
        <p:nvGrpSpPr>
          <p:cNvPr id="38" name="Group 37"/>
          <p:cNvGrpSpPr/>
          <p:nvPr/>
        </p:nvGrpSpPr>
        <p:grpSpPr>
          <a:xfrm>
            <a:off x="7070718" y="5121938"/>
            <a:ext cx="3817400" cy="859881"/>
            <a:chOff x="6985940" y="1980205"/>
            <a:chExt cx="3609975" cy="1076325"/>
          </a:xfrm>
        </p:grpSpPr>
        <p:sp>
          <p:nvSpPr>
            <p:cNvPr id="39" name="Rectangle 38"/>
            <p:cNvSpPr/>
            <p:nvPr/>
          </p:nvSpPr>
          <p:spPr>
            <a:xfrm>
              <a:off x="6985940" y="1980205"/>
              <a:ext cx="3609975" cy="1076325"/>
            </a:xfrm>
            <a:prstGeom prst="rect">
              <a:avLst/>
            </a:prstGeom>
            <a:solidFill>
              <a:schemeClr val="bg2">
                <a:lumMod val="9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endParaRPr lang="en-IN" sz="1100" dirty="0">
                <a:solidFill>
                  <a:schemeClr val="tx1"/>
                </a:solidFill>
                <a:ea typeface="Calibri"/>
                <a:cs typeface="Times New Roman"/>
              </a:endParaRPr>
            </a:p>
          </p:txBody>
        </p:sp>
        <p:sp>
          <p:nvSpPr>
            <p:cNvPr id="40" name="Rectangle 39"/>
            <p:cNvSpPr/>
            <p:nvPr/>
          </p:nvSpPr>
          <p:spPr>
            <a:xfrm>
              <a:off x="7261412" y="2332629"/>
              <a:ext cx="3083591" cy="371475"/>
            </a:xfrm>
            <a:prstGeom prst="rect">
              <a:avLst/>
            </a:prstGeom>
            <a:solidFill>
              <a:schemeClr val="bg2">
                <a:lumMod val="9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dirty="0" smtClean="0">
                  <a:solidFill>
                    <a:srgbClr val="FF0000"/>
                  </a:solidFill>
                  <a:ea typeface="Calibri"/>
                  <a:cs typeface="Times New Roman"/>
                </a:rPr>
                <a:t>Span (grandchild)</a:t>
              </a:r>
              <a:endParaRPr lang="en-US" sz="1100" dirty="0">
                <a:solidFill>
                  <a:srgbClr val="FF0000"/>
                </a:solidFill>
                <a:ea typeface="Calibri"/>
                <a:cs typeface="Times New Roman"/>
              </a:endParaRPr>
            </a:p>
          </p:txBody>
        </p:sp>
        <p:sp>
          <p:nvSpPr>
            <p:cNvPr id="43" name="TextBox 42"/>
            <p:cNvSpPr txBox="1"/>
            <p:nvPr/>
          </p:nvSpPr>
          <p:spPr>
            <a:xfrm>
              <a:off x="6985940" y="2017376"/>
              <a:ext cx="2445086" cy="313736"/>
            </a:xfrm>
            <a:prstGeom prst="rect">
              <a:avLst/>
            </a:prstGeom>
            <a:noFill/>
          </p:spPr>
          <p:txBody>
            <a:bodyPr wrap="square" rtlCol="0">
              <a:spAutoFit/>
            </a:bodyPr>
            <a:lstStyle/>
            <a:p>
              <a:r>
                <a:rPr lang="en-US" sz="1100" dirty="0" smtClean="0">
                  <a:solidFill>
                    <a:srgbClr val="FF0000"/>
                  </a:solidFill>
                </a:rPr>
                <a:t>P (child)</a:t>
              </a:r>
              <a:endParaRPr lang="en-US" sz="1100" dirty="0">
                <a:solidFill>
                  <a:srgbClr val="FF0000"/>
                </a:solidFill>
              </a:endParaRPr>
            </a:p>
          </p:txBody>
        </p:sp>
      </p:grpSp>
      <p:sp>
        <p:nvSpPr>
          <p:cNvPr id="45" name="TextBox 44"/>
          <p:cNvSpPr txBox="1"/>
          <p:nvPr/>
        </p:nvSpPr>
        <p:spPr>
          <a:xfrm>
            <a:off x="7002700" y="3631117"/>
            <a:ext cx="3359063" cy="307777"/>
          </a:xfrm>
          <a:prstGeom prst="rect">
            <a:avLst/>
          </a:prstGeom>
          <a:noFill/>
        </p:spPr>
        <p:txBody>
          <a:bodyPr wrap="square" rtlCol="0">
            <a:spAutoFit/>
          </a:bodyPr>
          <a:lstStyle/>
          <a:p>
            <a:pPr algn="ctr"/>
            <a:r>
              <a:rPr lang="en-US" sz="1400" b="1" dirty="0" smtClean="0"/>
              <a:t>Output 2</a:t>
            </a:r>
            <a:endParaRPr lang="en-US" sz="1400" b="1" dirty="0"/>
          </a:p>
        </p:txBody>
      </p:sp>
      <p:sp>
        <p:nvSpPr>
          <p:cNvPr id="49" name="TextBox 48"/>
          <p:cNvSpPr txBox="1"/>
          <p:nvPr/>
        </p:nvSpPr>
        <p:spPr>
          <a:xfrm>
            <a:off x="7054216" y="3825583"/>
            <a:ext cx="2445086" cy="261610"/>
          </a:xfrm>
          <a:prstGeom prst="rect">
            <a:avLst/>
          </a:prstGeom>
          <a:noFill/>
        </p:spPr>
        <p:txBody>
          <a:bodyPr wrap="square" rtlCol="0">
            <a:spAutoFit/>
          </a:bodyPr>
          <a:lstStyle/>
          <a:p>
            <a:r>
              <a:rPr lang="en-US" sz="1100" dirty="0"/>
              <a:t>d</a:t>
            </a:r>
            <a:r>
              <a:rPr lang="en-US" sz="1100" dirty="0" smtClean="0"/>
              <a:t>iv (current element)</a:t>
            </a:r>
            <a:endParaRPr lang="en-US" sz="1100" dirty="0"/>
          </a:p>
        </p:txBody>
      </p:sp>
      <p:sp>
        <p:nvSpPr>
          <p:cNvPr id="35" name="Rectangle 34"/>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TRAVERSING- DESCENDANTS</a:t>
            </a:r>
            <a:endParaRPr lang="en-US" b="1" dirty="0">
              <a:solidFill>
                <a:schemeClr val="bg1"/>
              </a:solidFill>
              <a:cs typeface="Segoe UI Light" panose="020B0502040204020203" pitchFamily="34" charset="0"/>
            </a:endParaRPr>
          </a:p>
        </p:txBody>
      </p:sp>
      <p:sp>
        <p:nvSpPr>
          <p:cNvPr id="36" name="Rectangle 35"/>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err="1">
                <a:solidFill>
                  <a:srgbClr val="191919"/>
                </a:solidFill>
              </a:rPr>
              <a:t>jQuery</a:t>
            </a:r>
            <a:r>
              <a:rPr lang="en-US" sz="1600" b="1" dirty="0">
                <a:solidFill>
                  <a:srgbClr val="191919"/>
                </a:solidFill>
              </a:rPr>
              <a:t> Search Filter</a:t>
            </a:r>
          </a:p>
        </p:txBody>
      </p:sp>
      <p:sp>
        <p:nvSpPr>
          <p:cNvPr id="41" name="Isosceles Triangle 40"/>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p:cNvSpPr/>
          <p:nvPr/>
        </p:nvSpPr>
        <p:spPr>
          <a:xfrm>
            <a:off x="1205531" y="1803169"/>
            <a:ext cx="4411505" cy="3517850"/>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1. This example returns all the &lt;p&gt; elements with class name "1“ i.e. direct children elements of &lt;div&gt;:</a:t>
            </a:r>
          </a:p>
          <a:p>
            <a:pPr lvl="2"/>
            <a:endParaRPr lang="en-US" sz="1400" dirty="0"/>
          </a:p>
          <a:p>
            <a:pPr lvl="2"/>
            <a:r>
              <a:rPr lang="en-US" sz="1400" dirty="0"/>
              <a:t>$(document).ready(function(){</a:t>
            </a:r>
            <a:br>
              <a:rPr lang="en-US" sz="1400" dirty="0"/>
            </a:br>
            <a:r>
              <a:rPr lang="en-US" sz="1400" dirty="0"/>
              <a:t> $("div").children();</a:t>
            </a:r>
            <a:br>
              <a:rPr lang="en-US" sz="1400" dirty="0"/>
            </a:br>
            <a:r>
              <a:rPr lang="en-US" sz="1400" dirty="0"/>
              <a:t>});</a:t>
            </a:r>
          </a:p>
          <a:p>
            <a:pPr lvl="2"/>
            <a:endParaRPr lang="en-US" sz="1400" dirty="0"/>
          </a:p>
          <a:p>
            <a:pPr lvl="2"/>
            <a:r>
              <a:rPr lang="en-US" sz="1400" dirty="0"/>
              <a:t>2. This example returns all the descendant elements of &lt;div&gt;:</a:t>
            </a:r>
          </a:p>
          <a:p>
            <a:pPr lvl="2"/>
            <a:endParaRPr lang="en-US" sz="1400" dirty="0"/>
          </a:p>
          <a:p>
            <a:pPr lvl="2"/>
            <a:r>
              <a:rPr lang="en-US" sz="1400" dirty="0"/>
              <a:t>$(document).ready(function(){</a:t>
            </a:r>
            <a:br>
              <a:rPr lang="en-US" sz="1400" dirty="0"/>
            </a:br>
            <a:r>
              <a:rPr lang="en-US" sz="1400" dirty="0"/>
              <a:t> $("div").find("*");</a:t>
            </a:r>
            <a:br>
              <a:rPr lang="en-US" sz="1400" dirty="0"/>
            </a:br>
            <a:r>
              <a:rPr lang="en-US" sz="1400" dirty="0"/>
              <a:t>});</a:t>
            </a:r>
          </a:p>
        </p:txBody>
      </p:sp>
      <p:pic>
        <p:nvPicPr>
          <p:cNvPr id="52" name="Picture 5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349577" y="1871552"/>
            <a:ext cx="720719" cy="738260"/>
          </a:xfrm>
          <a:prstGeom prst="rect">
            <a:avLst/>
          </a:prstGeom>
          <a:ln>
            <a:noFill/>
          </a:ln>
          <a:effectLst/>
        </p:spPr>
      </p:pic>
    </p:spTree>
    <p:extLst>
      <p:ext uri="{BB962C8B-B14F-4D97-AF65-F5344CB8AC3E}">
        <p14:creationId xmlns:p14="http://schemas.microsoft.com/office/powerpoint/2010/main" val="166430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par>
                                <p:cTn id="34" presetID="10" presetClass="entr" presetSubtype="0"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6" grpId="0"/>
      <p:bldP spid="34" grpId="0"/>
      <p:bldP spid="45" grpId="0"/>
      <p:bldP spid="49" grpId="0"/>
      <p:bldP spid="5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ular Callout 13"/>
          <p:cNvSpPr/>
          <p:nvPr/>
        </p:nvSpPr>
        <p:spPr>
          <a:xfrm>
            <a:off x="6461855" y="1454123"/>
            <a:ext cx="3946225" cy="1537113"/>
          </a:xfrm>
          <a:prstGeom prst="wedgeRoundRectCallout">
            <a:avLst>
              <a:gd name="adj1" fmla="val -63959"/>
              <a:gd name="adj2" fmla="val 6569"/>
              <a:gd name="adj3" fmla="val 16667"/>
            </a:avLst>
          </a:prstGeom>
          <a:solidFill>
            <a:srgbClr val="FFC000"/>
          </a:solidFill>
          <a:ln>
            <a:solidFill>
              <a:schemeClr val="bg1"/>
            </a:solidFill>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400" dirty="0"/>
              <a:t>The </a:t>
            </a:r>
            <a:r>
              <a:rPr lang="en-IN" sz="1400" dirty="0" err="1"/>
              <a:t>prev</a:t>
            </a:r>
            <a:r>
              <a:rPr lang="en-IN" sz="1400" dirty="0"/>
              <a:t>(), </a:t>
            </a:r>
            <a:r>
              <a:rPr lang="en-IN" sz="1400" dirty="0" err="1"/>
              <a:t>prevUntil</a:t>
            </a:r>
            <a:r>
              <a:rPr lang="en-IN" sz="1400" dirty="0"/>
              <a:t>() and </a:t>
            </a:r>
            <a:r>
              <a:rPr lang="en-IN" sz="1400" dirty="0" err="1"/>
              <a:t>prevAll</a:t>
            </a:r>
            <a:r>
              <a:rPr lang="en-IN" sz="1400" dirty="0"/>
              <a:t>() methods work like the above-discussed methods but with reverse functionality. These methods return previous siblings (traverse backwards along the siblings in the DOM tree, rather than forward</a:t>
            </a:r>
            <a:r>
              <a:rPr lang="en-IN" sz="1400" dirty="0" smtClean="0"/>
              <a:t>).</a:t>
            </a:r>
            <a:endParaRPr lang="en-IN" sz="1400" dirty="0"/>
          </a:p>
        </p:txBody>
      </p:sp>
      <p:sp>
        <p:nvSpPr>
          <p:cNvPr id="12" name="Rectangle 11"/>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TRAVERSING- SIBLINGS</a:t>
            </a:r>
            <a:endParaRPr lang="en-US" b="1" dirty="0">
              <a:solidFill>
                <a:schemeClr val="bg1"/>
              </a:solidFill>
              <a:cs typeface="Segoe UI Light" panose="020B0502040204020203" pitchFamily="34" charset="0"/>
            </a:endParaRPr>
          </a:p>
        </p:txBody>
      </p:sp>
      <p:sp>
        <p:nvSpPr>
          <p:cNvPr id="15" name="TextBox 14"/>
          <p:cNvSpPr txBox="1"/>
          <p:nvPr/>
        </p:nvSpPr>
        <p:spPr>
          <a:xfrm>
            <a:off x="619963" y="1099453"/>
            <a:ext cx="5841892" cy="1384995"/>
          </a:xfrm>
          <a:prstGeom prst="rect">
            <a:avLst/>
          </a:prstGeom>
          <a:noFill/>
        </p:spPr>
        <p:txBody>
          <a:bodyPr wrap="square" rtlCol="0">
            <a:spAutoFit/>
          </a:bodyPr>
          <a:lstStyle/>
          <a:p>
            <a:r>
              <a:rPr lang="en-US" dirty="0" err="1"/>
              <a:t>jQuery</a:t>
            </a:r>
            <a:r>
              <a:rPr lang="en-US" dirty="0"/>
              <a:t> Traversing-Siblings</a:t>
            </a:r>
          </a:p>
          <a:p>
            <a:endParaRPr lang="en-IN" dirty="0" smtClean="0"/>
          </a:p>
          <a:p>
            <a:pPr marL="285750" indent="-285750">
              <a:buClr>
                <a:schemeClr val="accent2"/>
              </a:buClr>
              <a:buFont typeface="Wingdings" panose="05000000000000000000" pitchFamily="2" charset="2"/>
              <a:buChar char="ü"/>
            </a:pPr>
            <a:r>
              <a:rPr lang="en-US" sz="1600" dirty="0"/>
              <a:t>Sibling elements share the same parent. </a:t>
            </a:r>
            <a:r>
              <a:rPr lang="en-US" sz="1600" dirty="0" err="1"/>
              <a:t>jQuery</a:t>
            </a:r>
            <a:r>
              <a:rPr lang="en-US" sz="1600" dirty="0"/>
              <a:t> allows you to traverse sideways in “DOM” tree in order to find the siblings of an element.</a:t>
            </a:r>
          </a:p>
        </p:txBody>
      </p:sp>
      <p:sp>
        <p:nvSpPr>
          <p:cNvPr id="11" name="Rectangle 10"/>
          <p:cNvSpPr/>
          <p:nvPr/>
        </p:nvSpPr>
        <p:spPr>
          <a:xfrm>
            <a:off x="4748812" y="3298603"/>
            <a:ext cx="6927251" cy="2594196"/>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Various useful </a:t>
            </a:r>
            <a:r>
              <a:rPr lang="en-US" sz="1400" dirty="0" err="1"/>
              <a:t>jQuery</a:t>
            </a:r>
            <a:r>
              <a:rPr lang="en-US" sz="1400" dirty="0"/>
              <a:t> methods for traversing sideways in the DOM tree are: </a:t>
            </a:r>
          </a:p>
          <a:p>
            <a:pPr lvl="2"/>
            <a:endParaRPr lang="en-US" sz="1400" dirty="0"/>
          </a:p>
          <a:p>
            <a:pPr marL="1200150" lvl="2" indent="-285750">
              <a:buFont typeface="Wingdings" pitchFamily="2" charset="2"/>
              <a:buChar char="ü"/>
            </a:pPr>
            <a:r>
              <a:rPr lang="en-US" sz="1400" dirty="0"/>
              <a:t>siblings(): Returns all siblings of the selected element</a:t>
            </a:r>
          </a:p>
          <a:p>
            <a:pPr marL="1200150" lvl="2" indent="-285750">
              <a:buFont typeface="Wingdings" pitchFamily="2" charset="2"/>
              <a:buChar char="ü"/>
            </a:pPr>
            <a:endParaRPr lang="en-US" sz="1400" dirty="0"/>
          </a:p>
          <a:p>
            <a:pPr marL="1200150" lvl="2" indent="-285750">
              <a:buFont typeface="Wingdings" pitchFamily="2" charset="2"/>
              <a:buChar char="ü"/>
            </a:pPr>
            <a:r>
              <a:rPr lang="en-US" sz="1400" dirty="0"/>
              <a:t>next(): Returns the next sibling of the selected element</a:t>
            </a:r>
          </a:p>
          <a:p>
            <a:pPr marL="1200150" lvl="2" indent="-285750">
              <a:buFont typeface="Wingdings" pitchFamily="2" charset="2"/>
              <a:buChar char="ü"/>
            </a:pPr>
            <a:endParaRPr lang="en-US" sz="1400" dirty="0"/>
          </a:p>
          <a:p>
            <a:pPr marL="1200150" lvl="2" indent="-285750">
              <a:buFont typeface="Wingdings" pitchFamily="2" charset="2"/>
              <a:buChar char="ü"/>
            </a:pPr>
            <a:r>
              <a:rPr lang="en-US" sz="1400" dirty="0" err="1"/>
              <a:t>nextAll</a:t>
            </a:r>
            <a:r>
              <a:rPr lang="en-US" sz="1400" dirty="0"/>
              <a:t>(): Returns all next siblings of the selected element</a:t>
            </a:r>
          </a:p>
          <a:p>
            <a:pPr marL="1200150" lvl="2" indent="-285750">
              <a:buFont typeface="Wingdings" pitchFamily="2" charset="2"/>
              <a:buChar char="ü"/>
            </a:pPr>
            <a:endParaRPr lang="en-US" sz="1400" dirty="0"/>
          </a:p>
          <a:p>
            <a:pPr marL="1200150" lvl="2" indent="-285750">
              <a:buFont typeface="Wingdings" pitchFamily="2" charset="2"/>
              <a:buChar char="ü"/>
            </a:pPr>
            <a:r>
              <a:rPr lang="en-US" sz="1400" dirty="0" err="1"/>
              <a:t>nextUntil</a:t>
            </a:r>
            <a:r>
              <a:rPr lang="en-US" sz="1400" dirty="0"/>
              <a:t>(): Returns all the next siblings between the two given arguments</a:t>
            </a:r>
          </a:p>
        </p:txBody>
      </p:sp>
      <p:pic>
        <p:nvPicPr>
          <p:cNvPr id="19" name="Picture 18"/>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892858" y="3366986"/>
            <a:ext cx="720719" cy="738260"/>
          </a:xfrm>
          <a:prstGeom prst="rect">
            <a:avLst/>
          </a:prstGeom>
          <a:ln>
            <a:noFill/>
          </a:ln>
          <a:effectLst/>
        </p:spPr>
      </p:pic>
      <p:sp>
        <p:nvSpPr>
          <p:cNvPr id="20" name="Isosceles Triangle 19"/>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3558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fade">
                                      <p:cBhvr>
                                        <p:cTn id="12" dur="500"/>
                                        <p:tgtEl>
                                          <p:spTgt spid="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uiExpand="1" build="p"/>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5979886" y="1306286"/>
            <a:ext cx="4615543" cy="4151085"/>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p:txBody>
      </p:sp>
      <p:pic>
        <p:nvPicPr>
          <p:cNvPr id="32" name="Picture 3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142643" y="1365327"/>
            <a:ext cx="720719" cy="738260"/>
          </a:xfrm>
          <a:prstGeom prst="rect">
            <a:avLst/>
          </a:prstGeom>
          <a:ln>
            <a:noFill/>
          </a:ln>
          <a:effectLst/>
        </p:spPr>
      </p:pic>
      <p:sp>
        <p:nvSpPr>
          <p:cNvPr id="11" name="TextBox 10"/>
          <p:cNvSpPr txBox="1"/>
          <p:nvPr/>
        </p:nvSpPr>
        <p:spPr>
          <a:xfrm>
            <a:off x="6985940" y="1598652"/>
            <a:ext cx="3359063" cy="307777"/>
          </a:xfrm>
          <a:prstGeom prst="rect">
            <a:avLst/>
          </a:prstGeom>
          <a:noFill/>
        </p:spPr>
        <p:txBody>
          <a:bodyPr wrap="square" rtlCol="0">
            <a:spAutoFit/>
          </a:bodyPr>
          <a:lstStyle/>
          <a:p>
            <a:pPr algn="ctr"/>
            <a:r>
              <a:rPr lang="en-US" sz="1400" b="1" dirty="0" smtClean="0"/>
              <a:t>Output</a:t>
            </a:r>
            <a:endParaRPr lang="en-US" sz="1400" b="1" dirty="0"/>
          </a:p>
        </p:txBody>
      </p:sp>
      <p:sp>
        <p:nvSpPr>
          <p:cNvPr id="15" name="Rectangle 14"/>
          <p:cNvSpPr/>
          <p:nvPr/>
        </p:nvSpPr>
        <p:spPr>
          <a:xfrm>
            <a:off x="7050417" y="2015747"/>
            <a:ext cx="3219450" cy="3171825"/>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 name="Rectangle 16"/>
          <p:cNvSpPr/>
          <p:nvPr/>
        </p:nvSpPr>
        <p:spPr>
          <a:xfrm>
            <a:off x="7193292" y="2349122"/>
            <a:ext cx="2828925" cy="35242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8" name="Rectangle 17"/>
          <p:cNvSpPr/>
          <p:nvPr/>
        </p:nvSpPr>
        <p:spPr>
          <a:xfrm>
            <a:off x="7193292" y="2815847"/>
            <a:ext cx="2828925" cy="35242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solidFill>
                <a:schemeClr val="lt1"/>
              </a:solidFill>
            </a:endParaRPr>
          </a:p>
        </p:txBody>
      </p:sp>
      <p:sp>
        <p:nvSpPr>
          <p:cNvPr id="19" name="Rectangle 18"/>
          <p:cNvSpPr/>
          <p:nvPr/>
        </p:nvSpPr>
        <p:spPr>
          <a:xfrm>
            <a:off x="7193291" y="3344774"/>
            <a:ext cx="2828925" cy="547703"/>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0" name="Rectangle 19"/>
          <p:cNvSpPr/>
          <p:nvPr/>
        </p:nvSpPr>
        <p:spPr>
          <a:xfrm>
            <a:off x="7193291" y="4082671"/>
            <a:ext cx="2828925" cy="35242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1" name="Rectangle 20"/>
          <p:cNvSpPr/>
          <p:nvPr/>
        </p:nvSpPr>
        <p:spPr>
          <a:xfrm>
            <a:off x="7193291" y="4672918"/>
            <a:ext cx="2828925" cy="35242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2" name="TextBox 21"/>
          <p:cNvSpPr txBox="1"/>
          <p:nvPr/>
        </p:nvSpPr>
        <p:spPr>
          <a:xfrm>
            <a:off x="7104528" y="2056392"/>
            <a:ext cx="2445086" cy="261610"/>
          </a:xfrm>
          <a:prstGeom prst="rect">
            <a:avLst/>
          </a:prstGeom>
          <a:noFill/>
        </p:spPr>
        <p:txBody>
          <a:bodyPr wrap="square" rtlCol="0">
            <a:spAutoFit/>
          </a:bodyPr>
          <a:lstStyle/>
          <a:p>
            <a:r>
              <a:rPr lang="en-US" sz="1100" dirty="0"/>
              <a:t>d</a:t>
            </a:r>
            <a:r>
              <a:rPr lang="en-US" sz="1100" dirty="0" smtClean="0"/>
              <a:t>iv (parent)</a:t>
            </a:r>
            <a:endParaRPr lang="en-US" sz="1100" dirty="0"/>
          </a:p>
        </p:txBody>
      </p:sp>
      <p:sp>
        <p:nvSpPr>
          <p:cNvPr id="23" name="TextBox 22"/>
          <p:cNvSpPr txBox="1"/>
          <p:nvPr/>
        </p:nvSpPr>
        <p:spPr>
          <a:xfrm>
            <a:off x="7202817" y="2389767"/>
            <a:ext cx="2445086" cy="261610"/>
          </a:xfrm>
          <a:prstGeom prst="rect">
            <a:avLst/>
          </a:prstGeom>
          <a:noFill/>
        </p:spPr>
        <p:txBody>
          <a:bodyPr wrap="square" rtlCol="0">
            <a:spAutoFit/>
          </a:bodyPr>
          <a:lstStyle/>
          <a:p>
            <a:r>
              <a:rPr lang="en-US" sz="1100" dirty="0" smtClean="0">
                <a:solidFill>
                  <a:srgbClr val="FF0000"/>
                </a:solidFill>
              </a:rPr>
              <a:t>p</a:t>
            </a:r>
            <a:endParaRPr lang="en-US" sz="1100" dirty="0">
              <a:solidFill>
                <a:srgbClr val="FF0000"/>
              </a:solidFill>
            </a:endParaRPr>
          </a:p>
        </p:txBody>
      </p:sp>
      <p:sp>
        <p:nvSpPr>
          <p:cNvPr id="24" name="TextBox 23"/>
          <p:cNvSpPr txBox="1"/>
          <p:nvPr/>
        </p:nvSpPr>
        <p:spPr>
          <a:xfrm>
            <a:off x="7168242" y="2852342"/>
            <a:ext cx="2445086" cy="261610"/>
          </a:xfrm>
          <a:prstGeom prst="rect">
            <a:avLst/>
          </a:prstGeom>
          <a:noFill/>
        </p:spPr>
        <p:txBody>
          <a:bodyPr wrap="square" rtlCol="0">
            <a:spAutoFit/>
          </a:bodyPr>
          <a:lstStyle/>
          <a:p>
            <a:r>
              <a:rPr lang="en-US" sz="1100" dirty="0" smtClean="0">
                <a:solidFill>
                  <a:srgbClr val="FF0000"/>
                </a:solidFill>
              </a:rPr>
              <a:t>span</a:t>
            </a:r>
            <a:endParaRPr lang="en-US" sz="1100" dirty="0">
              <a:solidFill>
                <a:srgbClr val="FF0000"/>
              </a:solidFill>
            </a:endParaRPr>
          </a:p>
        </p:txBody>
      </p:sp>
      <p:sp>
        <p:nvSpPr>
          <p:cNvPr id="25" name="TextBox 24"/>
          <p:cNvSpPr txBox="1"/>
          <p:nvPr/>
        </p:nvSpPr>
        <p:spPr>
          <a:xfrm>
            <a:off x="7230329" y="3447365"/>
            <a:ext cx="2445086" cy="276999"/>
          </a:xfrm>
          <a:prstGeom prst="rect">
            <a:avLst/>
          </a:prstGeom>
          <a:noFill/>
        </p:spPr>
        <p:txBody>
          <a:bodyPr wrap="square" rtlCol="0">
            <a:spAutoFit/>
          </a:bodyPr>
          <a:lstStyle/>
          <a:p>
            <a:r>
              <a:rPr lang="en-US" sz="1200" b="1" dirty="0" smtClean="0"/>
              <a:t>h2</a:t>
            </a:r>
            <a:endParaRPr lang="en-US" sz="1200" b="1" dirty="0"/>
          </a:p>
        </p:txBody>
      </p:sp>
      <p:sp>
        <p:nvSpPr>
          <p:cNvPr id="26" name="TextBox 25"/>
          <p:cNvSpPr txBox="1"/>
          <p:nvPr/>
        </p:nvSpPr>
        <p:spPr>
          <a:xfrm>
            <a:off x="7230329" y="4143598"/>
            <a:ext cx="2445086" cy="261610"/>
          </a:xfrm>
          <a:prstGeom prst="rect">
            <a:avLst/>
          </a:prstGeom>
          <a:noFill/>
        </p:spPr>
        <p:txBody>
          <a:bodyPr wrap="square" rtlCol="0">
            <a:spAutoFit/>
          </a:bodyPr>
          <a:lstStyle/>
          <a:p>
            <a:r>
              <a:rPr lang="en-US" sz="1100" b="1" dirty="0" smtClean="0">
                <a:solidFill>
                  <a:srgbClr val="FF0000"/>
                </a:solidFill>
              </a:rPr>
              <a:t>h3</a:t>
            </a:r>
            <a:endParaRPr lang="en-US" sz="1100" b="1" dirty="0">
              <a:solidFill>
                <a:srgbClr val="FF0000"/>
              </a:solidFill>
            </a:endParaRPr>
          </a:p>
        </p:txBody>
      </p:sp>
      <p:sp>
        <p:nvSpPr>
          <p:cNvPr id="27" name="TextBox 26"/>
          <p:cNvSpPr txBox="1"/>
          <p:nvPr/>
        </p:nvSpPr>
        <p:spPr>
          <a:xfrm>
            <a:off x="7202817" y="4693083"/>
            <a:ext cx="2445086" cy="261610"/>
          </a:xfrm>
          <a:prstGeom prst="rect">
            <a:avLst/>
          </a:prstGeom>
          <a:noFill/>
        </p:spPr>
        <p:txBody>
          <a:bodyPr wrap="square" rtlCol="0">
            <a:spAutoFit/>
          </a:bodyPr>
          <a:lstStyle/>
          <a:p>
            <a:r>
              <a:rPr lang="en-US" sz="1100" dirty="0" smtClean="0">
                <a:solidFill>
                  <a:srgbClr val="FF0000"/>
                </a:solidFill>
              </a:rPr>
              <a:t>p</a:t>
            </a:r>
            <a:endParaRPr lang="en-US" sz="1100" dirty="0">
              <a:solidFill>
                <a:srgbClr val="FF0000"/>
              </a:solidFill>
            </a:endParaRPr>
          </a:p>
        </p:txBody>
      </p:sp>
      <p:sp>
        <p:nvSpPr>
          <p:cNvPr id="28" name="Rectangle 27"/>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TRAVERSING- SIBLINGS</a:t>
            </a:r>
            <a:endParaRPr lang="en-US" b="1" dirty="0">
              <a:solidFill>
                <a:schemeClr val="bg1"/>
              </a:solidFill>
              <a:cs typeface="Segoe UI Light" panose="020B0502040204020203" pitchFamily="34" charset="0"/>
            </a:endParaRPr>
          </a:p>
        </p:txBody>
      </p:sp>
      <p:sp>
        <p:nvSpPr>
          <p:cNvPr id="29" name="Rectangle 28"/>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err="1">
                <a:solidFill>
                  <a:srgbClr val="191919"/>
                </a:solidFill>
              </a:rPr>
              <a:t>jQuery</a:t>
            </a:r>
            <a:r>
              <a:rPr lang="en-US" sz="1600" b="1" dirty="0">
                <a:solidFill>
                  <a:srgbClr val="191919"/>
                </a:solidFill>
              </a:rPr>
              <a:t> siblings() Method</a:t>
            </a:r>
          </a:p>
        </p:txBody>
      </p:sp>
      <p:sp>
        <p:nvSpPr>
          <p:cNvPr id="30" name="Isosceles Triangle 29"/>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1608264" y="2516469"/>
            <a:ext cx="3901924" cy="1865639"/>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The given example returns all the siblings of &lt;h2&gt;:</a:t>
            </a:r>
          </a:p>
          <a:p>
            <a:pPr lvl="2"/>
            <a:endParaRPr lang="en-US" sz="1400" dirty="0"/>
          </a:p>
          <a:p>
            <a:pPr lvl="2"/>
            <a:r>
              <a:rPr lang="en-US" sz="1400" dirty="0"/>
              <a:t>$(document).ready(function(){</a:t>
            </a:r>
            <a:br>
              <a:rPr lang="en-US" sz="1400" dirty="0"/>
            </a:br>
            <a:r>
              <a:rPr lang="en-US" sz="1400" dirty="0"/>
              <a:t> $("h2").siblings();</a:t>
            </a:r>
            <a:br>
              <a:rPr lang="en-US" sz="1400" dirty="0"/>
            </a:br>
            <a:r>
              <a:rPr lang="en-US" sz="1400" dirty="0"/>
              <a:t>});</a:t>
            </a:r>
          </a:p>
        </p:txBody>
      </p:sp>
      <p:pic>
        <p:nvPicPr>
          <p:cNvPr id="34" name="Picture 3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752309" y="2584851"/>
            <a:ext cx="720719" cy="738260"/>
          </a:xfrm>
          <a:prstGeom prst="rect">
            <a:avLst/>
          </a:prstGeom>
          <a:ln>
            <a:noFill/>
          </a:ln>
          <a:effectLst/>
        </p:spPr>
      </p:pic>
    </p:spTree>
    <p:extLst>
      <p:ext uri="{BB962C8B-B14F-4D97-AF65-F5344CB8AC3E}">
        <p14:creationId xmlns:p14="http://schemas.microsoft.com/office/powerpoint/2010/main" val="228143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1" grpId="0"/>
      <p:bldP spid="15" grpId="0" animBg="1"/>
      <p:bldP spid="17" grpId="0" animBg="1"/>
      <p:bldP spid="18" grpId="0" animBg="1"/>
      <p:bldP spid="19" grpId="0" animBg="1"/>
      <p:bldP spid="20" grpId="0" animBg="1"/>
      <p:bldP spid="21" grpId="0" animBg="1"/>
      <p:bldP spid="22" grpId="0"/>
      <p:bldP spid="23" grpId="0"/>
      <p:bldP spid="24" grpId="0"/>
      <p:bldP spid="25" grpId="0"/>
      <p:bldP spid="26" grpId="0"/>
      <p:bldP spid="27" grpId="0"/>
      <p:bldP spid="3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6053637" y="1317883"/>
            <a:ext cx="4615543" cy="4151085"/>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p:txBody>
      </p:sp>
      <p:pic>
        <p:nvPicPr>
          <p:cNvPr id="33" name="Picture 3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216394" y="1376924"/>
            <a:ext cx="720719" cy="738260"/>
          </a:xfrm>
          <a:prstGeom prst="rect">
            <a:avLst/>
          </a:prstGeom>
          <a:ln>
            <a:noFill/>
          </a:ln>
          <a:effectLst/>
        </p:spPr>
      </p:pic>
      <p:sp>
        <p:nvSpPr>
          <p:cNvPr id="29" name="Rectangle 28"/>
          <p:cNvSpPr/>
          <p:nvPr/>
        </p:nvSpPr>
        <p:spPr>
          <a:xfrm>
            <a:off x="7050417" y="2015747"/>
            <a:ext cx="3219450" cy="3171825"/>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TextBox 10"/>
          <p:cNvSpPr txBox="1"/>
          <p:nvPr/>
        </p:nvSpPr>
        <p:spPr>
          <a:xfrm>
            <a:off x="6985940" y="1598652"/>
            <a:ext cx="3359063" cy="307777"/>
          </a:xfrm>
          <a:prstGeom prst="rect">
            <a:avLst/>
          </a:prstGeom>
          <a:noFill/>
        </p:spPr>
        <p:txBody>
          <a:bodyPr wrap="square" rtlCol="0">
            <a:spAutoFit/>
          </a:bodyPr>
          <a:lstStyle/>
          <a:p>
            <a:pPr algn="ctr"/>
            <a:r>
              <a:rPr lang="en-US" sz="1400" b="1" dirty="0" smtClean="0"/>
              <a:t>Output</a:t>
            </a:r>
            <a:endParaRPr lang="en-US" sz="1400" b="1" dirty="0"/>
          </a:p>
        </p:txBody>
      </p:sp>
      <p:grpSp>
        <p:nvGrpSpPr>
          <p:cNvPr id="4" name="Group 3"/>
          <p:cNvGrpSpPr/>
          <p:nvPr/>
        </p:nvGrpSpPr>
        <p:grpSpPr>
          <a:xfrm>
            <a:off x="7050417" y="2015747"/>
            <a:ext cx="3219450" cy="3009596"/>
            <a:chOff x="7050417" y="2015747"/>
            <a:chExt cx="3219450" cy="3009596"/>
          </a:xfrm>
        </p:grpSpPr>
        <p:sp>
          <p:nvSpPr>
            <p:cNvPr id="15" name="Rectangle 14"/>
            <p:cNvSpPr/>
            <p:nvPr/>
          </p:nvSpPr>
          <p:spPr>
            <a:xfrm>
              <a:off x="7050417" y="2015747"/>
              <a:ext cx="3219450" cy="261610"/>
            </a:xfrm>
            <a:prstGeom prst="rect">
              <a:avLst/>
            </a:prstGeom>
            <a:noFill/>
          </p:spPr>
          <p:txBody>
            <a:bodyPr wrap="square" rtlCol="0">
              <a:spAutoFit/>
            </a:bodyPr>
            <a:lstStyle/>
            <a:p>
              <a:endParaRPr lang="en-IN" sz="1100">
                <a:solidFill>
                  <a:srgbClr val="FF0000"/>
                </a:solidFill>
              </a:endParaRPr>
            </a:p>
          </p:txBody>
        </p:sp>
        <p:sp>
          <p:nvSpPr>
            <p:cNvPr id="17" name="Rectangle 16"/>
            <p:cNvSpPr/>
            <p:nvPr/>
          </p:nvSpPr>
          <p:spPr>
            <a:xfrm>
              <a:off x="7193292" y="2349122"/>
              <a:ext cx="2828925" cy="352425"/>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8" name="Rectangle 17"/>
            <p:cNvSpPr/>
            <p:nvPr/>
          </p:nvSpPr>
          <p:spPr>
            <a:xfrm>
              <a:off x="7193292" y="2815847"/>
              <a:ext cx="2828925" cy="352425"/>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9" name="Rectangle 18"/>
            <p:cNvSpPr/>
            <p:nvPr/>
          </p:nvSpPr>
          <p:spPr>
            <a:xfrm>
              <a:off x="7193291" y="3344774"/>
              <a:ext cx="2828925" cy="547703"/>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0" name="Rectangle 19"/>
            <p:cNvSpPr/>
            <p:nvPr/>
          </p:nvSpPr>
          <p:spPr>
            <a:xfrm>
              <a:off x="7193291" y="4082671"/>
              <a:ext cx="2828925" cy="35242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1" name="Rectangle 20"/>
            <p:cNvSpPr/>
            <p:nvPr/>
          </p:nvSpPr>
          <p:spPr>
            <a:xfrm>
              <a:off x="7193291" y="4672918"/>
              <a:ext cx="2828925" cy="352425"/>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2" name="TextBox 21"/>
            <p:cNvSpPr txBox="1"/>
            <p:nvPr/>
          </p:nvSpPr>
          <p:spPr>
            <a:xfrm>
              <a:off x="7104528" y="2056392"/>
              <a:ext cx="2445086" cy="261610"/>
            </a:xfrm>
            <a:prstGeom prst="rect">
              <a:avLst/>
            </a:prstGeom>
            <a:noFill/>
          </p:spPr>
          <p:txBody>
            <a:bodyPr wrap="square" rtlCol="0">
              <a:spAutoFit/>
            </a:bodyPr>
            <a:lstStyle/>
            <a:p>
              <a:r>
                <a:rPr lang="en-US" sz="1100" dirty="0"/>
                <a:t>d</a:t>
              </a:r>
              <a:r>
                <a:rPr lang="en-US" sz="1100" dirty="0" smtClean="0"/>
                <a:t>iv (parent)</a:t>
              </a:r>
              <a:endParaRPr lang="en-US" sz="1100" dirty="0"/>
            </a:p>
          </p:txBody>
        </p:sp>
        <p:sp>
          <p:nvSpPr>
            <p:cNvPr id="23" name="TextBox 22"/>
            <p:cNvSpPr txBox="1"/>
            <p:nvPr/>
          </p:nvSpPr>
          <p:spPr>
            <a:xfrm>
              <a:off x="7202817" y="2389767"/>
              <a:ext cx="2445086" cy="261610"/>
            </a:xfrm>
            <a:prstGeom prst="rect">
              <a:avLst/>
            </a:prstGeom>
            <a:noFill/>
          </p:spPr>
          <p:txBody>
            <a:bodyPr wrap="square" rtlCol="0">
              <a:spAutoFit/>
            </a:bodyPr>
            <a:lstStyle/>
            <a:p>
              <a:r>
                <a:rPr lang="en-US" sz="1100" dirty="0" smtClean="0"/>
                <a:t>p</a:t>
              </a:r>
              <a:endParaRPr lang="en-US" sz="1100" dirty="0"/>
            </a:p>
          </p:txBody>
        </p:sp>
        <p:sp>
          <p:nvSpPr>
            <p:cNvPr id="24" name="TextBox 23"/>
            <p:cNvSpPr txBox="1"/>
            <p:nvPr/>
          </p:nvSpPr>
          <p:spPr>
            <a:xfrm>
              <a:off x="7168242" y="2852342"/>
              <a:ext cx="2445086" cy="261610"/>
            </a:xfrm>
            <a:prstGeom prst="rect">
              <a:avLst/>
            </a:prstGeom>
            <a:noFill/>
          </p:spPr>
          <p:txBody>
            <a:bodyPr wrap="square" rtlCol="0">
              <a:spAutoFit/>
            </a:bodyPr>
            <a:lstStyle/>
            <a:p>
              <a:r>
                <a:rPr lang="en-US" sz="1100" dirty="0" smtClean="0"/>
                <a:t>span</a:t>
              </a:r>
              <a:endParaRPr lang="en-US" sz="1100" dirty="0"/>
            </a:p>
          </p:txBody>
        </p:sp>
        <p:sp>
          <p:nvSpPr>
            <p:cNvPr id="25" name="TextBox 24"/>
            <p:cNvSpPr txBox="1"/>
            <p:nvPr/>
          </p:nvSpPr>
          <p:spPr>
            <a:xfrm>
              <a:off x="7230329" y="3447365"/>
              <a:ext cx="2445086" cy="276999"/>
            </a:xfrm>
            <a:prstGeom prst="rect">
              <a:avLst/>
            </a:prstGeom>
            <a:noFill/>
          </p:spPr>
          <p:txBody>
            <a:bodyPr wrap="square" rtlCol="0">
              <a:spAutoFit/>
            </a:bodyPr>
            <a:lstStyle/>
            <a:p>
              <a:r>
                <a:rPr lang="en-US" sz="1200" b="1" dirty="0" smtClean="0"/>
                <a:t>h2</a:t>
              </a:r>
              <a:endParaRPr lang="en-US" sz="1200" b="1" dirty="0"/>
            </a:p>
          </p:txBody>
        </p:sp>
        <p:sp>
          <p:nvSpPr>
            <p:cNvPr id="26" name="TextBox 25"/>
            <p:cNvSpPr txBox="1"/>
            <p:nvPr/>
          </p:nvSpPr>
          <p:spPr>
            <a:xfrm>
              <a:off x="7230329" y="4143598"/>
              <a:ext cx="2445086" cy="261610"/>
            </a:xfrm>
            <a:prstGeom prst="rect">
              <a:avLst/>
            </a:prstGeom>
            <a:noFill/>
          </p:spPr>
          <p:txBody>
            <a:bodyPr wrap="square" rtlCol="0">
              <a:spAutoFit/>
            </a:bodyPr>
            <a:lstStyle/>
            <a:p>
              <a:r>
                <a:rPr lang="en-US" sz="1100" b="1" dirty="0" smtClean="0">
                  <a:solidFill>
                    <a:srgbClr val="FF0000"/>
                  </a:solidFill>
                </a:rPr>
                <a:t>h3</a:t>
              </a:r>
              <a:endParaRPr lang="en-US" sz="1100" b="1" dirty="0">
                <a:solidFill>
                  <a:srgbClr val="FF0000"/>
                </a:solidFill>
              </a:endParaRPr>
            </a:p>
          </p:txBody>
        </p:sp>
        <p:sp>
          <p:nvSpPr>
            <p:cNvPr id="27" name="TextBox 26"/>
            <p:cNvSpPr txBox="1"/>
            <p:nvPr/>
          </p:nvSpPr>
          <p:spPr>
            <a:xfrm>
              <a:off x="7202817" y="4693083"/>
              <a:ext cx="2445086" cy="261610"/>
            </a:xfrm>
            <a:prstGeom prst="rect">
              <a:avLst/>
            </a:prstGeom>
            <a:noFill/>
          </p:spPr>
          <p:txBody>
            <a:bodyPr wrap="square" rtlCol="0">
              <a:spAutoFit/>
            </a:bodyPr>
            <a:lstStyle/>
            <a:p>
              <a:r>
                <a:rPr lang="en-US" sz="1100" dirty="0" smtClean="0"/>
                <a:t>p</a:t>
              </a:r>
              <a:endParaRPr lang="en-US" sz="1100" dirty="0"/>
            </a:p>
          </p:txBody>
        </p:sp>
      </p:grpSp>
      <p:sp>
        <p:nvSpPr>
          <p:cNvPr id="28" name="Rectangle 27"/>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TRAVERSING- SIBLINGS</a:t>
            </a:r>
            <a:endParaRPr lang="en-US" b="1" dirty="0">
              <a:solidFill>
                <a:schemeClr val="bg1"/>
              </a:solidFill>
              <a:cs typeface="Segoe UI Light" panose="020B0502040204020203" pitchFamily="34" charset="0"/>
            </a:endParaRPr>
          </a:p>
        </p:txBody>
      </p:sp>
      <p:sp>
        <p:nvSpPr>
          <p:cNvPr id="30" name="Rectangle 29"/>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err="1">
                <a:solidFill>
                  <a:srgbClr val="191919"/>
                </a:solidFill>
              </a:rPr>
              <a:t>jQuery</a:t>
            </a:r>
            <a:r>
              <a:rPr lang="en-US" sz="1600" b="1" dirty="0">
                <a:solidFill>
                  <a:srgbClr val="191919"/>
                </a:solidFill>
              </a:rPr>
              <a:t> next() Method</a:t>
            </a:r>
          </a:p>
        </p:txBody>
      </p:sp>
      <p:sp>
        <p:nvSpPr>
          <p:cNvPr id="31" name="Isosceles Triangle 30"/>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p:cNvSpPr/>
          <p:nvPr/>
        </p:nvSpPr>
        <p:spPr>
          <a:xfrm>
            <a:off x="1682015" y="2411954"/>
            <a:ext cx="3901924" cy="1865639"/>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The given example returns the next sibling element of &lt;h2&gt;:</a:t>
            </a:r>
          </a:p>
          <a:p>
            <a:pPr lvl="2"/>
            <a:endParaRPr lang="en-US" sz="1400" dirty="0"/>
          </a:p>
          <a:p>
            <a:pPr lvl="2"/>
            <a:r>
              <a:rPr lang="en-US" sz="1400" dirty="0"/>
              <a:t>$(document).ready(function(){</a:t>
            </a:r>
            <a:br>
              <a:rPr lang="en-US" sz="1400" dirty="0"/>
            </a:br>
            <a:r>
              <a:rPr lang="en-US" sz="1400" dirty="0"/>
              <a:t> $("h2").next();</a:t>
            </a:r>
            <a:br>
              <a:rPr lang="en-US" sz="1400" dirty="0"/>
            </a:br>
            <a:r>
              <a:rPr lang="en-US" sz="1400" dirty="0"/>
              <a:t>});</a:t>
            </a:r>
          </a:p>
        </p:txBody>
      </p:sp>
      <p:pic>
        <p:nvPicPr>
          <p:cNvPr id="35" name="Picture 3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26060" y="2480336"/>
            <a:ext cx="720719" cy="738260"/>
          </a:xfrm>
          <a:prstGeom prst="rect">
            <a:avLst/>
          </a:prstGeom>
          <a:ln>
            <a:noFill/>
          </a:ln>
          <a:effectLst/>
        </p:spPr>
      </p:pic>
    </p:spTree>
    <p:extLst>
      <p:ext uri="{BB962C8B-B14F-4D97-AF65-F5344CB8AC3E}">
        <p14:creationId xmlns:p14="http://schemas.microsoft.com/office/powerpoint/2010/main" val="351384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9" grpId="0" animBg="1"/>
      <p:bldP spid="11" grpId="0"/>
      <p:bldP spid="3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6053637" y="1319203"/>
            <a:ext cx="4615543" cy="4151085"/>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p:txBody>
      </p:sp>
      <p:pic>
        <p:nvPicPr>
          <p:cNvPr id="33" name="Picture 3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216394" y="1421786"/>
            <a:ext cx="720719" cy="738260"/>
          </a:xfrm>
          <a:prstGeom prst="rect">
            <a:avLst/>
          </a:prstGeom>
          <a:ln>
            <a:noFill/>
          </a:ln>
          <a:effectLst/>
        </p:spPr>
      </p:pic>
      <p:sp>
        <p:nvSpPr>
          <p:cNvPr id="29" name="Rectangle 28"/>
          <p:cNvSpPr/>
          <p:nvPr/>
        </p:nvSpPr>
        <p:spPr>
          <a:xfrm>
            <a:off x="7050417" y="2015747"/>
            <a:ext cx="3219450" cy="3171825"/>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TextBox 10"/>
          <p:cNvSpPr txBox="1"/>
          <p:nvPr/>
        </p:nvSpPr>
        <p:spPr>
          <a:xfrm>
            <a:off x="6985940" y="1598652"/>
            <a:ext cx="3359063" cy="307777"/>
          </a:xfrm>
          <a:prstGeom prst="rect">
            <a:avLst/>
          </a:prstGeom>
          <a:noFill/>
        </p:spPr>
        <p:txBody>
          <a:bodyPr wrap="square" rtlCol="0">
            <a:spAutoFit/>
          </a:bodyPr>
          <a:lstStyle/>
          <a:p>
            <a:pPr algn="ctr"/>
            <a:r>
              <a:rPr lang="en-US" sz="1400" b="1" dirty="0" smtClean="0"/>
              <a:t>Output</a:t>
            </a:r>
            <a:endParaRPr lang="en-US" sz="1400" b="1" dirty="0"/>
          </a:p>
        </p:txBody>
      </p:sp>
      <p:grpSp>
        <p:nvGrpSpPr>
          <p:cNvPr id="4" name="Group 3"/>
          <p:cNvGrpSpPr/>
          <p:nvPr/>
        </p:nvGrpSpPr>
        <p:grpSpPr>
          <a:xfrm>
            <a:off x="7050417" y="2015747"/>
            <a:ext cx="3219450" cy="3009596"/>
            <a:chOff x="7050417" y="2015747"/>
            <a:chExt cx="3219450" cy="3009596"/>
          </a:xfrm>
        </p:grpSpPr>
        <p:sp>
          <p:nvSpPr>
            <p:cNvPr id="15" name="Rectangle 14"/>
            <p:cNvSpPr/>
            <p:nvPr/>
          </p:nvSpPr>
          <p:spPr>
            <a:xfrm>
              <a:off x="7050417" y="2015747"/>
              <a:ext cx="3219450" cy="261610"/>
            </a:xfrm>
            <a:prstGeom prst="rect">
              <a:avLst/>
            </a:prstGeom>
            <a:noFill/>
          </p:spPr>
          <p:txBody>
            <a:bodyPr wrap="square" rtlCol="0">
              <a:spAutoFit/>
            </a:bodyPr>
            <a:lstStyle/>
            <a:p>
              <a:endParaRPr lang="en-IN" sz="1100">
                <a:solidFill>
                  <a:srgbClr val="FF0000"/>
                </a:solidFill>
              </a:endParaRPr>
            </a:p>
          </p:txBody>
        </p:sp>
        <p:sp>
          <p:nvSpPr>
            <p:cNvPr id="17" name="Rectangle 16"/>
            <p:cNvSpPr/>
            <p:nvPr/>
          </p:nvSpPr>
          <p:spPr>
            <a:xfrm>
              <a:off x="7193292" y="2349122"/>
              <a:ext cx="2828925" cy="352425"/>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8" name="Rectangle 17"/>
            <p:cNvSpPr/>
            <p:nvPr/>
          </p:nvSpPr>
          <p:spPr>
            <a:xfrm>
              <a:off x="7193292" y="2815847"/>
              <a:ext cx="2828925" cy="352425"/>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9" name="Rectangle 18"/>
            <p:cNvSpPr/>
            <p:nvPr/>
          </p:nvSpPr>
          <p:spPr>
            <a:xfrm>
              <a:off x="7193291" y="3344774"/>
              <a:ext cx="2828925" cy="547703"/>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0" name="Rectangle 19"/>
            <p:cNvSpPr/>
            <p:nvPr/>
          </p:nvSpPr>
          <p:spPr>
            <a:xfrm>
              <a:off x="7193291" y="4082671"/>
              <a:ext cx="2828925" cy="35242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1" name="Rectangle 20"/>
            <p:cNvSpPr/>
            <p:nvPr/>
          </p:nvSpPr>
          <p:spPr>
            <a:xfrm>
              <a:off x="7193291" y="4672918"/>
              <a:ext cx="2828925" cy="352425"/>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2" name="TextBox 21"/>
            <p:cNvSpPr txBox="1"/>
            <p:nvPr/>
          </p:nvSpPr>
          <p:spPr>
            <a:xfrm>
              <a:off x="7104528" y="2056392"/>
              <a:ext cx="2445086" cy="261610"/>
            </a:xfrm>
            <a:prstGeom prst="rect">
              <a:avLst/>
            </a:prstGeom>
            <a:noFill/>
          </p:spPr>
          <p:txBody>
            <a:bodyPr wrap="square" rtlCol="0">
              <a:spAutoFit/>
            </a:bodyPr>
            <a:lstStyle/>
            <a:p>
              <a:r>
                <a:rPr lang="en-US" sz="1100" dirty="0"/>
                <a:t>d</a:t>
              </a:r>
              <a:r>
                <a:rPr lang="en-US" sz="1100" dirty="0" smtClean="0"/>
                <a:t>iv (parent)</a:t>
              </a:r>
              <a:endParaRPr lang="en-US" sz="1100" dirty="0"/>
            </a:p>
          </p:txBody>
        </p:sp>
        <p:sp>
          <p:nvSpPr>
            <p:cNvPr id="23" name="TextBox 22"/>
            <p:cNvSpPr txBox="1"/>
            <p:nvPr/>
          </p:nvSpPr>
          <p:spPr>
            <a:xfrm>
              <a:off x="7202817" y="2389767"/>
              <a:ext cx="2445086" cy="261610"/>
            </a:xfrm>
            <a:prstGeom prst="rect">
              <a:avLst/>
            </a:prstGeom>
            <a:noFill/>
          </p:spPr>
          <p:txBody>
            <a:bodyPr wrap="square" rtlCol="0">
              <a:spAutoFit/>
            </a:bodyPr>
            <a:lstStyle/>
            <a:p>
              <a:r>
                <a:rPr lang="en-US" sz="1100" dirty="0" smtClean="0"/>
                <a:t>p</a:t>
              </a:r>
              <a:endParaRPr lang="en-US" sz="1100" dirty="0"/>
            </a:p>
          </p:txBody>
        </p:sp>
        <p:sp>
          <p:nvSpPr>
            <p:cNvPr id="24" name="TextBox 23"/>
            <p:cNvSpPr txBox="1"/>
            <p:nvPr/>
          </p:nvSpPr>
          <p:spPr>
            <a:xfrm>
              <a:off x="7168242" y="2852342"/>
              <a:ext cx="2445086" cy="261610"/>
            </a:xfrm>
            <a:prstGeom prst="rect">
              <a:avLst/>
            </a:prstGeom>
            <a:noFill/>
          </p:spPr>
          <p:txBody>
            <a:bodyPr wrap="square" rtlCol="0">
              <a:spAutoFit/>
            </a:bodyPr>
            <a:lstStyle/>
            <a:p>
              <a:r>
                <a:rPr lang="en-US" sz="1100" dirty="0" smtClean="0"/>
                <a:t>span</a:t>
              </a:r>
              <a:endParaRPr lang="en-US" sz="1100" dirty="0"/>
            </a:p>
          </p:txBody>
        </p:sp>
        <p:sp>
          <p:nvSpPr>
            <p:cNvPr id="25" name="TextBox 24"/>
            <p:cNvSpPr txBox="1"/>
            <p:nvPr/>
          </p:nvSpPr>
          <p:spPr>
            <a:xfrm>
              <a:off x="7230329" y="3447365"/>
              <a:ext cx="2445086" cy="276999"/>
            </a:xfrm>
            <a:prstGeom prst="rect">
              <a:avLst/>
            </a:prstGeom>
            <a:noFill/>
          </p:spPr>
          <p:txBody>
            <a:bodyPr wrap="square" rtlCol="0">
              <a:spAutoFit/>
            </a:bodyPr>
            <a:lstStyle/>
            <a:p>
              <a:r>
                <a:rPr lang="en-US" sz="1200" b="1" dirty="0" smtClean="0"/>
                <a:t>h2</a:t>
              </a:r>
              <a:endParaRPr lang="en-US" sz="1200" b="1" dirty="0"/>
            </a:p>
          </p:txBody>
        </p:sp>
        <p:sp>
          <p:nvSpPr>
            <p:cNvPr id="26" name="TextBox 25"/>
            <p:cNvSpPr txBox="1"/>
            <p:nvPr/>
          </p:nvSpPr>
          <p:spPr>
            <a:xfrm>
              <a:off x="7230329" y="4143598"/>
              <a:ext cx="2445086" cy="261610"/>
            </a:xfrm>
            <a:prstGeom prst="rect">
              <a:avLst/>
            </a:prstGeom>
            <a:noFill/>
          </p:spPr>
          <p:txBody>
            <a:bodyPr wrap="square" rtlCol="0">
              <a:spAutoFit/>
            </a:bodyPr>
            <a:lstStyle/>
            <a:p>
              <a:r>
                <a:rPr lang="en-US" sz="1100" b="1" dirty="0" smtClean="0">
                  <a:solidFill>
                    <a:srgbClr val="FF0000"/>
                  </a:solidFill>
                </a:rPr>
                <a:t>h3</a:t>
              </a:r>
              <a:endParaRPr lang="en-US" sz="1100" b="1" dirty="0">
                <a:solidFill>
                  <a:srgbClr val="FF0000"/>
                </a:solidFill>
              </a:endParaRPr>
            </a:p>
          </p:txBody>
        </p:sp>
        <p:sp>
          <p:nvSpPr>
            <p:cNvPr id="27" name="TextBox 26"/>
            <p:cNvSpPr txBox="1"/>
            <p:nvPr/>
          </p:nvSpPr>
          <p:spPr>
            <a:xfrm>
              <a:off x="7202817" y="4693083"/>
              <a:ext cx="2445086" cy="261610"/>
            </a:xfrm>
            <a:prstGeom prst="rect">
              <a:avLst/>
            </a:prstGeom>
            <a:noFill/>
          </p:spPr>
          <p:txBody>
            <a:bodyPr wrap="square" rtlCol="0">
              <a:spAutoFit/>
            </a:bodyPr>
            <a:lstStyle/>
            <a:p>
              <a:r>
                <a:rPr lang="en-US" sz="1100" dirty="0" smtClean="0">
                  <a:solidFill>
                    <a:srgbClr val="FF0000"/>
                  </a:solidFill>
                </a:rPr>
                <a:t>p</a:t>
              </a:r>
              <a:endParaRPr lang="en-US" sz="1100" dirty="0">
                <a:solidFill>
                  <a:srgbClr val="FF0000"/>
                </a:solidFill>
              </a:endParaRPr>
            </a:p>
          </p:txBody>
        </p:sp>
      </p:grpSp>
      <p:sp>
        <p:nvSpPr>
          <p:cNvPr id="28" name="Rectangle 27"/>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TRAVERSING- SIBLINGS</a:t>
            </a:r>
            <a:endParaRPr lang="en-US" b="1" dirty="0">
              <a:solidFill>
                <a:schemeClr val="bg1"/>
              </a:solidFill>
              <a:cs typeface="Segoe UI Light" panose="020B0502040204020203" pitchFamily="34" charset="0"/>
            </a:endParaRPr>
          </a:p>
        </p:txBody>
      </p:sp>
      <p:sp>
        <p:nvSpPr>
          <p:cNvPr id="30" name="Rectangle 29"/>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err="1">
                <a:solidFill>
                  <a:srgbClr val="191919"/>
                </a:solidFill>
              </a:rPr>
              <a:t>jQuery</a:t>
            </a:r>
            <a:r>
              <a:rPr lang="en-US" sz="1600" b="1" dirty="0">
                <a:solidFill>
                  <a:srgbClr val="191919"/>
                </a:solidFill>
              </a:rPr>
              <a:t> </a:t>
            </a:r>
            <a:r>
              <a:rPr lang="en-US" sz="1600" b="1" dirty="0" err="1">
                <a:solidFill>
                  <a:srgbClr val="191919"/>
                </a:solidFill>
              </a:rPr>
              <a:t>nextAll</a:t>
            </a:r>
            <a:r>
              <a:rPr lang="en-US" sz="1600" b="1" dirty="0">
                <a:solidFill>
                  <a:srgbClr val="191919"/>
                </a:solidFill>
              </a:rPr>
              <a:t>() Method</a:t>
            </a:r>
          </a:p>
        </p:txBody>
      </p:sp>
      <p:sp>
        <p:nvSpPr>
          <p:cNvPr id="31" name="Isosceles Triangle 30"/>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p:cNvSpPr/>
          <p:nvPr/>
        </p:nvSpPr>
        <p:spPr>
          <a:xfrm>
            <a:off x="1682015" y="2297162"/>
            <a:ext cx="3901924" cy="1865639"/>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This example returns all the next siblings of &lt;h2&gt;:</a:t>
            </a:r>
          </a:p>
          <a:p>
            <a:pPr lvl="2"/>
            <a:endParaRPr lang="en-US" sz="1400" dirty="0"/>
          </a:p>
          <a:p>
            <a:pPr lvl="2"/>
            <a:r>
              <a:rPr lang="en-US" sz="1400" dirty="0"/>
              <a:t>$(document).ready(function(){</a:t>
            </a:r>
            <a:br>
              <a:rPr lang="en-US" sz="1400" dirty="0"/>
            </a:br>
            <a:r>
              <a:rPr lang="en-US" sz="1400" dirty="0"/>
              <a:t> $("h2").</a:t>
            </a:r>
            <a:r>
              <a:rPr lang="en-US" sz="1400" dirty="0" err="1"/>
              <a:t>nextAll</a:t>
            </a:r>
            <a:r>
              <a:rPr lang="en-US" sz="1400" dirty="0"/>
              <a:t>();</a:t>
            </a:r>
            <a:br>
              <a:rPr lang="en-US" sz="1400" dirty="0"/>
            </a:br>
            <a:r>
              <a:rPr lang="en-US" sz="1400" dirty="0"/>
              <a:t>});</a:t>
            </a:r>
          </a:p>
        </p:txBody>
      </p:sp>
      <p:pic>
        <p:nvPicPr>
          <p:cNvPr id="35" name="Picture 3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26060" y="2365544"/>
            <a:ext cx="720719" cy="738260"/>
          </a:xfrm>
          <a:prstGeom prst="rect">
            <a:avLst/>
          </a:prstGeom>
          <a:ln>
            <a:noFill/>
          </a:ln>
          <a:effectLst/>
        </p:spPr>
      </p:pic>
    </p:spTree>
    <p:extLst>
      <p:ext uri="{BB962C8B-B14F-4D97-AF65-F5344CB8AC3E}">
        <p14:creationId xmlns:p14="http://schemas.microsoft.com/office/powerpoint/2010/main" val="391754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9" grpId="0" animBg="1"/>
      <p:bldP spid="11" grpId="0"/>
      <p:bldP spid="3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5976091" y="1117645"/>
            <a:ext cx="5141852" cy="4818700"/>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p:txBody>
      </p:sp>
      <p:sp>
        <p:nvSpPr>
          <p:cNvPr id="29" name="Rectangle 28"/>
          <p:cNvSpPr/>
          <p:nvPr/>
        </p:nvSpPr>
        <p:spPr>
          <a:xfrm>
            <a:off x="6969775" y="1200917"/>
            <a:ext cx="3872752" cy="4586698"/>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TextBox 10"/>
          <p:cNvSpPr txBox="1"/>
          <p:nvPr/>
        </p:nvSpPr>
        <p:spPr>
          <a:xfrm>
            <a:off x="6950007" y="1269655"/>
            <a:ext cx="3359063" cy="307777"/>
          </a:xfrm>
          <a:prstGeom prst="rect">
            <a:avLst/>
          </a:prstGeom>
          <a:noFill/>
        </p:spPr>
        <p:txBody>
          <a:bodyPr wrap="square" rtlCol="0">
            <a:spAutoFit/>
          </a:bodyPr>
          <a:lstStyle/>
          <a:p>
            <a:pPr algn="ctr"/>
            <a:r>
              <a:rPr lang="en-US" sz="1400" b="1" dirty="0" smtClean="0"/>
              <a:t>Output</a:t>
            </a:r>
            <a:endParaRPr lang="en-US" sz="1400" b="1" dirty="0"/>
          </a:p>
        </p:txBody>
      </p:sp>
      <p:sp>
        <p:nvSpPr>
          <p:cNvPr id="15" name="Rectangle 14"/>
          <p:cNvSpPr/>
          <p:nvPr/>
        </p:nvSpPr>
        <p:spPr>
          <a:xfrm>
            <a:off x="7050417" y="1643196"/>
            <a:ext cx="3836322" cy="352226"/>
          </a:xfrm>
          <a:prstGeom prst="rect">
            <a:avLst/>
          </a:prstGeom>
          <a:noFill/>
        </p:spPr>
        <p:txBody>
          <a:bodyPr wrap="square" rtlCol="0">
            <a:spAutoFit/>
          </a:bodyPr>
          <a:lstStyle/>
          <a:p>
            <a:endParaRPr lang="en-IN" sz="1100">
              <a:solidFill>
                <a:srgbClr val="FF0000"/>
              </a:solidFill>
            </a:endParaRPr>
          </a:p>
        </p:txBody>
      </p:sp>
      <p:sp>
        <p:nvSpPr>
          <p:cNvPr id="17" name="Rectangle 16"/>
          <p:cNvSpPr/>
          <p:nvPr/>
        </p:nvSpPr>
        <p:spPr>
          <a:xfrm>
            <a:off x="7188719" y="1726468"/>
            <a:ext cx="3370969" cy="322770"/>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8" name="Rectangle 17"/>
          <p:cNvSpPr/>
          <p:nvPr/>
        </p:nvSpPr>
        <p:spPr>
          <a:xfrm>
            <a:off x="7184320" y="2133083"/>
            <a:ext cx="3370969" cy="352817"/>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9" name="Rectangle 18"/>
          <p:cNvSpPr/>
          <p:nvPr/>
        </p:nvSpPr>
        <p:spPr>
          <a:xfrm>
            <a:off x="7182911" y="2561807"/>
            <a:ext cx="3370969" cy="737413"/>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0" name="Rectangle 19"/>
          <p:cNvSpPr/>
          <p:nvPr/>
        </p:nvSpPr>
        <p:spPr>
          <a:xfrm>
            <a:off x="7182933" y="3388954"/>
            <a:ext cx="3370969" cy="377906"/>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1" name="Rectangle 20"/>
          <p:cNvSpPr/>
          <p:nvPr/>
        </p:nvSpPr>
        <p:spPr>
          <a:xfrm>
            <a:off x="7220666" y="5220747"/>
            <a:ext cx="3370968" cy="388610"/>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2" name="TextBox 21"/>
          <p:cNvSpPr txBox="1"/>
          <p:nvPr/>
        </p:nvSpPr>
        <p:spPr>
          <a:xfrm>
            <a:off x="7065168" y="1512398"/>
            <a:ext cx="2913583" cy="352226"/>
          </a:xfrm>
          <a:prstGeom prst="rect">
            <a:avLst/>
          </a:prstGeom>
          <a:noFill/>
        </p:spPr>
        <p:txBody>
          <a:bodyPr wrap="square" rtlCol="0">
            <a:spAutoFit/>
          </a:bodyPr>
          <a:lstStyle/>
          <a:p>
            <a:r>
              <a:rPr lang="en-US" sz="1100" dirty="0"/>
              <a:t>d</a:t>
            </a:r>
            <a:r>
              <a:rPr lang="en-US" sz="1100" dirty="0" smtClean="0"/>
              <a:t>iv (parent)</a:t>
            </a:r>
            <a:endParaRPr lang="en-US" sz="1100" dirty="0"/>
          </a:p>
        </p:txBody>
      </p:sp>
      <p:sp>
        <p:nvSpPr>
          <p:cNvPr id="23" name="TextBox 22"/>
          <p:cNvSpPr txBox="1"/>
          <p:nvPr/>
        </p:nvSpPr>
        <p:spPr>
          <a:xfrm>
            <a:off x="7151051" y="1756622"/>
            <a:ext cx="2913583" cy="352226"/>
          </a:xfrm>
          <a:prstGeom prst="rect">
            <a:avLst/>
          </a:prstGeom>
          <a:noFill/>
        </p:spPr>
        <p:txBody>
          <a:bodyPr wrap="square" rtlCol="0">
            <a:spAutoFit/>
          </a:bodyPr>
          <a:lstStyle/>
          <a:p>
            <a:r>
              <a:rPr lang="en-US" sz="1100" dirty="0" smtClean="0"/>
              <a:t>p</a:t>
            </a:r>
            <a:endParaRPr lang="en-US" sz="1100" dirty="0"/>
          </a:p>
        </p:txBody>
      </p:sp>
      <p:sp>
        <p:nvSpPr>
          <p:cNvPr id="24" name="TextBox 23"/>
          <p:cNvSpPr txBox="1"/>
          <p:nvPr/>
        </p:nvSpPr>
        <p:spPr>
          <a:xfrm>
            <a:off x="7126066" y="2159214"/>
            <a:ext cx="2913583" cy="352226"/>
          </a:xfrm>
          <a:prstGeom prst="rect">
            <a:avLst/>
          </a:prstGeom>
          <a:noFill/>
        </p:spPr>
        <p:txBody>
          <a:bodyPr wrap="square" rtlCol="0">
            <a:spAutoFit/>
          </a:bodyPr>
          <a:lstStyle/>
          <a:p>
            <a:r>
              <a:rPr lang="en-US" sz="1100" dirty="0" smtClean="0"/>
              <a:t>span</a:t>
            </a:r>
            <a:endParaRPr lang="en-US" sz="1100" dirty="0"/>
          </a:p>
        </p:txBody>
      </p:sp>
      <p:sp>
        <p:nvSpPr>
          <p:cNvPr id="25" name="TextBox 24"/>
          <p:cNvSpPr txBox="1"/>
          <p:nvPr/>
        </p:nvSpPr>
        <p:spPr>
          <a:xfrm>
            <a:off x="7160274" y="2767463"/>
            <a:ext cx="2913583" cy="372944"/>
          </a:xfrm>
          <a:prstGeom prst="rect">
            <a:avLst/>
          </a:prstGeom>
          <a:noFill/>
        </p:spPr>
        <p:txBody>
          <a:bodyPr wrap="square" rtlCol="0">
            <a:spAutoFit/>
          </a:bodyPr>
          <a:lstStyle/>
          <a:p>
            <a:r>
              <a:rPr lang="en-US" sz="1200" b="1" dirty="0" smtClean="0"/>
              <a:t>h2</a:t>
            </a:r>
            <a:endParaRPr lang="en-US" sz="1200" b="1" dirty="0"/>
          </a:p>
        </p:txBody>
      </p:sp>
      <p:sp>
        <p:nvSpPr>
          <p:cNvPr id="26" name="TextBox 25"/>
          <p:cNvSpPr txBox="1"/>
          <p:nvPr/>
        </p:nvSpPr>
        <p:spPr>
          <a:xfrm>
            <a:off x="7160275" y="3489794"/>
            <a:ext cx="2913583" cy="352226"/>
          </a:xfrm>
          <a:prstGeom prst="rect">
            <a:avLst/>
          </a:prstGeom>
          <a:noFill/>
        </p:spPr>
        <p:txBody>
          <a:bodyPr wrap="square" rtlCol="0">
            <a:spAutoFit/>
          </a:bodyPr>
          <a:lstStyle/>
          <a:p>
            <a:r>
              <a:rPr lang="en-US" sz="1100" b="1" dirty="0" smtClean="0">
                <a:solidFill>
                  <a:srgbClr val="FF0000"/>
                </a:solidFill>
              </a:rPr>
              <a:t>h3</a:t>
            </a:r>
            <a:endParaRPr lang="en-US" sz="1100" b="1" dirty="0">
              <a:solidFill>
                <a:srgbClr val="FF0000"/>
              </a:solidFill>
            </a:endParaRPr>
          </a:p>
        </p:txBody>
      </p:sp>
      <p:sp>
        <p:nvSpPr>
          <p:cNvPr id="27" name="TextBox 26"/>
          <p:cNvSpPr txBox="1"/>
          <p:nvPr/>
        </p:nvSpPr>
        <p:spPr>
          <a:xfrm>
            <a:off x="7232016" y="5247889"/>
            <a:ext cx="2913583" cy="243710"/>
          </a:xfrm>
          <a:prstGeom prst="rect">
            <a:avLst/>
          </a:prstGeom>
          <a:noFill/>
        </p:spPr>
        <p:txBody>
          <a:bodyPr wrap="square" rtlCol="0">
            <a:spAutoFit/>
          </a:bodyPr>
          <a:lstStyle/>
          <a:p>
            <a:r>
              <a:rPr lang="en-US" sz="1100" dirty="0" smtClean="0"/>
              <a:t>p</a:t>
            </a:r>
            <a:endParaRPr lang="en-US" sz="1100" dirty="0"/>
          </a:p>
        </p:txBody>
      </p:sp>
      <p:sp>
        <p:nvSpPr>
          <p:cNvPr id="28" name="Rectangle 27"/>
          <p:cNvSpPr/>
          <p:nvPr/>
        </p:nvSpPr>
        <p:spPr>
          <a:xfrm>
            <a:off x="7182911" y="3712721"/>
            <a:ext cx="3370969" cy="40566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0" name="Rectangle 29"/>
          <p:cNvSpPr/>
          <p:nvPr/>
        </p:nvSpPr>
        <p:spPr>
          <a:xfrm>
            <a:off x="7204074" y="4209803"/>
            <a:ext cx="3370969" cy="40566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1" name="Rectangle 30"/>
          <p:cNvSpPr/>
          <p:nvPr/>
        </p:nvSpPr>
        <p:spPr>
          <a:xfrm>
            <a:off x="7210480" y="4720238"/>
            <a:ext cx="3370969" cy="405661"/>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2" name="TextBox 31"/>
          <p:cNvSpPr txBox="1"/>
          <p:nvPr/>
        </p:nvSpPr>
        <p:spPr>
          <a:xfrm>
            <a:off x="7160278" y="3798553"/>
            <a:ext cx="2913584" cy="261610"/>
          </a:xfrm>
          <a:prstGeom prst="rect">
            <a:avLst/>
          </a:prstGeom>
          <a:noFill/>
        </p:spPr>
        <p:txBody>
          <a:bodyPr wrap="square" rtlCol="0">
            <a:spAutoFit/>
          </a:bodyPr>
          <a:lstStyle/>
          <a:p>
            <a:r>
              <a:rPr lang="en-US" sz="1100" b="1" dirty="0" smtClean="0">
                <a:solidFill>
                  <a:srgbClr val="FF0000"/>
                </a:solidFill>
              </a:rPr>
              <a:t>h4</a:t>
            </a:r>
            <a:endParaRPr lang="en-US" sz="1100" b="1" dirty="0">
              <a:solidFill>
                <a:srgbClr val="FF0000"/>
              </a:solidFill>
            </a:endParaRPr>
          </a:p>
        </p:txBody>
      </p:sp>
      <p:sp>
        <p:nvSpPr>
          <p:cNvPr id="33" name="TextBox 32"/>
          <p:cNvSpPr txBox="1"/>
          <p:nvPr/>
        </p:nvSpPr>
        <p:spPr>
          <a:xfrm>
            <a:off x="7182911" y="4315284"/>
            <a:ext cx="2913584" cy="261610"/>
          </a:xfrm>
          <a:prstGeom prst="rect">
            <a:avLst/>
          </a:prstGeom>
          <a:noFill/>
        </p:spPr>
        <p:txBody>
          <a:bodyPr wrap="square" rtlCol="0">
            <a:spAutoFit/>
          </a:bodyPr>
          <a:lstStyle/>
          <a:p>
            <a:r>
              <a:rPr lang="en-US" sz="1100" b="1" dirty="0" smtClean="0">
                <a:solidFill>
                  <a:srgbClr val="FF0000"/>
                </a:solidFill>
              </a:rPr>
              <a:t>h5</a:t>
            </a:r>
            <a:endParaRPr lang="en-US" sz="1100" b="1" dirty="0">
              <a:solidFill>
                <a:srgbClr val="FF0000"/>
              </a:solidFill>
            </a:endParaRPr>
          </a:p>
        </p:txBody>
      </p:sp>
      <p:sp>
        <p:nvSpPr>
          <p:cNvPr id="34" name="TextBox 33"/>
          <p:cNvSpPr txBox="1"/>
          <p:nvPr/>
        </p:nvSpPr>
        <p:spPr>
          <a:xfrm>
            <a:off x="7204074" y="4810144"/>
            <a:ext cx="2913584" cy="261610"/>
          </a:xfrm>
          <a:prstGeom prst="rect">
            <a:avLst/>
          </a:prstGeom>
          <a:noFill/>
        </p:spPr>
        <p:txBody>
          <a:bodyPr wrap="square" rtlCol="0">
            <a:spAutoFit/>
          </a:bodyPr>
          <a:lstStyle/>
          <a:p>
            <a:r>
              <a:rPr lang="en-US" sz="1100" b="1" dirty="0" smtClean="0"/>
              <a:t>h6</a:t>
            </a:r>
            <a:endParaRPr lang="en-US" sz="1100" b="1" dirty="0"/>
          </a:p>
        </p:txBody>
      </p:sp>
      <p:sp>
        <p:nvSpPr>
          <p:cNvPr id="35" name="Rectangle 34"/>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TRAVERSING- SIBLINGS</a:t>
            </a:r>
            <a:endParaRPr lang="en-US" b="1" dirty="0">
              <a:solidFill>
                <a:schemeClr val="bg1"/>
              </a:solidFill>
              <a:cs typeface="Segoe UI Light" panose="020B0502040204020203" pitchFamily="34" charset="0"/>
            </a:endParaRPr>
          </a:p>
        </p:txBody>
      </p:sp>
      <p:sp>
        <p:nvSpPr>
          <p:cNvPr id="36" name="Rectangle 35"/>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err="1">
                <a:solidFill>
                  <a:srgbClr val="191919"/>
                </a:solidFill>
              </a:rPr>
              <a:t>jQuery</a:t>
            </a:r>
            <a:r>
              <a:rPr lang="en-US" sz="1600" b="1" dirty="0">
                <a:solidFill>
                  <a:srgbClr val="191919"/>
                </a:solidFill>
              </a:rPr>
              <a:t> </a:t>
            </a:r>
            <a:r>
              <a:rPr lang="en-US" sz="1600" b="1" dirty="0" err="1">
                <a:solidFill>
                  <a:srgbClr val="191919"/>
                </a:solidFill>
              </a:rPr>
              <a:t>nextUntil</a:t>
            </a:r>
            <a:r>
              <a:rPr lang="en-US" sz="1600" b="1" dirty="0">
                <a:solidFill>
                  <a:srgbClr val="191919"/>
                </a:solidFill>
              </a:rPr>
              <a:t>() Method</a:t>
            </a:r>
          </a:p>
        </p:txBody>
      </p:sp>
      <p:sp>
        <p:nvSpPr>
          <p:cNvPr id="37" name="Isosceles Triangle 36"/>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p:cNvSpPr/>
          <p:nvPr/>
        </p:nvSpPr>
        <p:spPr>
          <a:xfrm>
            <a:off x="1865721" y="2182688"/>
            <a:ext cx="3901924" cy="1865639"/>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The given example returns all siblings between a &lt;h2&gt; &amp; a &lt;h6&gt; element:</a:t>
            </a:r>
          </a:p>
          <a:p>
            <a:pPr lvl="2"/>
            <a:endParaRPr lang="en-US" sz="1400" dirty="0"/>
          </a:p>
          <a:p>
            <a:pPr lvl="2"/>
            <a:r>
              <a:rPr lang="en-US" sz="1400" dirty="0"/>
              <a:t>$(document).ready(function(){</a:t>
            </a:r>
            <a:br>
              <a:rPr lang="en-US" sz="1400" dirty="0"/>
            </a:br>
            <a:r>
              <a:rPr lang="en-US" sz="1400" dirty="0"/>
              <a:t> $("h2").</a:t>
            </a:r>
            <a:r>
              <a:rPr lang="en-US" sz="1400" dirty="0" err="1"/>
              <a:t>nextUntil</a:t>
            </a:r>
            <a:r>
              <a:rPr lang="en-US" sz="1400" dirty="0"/>
              <a:t>("h6");</a:t>
            </a:r>
            <a:br>
              <a:rPr lang="en-US" sz="1400" dirty="0"/>
            </a:br>
            <a:r>
              <a:rPr lang="en-US" sz="1400" dirty="0"/>
              <a:t>});</a:t>
            </a:r>
          </a:p>
        </p:txBody>
      </p:sp>
      <p:pic>
        <p:nvPicPr>
          <p:cNvPr id="42" name="Picture 4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009766" y="2251070"/>
            <a:ext cx="720719" cy="738260"/>
          </a:xfrm>
          <a:prstGeom prst="rect">
            <a:avLst/>
          </a:prstGeom>
          <a:ln>
            <a:noFill/>
          </a:ln>
          <a:effectLst/>
        </p:spPr>
      </p:pic>
      <p:pic>
        <p:nvPicPr>
          <p:cNvPr id="43" name="Picture 4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097800" y="1223894"/>
            <a:ext cx="720719" cy="738260"/>
          </a:xfrm>
          <a:prstGeom prst="rect">
            <a:avLst/>
          </a:prstGeom>
          <a:ln>
            <a:noFill/>
          </a:ln>
          <a:effectLst/>
        </p:spPr>
      </p:pic>
    </p:spTree>
    <p:extLst>
      <p:ext uri="{BB962C8B-B14F-4D97-AF65-F5344CB8AC3E}">
        <p14:creationId xmlns:p14="http://schemas.microsoft.com/office/powerpoint/2010/main" val="409545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nodePh="1">
                                  <p:stCondLst>
                                    <p:cond delay="0"/>
                                  </p:stCondLst>
                                  <p:endCondLst>
                                    <p:cond evt="begin" delay="0">
                                      <p:tn val="28"/>
                                    </p:cond>
                                  </p:end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500"/>
                                        <p:tgtEl>
                                          <p:spTgt spid="3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fade">
                                      <p:cBhvr>
                                        <p:cTn id="60" dur="500"/>
                                        <p:tgtEl>
                                          <p:spTgt spid="2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500"/>
                                        <p:tgtEl>
                                          <p:spTgt spid="2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9" grpId="0" animBg="1"/>
      <p:bldP spid="11" grpId="0"/>
      <p:bldP spid="15" grpId="0"/>
      <p:bldP spid="17" grpId="0" animBg="1"/>
      <p:bldP spid="18" grpId="0" animBg="1"/>
      <p:bldP spid="19" grpId="0" animBg="1"/>
      <p:bldP spid="20" grpId="0" animBg="1"/>
      <p:bldP spid="21" grpId="0" animBg="1"/>
      <p:bldP spid="22" grpId="0"/>
      <p:bldP spid="23" grpId="0"/>
      <p:bldP spid="24" grpId="0"/>
      <p:bldP spid="25" grpId="0"/>
      <p:bldP spid="26" grpId="0"/>
      <p:bldP spid="27" grpId="0"/>
      <p:bldP spid="28" grpId="0" animBg="1"/>
      <p:bldP spid="30" grpId="0" animBg="1"/>
      <p:bldP spid="31" grpId="0" animBg="1"/>
      <p:bldP spid="32" grpId="0"/>
      <p:bldP spid="33" grpId="0"/>
      <p:bldP spid="34" grpId="0"/>
      <p:bldP spid="4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8919710" y="5115086"/>
            <a:ext cx="2663601" cy="523220"/>
          </a:xfrm>
          <a:prstGeom prst="rect">
            <a:avLst/>
          </a:prstGeom>
        </p:spPr>
        <p:txBody>
          <a:bodyPr wrap="square">
            <a:spAutoFit/>
          </a:bodyPr>
          <a:lstStyle/>
          <a:p>
            <a:r>
              <a:rPr lang="en-IN" sz="1400" dirty="0">
                <a:solidFill>
                  <a:schemeClr val="bg1"/>
                </a:solidFill>
              </a:rPr>
              <a:t>The not() method is </a:t>
            </a:r>
            <a:r>
              <a:rPr lang="en-IN" sz="1400" dirty="0" smtClean="0">
                <a:solidFill>
                  <a:schemeClr val="bg1"/>
                </a:solidFill>
              </a:rPr>
              <a:t>just </a:t>
            </a:r>
            <a:r>
              <a:rPr lang="en-IN" sz="1400" dirty="0">
                <a:solidFill>
                  <a:schemeClr val="bg1"/>
                </a:solidFill>
              </a:rPr>
              <a:t>opposite of filter()</a:t>
            </a:r>
          </a:p>
        </p:txBody>
      </p:sp>
      <p:sp>
        <p:nvSpPr>
          <p:cNvPr id="16" name="Rectangle 15"/>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TRAVERSING- FILTERING</a:t>
            </a:r>
            <a:endParaRPr lang="en-US" b="1" dirty="0">
              <a:solidFill>
                <a:schemeClr val="bg1"/>
              </a:solidFill>
              <a:cs typeface="Segoe UI Light" panose="020B0502040204020203" pitchFamily="34" charset="0"/>
            </a:endParaRPr>
          </a:p>
        </p:txBody>
      </p:sp>
      <p:sp>
        <p:nvSpPr>
          <p:cNvPr id="17" name="TextBox 16"/>
          <p:cNvSpPr txBox="1"/>
          <p:nvPr/>
        </p:nvSpPr>
        <p:spPr>
          <a:xfrm>
            <a:off x="608241" y="1121817"/>
            <a:ext cx="3718731" cy="2616101"/>
          </a:xfrm>
          <a:prstGeom prst="rect">
            <a:avLst/>
          </a:prstGeom>
          <a:noFill/>
        </p:spPr>
        <p:txBody>
          <a:bodyPr wrap="square" rtlCol="0">
            <a:spAutoFit/>
          </a:bodyPr>
          <a:lstStyle/>
          <a:p>
            <a:r>
              <a:rPr lang="en-US" dirty="0"/>
              <a:t>Narrow Down The Search</a:t>
            </a:r>
          </a:p>
          <a:p>
            <a:endParaRPr lang="en-IN" dirty="0" smtClean="0"/>
          </a:p>
          <a:p>
            <a:pPr marL="285750" indent="-285750">
              <a:buClr>
                <a:schemeClr val="accent2"/>
              </a:buClr>
              <a:buFont typeface="Wingdings" panose="05000000000000000000" pitchFamily="2" charset="2"/>
              <a:buChar char="ü"/>
            </a:pPr>
            <a:r>
              <a:rPr lang="en-US" sz="1600" dirty="0"/>
              <a:t>The three basic filtering methods like first(), </a:t>
            </a:r>
            <a:r>
              <a:rPr lang="en-US" sz="1600" dirty="0" err="1"/>
              <a:t>eq</a:t>
            </a:r>
            <a:r>
              <a:rPr lang="en-US" sz="1600" dirty="0"/>
              <a:t>() and last() allow you to choose a specific element depending on its location in a group of elements. Other filtering methods such as not () and filter() allow you to choose elements that match, or do not match, certain criterion.</a:t>
            </a:r>
          </a:p>
        </p:txBody>
      </p:sp>
      <p:sp>
        <p:nvSpPr>
          <p:cNvPr id="23" name="Rectangle 22"/>
          <p:cNvSpPr/>
          <p:nvPr/>
        </p:nvSpPr>
        <p:spPr>
          <a:xfrm>
            <a:off x="4507321" y="980865"/>
            <a:ext cx="7307308" cy="3608512"/>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endParaRPr lang="en-US" sz="1400" dirty="0" smtClean="0"/>
          </a:p>
          <a:p>
            <a:pPr lvl="2"/>
            <a:r>
              <a:rPr lang="en-US" sz="1400" dirty="0" smtClean="0"/>
              <a:t>The </a:t>
            </a:r>
            <a:r>
              <a:rPr lang="en-US" sz="1400" dirty="0"/>
              <a:t>most commonly used filtering methods are: </a:t>
            </a:r>
          </a:p>
          <a:p>
            <a:pPr lvl="2"/>
            <a:endParaRPr lang="en-US" sz="1400" dirty="0"/>
          </a:p>
          <a:p>
            <a:pPr marL="1200150" lvl="2" indent="-285750">
              <a:buFont typeface="Wingdings" pitchFamily="2" charset="2"/>
              <a:buChar char="ü"/>
            </a:pPr>
            <a:r>
              <a:rPr lang="en-US" sz="1400" b="1" dirty="0" err="1"/>
              <a:t>jQuery</a:t>
            </a:r>
            <a:r>
              <a:rPr lang="en-US" sz="1400" b="1" dirty="0"/>
              <a:t> first() Method</a:t>
            </a:r>
            <a:r>
              <a:rPr lang="en-US" sz="1400" dirty="0"/>
              <a:t>: Returns the first element from the selected elements.</a:t>
            </a:r>
          </a:p>
          <a:p>
            <a:pPr marL="1200150" lvl="2" indent="-285750">
              <a:buFont typeface="Wingdings" pitchFamily="2" charset="2"/>
              <a:buChar char="ü"/>
            </a:pPr>
            <a:endParaRPr lang="en-US" sz="1400" dirty="0"/>
          </a:p>
          <a:p>
            <a:pPr marL="1200150" lvl="2" indent="-285750">
              <a:buFont typeface="Wingdings" pitchFamily="2" charset="2"/>
              <a:buChar char="ü"/>
            </a:pPr>
            <a:r>
              <a:rPr lang="en-US" sz="1400" b="1" dirty="0" err="1"/>
              <a:t>jQuery</a:t>
            </a:r>
            <a:r>
              <a:rPr lang="en-US" sz="1400" b="1" dirty="0"/>
              <a:t> last() Method</a:t>
            </a:r>
            <a:r>
              <a:rPr lang="en-US" sz="1400" dirty="0"/>
              <a:t>: Returns the last element from the selected elements.</a:t>
            </a:r>
          </a:p>
          <a:p>
            <a:pPr marL="1200150" lvl="2" indent="-285750">
              <a:buFont typeface="Wingdings" pitchFamily="2" charset="2"/>
              <a:buChar char="ü"/>
            </a:pPr>
            <a:endParaRPr lang="en-US" sz="1400" dirty="0"/>
          </a:p>
          <a:p>
            <a:pPr marL="1200150" lvl="2" indent="-285750">
              <a:buFont typeface="Wingdings" pitchFamily="2" charset="2"/>
              <a:buChar char="ü"/>
            </a:pPr>
            <a:r>
              <a:rPr lang="en-US" sz="1400" b="1" dirty="0" err="1"/>
              <a:t>jQuery</a:t>
            </a:r>
            <a:r>
              <a:rPr lang="en-US" sz="1400" b="1" dirty="0"/>
              <a:t> </a:t>
            </a:r>
            <a:r>
              <a:rPr lang="en-US" sz="1400" b="1" dirty="0" err="1"/>
              <a:t>eq</a:t>
            </a:r>
            <a:r>
              <a:rPr lang="en-US" sz="1400" b="1" dirty="0"/>
              <a:t>() Method</a:t>
            </a:r>
            <a:r>
              <a:rPr lang="en-US" sz="1400" dirty="0"/>
              <a:t>: Returns the element with a specific index number from the selected elements.</a:t>
            </a:r>
          </a:p>
          <a:p>
            <a:pPr marL="1200150" lvl="2" indent="-285750">
              <a:buFont typeface="Wingdings" pitchFamily="2" charset="2"/>
              <a:buChar char="ü"/>
            </a:pPr>
            <a:endParaRPr lang="en-US" sz="1400" dirty="0"/>
          </a:p>
          <a:p>
            <a:pPr marL="1200150" lvl="2" indent="-285750">
              <a:buFont typeface="Wingdings" pitchFamily="2" charset="2"/>
              <a:buChar char="ü"/>
            </a:pPr>
            <a:r>
              <a:rPr lang="en-US" sz="1400" b="1" dirty="0" err="1"/>
              <a:t>jQuery</a:t>
            </a:r>
            <a:r>
              <a:rPr lang="en-US" sz="1400" b="1" dirty="0"/>
              <a:t> filter() Method</a:t>
            </a:r>
            <a:r>
              <a:rPr lang="en-US" sz="1400" dirty="0"/>
              <a:t>: Lets you specify a criteria and the elements that do not match that criteria are deleted from the selection, however those that match are be returned.</a:t>
            </a:r>
          </a:p>
          <a:p>
            <a:pPr marL="1200150" lvl="2" indent="-285750">
              <a:buFont typeface="Wingdings" pitchFamily="2" charset="2"/>
              <a:buChar char="ü"/>
            </a:pPr>
            <a:endParaRPr lang="en-US" sz="1400" dirty="0"/>
          </a:p>
          <a:p>
            <a:pPr marL="1200150" lvl="2" indent="-285750">
              <a:buFont typeface="Wingdings" pitchFamily="2" charset="2"/>
              <a:buChar char="ü"/>
            </a:pPr>
            <a:r>
              <a:rPr lang="en-US" sz="1400" b="1" dirty="0" err="1"/>
              <a:t>jQuery</a:t>
            </a:r>
            <a:r>
              <a:rPr lang="en-US" sz="1400" b="1" dirty="0"/>
              <a:t> not() Method</a:t>
            </a:r>
            <a:r>
              <a:rPr lang="en-US" sz="1400" dirty="0"/>
              <a:t>: Returns all elements that do not match the criteria.</a:t>
            </a:r>
          </a:p>
          <a:p>
            <a:pPr lvl="2"/>
            <a:endParaRPr lang="en-US" sz="1400" dirty="0"/>
          </a:p>
        </p:txBody>
      </p:sp>
      <p:pic>
        <p:nvPicPr>
          <p:cNvPr id="24" name="Picture 2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651366" y="1049247"/>
            <a:ext cx="720719" cy="738260"/>
          </a:xfrm>
          <a:prstGeom prst="rect">
            <a:avLst/>
          </a:prstGeom>
          <a:ln>
            <a:noFill/>
          </a:ln>
          <a:effectLst/>
        </p:spPr>
      </p:pic>
      <p:grpSp>
        <p:nvGrpSpPr>
          <p:cNvPr id="25" name="Group 24"/>
          <p:cNvGrpSpPr/>
          <p:nvPr/>
        </p:nvGrpSpPr>
        <p:grpSpPr>
          <a:xfrm>
            <a:off x="671839" y="4849438"/>
            <a:ext cx="4837755" cy="1054516"/>
            <a:chOff x="8163698" y="3898668"/>
            <a:chExt cx="2740849" cy="555394"/>
          </a:xfrm>
        </p:grpSpPr>
        <p:sp>
          <p:nvSpPr>
            <p:cNvPr id="26" name="Rectangle 25"/>
            <p:cNvSpPr/>
            <p:nvPr/>
          </p:nvSpPr>
          <p:spPr>
            <a:xfrm>
              <a:off x="8163698" y="3898668"/>
              <a:ext cx="2740849" cy="555394"/>
            </a:xfrm>
            <a:prstGeom prst="rect">
              <a:avLst/>
            </a:prstGeom>
            <a:solidFill>
              <a:srgbClr val="FFC000"/>
            </a:solidFill>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en-US" sz="1400" dirty="0" smtClean="0">
                  <a:solidFill>
                    <a:schemeClr val="tx1"/>
                  </a:solidFill>
                </a:rPr>
                <a:t>                          </a:t>
              </a:r>
            </a:p>
            <a:p>
              <a:endParaRPr lang="en-US" sz="1400" dirty="0">
                <a:solidFill>
                  <a:schemeClr val="tx1"/>
                </a:solidFill>
              </a:endParaRPr>
            </a:p>
            <a:p>
              <a:r>
                <a:rPr lang="en-US" sz="1400" dirty="0" smtClean="0">
                  <a:solidFill>
                    <a:schemeClr val="tx1"/>
                  </a:solidFill>
                </a:rPr>
                <a:t>                           The </a:t>
              </a:r>
              <a:r>
                <a:rPr lang="en-US" sz="1400" dirty="0">
                  <a:solidFill>
                    <a:schemeClr val="tx1"/>
                  </a:solidFill>
                </a:rPr>
                <a:t>not() method is just opposite of filter()</a:t>
              </a:r>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11899" y="3929244"/>
              <a:ext cx="502741" cy="467356"/>
            </a:xfrm>
            <a:prstGeom prst="rect">
              <a:avLst/>
            </a:prstGeom>
          </p:spPr>
        </p:pic>
      </p:grpSp>
      <p:sp>
        <p:nvSpPr>
          <p:cNvPr id="28" name="Isosceles Triangle 27"/>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7473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2" end="2"/>
                                            </p:txEl>
                                          </p:spTgt>
                                        </p:tgtEl>
                                        <p:attrNameLst>
                                          <p:attrName>style.visibility</p:attrName>
                                        </p:attrNameLst>
                                      </p:cBhvr>
                                      <p:to>
                                        <p:strVal val="visible"/>
                                      </p:to>
                                    </p:set>
                                    <p:animEffect transition="in" filter="fade">
                                      <p:cBhvr>
                                        <p:cTn id="12" dur="500"/>
                                        <p:tgtEl>
                                          <p:spTgt spid="1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12191999" cy="607452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696962" y="341030"/>
            <a:ext cx="2798076" cy="2205606"/>
          </a:xfrm>
          <a:prstGeom prst="rect">
            <a:avLst/>
          </a:prstGeom>
          <a:solidFill>
            <a:srgbClr val="FFFFFF">
              <a:shade val="85000"/>
            </a:srgbClr>
          </a:solidFill>
          <a:ln w="88900" cap="sq">
            <a:solidFill>
              <a:srgbClr val="FFFFFF"/>
            </a:solidFill>
            <a:miter lim="800000"/>
          </a:ln>
          <a:effectLst/>
        </p:spPr>
      </p:pic>
      <p:sp>
        <p:nvSpPr>
          <p:cNvPr id="7" name="TextBox 6"/>
          <p:cNvSpPr txBox="1"/>
          <p:nvPr/>
        </p:nvSpPr>
        <p:spPr>
          <a:xfrm>
            <a:off x="0" y="3517247"/>
            <a:ext cx="11642611" cy="1107996"/>
          </a:xfrm>
          <a:prstGeom prst="rect">
            <a:avLst/>
          </a:prstGeom>
          <a:solidFill>
            <a:schemeClr val="tx1">
              <a:alpha val="90000"/>
            </a:schemeClr>
          </a:solidFill>
        </p:spPr>
        <p:txBody>
          <a:bodyPr wrap="none" rtlCol="0">
            <a:spAutoFit/>
          </a:bodyPr>
          <a:lstStyle/>
          <a:p>
            <a:r>
              <a:rPr lang="en-US" sz="6600" b="1" dirty="0" smtClean="0">
                <a:solidFill>
                  <a:schemeClr val="bg1"/>
                </a:solidFill>
                <a:latin typeface="Calibri" panose="020F0502020204030204" pitchFamily="34" charset="0"/>
                <a:cs typeface="Segoe UI Light" panose="020B0502040204020203" pitchFamily="34" charset="0"/>
              </a:rPr>
              <a:t>GETTING STARTED WITH JQUERY</a:t>
            </a:r>
            <a:endParaRPr lang="en-US" sz="6600" b="1" dirty="0">
              <a:solidFill>
                <a:schemeClr val="bg1"/>
              </a:solidFill>
              <a:latin typeface="Calibri" panose="020F0502020204030204" pitchFamily="34" charset="0"/>
              <a:cs typeface="Segoe UI Light" panose="020B0502040204020203" pitchFamily="34" charset="0"/>
            </a:endParaRPr>
          </a:p>
        </p:txBody>
      </p:sp>
    </p:spTree>
    <p:extLst>
      <p:ext uri="{BB962C8B-B14F-4D97-AF65-F5344CB8AC3E}">
        <p14:creationId xmlns:p14="http://schemas.microsoft.com/office/powerpoint/2010/main" val="30642923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590283" y="1319148"/>
            <a:ext cx="7195316" cy="4443022"/>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p:txBody>
      </p:sp>
      <p:pic>
        <p:nvPicPr>
          <p:cNvPr id="23" name="Picture 2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53039" y="1421731"/>
            <a:ext cx="720719" cy="738260"/>
          </a:xfrm>
          <a:prstGeom prst="rect">
            <a:avLst/>
          </a:prstGeom>
          <a:ln>
            <a:noFill/>
          </a:ln>
          <a:effectLst/>
        </p:spPr>
      </p:pic>
      <p:sp>
        <p:nvSpPr>
          <p:cNvPr id="11" name="TextBox 10"/>
          <p:cNvSpPr txBox="1"/>
          <p:nvPr/>
        </p:nvSpPr>
        <p:spPr>
          <a:xfrm>
            <a:off x="6608192" y="1614037"/>
            <a:ext cx="3359063" cy="307777"/>
          </a:xfrm>
          <a:prstGeom prst="rect">
            <a:avLst/>
          </a:prstGeom>
          <a:noFill/>
        </p:spPr>
        <p:txBody>
          <a:bodyPr wrap="square" rtlCol="0">
            <a:spAutoFit/>
          </a:bodyPr>
          <a:lstStyle/>
          <a:p>
            <a:pPr algn="ctr"/>
            <a:r>
              <a:rPr lang="en-US" sz="1400" b="1" dirty="0" smtClean="0"/>
              <a:t>Output</a:t>
            </a:r>
            <a:endParaRPr lang="en-US" sz="1400" b="1" dirty="0"/>
          </a:p>
        </p:txBody>
      </p:sp>
      <p:sp>
        <p:nvSpPr>
          <p:cNvPr id="40" name="Rectangle 39"/>
          <p:cNvSpPr/>
          <p:nvPr/>
        </p:nvSpPr>
        <p:spPr>
          <a:xfrm>
            <a:off x="5461422" y="2800661"/>
            <a:ext cx="6191250" cy="9295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IN" dirty="0"/>
              <a:t>This is the last paragraph in a div.</a:t>
            </a:r>
          </a:p>
        </p:txBody>
      </p:sp>
      <p:sp>
        <p:nvSpPr>
          <p:cNvPr id="41" name="TextBox 40"/>
          <p:cNvSpPr txBox="1"/>
          <p:nvPr/>
        </p:nvSpPr>
        <p:spPr>
          <a:xfrm>
            <a:off x="5350475" y="1961381"/>
            <a:ext cx="4453666" cy="369332"/>
          </a:xfrm>
          <a:prstGeom prst="rect">
            <a:avLst/>
          </a:prstGeom>
          <a:noFill/>
        </p:spPr>
        <p:txBody>
          <a:bodyPr wrap="square" rtlCol="0">
            <a:spAutoFit/>
          </a:bodyPr>
          <a:lstStyle/>
          <a:p>
            <a:r>
              <a:rPr lang="en-US" dirty="0"/>
              <a:t>This is my homepage</a:t>
            </a:r>
            <a:endParaRPr lang="en-IN" b="1" dirty="0"/>
          </a:p>
        </p:txBody>
      </p:sp>
      <p:sp>
        <p:nvSpPr>
          <p:cNvPr id="42" name="TextBox 41"/>
          <p:cNvSpPr txBox="1"/>
          <p:nvPr/>
        </p:nvSpPr>
        <p:spPr>
          <a:xfrm>
            <a:off x="5461422" y="2409137"/>
            <a:ext cx="2657140" cy="307777"/>
          </a:xfrm>
          <a:prstGeom prst="rect">
            <a:avLst/>
          </a:prstGeom>
          <a:noFill/>
        </p:spPr>
        <p:txBody>
          <a:bodyPr wrap="square" rtlCol="0">
            <a:spAutoFit/>
          </a:bodyPr>
          <a:lstStyle/>
          <a:p>
            <a:r>
              <a:rPr lang="en-US" sz="1400" dirty="0"/>
              <a:t>This is a demo paragraph in body</a:t>
            </a:r>
            <a:endParaRPr lang="en-IN" sz="1400" dirty="0"/>
          </a:p>
        </p:txBody>
      </p:sp>
      <p:sp>
        <p:nvSpPr>
          <p:cNvPr id="43" name="TextBox 42"/>
          <p:cNvSpPr txBox="1"/>
          <p:nvPr/>
        </p:nvSpPr>
        <p:spPr>
          <a:xfrm>
            <a:off x="5585351" y="2976585"/>
            <a:ext cx="5992009" cy="307777"/>
          </a:xfrm>
          <a:prstGeom prst="rect">
            <a:avLst/>
          </a:prstGeom>
          <a:solidFill>
            <a:srgbClr val="FFFF00"/>
          </a:solidFill>
        </p:spPr>
        <p:txBody>
          <a:bodyPr wrap="square" rtlCol="0">
            <a:spAutoFit/>
          </a:bodyPr>
          <a:lstStyle/>
          <a:p>
            <a:r>
              <a:rPr lang="en-US" sz="1400" dirty="0"/>
              <a:t>This is a demo paragraph in a div</a:t>
            </a:r>
            <a:endParaRPr lang="en-IN" sz="1400" dirty="0"/>
          </a:p>
        </p:txBody>
      </p:sp>
      <p:sp>
        <p:nvSpPr>
          <p:cNvPr id="44" name="TextBox 43"/>
          <p:cNvSpPr txBox="1"/>
          <p:nvPr/>
        </p:nvSpPr>
        <p:spPr>
          <a:xfrm>
            <a:off x="5585351" y="3362786"/>
            <a:ext cx="3185598" cy="307777"/>
          </a:xfrm>
          <a:prstGeom prst="rect">
            <a:avLst/>
          </a:prstGeom>
          <a:noFill/>
        </p:spPr>
        <p:txBody>
          <a:bodyPr wrap="square" rtlCol="0">
            <a:spAutoFit/>
          </a:bodyPr>
          <a:lstStyle/>
          <a:p>
            <a:r>
              <a:rPr lang="en-US" sz="1400" dirty="0"/>
              <a:t>This is another demo paragraph in a </a:t>
            </a:r>
            <a:r>
              <a:rPr lang="en-US" sz="1400" dirty="0" smtClean="0"/>
              <a:t>div.</a:t>
            </a:r>
            <a:endParaRPr lang="en-IN" sz="1400" dirty="0"/>
          </a:p>
        </p:txBody>
      </p:sp>
      <p:sp>
        <p:nvSpPr>
          <p:cNvPr id="45" name="Rectangle 44"/>
          <p:cNvSpPr/>
          <p:nvPr/>
        </p:nvSpPr>
        <p:spPr>
          <a:xfrm>
            <a:off x="5464215" y="3815917"/>
            <a:ext cx="6191250" cy="9345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6" name="TextBox 45"/>
          <p:cNvSpPr txBox="1"/>
          <p:nvPr/>
        </p:nvSpPr>
        <p:spPr>
          <a:xfrm>
            <a:off x="5576386" y="3995811"/>
            <a:ext cx="3453205" cy="307777"/>
          </a:xfrm>
          <a:prstGeom prst="rect">
            <a:avLst/>
          </a:prstGeom>
          <a:noFill/>
        </p:spPr>
        <p:txBody>
          <a:bodyPr wrap="square" rtlCol="0">
            <a:spAutoFit/>
          </a:bodyPr>
          <a:lstStyle/>
          <a:p>
            <a:r>
              <a:rPr lang="en-US" sz="1400" dirty="0"/>
              <a:t>This is the a demo paragraph in another div</a:t>
            </a:r>
            <a:endParaRPr lang="en-IN" sz="1400" dirty="0"/>
          </a:p>
        </p:txBody>
      </p:sp>
      <p:sp>
        <p:nvSpPr>
          <p:cNvPr id="47" name="TextBox 46"/>
          <p:cNvSpPr txBox="1"/>
          <p:nvPr/>
        </p:nvSpPr>
        <p:spPr>
          <a:xfrm>
            <a:off x="5576386" y="4327750"/>
            <a:ext cx="3622580" cy="307777"/>
          </a:xfrm>
          <a:prstGeom prst="rect">
            <a:avLst/>
          </a:prstGeom>
          <a:noFill/>
        </p:spPr>
        <p:txBody>
          <a:bodyPr wrap="square" rtlCol="0">
            <a:spAutoFit/>
          </a:bodyPr>
          <a:lstStyle/>
          <a:p>
            <a:r>
              <a:rPr lang="en-US" sz="1400" dirty="0"/>
              <a:t>This is another demo paragraph in another div</a:t>
            </a:r>
            <a:endParaRPr lang="en-IN" sz="1100" dirty="0"/>
          </a:p>
        </p:txBody>
      </p:sp>
      <p:sp>
        <p:nvSpPr>
          <p:cNvPr id="48" name="TextBox 47"/>
          <p:cNvSpPr txBox="1"/>
          <p:nvPr/>
        </p:nvSpPr>
        <p:spPr>
          <a:xfrm>
            <a:off x="5464215" y="4850188"/>
            <a:ext cx="3453205" cy="523220"/>
          </a:xfrm>
          <a:prstGeom prst="rect">
            <a:avLst/>
          </a:prstGeom>
          <a:noFill/>
        </p:spPr>
        <p:txBody>
          <a:bodyPr wrap="square" rtlCol="0">
            <a:spAutoFit/>
          </a:bodyPr>
          <a:lstStyle/>
          <a:p>
            <a:r>
              <a:rPr lang="en-US" sz="1400" dirty="0" smtClean="0"/>
              <a:t>This is the last paragraph in body.</a:t>
            </a:r>
            <a:endParaRPr lang="en-IN" sz="1400" dirty="0" smtClean="0"/>
          </a:p>
          <a:p>
            <a:endParaRPr lang="en-IN" sz="1400" dirty="0"/>
          </a:p>
        </p:txBody>
      </p:sp>
      <p:sp>
        <p:nvSpPr>
          <p:cNvPr id="19" name="Rectangle 18"/>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TRAVERSING- FILTERING</a:t>
            </a:r>
            <a:endParaRPr lang="en-US" b="1" dirty="0">
              <a:solidFill>
                <a:schemeClr val="bg1"/>
              </a:solidFill>
              <a:cs typeface="Segoe UI Light" panose="020B0502040204020203" pitchFamily="34" charset="0"/>
            </a:endParaRPr>
          </a:p>
        </p:txBody>
      </p:sp>
      <p:sp>
        <p:nvSpPr>
          <p:cNvPr id="20" name="Rectangle 19"/>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err="1">
                <a:solidFill>
                  <a:srgbClr val="191919"/>
                </a:solidFill>
              </a:rPr>
              <a:t>jQuery</a:t>
            </a:r>
            <a:r>
              <a:rPr lang="en-US" sz="1600" b="1" dirty="0">
                <a:solidFill>
                  <a:srgbClr val="191919"/>
                </a:solidFill>
              </a:rPr>
              <a:t> first() Method</a:t>
            </a:r>
          </a:p>
        </p:txBody>
      </p:sp>
      <p:sp>
        <p:nvSpPr>
          <p:cNvPr id="21" name="Isosceles Triangle 20"/>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702872" y="2590836"/>
            <a:ext cx="3665925" cy="1865639"/>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The given example selects first &lt;p&gt; element inside first &lt;div&gt; element:</a:t>
            </a:r>
          </a:p>
          <a:p>
            <a:pPr lvl="2"/>
            <a:endParaRPr lang="en-US" sz="1400" dirty="0"/>
          </a:p>
          <a:p>
            <a:pPr lvl="2"/>
            <a:r>
              <a:rPr lang="en-US" sz="1400" dirty="0"/>
              <a:t>$(document).ready(function(){</a:t>
            </a:r>
            <a:br>
              <a:rPr lang="en-US" sz="1400" dirty="0"/>
            </a:br>
            <a:r>
              <a:rPr lang="en-US" sz="1400" dirty="0"/>
              <a:t> $("div p").first();</a:t>
            </a:r>
            <a:br>
              <a:rPr lang="en-US" sz="1400" dirty="0"/>
            </a:br>
            <a:r>
              <a:rPr lang="en-US" sz="1400" dirty="0"/>
              <a:t>});</a:t>
            </a:r>
          </a:p>
        </p:txBody>
      </p:sp>
      <p:pic>
        <p:nvPicPr>
          <p:cNvPr id="25" name="Picture 2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46917" y="2659218"/>
            <a:ext cx="720719" cy="738260"/>
          </a:xfrm>
          <a:prstGeom prst="rect">
            <a:avLst/>
          </a:prstGeom>
          <a:ln>
            <a:noFill/>
          </a:ln>
          <a:effectLst/>
        </p:spPr>
      </p:pic>
    </p:spTree>
    <p:extLst>
      <p:ext uri="{BB962C8B-B14F-4D97-AF65-F5344CB8AC3E}">
        <p14:creationId xmlns:p14="http://schemas.microsoft.com/office/powerpoint/2010/main" val="118662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500"/>
                                        <p:tgtEl>
                                          <p:spTgt spid="4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500"/>
                                        <p:tgtEl>
                                          <p:spTgt spid="4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fade">
                                      <p:cBhvr>
                                        <p:cTn id="45" dur="500"/>
                                        <p:tgtEl>
                                          <p:spTgt spid="4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1" grpId="0"/>
      <p:bldP spid="40" grpId="0" animBg="1"/>
      <p:bldP spid="41" grpId="0"/>
      <p:bldP spid="42" grpId="0"/>
      <p:bldP spid="43" grpId="0" animBg="1"/>
      <p:bldP spid="44" grpId="0"/>
      <p:bldP spid="45" grpId="0" animBg="1"/>
      <p:bldP spid="46" grpId="0"/>
      <p:bldP spid="47" grpId="0"/>
      <p:bldP spid="48" grpId="0"/>
      <p:bldP spid="2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582640" y="1376363"/>
            <a:ext cx="7369487" cy="4443022"/>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p:txBody>
      </p:sp>
      <p:pic>
        <p:nvPicPr>
          <p:cNvPr id="23" name="Picture 2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45397" y="1478946"/>
            <a:ext cx="720719" cy="738260"/>
          </a:xfrm>
          <a:prstGeom prst="rect">
            <a:avLst/>
          </a:prstGeom>
          <a:ln>
            <a:noFill/>
          </a:ln>
          <a:effectLst/>
        </p:spPr>
      </p:pic>
      <p:sp>
        <p:nvSpPr>
          <p:cNvPr id="11" name="TextBox 10"/>
          <p:cNvSpPr txBox="1"/>
          <p:nvPr/>
        </p:nvSpPr>
        <p:spPr>
          <a:xfrm>
            <a:off x="6468326" y="1523529"/>
            <a:ext cx="3359063" cy="307777"/>
          </a:xfrm>
          <a:prstGeom prst="rect">
            <a:avLst/>
          </a:prstGeom>
          <a:noFill/>
        </p:spPr>
        <p:txBody>
          <a:bodyPr wrap="square" rtlCol="0">
            <a:spAutoFit/>
          </a:bodyPr>
          <a:lstStyle/>
          <a:p>
            <a:pPr algn="ctr"/>
            <a:r>
              <a:rPr lang="en-US" sz="1400" b="1" dirty="0" smtClean="0"/>
              <a:t>Output</a:t>
            </a:r>
            <a:endParaRPr lang="en-US" sz="1400" b="1" dirty="0"/>
          </a:p>
        </p:txBody>
      </p:sp>
      <p:sp>
        <p:nvSpPr>
          <p:cNvPr id="40" name="Rectangle 39"/>
          <p:cNvSpPr/>
          <p:nvPr/>
        </p:nvSpPr>
        <p:spPr>
          <a:xfrm>
            <a:off x="5412901" y="2816838"/>
            <a:ext cx="6191250" cy="9121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en-IN"/>
              <a:t>This is the last paragraph in a div.</a:t>
            </a:r>
            <a:endParaRPr lang="en-IN" dirty="0"/>
          </a:p>
        </p:txBody>
      </p:sp>
      <p:sp>
        <p:nvSpPr>
          <p:cNvPr id="41" name="TextBox 40"/>
          <p:cNvSpPr txBox="1"/>
          <p:nvPr/>
        </p:nvSpPr>
        <p:spPr>
          <a:xfrm>
            <a:off x="5396754" y="1957564"/>
            <a:ext cx="4453666" cy="369332"/>
          </a:xfrm>
          <a:prstGeom prst="rect">
            <a:avLst/>
          </a:prstGeom>
          <a:noFill/>
        </p:spPr>
        <p:txBody>
          <a:bodyPr wrap="square" rtlCol="0">
            <a:spAutoFit/>
          </a:bodyPr>
          <a:lstStyle/>
          <a:p>
            <a:r>
              <a:rPr lang="en-US" dirty="0"/>
              <a:t>This is my homepage</a:t>
            </a:r>
            <a:endParaRPr lang="en-IN" b="1" dirty="0"/>
          </a:p>
        </p:txBody>
      </p:sp>
      <p:sp>
        <p:nvSpPr>
          <p:cNvPr id="42" name="TextBox 41"/>
          <p:cNvSpPr txBox="1"/>
          <p:nvPr/>
        </p:nvSpPr>
        <p:spPr>
          <a:xfrm>
            <a:off x="5435189" y="2432661"/>
            <a:ext cx="2657140" cy="307777"/>
          </a:xfrm>
          <a:prstGeom prst="rect">
            <a:avLst/>
          </a:prstGeom>
          <a:noFill/>
        </p:spPr>
        <p:txBody>
          <a:bodyPr wrap="square" rtlCol="0">
            <a:spAutoFit/>
          </a:bodyPr>
          <a:lstStyle/>
          <a:p>
            <a:r>
              <a:rPr lang="en-US" sz="1400" dirty="0"/>
              <a:t>This is a demo paragraph in body</a:t>
            </a:r>
            <a:endParaRPr lang="en-IN" sz="1400" dirty="0"/>
          </a:p>
        </p:txBody>
      </p:sp>
      <p:sp>
        <p:nvSpPr>
          <p:cNvPr id="43" name="TextBox 42"/>
          <p:cNvSpPr txBox="1"/>
          <p:nvPr/>
        </p:nvSpPr>
        <p:spPr>
          <a:xfrm>
            <a:off x="5534809" y="2942349"/>
            <a:ext cx="5992009" cy="523220"/>
          </a:xfrm>
          <a:prstGeom prst="rect">
            <a:avLst/>
          </a:prstGeom>
          <a:solidFill>
            <a:schemeClr val="bg1"/>
          </a:solidFill>
        </p:spPr>
        <p:txBody>
          <a:bodyPr wrap="square" rtlCol="0">
            <a:spAutoFit/>
          </a:bodyPr>
          <a:lstStyle/>
          <a:p>
            <a:r>
              <a:rPr lang="en-US" sz="1400" dirty="0"/>
              <a:t>This is a demo paragraph in a div</a:t>
            </a:r>
            <a:endParaRPr lang="en-IN" sz="1400" dirty="0"/>
          </a:p>
          <a:p>
            <a:r>
              <a:rPr lang="en-IN" sz="1400" dirty="0" smtClean="0"/>
              <a:t>.</a:t>
            </a:r>
            <a:endParaRPr lang="en-IN" sz="1400" dirty="0"/>
          </a:p>
        </p:txBody>
      </p:sp>
      <p:sp>
        <p:nvSpPr>
          <p:cNvPr id="44" name="TextBox 43"/>
          <p:cNvSpPr txBox="1"/>
          <p:nvPr/>
        </p:nvSpPr>
        <p:spPr>
          <a:xfrm>
            <a:off x="5547358" y="3350408"/>
            <a:ext cx="3107015" cy="307777"/>
          </a:xfrm>
          <a:prstGeom prst="rect">
            <a:avLst/>
          </a:prstGeom>
          <a:noFill/>
        </p:spPr>
        <p:txBody>
          <a:bodyPr wrap="square" rtlCol="0">
            <a:spAutoFit/>
          </a:bodyPr>
          <a:lstStyle/>
          <a:p>
            <a:r>
              <a:rPr lang="en-US" sz="1400" dirty="0"/>
              <a:t>This is another demo paragraph in a div</a:t>
            </a:r>
            <a:endParaRPr lang="en-IN" sz="1400" dirty="0"/>
          </a:p>
        </p:txBody>
      </p:sp>
      <p:sp>
        <p:nvSpPr>
          <p:cNvPr id="45" name="Rectangle 44"/>
          <p:cNvSpPr/>
          <p:nvPr/>
        </p:nvSpPr>
        <p:spPr>
          <a:xfrm>
            <a:off x="5447738" y="3872485"/>
            <a:ext cx="6191250" cy="916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6" name="TextBox 45"/>
          <p:cNvSpPr txBox="1"/>
          <p:nvPr/>
        </p:nvSpPr>
        <p:spPr>
          <a:xfrm>
            <a:off x="5547360" y="4022190"/>
            <a:ext cx="3453205" cy="307777"/>
          </a:xfrm>
          <a:prstGeom prst="rect">
            <a:avLst/>
          </a:prstGeom>
          <a:noFill/>
        </p:spPr>
        <p:txBody>
          <a:bodyPr wrap="square" rtlCol="0">
            <a:spAutoFit/>
          </a:bodyPr>
          <a:lstStyle/>
          <a:p>
            <a:r>
              <a:rPr lang="en-US" sz="1400" dirty="0"/>
              <a:t>This is the a demo paragraph in another div</a:t>
            </a:r>
            <a:endParaRPr lang="en-IN" sz="1400" dirty="0"/>
          </a:p>
        </p:txBody>
      </p:sp>
      <p:sp>
        <p:nvSpPr>
          <p:cNvPr id="47" name="TextBox 46"/>
          <p:cNvSpPr txBox="1"/>
          <p:nvPr/>
        </p:nvSpPr>
        <p:spPr>
          <a:xfrm>
            <a:off x="5547359" y="4354129"/>
            <a:ext cx="5992009" cy="307777"/>
          </a:xfrm>
          <a:prstGeom prst="rect">
            <a:avLst/>
          </a:prstGeom>
          <a:solidFill>
            <a:srgbClr val="FFFF00"/>
          </a:solidFill>
        </p:spPr>
        <p:txBody>
          <a:bodyPr wrap="square" rtlCol="0">
            <a:spAutoFit/>
          </a:bodyPr>
          <a:lstStyle>
            <a:defPPr>
              <a:defRPr lang="en-US"/>
            </a:defPPr>
            <a:lvl1pPr>
              <a:defRPr sz="1400"/>
            </a:lvl1pPr>
          </a:lstStyle>
          <a:p>
            <a:r>
              <a:rPr lang="en-US" dirty="0"/>
              <a:t>This is another demo paragraph in another div</a:t>
            </a:r>
            <a:endParaRPr lang="en-IN" sz="1100" dirty="0"/>
          </a:p>
        </p:txBody>
      </p:sp>
      <p:sp>
        <p:nvSpPr>
          <p:cNvPr id="48" name="TextBox 47"/>
          <p:cNvSpPr txBox="1"/>
          <p:nvPr/>
        </p:nvSpPr>
        <p:spPr>
          <a:xfrm>
            <a:off x="5435189" y="4876567"/>
            <a:ext cx="3453205" cy="523220"/>
          </a:xfrm>
          <a:prstGeom prst="rect">
            <a:avLst/>
          </a:prstGeom>
          <a:noFill/>
        </p:spPr>
        <p:txBody>
          <a:bodyPr wrap="square" rtlCol="0">
            <a:spAutoFit/>
          </a:bodyPr>
          <a:lstStyle/>
          <a:p>
            <a:r>
              <a:rPr lang="en-US" sz="1400" dirty="0"/>
              <a:t>This is the last paragraph in body.</a:t>
            </a:r>
            <a:endParaRPr lang="en-IN" sz="1400" dirty="0"/>
          </a:p>
          <a:p>
            <a:endParaRPr lang="en-IN" sz="1400" dirty="0"/>
          </a:p>
        </p:txBody>
      </p:sp>
      <p:sp>
        <p:nvSpPr>
          <p:cNvPr id="19" name="Rectangle 18"/>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TRAVERSING- FILTERING</a:t>
            </a:r>
            <a:endParaRPr lang="en-US" b="1" dirty="0">
              <a:solidFill>
                <a:schemeClr val="bg1"/>
              </a:solidFill>
              <a:cs typeface="Segoe UI Light" panose="020B0502040204020203" pitchFamily="34" charset="0"/>
            </a:endParaRPr>
          </a:p>
        </p:txBody>
      </p:sp>
      <p:sp>
        <p:nvSpPr>
          <p:cNvPr id="20" name="Rectangle 19"/>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err="1">
                <a:solidFill>
                  <a:srgbClr val="191919"/>
                </a:solidFill>
              </a:rPr>
              <a:t>jQuery</a:t>
            </a:r>
            <a:r>
              <a:rPr lang="en-US" sz="1600" b="1" dirty="0">
                <a:solidFill>
                  <a:srgbClr val="191919"/>
                </a:solidFill>
              </a:rPr>
              <a:t> last() Method</a:t>
            </a:r>
          </a:p>
        </p:txBody>
      </p:sp>
      <p:sp>
        <p:nvSpPr>
          <p:cNvPr id="21" name="Isosceles Triangle 20"/>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695325" y="2586549"/>
            <a:ext cx="3665925" cy="1865639"/>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The given example selects last &lt;p&gt; element inside last &lt;div&gt; element:</a:t>
            </a:r>
          </a:p>
          <a:p>
            <a:pPr lvl="2"/>
            <a:endParaRPr lang="en-US" sz="1400" dirty="0"/>
          </a:p>
          <a:p>
            <a:pPr lvl="2"/>
            <a:r>
              <a:rPr lang="en-US" sz="1400" dirty="0"/>
              <a:t>$(document).ready(function(){</a:t>
            </a:r>
            <a:br>
              <a:rPr lang="en-US" sz="1400" dirty="0"/>
            </a:br>
            <a:r>
              <a:rPr lang="en-US" sz="1400" dirty="0"/>
              <a:t> $("div p").last();</a:t>
            </a:r>
            <a:br>
              <a:rPr lang="en-US" sz="1400" dirty="0"/>
            </a:br>
            <a:r>
              <a:rPr lang="en-US" sz="1400" dirty="0"/>
              <a:t>});</a:t>
            </a:r>
          </a:p>
        </p:txBody>
      </p:sp>
      <p:pic>
        <p:nvPicPr>
          <p:cNvPr id="25" name="Picture 2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39370" y="2654931"/>
            <a:ext cx="720719" cy="738260"/>
          </a:xfrm>
          <a:prstGeom prst="rect">
            <a:avLst/>
          </a:prstGeom>
          <a:ln>
            <a:noFill/>
          </a:ln>
          <a:effectLst/>
        </p:spPr>
      </p:pic>
    </p:spTree>
    <p:extLst>
      <p:ext uri="{BB962C8B-B14F-4D97-AF65-F5344CB8AC3E}">
        <p14:creationId xmlns:p14="http://schemas.microsoft.com/office/powerpoint/2010/main" val="188069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500"/>
                                        <p:tgtEl>
                                          <p:spTgt spid="4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1" grpId="0"/>
      <p:bldP spid="40" grpId="0" animBg="1"/>
      <p:bldP spid="41" grpId="0"/>
      <p:bldP spid="42" grpId="0"/>
      <p:bldP spid="43" grpId="0" animBg="1"/>
      <p:bldP spid="44" grpId="0"/>
      <p:bldP spid="45" grpId="0" animBg="1"/>
      <p:bldP spid="46" grpId="0"/>
      <p:bldP spid="47" grpId="0" animBg="1"/>
      <p:bldP spid="48" grpId="0"/>
      <p:bldP spid="2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622227" y="1376363"/>
            <a:ext cx="6250193" cy="4443022"/>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p:txBody>
      </p:sp>
      <p:pic>
        <p:nvPicPr>
          <p:cNvPr id="18" name="Picture 1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706439" y="1507974"/>
            <a:ext cx="720719" cy="738260"/>
          </a:xfrm>
          <a:prstGeom prst="rect">
            <a:avLst/>
          </a:prstGeom>
          <a:ln>
            <a:noFill/>
          </a:ln>
          <a:effectLst/>
        </p:spPr>
      </p:pic>
      <p:sp>
        <p:nvSpPr>
          <p:cNvPr id="7" name="TextBox 6"/>
          <p:cNvSpPr txBox="1"/>
          <p:nvPr/>
        </p:nvSpPr>
        <p:spPr>
          <a:xfrm>
            <a:off x="7269577" y="3315626"/>
            <a:ext cx="4493654" cy="369332"/>
          </a:xfrm>
          <a:prstGeom prst="rect">
            <a:avLst/>
          </a:prstGeom>
          <a:solidFill>
            <a:srgbClr val="FFFF00"/>
          </a:solidFill>
        </p:spPr>
        <p:txBody>
          <a:bodyPr wrap="square" rtlCol="0">
            <a:spAutoFit/>
          </a:bodyPr>
          <a:lstStyle/>
          <a:p>
            <a:endParaRPr lang="en-IN" dirty="0"/>
          </a:p>
        </p:txBody>
      </p:sp>
      <p:sp>
        <p:nvSpPr>
          <p:cNvPr id="11" name="TextBox 10"/>
          <p:cNvSpPr txBox="1"/>
          <p:nvPr/>
        </p:nvSpPr>
        <p:spPr>
          <a:xfrm>
            <a:off x="6717217" y="1708949"/>
            <a:ext cx="3359063" cy="307777"/>
          </a:xfrm>
          <a:prstGeom prst="rect">
            <a:avLst/>
          </a:prstGeom>
          <a:noFill/>
        </p:spPr>
        <p:txBody>
          <a:bodyPr wrap="square" rtlCol="0">
            <a:spAutoFit/>
          </a:bodyPr>
          <a:lstStyle/>
          <a:p>
            <a:pPr algn="ctr"/>
            <a:r>
              <a:rPr lang="en-US" sz="1400" b="1" dirty="0" smtClean="0"/>
              <a:t>Output</a:t>
            </a:r>
            <a:endParaRPr lang="en-US" sz="1400" b="1" dirty="0"/>
          </a:p>
        </p:txBody>
      </p:sp>
      <p:sp>
        <p:nvSpPr>
          <p:cNvPr id="3" name="Rectangle 2"/>
          <p:cNvSpPr/>
          <p:nvPr/>
        </p:nvSpPr>
        <p:spPr>
          <a:xfrm>
            <a:off x="7366940" y="2113759"/>
            <a:ext cx="4519994" cy="1918987"/>
          </a:xfrm>
          <a:prstGeom prst="rect">
            <a:avLst/>
          </a:prstGeom>
        </p:spPr>
        <p:txBody>
          <a:bodyPr wrap="square">
            <a:spAutoFit/>
          </a:bodyPr>
          <a:lstStyle/>
          <a:p>
            <a:pPr>
              <a:lnSpc>
                <a:spcPct val="115000"/>
              </a:lnSpc>
              <a:spcBef>
                <a:spcPts val="2400"/>
              </a:spcBef>
              <a:spcAft>
                <a:spcPts val="0"/>
              </a:spcAft>
            </a:pPr>
            <a:r>
              <a:rPr lang="en-GB" sz="1600" b="1" dirty="0"/>
              <a:t>This is my homepage</a:t>
            </a:r>
            <a:endParaRPr lang="en-IN" sz="1400" b="1" kern="0" dirty="0">
              <a:solidFill>
                <a:srgbClr val="365F91"/>
              </a:solidFill>
              <a:ea typeface="Times New Roman" panose="02020603050405020304" pitchFamily="18" charset="0"/>
              <a:cs typeface="Times New Roman" panose="02020603050405020304" pitchFamily="18" charset="0"/>
            </a:endParaRPr>
          </a:p>
          <a:p>
            <a:r>
              <a:rPr lang="en-GB" sz="1400" dirty="0"/>
              <a:t>I am Donald </a:t>
            </a:r>
            <a:r>
              <a:rPr lang="en-US" sz="1400" dirty="0" smtClean="0">
                <a:solidFill>
                  <a:srgbClr val="000000"/>
                </a:solidFill>
                <a:ea typeface="Times New Roman" panose="02020603050405020304" pitchFamily="18" charset="0"/>
              </a:rPr>
              <a:t> </a:t>
            </a:r>
            <a:r>
              <a:rPr lang="en-US" sz="1400" dirty="0">
                <a:solidFill>
                  <a:srgbClr val="000000"/>
                </a:solidFill>
                <a:ea typeface="Times New Roman" panose="02020603050405020304" pitchFamily="18" charset="0"/>
              </a:rPr>
              <a:t>(index 0</a:t>
            </a:r>
            <a:r>
              <a:rPr lang="en-US" sz="1400" dirty="0" smtClean="0">
                <a:solidFill>
                  <a:srgbClr val="000000"/>
                </a:solidFill>
                <a:ea typeface="Times New Roman" panose="02020603050405020304" pitchFamily="18" charset="0"/>
              </a:rPr>
              <a:t>).</a:t>
            </a:r>
          </a:p>
          <a:p>
            <a:endParaRPr lang="en-IN" sz="1400" dirty="0">
              <a:ea typeface="Times New Roman" panose="02020603050405020304" pitchFamily="18" charset="0"/>
            </a:endParaRPr>
          </a:p>
          <a:p>
            <a:r>
              <a:rPr lang="en-GB" sz="1400" dirty="0"/>
              <a:t>Donald Darwin</a:t>
            </a:r>
            <a:r>
              <a:rPr lang="en-IN" sz="1400" dirty="0" smtClean="0">
                <a:ea typeface="Times New Roman" panose="02020603050405020304" pitchFamily="18" charset="0"/>
              </a:rPr>
              <a:t>(index 1).</a:t>
            </a:r>
            <a:endParaRPr lang="en-IN" sz="1400" dirty="0">
              <a:ea typeface="Times New Roman" panose="02020603050405020304" pitchFamily="18" charset="0"/>
            </a:endParaRPr>
          </a:p>
          <a:p>
            <a:endParaRPr lang="en-US" sz="1400" dirty="0" smtClean="0">
              <a:solidFill>
                <a:srgbClr val="000000"/>
              </a:solidFill>
              <a:ea typeface="Times New Roman" panose="02020603050405020304" pitchFamily="18" charset="0"/>
            </a:endParaRPr>
          </a:p>
          <a:p>
            <a:r>
              <a:rPr lang="en-GB" sz="1400" dirty="0"/>
              <a:t>I live in Dhaka </a:t>
            </a:r>
            <a:r>
              <a:rPr lang="en-US" sz="1400" dirty="0" smtClean="0">
                <a:solidFill>
                  <a:srgbClr val="000000"/>
                </a:solidFill>
                <a:ea typeface="Times New Roman" panose="02020603050405020304" pitchFamily="18" charset="0"/>
              </a:rPr>
              <a:t>(</a:t>
            </a:r>
            <a:r>
              <a:rPr lang="en-US" sz="1400" dirty="0">
                <a:solidFill>
                  <a:srgbClr val="000000"/>
                </a:solidFill>
                <a:ea typeface="Times New Roman" panose="02020603050405020304" pitchFamily="18" charset="0"/>
              </a:rPr>
              <a:t>index 2</a:t>
            </a:r>
            <a:r>
              <a:rPr lang="en-US" sz="1400" dirty="0" smtClean="0">
                <a:solidFill>
                  <a:srgbClr val="000000"/>
                </a:solidFill>
                <a:ea typeface="Times New Roman" panose="02020603050405020304" pitchFamily="18" charset="0"/>
              </a:rPr>
              <a:t>).</a:t>
            </a:r>
          </a:p>
          <a:p>
            <a:endParaRPr lang="en-IN" sz="1400" dirty="0">
              <a:ea typeface="Times New Roman" panose="02020603050405020304" pitchFamily="18" charset="0"/>
            </a:endParaRPr>
          </a:p>
          <a:p>
            <a:r>
              <a:rPr lang="en-GB" sz="1400" dirty="0"/>
              <a:t>I love Cricket a lot </a:t>
            </a:r>
            <a:r>
              <a:rPr lang="en-US" sz="1400" dirty="0" smtClean="0">
                <a:solidFill>
                  <a:srgbClr val="000000"/>
                </a:solidFill>
                <a:ea typeface="Times New Roman" panose="02020603050405020304" pitchFamily="18" charset="0"/>
              </a:rPr>
              <a:t> </a:t>
            </a:r>
            <a:r>
              <a:rPr lang="en-US" sz="1400" dirty="0">
                <a:solidFill>
                  <a:srgbClr val="000000"/>
                </a:solidFill>
                <a:ea typeface="Times New Roman" panose="02020603050405020304" pitchFamily="18" charset="0"/>
              </a:rPr>
              <a:t>(index 3).</a:t>
            </a:r>
            <a:endParaRPr lang="en-IN" sz="1400" dirty="0">
              <a:effectLst/>
              <a:ea typeface="Times New Roman" panose="02020603050405020304" pitchFamily="18" charset="0"/>
            </a:endParaRPr>
          </a:p>
        </p:txBody>
      </p:sp>
      <p:sp>
        <p:nvSpPr>
          <p:cNvPr id="14" name="Rectangle 13"/>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TRAVERSING- FILTERING</a:t>
            </a:r>
            <a:endParaRPr lang="en-US" b="1" dirty="0">
              <a:solidFill>
                <a:schemeClr val="bg1"/>
              </a:solidFill>
              <a:cs typeface="Segoe UI Light" panose="020B0502040204020203" pitchFamily="34" charset="0"/>
            </a:endParaRPr>
          </a:p>
        </p:txBody>
      </p:sp>
      <p:sp>
        <p:nvSpPr>
          <p:cNvPr id="15" name="Rectangle 14"/>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err="1">
                <a:solidFill>
                  <a:srgbClr val="191919"/>
                </a:solidFill>
              </a:rPr>
              <a:t>jQuery</a:t>
            </a:r>
            <a:r>
              <a:rPr lang="en-US" sz="1600" b="1" dirty="0">
                <a:solidFill>
                  <a:srgbClr val="191919"/>
                </a:solidFill>
              </a:rPr>
              <a:t> </a:t>
            </a:r>
            <a:r>
              <a:rPr lang="en-US" sz="1600" b="1" dirty="0" err="1">
                <a:solidFill>
                  <a:srgbClr val="191919"/>
                </a:solidFill>
              </a:rPr>
              <a:t>eq</a:t>
            </a:r>
            <a:r>
              <a:rPr lang="en-US" sz="1600" b="1" dirty="0">
                <a:solidFill>
                  <a:srgbClr val="191919"/>
                </a:solidFill>
              </a:rPr>
              <a:t>() Method</a:t>
            </a:r>
          </a:p>
        </p:txBody>
      </p:sp>
      <p:sp>
        <p:nvSpPr>
          <p:cNvPr id="16" name="Isosceles Triangle 15"/>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695325" y="2589628"/>
            <a:ext cx="3977597" cy="2453695"/>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The index numbers begin at 0. Therefore, the first element will hold the index number 0, not 1. The given example selects second &lt;p&gt; element (index number 1):</a:t>
            </a:r>
          </a:p>
          <a:p>
            <a:pPr lvl="2"/>
            <a:endParaRPr lang="en-US" sz="1400" dirty="0"/>
          </a:p>
          <a:p>
            <a:pPr lvl="2"/>
            <a:r>
              <a:rPr lang="en-US" sz="1400" dirty="0"/>
              <a:t>$(document).ready(function(){</a:t>
            </a:r>
            <a:br>
              <a:rPr lang="en-US" sz="1400" dirty="0"/>
            </a:br>
            <a:r>
              <a:rPr lang="en-US" sz="1400" dirty="0"/>
              <a:t> $("p").</a:t>
            </a:r>
            <a:r>
              <a:rPr lang="en-US" sz="1400" dirty="0" err="1"/>
              <a:t>eq</a:t>
            </a:r>
            <a:r>
              <a:rPr lang="en-US" sz="1400" dirty="0"/>
              <a:t>(2);</a:t>
            </a:r>
            <a:br>
              <a:rPr lang="en-US" sz="1400" dirty="0"/>
            </a:br>
            <a:r>
              <a:rPr lang="en-US" sz="1400" dirty="0"/>
              <a:t>});</a:t>
            </a:r>
          </a:p>
        </p:txBody>
      </p:sp>
      <p:pic>
        <p:nvPicPr>
          <p:cNvPr id="20" name="Picture 1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39370" y="2658010"/>
            <a:ext cx="720719" cy="738260"/>
          </a:xfrm>
          <a:prstGeom prst="rect">
            <a:avLst/>
          </a:prstGeom>
          <a:ln>
            <a:noFill/>
          </a:ln>
          <a:effectLst/>
        </p:spPr>
      </p:pic>
    </p:spTree>
    <p:extLst>
      <p:ext uri="{BB962C8B-B14F-4D97-AF65-F5344CB8AC3E}">
        <p14:creationId xmlns:p14="http://schemas.microsoft.com/office/powerpoint/2010/main" val="283290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animBg="1"/>
      <p:bldP spid="11" grpId="0"/>
      <p:bldP spid="3" grpId="0"/>
      <p:bldP spid="1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5425870" y="1376363"/>
            <a:ext cx="6250193" cy="4443022"/>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p:txBody>
      </p:sp>
      <p:pic>
        <p:nvPicPr>
          <p:cNvPr id="20" name="Picture 1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510082" y="1507974"/>
            <a:ext cx="720719" cy="738260"/>
          </a:xfrm>
          <a:prstGeom prst="rect">
            <a:avLst/>
          </a:prstGeom>
          <a:ln>
            <a:noFill/>
          </a:ln>
          <a:effectLst/>
        </p:spPr>
      </p:pic>
      <p:sp>
        <p:nvSpPr>
          <p:cNvPr id="11" name="TextBox 10"/>
          <p:cNvSpPr txBox="1"/>
          <p:nvPr/>
        </p:nvSpPr>
        <p:spPr>
          <a:xfrm>
            <a:off x="6495798" y="1761923"/>
            <a:ext cx="3359063" cy="307777"/>
          </a:xfrm>
          <a:prstGeom prst="rect">
            <a:avLst/>
          </a:prstGeom>
          <a:noFill/>
        </p:spPr>
        <p:txBody>
          <a:bodyPr wrap="square" rtlCol="0">
            <a:spAutoFit/>
          </a:bodyPr>
          <a:lstStyle/>
          <a:p>
            <a:pPr algn="ctr"/>
            <a:r>
              <a:rPr lang="en-US" sz="1400" b="1" dirty="0" smtClean="0"/>
              <a:t>Output</a:t>
            </a:r>
            <a:endParaRPr lang="en-US" sz="1400" b="1" dirty="0"/>
          </a:p>
        </p:txBody>
      </p:sp>
      <p:sp>
        <p:nvSpPr>
          <p:cNvPr id="3" name="Rectangle 2"/>
          <p:cNvSpPr/>
          <p:nvPr/>
        </p:nvSpPr>
        <p:spPr>
          <a:xfrm>
            <a:off x="6923841" y="2111313"/>
            <a:ext cx="5369759" cy="1486561"/>
          </a:xfrm>
          <a:prstGeom prst="rect">
            <a:avLst/>
          </a:prstGeom>
        </p:spPr>
        <p:txBody>
          <a:bodyPr wrap="square">
            <a:spAutoFit/>
          </a:bodyPr>
          <a:lstStyle/>
          <a:p>
            <a:pPr>
              <a:lnSpc>
                <a:spcPct val="115000"/>
              </a:lnSpc>
              <a:spcBef>
                <a:spcPts val="2400"/>
              </a:spcBef>
              <a:spcAft>
                <a:spcPts val="0"/>
              </a:spcAft>
            </a:pPr>
            <a:r>
              <a:rPr lang="en-GB" sz="1600" b="1" dirty="0"/>
              <a:t>This is </a:t>
            </a:r>
            <a:r>
              <a:rPr lang="en-GB" sz="1600" b="1" dirty="0" smtClean="0"/>
              <a:t>Homepage</a:t>
            </a:r>
            <a:r>
              <a:rPr lang="en-IN" sz="1400" kern="0" dirty="0" smtClean="0">
                <a:solidFill>
                  <a:srgbClr val="000000"/>
                </a:solidFill>
                <a:ea typeface="Times New Roman" panose="02020603050405020304" pitchFamily="18" charset="0"/>
                <a:cs typeface="Times New Roman" panose="02020603050405020304" pitchFamily="18" charset="0"/>
              </a:rPr>
              <a:t>.</a:t>
            </a:r>
          </a:p>
          <a:p>
            <a:pPr>
              <a:lnSpc>
                <a:spcPct val="115000"/>
              </a:lnSpc>
              <a:spcBef>
                <a:spcPts val="2400"/>
              </a:spcBef>
              <a:spcAft>
                <a:spcPts val="0"/>
              </a:spcAft>
            </a:pPr>
            <a:endParaRPr lang="en-IN" sz="1400" kern="0" dirty="0">
              <a:solidFill>
                <a:srgbClr val="000000"/>
              </a:solidFill>
              <a:ea typeface="Times New Roman" panose="02020603050405020304" pitchFamily="18" charset="0"/>
              <a:cs typeface="Times New Roman" panose="02020603050405020304" pitchFamily="18" charset="0"/>
            </a:endParaRPr>
          </a:p>
          <a:p>
            <a:pPr>
              <a:lnSpc>
                <a:spcPct val="115000"/>
              </a:lnSpc>
              <a:spcBef>
                <a:spcPts val="2400"/>
              </a:spcBef>
              <a:spcAft>
                <a:spcPts val="0"/>
              </a:spcAft>
            </a:pPr>
            <a:endParaRPr lang="en-IN" sz="1400" kern="0" dirty="0">
              <a:solidFill>
                <a:srgbClr val="000000"/>
              </a:solidFill>
              <a:ea typeface="Times New Roman" panose="02020603050405020304" pitchFamily="18" charset="0"/>
              <a:cs typeface="Times New Roman" panose="02020603050405020304" pitchFamily="18" charset="0"/>
            </a:endParaRPr>
          </a:p>
        </p:txBody>
      </p:sp>
      <p:sp>
        <p:nvSpPr>
          <p:cNvPr id="23" name="TextBox 22"/>
          <p:cNvSpPr txBox="1"/>
          <p:nvPr/>
        </p:nvSpPr>
        <p:spPr>
          <a:xfrm>
            <a:off x="7011868" y="3237114"/>
            <a:ext cx="4280260" cy="307777"/>
          </a:xfrm>
          <a:prstGeom prst="rect">
            <a:avLst/>
          </a:prstGeom>
          <a:solidFill>
            <a:srgbClr val="FFFF00"/>
          </a:solidFill>
        </p:spPr>
        <p:txBody>
          <a:bodyPr wrap="square" rtlCol="0">
            <a:spAutoFit/>
          </a:bodyPr>
          <a:lstStyle/>
          <a:p>
            <a:r>
              <a:rPr lang="en-IN" sz="1400" dirty="0" smtClean="0"/>
              <a:t>I live in Dhaka.</a:t>
            </a:r>
            <a:endParaRPr lang="en-IN" sz="1400" dirty="0"/>
          </a:p>
        </p:txBody>
      </p:sp>
      <p:sp>
        <p:nvSpPr>
          <p:cNvPr id="24" name="TextBox 23"/>
          <p:cNvSpPr txBox="1"/>
          <p:nvPr/>
        </p:nvSpPr>
        <p:spPr>
          <a:xfrm>
            <a:off x="7021203" y="3819141"/>
            <a:ext cx="4280260" cy="307777"/>
          </a:xfrm>
          <a:prstGeom prst="rect">
            <a:avLst/>
          </a:prstGeom>
          <a:solidFill>
            <a:schemeClr val="bg1"/>
          </a:solidFill>
        </p:spPr>
        <p:txBody>
          <a:bodyPr wrap="square" rtlCol="0">
            <a:spAutoFit/>
          </a:bodyPr>
          <a:lstStyle/>
          <a:p>
            <a:r>
              <a:rPr lang="en-IN" sz="1400" dirty="0" smtClean="0"/>
              <a:t>I love Dhaka.</a:t>
            </a:r>
            <a:endParaRPr lang="en-IN" sz="1400" dirty="0"/>
          </a:p>
        </p:txBody>
      </p:sp>
      <p:sp>
        <p:nvSpPr>
          <p:cNvPr id="14" name="TextBox 13"/>
          <p:cNvSpPr txBox="1"/>
          <p:nvPr/>
        </p:nvSpPr>
        <p:spPr>
          <a:xfrm>
            <a:off x="7037413" y="4292556"/>
            <a:ext cx="3770335" cy="340093"/>
          </a:xfrm>
          <a:prstGeom prst="rect">
            <a:avLst/>
          </a:prstGeom>
          <a:solidFill>
            <a:srgbClr val="FFFF00"/>
          </a:solidFill>
        </p:spPr>
        <p:txBody>
          <a:bodyPr wrap="square" rtlCol="0">
            <a:spAutoFit/>
          </a:bodyPr>
          <a:lstStyle/>
          <a:p>
            <a:pPr>
              <a:lnSpc>
                <a:spcPct val="115000"/>
              </a:lnSpc>
              <a:spcBef>
                <a:spcPts val="2400"/>
              </a:spcBef>
              <a:spcAft>
                <a:spcPts val="0"/>
              </a:spcAft>
            </a:pPr>
            <a:r>
              <a:rPr lang="en-IN" sz="1400" kern="0" dirty="0" smtClean="0">
                <a:solidFill>
                  <a:srgbClr val="000000"/>
                </a:solidFill>
                <a:ea typeface="Times New Roman" panose="02020603050405020304" pitchFamily="18" charset="0"/>
                <a:cs typeface="Times New Roman" panose="02020603050405020304" pitchFamily="18" charset="0"/>
              </a:rPr>
              <a:t>I love cricket a lot.</a:t>
            </a:r>
            <a:endParaRPr lang="en-IN" sz="1400" kern="0" dirty="0">
              <a:solidFill>
                <a:srgbClr val="000000"/>
              </a:solidFill>
              <a:ea typeface="Times New Roman" panose="02020603050405020304" pitchFamily="18" charset="0"/>
              <a:cs typeface="Times New Roman" panose="02020603050405020304" pitchFamily="18" charset="0"/>
            </a:endParaRPr>
          </a:p>
        </p:txBody>
      </p:sp>
      <p:sp>
        <p:nvSpPr>
          <p:cNvPr id="16" name="TextBox 15"/>
          <p:cNvSpPr txBox="1"/>
          <p:nvPr/>
        </p:nvSpPr>
        <p:spPr>
          <a:xfrm>
            <a:off x="6985532" y="2703704"/>
            <a:ext cx="4280260" cy="325538"/>
          </a:xfrm>
          <a:prstGeom prst="rect">
            <a:avLst/>
          </a:prstGeom>
          <a:solidFill>
            <a:schemeClr val="bg1"/>
          </a:solidFill>
        </p:spPr>
        <p:txBody>
          <a:bodyPr wrap="square" rtlCol="0">
            <a:spAutoFit/>
          </a:bodyPr>
          <a:lstStyle/>
          <a:p>
            <a:pPr>
              <a:lnSpc>
                <a:spcPct val="115000"/>
              </a:lnSpc>
              <a:spcBef>
                <a:spcPts val="2400"/>
              </a:spcBef>
              <a:spcAft>
                <a:spcPts val="0"/>
              </a:spcAft>
            </a:pPr>
            <a:r>
              <a:rPr lang="en-IN" sz="1400" kern="0" dirty="0">
                <a:solidFill>
                  <a:srgbClr val="000000"/>
                </a:solidFill>
                <a:ea typeface="Times New Roman" panose="02020603050405020304" pitchFamily="18" charset="0"/>
                <a:cs typeface="Times New Roman" panose="02020603050405020304" pitchFamily="18" charset="0"/>
              </a:rPr>
              <a:t>My name is Darwin</a:t>
            </a:r>
          </a:p>
        </p:txBody>
      </p:sp>
      <p:sp>
        <p:nvSpPr>
          <p:cNvPr id="15" name="Rectangle 14"/>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err="1">
                <a:solidFill>
                  <a:schemeClr val="bg1"/>
                </a:solidFill>
                <a:cs typeface="Segoe UI Light" panose="020B0502040204020203" pitchFamily="34" charset="0"/>
              </a:rPr>
              <a:t>jQuery</a:t>
            </a:r>
            <a:r>
              <a:rPr lang="en-US" b="1" dirty="0">
                <a:solidFill>
                  <a:schemeClr val="bg1"/>
                </a:solidFill>
                <a:cs typeface="Segoe UI Light" panose="020B0502040204020203" pitchFamily="34" charset="0"/>
              </a:rPr>
              <a:t> Traversing- Filtering</a:t>
            </a:r>
          </a:p>
        </p:txBody>
      </p:sp>
      <p:sp>
        <p:nvSpPr>
          <p:cNvPr id="17" name="Rectangle 16"/>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err="1">
                <a:solidFill>
                  <a:srgbClr val="191919"/>
                </a:solidFill>
              </a:rPr>
              <a:t>jQuery</a:t>
            </a:r>
            <a:r>
              <a:rPr lang="en-US" sz="1600" b="1" dirty="0">
                <a:solidFill>
                  <a:srgbClr val="191919"/>
                </a:solidFill>
              </a:rPr>
              <a:t> filter() Method</a:t>
            </a:r>
          </a:p>
        </p:txBody>
      </p:sp>
      <p:sp>
        <p:nvSpPr>
          <p:cNvPr id="18" name="Isosceles Triangle 17"/>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a:off x="650606" y="2625970"/>
            <a:ext cx="3977597" cy="1837842"/>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The given example returns all &lt;p&gt; elements with the class name "intro":</a:t>
            </a:r>
          </a:p>
          <a:p>
            <a:pPr lvl="2"/>
            <a:endParaRPr lang="en-US" sz="1400" dirty="0"/>
          </a:p>
          <a:p>
            <a:pPr lvl="2"/>
            <a:r>
              <a:rPr lang="en-US" sz="1400" dirty="0"/>
              <a:t>$(document).ready(function(){</a:t>
            </a:r>
            <a:br>
              <a:rPr lang="en-US" sz="1400" dirty="0"/>
            </a:br>
            <a:r>
              <a:rPr lang="en-US" sz="1400" dirty="0"/>
              <a:t> $("p").filter(".introduce");</a:t>
            </a:r>
            <a:br>
              <a:rPr lang="en-US" sz="1400" dirty="0"/>
            </a:br>
            <a:r>
              <a:rPr lang="en-US" sz="1400" dirty="0"/>
              <a:t>});</a:t>
            </a:r>
          </a:p>
        </p:txBody>
      </p:sp>
      <p:pic>
        <p:nvPicPr>
          <p:cNvPr id="22" name="Picture 2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94651" y="2694351"/>
            <a:ext cx="720719" cy="738260"/>
          </a:xfrm>
          <a:prstGeom prst="rect">
            <a:avLst/>
          </a:prstGeom>
          <a:ln>
            <a:noFill/>
          </a:ln>
          <a:effectLst/>
        </p:spPr>
      </p:pic>
    </p:spTree>
    <p:extLst>
      <p:ext uri="{BB962C8B-B14F-4D97-AF65-F5344CB8AC3E}">
        <p14:creationId xmlns:p14="http://schemas.microsoft.com/office/powerpoint/2010/main" val="200579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p:bldP spid="3" grpId="0"/>
      <p:bldP spid="23" grpId="0" animBg="1"/>
      <p:bldP spid="24" grpId="0" animBg="1"/>
      <p:bldP spid="14" grpId="0" animBg="1"/>
      <p:bldP spid="16" grpId="0" animBg="1"/>
      <p:bldP spid="2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096000" y="1376363"/>
            <a:ext cx="5805622" cy="4443022"/>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p:txBody>
      </p:sp>
      <p:pic>
        <p:nvPicPr>
          <p:cNvPr id="19" name="Picture 1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200089" y="1478946"/>
            <a:ext cx="720719" cy="738260"/>
          </a:xfrm>
          <a:prstGeom prst="rect">
            <a:avLst/>
          </a:prstGeom>
          <a:ln>
            <a:noFill/>
          </a:ln>
          <a:effectLst/>
        </p:spPr>
      </p:pic>
      <p:sp>
        <p:nvSpPr>
          <p:cNvPr id="11" name="TextBox 10"/>
          <p:cNvSpPr txBox="1"/>
          <p:nvPr/>
        </p:nvSpPr>
        <p:spPr>
          <a:xfrm>
            <a:off x="6721359" y="1737419"/>
            <a:ext cx="3359063" cy="307777"/>
          </a:xfrm>
          <a:prstGeom prst="rect">
            <a:avLst/>
          </a:prstGeom>
          <a:noFill/>
        </p:spPr>
        <p:txBody>
          <a:bodyPr wrap="square" rtlCol="0">
            <a:spAutoFit/>
          </a:bodyPr>
          <a:lstStyle/>
          <a:p>
            <a:pPr algn="ctr"/>
            <a:r>
              <a:rPr lang="en-US" sz="1400" b="1" dirty="0" smtClean="0"/>
              <a:t>Output</a:t>
            </a:r>
            <a:endParaRPr lang="en-US" sz="1400" b="1" dirty="0"/>
          </a:p>
        </p:txBody>
      </p:sp>
      <p:sp>
        <p:nvSpPr>
          <p:cNvPr id="3" name="Rectangle 2"/>
          <p:cNvSpPr/>
          <p:nvPr/>
        </p:nvSpPr>
        <p:spPr>
          <a:xfrm>
            <a:off x="7149402" y="2072954"/>
            <a:ext cx="4519994" cy="3153171"/>
          </a:xfrm>
          <a:prstGeom prst="rect">
            <a:avLst/>
          </a:prstGeom>
        </p:spPr>
        <p:txBody>
          <a:bodyPr wrap="square">
            <a:spAutoFit/>
          </a:bodyPr>
          <a:lstStyle/>
          <a:p>
            <a:pPr>
              <a:lnSpc>
                <a:spcPct val="115000"/>
              </a:lnSpc>
              <a:spcBef>
                <a:spcPts val="2400"/>
              </a:spcBef>
              <a:spcAft>
                <a:spcPts val="0"/>
              </a:spcAft>
            </a:pPr>
            <a:r>
              <a:rPr lang="en-IN" sz="1600" b="1" kern="0" dirty="0" smtClean="0">
                <a:solidFill>
                  <a:srgbClr val="000000"/>
                </a:solidFill>
                <a:ea typeface="Times New Roman" panose="02020603050405020304" pitchFamily="18" charset="0"/>
                <a:cs typeface="Times New Roman" panose="02020603050405020304" pitchFamily="18" charset="0"/>
              </a:rPr>
              <a:t>This is Homepage</a:t>
            </a:r>
            <a:endParaRPr lang="en-IN" sz="1600" b="1" kern="0" dirty="0">
              <a:solidFill>
                <a:srgbClr val="000000"/>
              </a:solidFill>
              <a:ea typeface="Times New Roman" panose="02020603050405020304" pitchFamily="18" charset="0"/>
              <a:cs typeface="Times New Roman" panose="02020603050405020304" pitchFamily="18" charset="0"/>
            </a:endParaRPr>
          </a:p>
          <a:p>
            <a:pPr>
              <a:lnSpc>
                <a:spcPct val="115000"/>
              </a:lnSpc>
              <a:spcBef>
                <a:spcPts val="2400"/>
              </a:spcBef>
              <a:spcAft>
                <a:spcPts val="0"/>
              </a:spcAft>
            </a:pPr>
            <a:r>
              <a:rPr lang="en-IN" sz="1400" kern="0" dirty="0" smtClean="0">
                <a:solidFill>
                  <a:srgbClr val="000000"/>
                </a:solidFill>
                <a:ea typeface="Times New Roman" panose="02020603050405020304" pitchFamily="18" charset="0"/>
                <a:cs typeface="Times New Roman" panose="02020603050405020304" pitchFamily="18" charset="0"/>
              </a:rPr>
              <a:t>My </a:t>
            </a:r>
            <a:r>
              <a:rPr lang="en-IN" sz="1400" kern="0" dirty="0">
                <a:solidFill>
                  <a:srgbClr val="000000"/>
                </a:solidFill>
                <a:ea typeface="Times New Roman" panose="02020603050405020304" pitchFamily="18" charset="0"/>
                <a:cs typeface="Times New Roman" panose="02020603050405020304" pitchFamily="18" charset="0"/>
              </a:rPr>
              <a:t>name is Donald</a:t>
            </a:r>
            <a:r>
              <a:rPr lang="en-IN" sz="1400" kern="0" dirty="0" smtClean="0">
                <a:solidFill>
                  <a:srgbClr val="000000"/>
                </a:solidFill>
                <a:ea typeface="Times New Roman" panose="02020603050405020304" pitchFamily="18" charset="0"/>
                <a:cs typeface="Times New Roman" panose="02020603050405020304" pitchFamily="18" charset="0"/>
              </a:rPr>
              <a:t>.</a:t>
            </a:r>
          </a:p>
          <a:p>
            <a:pPr>
              <a:lnSpc>
                <a:spcPct val="115000"/>
              </a:lnSpc>
              <a:spcBef>
                <a:spcPts val="2400"/>
              </a:spcBef>
              <a:spcAft>
                <a:spcPts val="0"/>
              </a:spcAft>
            </a:pPr>
            <a:r>
              <a:rPr lang="en-IN" sz="1400" kern="0" dirty="0" smtClean="0">
                <a:solidFill>
                  <a:srgbClr val="000000"/>
                </a:solidFill>
                <a:ea typeface="Times New Roman" panose="02020603050405020304" pitchFamily="18" charset="0"/>
                <a:cs typeface="Times New Roman" panose="02020603050405020304" pitchFamily="18" charset="0"/>
              </a:rPr>
              <a:t> I live in Dhaka.</a:t>
            </a:r>
          </a:p>
          <a:p>
            <a:pPr>
              <a:lnSpc>
                <a:spcPct val="115000"/>
              </a:lnSpc>
              <a:spcBef>
                <a:spcPts val="2400"/>
              </a:spcBef>
              <a:spcAft>
                <a:spcPts val="0"/>
              </a:spcAft>
            </a:pPr>
            <a:endParaRPr lang="en-IN" sz="1400" kern="0" dirty="0" smtClean="0">
              <a:solidFill>
                <a:srgbClr val="000000"/>
              </a:solidFill>
              <a:ea typeface="Times New Roman" panose="02020603050405020304" pitchFamily="18" charset="0"/>
              <a:cs typeface="Times New Roman" panose="02020603050405020304" pitchFamily="18" charset="0"/>
            </a:endParaRPr>
          </a:p>
          <a:p>
            <a:pPr>
              <a:lnSpc>
                <a:spcPct val="115000"/>
              </a:lnSpc>
              <a:spcBef>
                <a:spcPts val="2400"/>
              </a:spcBef>
              <a:spcAft>
                <a:spcPts val="0"/>
              </a:spcAft>
            </a:pPr>
            <a:endParaRPr lang="en-IN" sz="1400" kern="0" dirty="0">
              <a:solidFill>
                <a:srgbClr val="000000"/>
              </a:solidFill>
              <a:ea typeface="Times New Roman" panose="02020603050405020304" pitchFamily="18" charset="0"/>
              <a:cs typeface="Times New Roman" panose="02020603050405020304" pitchFamily="18" charset="0"/>
            </a:endParaRPr>
          </a:p>
          <a:p>
            <a:pPr>
              <a:lnSpc>
                <a:spcPct val="115000"/>
              </a:lnSpc>
              <a:spcBef>
                <a:spcPts val="2400"/>
              </a:spcBef>
              <a:spcAft>
                <a:spcPts val="0"/>
              </a:spcAft>
            </a:pPr>
            <a:endParaRPr lang="en-IN" sz="1400" kern="0" dirty="0">
              <a:solidFill>
                <a:srgbClr val="000000"/>
              </a:solidFill>
              <a:ea typeface="Times New Roman" panose="02020603050405020304" pitchFamily="18" charset="0"/>
              <a:cs typeface="Times New Roman" panose="02020603050405020304" pitchFamily="18" charset="0"/>
            </a:endParaRPr>
          </a:p>
        </p:txBody>
      </p:sp>
      <p:sp>
        <p:nvSpPr>
          <p:cNvPr id="23" name="TextBox 22"/>
          <p:cNvSpPr txBox="1"/>
          <p:nvPr/>
        </p:nvSpPr>
        <p:spPr>
          <a:xfrm>
            <a:off x="7228291" y="2748141"/>
            <a:ext cx="4280260" cy="307777"/>
          </a:xfrm>
          <a:prstGeom prst="rect">
            <a:avLst/>
          </a:prstGeom>
          <a:solidFill>
            <a:srgbClr val="FFFF00"/>
          </a:solidFill>
        </p:spPr>
        <p:txBody>
          <a:bodyPr wrap="square" rtlCol="0">
            <a:spAutoFit/>
          </a:bodyPr>
          <a:lstStyle/>
          <a:p>
            <a:r>
              <a:rPr lang="en-IN" sz="1400" dirty="0" smtClean="0"/>
              <a:t>My name is Darwin.</a:t>
            </a:r>
            <a:endParaRPr lang="en-IN" sz="1400" dirty="0"/>
          </a:p>
        </p:txBody>
      </p:sp>
      <p:sp>
        <p:nvSpPr>
          <p:cNvPr id="24" name="TextBox 23"/>
          <p:cNvSpPr txBox="1"/>
          <p:nvPr/>
        </p:nvSpPr>
        <p:spPr>
          <a:xfrm>
            <a:off x="7246764" y="4284329"/>
            <a:ext cx="4182898" cy="307777"/>
          </a:xfrm>
          <a:prstGeom prst="rect">
            <a:avLst/>
          </a:prstGeom>
          <a:solidFill>
            <a:schemeClr val="bg1"/>
          </a:solidFill>
        </p:spPr>
        <p:txBody>
          <a:bodyPr wrap="square" rtlCol="0">
            <a:spAutoFit/>
          </a:bodyPr>
          <a:lstStyle/>
          <a:p>
            <a:r>
              <a:rPr lang="en-IN" sz="1400" dirty="0" smtClean="0"/>
              <a:t>I love cricket a lot.</a:t>
            </a:r>
            <a:endParaRPr lang="en-IN" sz="1400" dirty="0"/>
          </a:p>
        </p:txBody>
      </p:sp>
      <p:sp>
        <p:nvSpPr>
          <p:cNvPr id="15" name="TextBox 14"/>
          <p:cNvSpPr txBox="1"/>
          <p:nvPr/>
        </p:nvSpPr>
        <p:spPr>
          <a:xfrm>
            <a:off x="7204609" y="3677970"/>
            <a:ext cx="4182898" cy="307777"/>
          </a:xfrm>
          <a:prstGeom prst="rect">
            <a:avLst/>
          </a:prstGeom>
          <a:solidFill>
            <a:srgbClr val="FFFF00"/>
          </a:solidFill>
        </p:spPr>
        <p:txBody>
          <a:bodyPr wrap="square" rtlCol="0">
            <a:spAutoFit/>
          </a:bodyPr>
          <a:lstStyle/>
          <a:p>
            <a:r>
              <a:rPr lang="en-IN" sz="1400" dirty="0" smtClean="0"/>
              <a:t>I love Dhaka</a:t>
            </a:r>
            <a:endParaRPr lang="en-IN" sz="1400" dirty="0"/>
          </a:p>
        </p:txBody>
      </p:sp>
      <p:sp>
        <p:nvSpPr>
          <p:cNvPr id="14" name="Rectangle 13"/>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err="1">
                <a:solidFill>
                  <a:schemeClr val="bg1"/>
                </a:solidFill>
                <a:cs typeface="Segoe UI Light" panose="020B0502040204020203" pitchFamily="34" charset="0"/>
              </a:rPr>
              <a:t>jQuery</a:t>
            </a:r>
            <a:r>
              <a:rPr lang="en-US" b="1" dirty="0">
                <a:solidFill>
                  <a:schemeClr val="bg1"/>
                </a:solidFill>
                <a:cs typeface="Segoe UI Light" panose="020B0502040204020203" pitchFamily="34" charset="0"/>
              </a:rPr>
              <a:t> Traversing- Filtering</a:t>
            </a:r>
          </a:p>
        </p:txBody>
      </p:sp>
      <p:sp>
        <p:nvSpPr>
          <p:cNvPr id="16" name="Rectangle 15"/>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err="1">
                <a:solidFill>
                  <a:srgbClr val="191919"/>
                </a:solidFill>
              </a:rPr>
              <a:t>jQuery</a:t>
            </a:r>
            <a:r>
              <a:rPr lang="en-US" sz="1600" b="1" dirty="0">
                <a:solidFill>
                  <a:srgbClr val="191919"/>
                </a:solidFill>
              </a:rPr>
              <a:t> not() Method</a:t>
            </a:r>
          </a:p>
        </p:txBody>
      </p:sp>
      <p:sp>
        <p:nvSpPr>
          <p:cNvPr id="17" name="Isosceles Triangle 16"/>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656306" y="2610779"/>
            <a:ext cx="3977597" cy="2134381"/>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a:t>The given example returns all the &lt;p&gt; elements that do not have the class name "intro":</a:t>
            </a:r>
          </a:p>
          <a:p>
            <a:pPr lvl="2"/>
            <a:endParaRPr lang="en-US" sz="1400" dirty="0"/>
          </a:p>
          <a:p>
            <a:pPr lvl="2"/>
            <a:r>
              <a:rPr lang="en-US" sz="1400" dirty="0"/>
              <a:t>$(document).ready(function(){</a:t>
            </a:r>
            <a:br>
              <a:rPr lang="en-US" sz="1400" dirty="0"/>
            </a:br>
            <a:r>
              <a:rPr lang="en-US" sz="1400" dirty="0"/>
              <a:t> $("p").not(".introduce");</a:t>
            </a:r>
            <a:br>
              <a:rPr lang="en-US" sz="1400" dirty="0"/>
            </a:br>
            <a:r>
              <a:rPr lang="en-US" sz="1400" dirty="0"/>
              <a:t>});</a:t>
            </a:r>
          </a:p>
        </p:txBody>
      </p:sp>
      <p:pic>
        <p:nvPicPr>
          <p:cNvPr id="21" name="Picture 2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00353" y="2684344"/>
            <a:ext cx="720719" cy="738260"/>
          </a:xfrm>
          <a:prstGeom prst="rect">
            <a:avLst/>
          </a:prstGeom>
          <a:ln>
            <a:noFill/>
          </a:ln>
          <a:effectLst/>
        </p:spPr>
      </p:pic>
    </p:spTree>
    <p:extLst>
      <p:ext uri="{BB962C8B-B14F-4D97-AF65-F5344CB8AC3E}">
        <p14:creationId xmlns:p14="http://schemas.microsoft.com/office/powerpoint/2010/main" val="100877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1" grpId="0"/>
      <p:bldP spid="3" grpId="0"/>
      <p:bldP spid="23" grpId="0" animBg="1"/>
      <p:bldP spid="24" grpId="0" animBg="1"/>
      <p:bldP spid="15" grpId="0" animBg="1"/>
      <p:bldP spid="2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a:stretch/>
        </p:blipFill>
        <p:spPr bwMode="auto">
          <a:xfrm>
            <a:off x="8546" y="0"/>
            <a:ext cx="12186304" cy="6096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5664200" cy="6096000"/>
          </a:xfrm>
          <a:prstGeom prst="rect">
            <a:avLst/>
          </a:prstGeom>
          <a:solidFill>
            <a:srgbClr val="0070C0">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1025778" y="1353755"/>
            <a:ext cx="3748395" cy="1015663"/>
          </a:xfrm>
          <a:prstGeom prst="rect">
            <a:avLst/>
          </a:prstGeom>
          <a:noFill/>
        </p:spPr>
        <p:txBody>
          <a:bodyPr wrap="square" rtlCol="0">
            <a:spAutoFit/>
          </a:bodyPr>
          <a:lstStyle/>
          <a:p>
            <a:r>
              <a:rPr lang="en-IN" sz="6000" dirty="0" smtClean="0">
                <a:solidFill>
                  <a:schemeClr val="bg1"/>
                </a:solidFill>
              </a:rPr>
              <a:t>Thank you!</a:t>
            </a:r>
            <a:endParaRPr lang="en-IN" sz="6000" dirty="0">
              <a:solidFill>
                <a:schemeClr val="bg1"/>
              </a:solidFill>
            </a:endParaRPr>
          </a:p>
        </p:txBody>
      </p:sp>
      <p:sp>
        <p:nvSpPr>
          <p:cNvPr id="5" name="TextBox 4"/>
          <p:cNvSpPr txBox="1"/>
          <p:nvPr/>
        </p:nvSpPr>
        <p:spPr>
          <a:xfrm>
            <a:off x="870169" y="3769801"/>
            <a:ext cx="4059613" cy="1200329"/>
          </a:xfrm>
          <a:prstGeom prst="rect">
            <a:avLst/>
          </a:prstGeom>
          <a:noFill/>
        </p:spPr>
        <p:txBody>
          <a:bodyPr wrap="square" rtlCol="0">
            <a:spAutoFit/>
          </a:bodyPr>
          <a:lstStyle/>
          <a:p>
            <a:pPr algn="ctr"/>
            <a:r>
              <a:rPr lang="en-US" b="1" dirty="0">
                <a:solidFill>
                  <a:srgbClr val="FFC000"/>
                </a:solidFill>
              </a:rPr>
              <a:t>What is next</a:t>
            </a:r>
            <a:r>
              <a:rPr lang="en-US" b="1" dirty="0" smtClean="0">
                <a:solidFill>
                  <a:srgbClr val="FFC000"/>
                </a:solidFill>
              </a:rPr>
              <a:t>?</a:t>
            </a:r>
          </a:p>
          <a:p>
            <a:pPr algn="ctr"/>
            <a:r>
              <a:rPr lang="en-US" b="1" dirty="0" smtClean="0">
                <a:solidFill>
                  <a:srgbClr val="FFC000"/>
                </a:solidFill>
              </a:rPr>
              <a:t> Discuss </a:t>
            </a:r>
            <a:r>
              <a:rPr lang="en-US" b="1" dirty="0">
                <a:solidFill>
                  <a:srgbClr val="FFC000"/>
                </a:solidFill>
              </a:rPr>
              <a:t>current </a:t>
            </a:r>
            <a:r>
              <a:rPr lang="en-US" b="1" dirty="0" smtClean="0">
                <a:solidFill>
                  <a:srgbClr val="FFC000"/>
                </a:solidFill>
              </a:rPr>
              <a:t>challenges</a:t>
            </a:r>
          </a:p>
          <a:p>
            <a:pPr algn="ctr"/>
            <a:r>
              <a:rPr lang="en-US" b="1" dirty="0" smtClean="0">
                <a:solidFill>
                  <a:srgbClr val="FFC000"/>
                </a:solidFill>
              </a:rPr>
              <a:t>Let </a:t>
            </a:r>
            <a:r>
              <a:rPr lang="en-US" b="1" dirty="0">
                <a:solidFill>
                  <a:srgbClr val="FFC000"/>
                </a:solidFill>
              </a:rPr>
              <a:t>us show you what we can do</a:t>
            </a:r>
            <a:endParaRPr lang="en-US" dirty="0">
              <a:solidFill>
                <a:srgbClr val="FFC000"/>
              </a:solidFill>
            </a:endParaRPr>
          </a:p>
          <a:p>
            <a:endParaRPr lang="en-IN" dirty="0">
              <a:solidFill>
                <a:srgbClr val="FFC000"/>
              </a:solidFill>
            </a:endParaRPr>
          </a:p>
        </p:txBody>
      </p:sp>
      <p:sp>
        <p:nvSpPr>
          <p:cNvPr id="6" name="TextBox 5"/>
          <p:cNvSpPr txBox="1"/>
          <p:nvPr/>
        </p:nvSpPr>
        <p:spPr>
          <a:xfrm>
            <a:off x="520317" y="2554084"/>
            <a:ext cx="4759316" cy="1215717"/>
          </a:xfrm>
          <a:prstGeom prst="rect">
            <a:avLst/>
          </a:prstGeom>
          <a:noFill/>
        </p:spPr>
        <p:txBody>
          <a:bodyPr wrap="none" rtlCol="0">
            <a:spAutoFit/>
          </a:bodyPr>
          <a:lstStyle/>
          <a:p>
            <a:pPr algn="ctr">
              <a:lnSpc>
                <a:spcPct val="150000"/>
              </a:lnSpc>
            </a:pPr>
            <a:r>
              <a:rPr lang="en-US" b="1" dirty="0">
                <a:solidFill>
                  <a:schemeClr val="bg1"/>
                </a:solidFill>
              </a:rPr>
              <a:t>Contact us today to discuss your requirements.  </a:t>
            </a:r>
          </a:p>
          <a:p>
            <a:pPr algn="ctr"/>
            <a:r>
              <a:rPr lang="en-US" sz="2800" b="1" dirty="0">
                <a:solidFill>
                  <a:schemeClr val="bg1"/>
                </a:solidFill>
              </a:rPr>
              <a:t>609-606-9020</a:t>
            </a:r>
            <a:endParaRPr lang="en-US" dirty="0">
              <a:solidFill>
                <a:schemeClr val="bg1"/>
              </a:solidFill>
            </a:endParaRPr>
          </a:p>
          <a:p>
            <a:endParaRPr lang="en-IN" dirty="0">
              <a:solidFill>
                <a:schemeClr val="bg1"/>
              </a:solidFill>
            </a:endParaRPr>
          </a:p>
        </p:txBody>
      </p:sp>
      <p:cxnSp>
        <p:nvCxnSpPr>
          <p:cNvPr id="7" name="Straight Connector 6"/>
          <p:cNvCxnSpPr/>
          <p:nvPr/>
        </p:nvCxnSpPr>
        <p:spPr>
          <a:xfrm>
            <a:off x="531092" y="2369418"/>
            <a:ext cx="4602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31092" y="3630951"/>
            <a:ext cx="460201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72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http://www.fancyicons.com/free-icons/103/office/png/256/edit_256.png"/>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15449" y="5437337"/>
            <a:ext cx="622428" cy="584411"/>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INTRODUCTION</a:t>
            </a:r>
            <a:endParaRPr lang="en-US" b="1" dirty="0">
              <a:solidFill>
                <a:schemeClr val="bg1"/>
              </a:solidFill>
              <a:cs typeface="Segoe UI Light" panose="020B0502040204020203" pitchFamily="34" charset="0"/>
            </a:endParaRPr>
          </a:p>
        </p:txBody>
      </p:sp>
      <p:sp>
        <p:nvSpPr>
          <p:cNvPr id="16" name="Rectangle 15"/>
          <p:cNvSpPr/>
          <p:nvPr/>
        </p:nvSpPr>
        <p:spPr>
          <a:xfrm>
            <a:off x="1180322" y="5437337"/>
            <a:ext cx="6746053" cy="53801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IN" sz="1400" dirty="0" smtClean="0">
                <a:solidFill>
                  <a:schemeClr val="tx1">
                    <a:lumMod val="85000"/>
                    <a:lumOff val="15000"/>
                  </a:schemeClr>
                </a:solidFill>
              </a:rPr>
              <a:t>jQuery works in all major browsers as it takes care of all cross-browser issues.</a:t>
            </a:r>
            <a:endParaRPr lang="en-IN" sz="1400" dirty="0">
              <a:solidFill>
                <a:schemeClr val="tx1">
                  <a:lumMod val="85000"/>
                  <a:lumOff val="15000"/>
                </a:schemeClr>
              </a:solidFill>
            </a:endParaRPr>
          </a:p>
        </p:txBody>
      </p:sp>
      <p:sp>
        <p:nvSpPr>
          <p:cNvPr id="17" name="TextBox 16"/>
          <p:cNvSpPr txBox="1"/>
          <p:nvPr/>
        </p:nvSpPr>
        <p:spPr>
          <a:xfrm>
            <a:off x="607348" y="1113107"/>
            <a:ext cx="6513758" cy="1877437"/>
          </a:xfrm>
          <a:prstGeom prst="rect">
            <a:avLst/>
          </a:prstGeom>
          <a:noFill/>
        </p:spPr>
        <p:txBody>
          <a:bodyPr wrap="square" rtlCol="0">
            <a:spAutoFit/>
          </a:bodyPr>
          <a:lstStyle/>
          <a:p>
            <a:r>
              <a:rPr lang="en-IN" dirty="0"/>
              <a:t>What is </a:t>
            </a:r>
            <a:r>
              <a:rPr lang="en-IN" dirty="0" err="1"/>
              <a:t>jQuery</a:t>
            </a:r>
            <a:r>
              <a:rPr lang="en-IN" dirty="0"/>
              <a:t>?</a:t>
            </a:r>
          </a:p>
          <a:p>
            <a:endParaRPr lang="en-IN" dirty="0" smtClean="0"/>
          </a:p>
          <a:p>
            <a:pPr>
              <a:buClr>
                <a:schemeClr val="accent2"/>
              </a:buClr>
            </a:pPr>
            <a:r>
              <a:rPr lang="en-US" sz="1600" dirty="0" err="1">
                <a:solidFill>
                  <a:schemeClr val="tx1">
                    <a:lumMod val="75000"/>
                    <a:lumOff val="25000"/>
                  </a:schemeClr>
                </a:solidFill>
              </a:rPr>
              <a:t>jQuery</a:t>
            </a:r>
            <a:r>
              <a:rPr lang="en-US" sz="1600" dirty="0">
                <a:solidFill>
                  <a:schemeClr val="tx1">
                    <a:lumMod val="75000"/>
                    <a:lumOff val="25000"/>
                  </a:schemeClr>
                </a:solidFill>
              </a:rPr>
              <a:t> is a "write less, do more", simple to use JavaScript library. The purpose of </a:t>
            </a:r>
            <a:r>
              <a:rPr lang="en-US" sz="1600" dirty="0" err="1">
                <a:solidFill>
                  <a:schemeClr val="tx1">
                    <a:lumMod val="75000"/>
                    <a:lumOff val="25000"/>
                  </a:schemeClr>
                </a:solidFill>
              </a:rPr>
              <a:t>jQuery</a:t>
            </a:r>
            <a:r>
              <a:rPr lang="en-US" sz="1600" dirty="0">
                <a:solidFill>
                  <a:schemeClr val="tx1">
                    <a:lumMod val="75000"/>
                    <a:lumOff val="25000"/>
                  </a:schemeClr>
                </a:solidFill>
              </a:rPr>
              <a:t> is to make it much easier to use JavaScript on your Website.</a:t>
            </a:r>
          </a:p>
          <a:p>
            <a:pPr>
              <a:buClr>
                <a:schemeClr val="accent2"/>
              </a:buClr>
            </a:pPr>
            <a:r>
              <a:rPr lang="en-US" sz="1600" dirty="0">
                <a:solidFill>
                  <a:schemeClr val="tx1">
                    <a:lumMod val="75000"/>
                    <a:lumOff val="25000"/>
                  </a:schemeClr>
                </a:solidFill>
              </a:rPr>
              <a:t>It simplifies a lot of the complex things from JavaScript, such as DOM manipulation. </a:t>
            </a:r>
          </a:p>
        </p:txBody>
      </p:sp>
      <p:sp>
        <p:nvSpPr>
          <p:cNvPr id="18" name="TextBox 17"/>
          <p:cNvSpPr txBox="1"/>
          <p:nvPr/>
        </p:nvSpPr>
        <p:spPr>
          <a:xfrm>
            <a:off x="622755" y="3429000"/>
            <a:ext cx="6513758" cy="307777"/>
          </a:xfrm>
          <a:prstGeom prst="rect">
            <a:avLst/>
          </a:prstGeom>
          <a:noFill/>
        </p:spPr>
        <p:txBody>
          <a:bodyPr wrap="square" rtlCol="0">
            <a:spAutoFit/>
          </a:bodyPr>
          <a:lstStyle/>
          <a:p>
            <a:r>
              <a:rPr lang="en-US" sz="1400" b="1" dirty="0"/>
              <a:t>Adding </a:t>
            </a:r>
            <a:r>
              <a:rPr lang="en-US" sz="1400" b="1" dirty="0" err="1"/>
              <a:t>jQuery</a:t>
            </a:r>
            <a:r>
              <a:rPr lang="en-US" sz="1400" b="1" dirty="0"/>
              <a:t> to your Web </a:t>
            </a:r>
            <a:r>
              <a:rPr lang="en-US" sz="1400" b="1" dirty="0" smtClean="0"/>
              <a:t>Pages</a:t>
            </a:r>
            <a:endParaRPr lang="en-US" sz="1400" b="1" dirty="0"/>
          </a:p>
        </p:txBody>
      </p:sp>
      <p:sp>
        <p:nvSpPr>
          <p:cNvPr id="10" name="Isosceles Triangle 9"/>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ular Callout 3"/>
          <p:cNvSpPr/>
          <p:nvPr/>
        </p:nvSpPr>
        <p:spPr>
          <a:xfrm>
            <a:off x="7942812" y="1819598"/>
            <a:ext cx="3195895" cy="1689005"/>
          </a:xfrm>
          <a:prstGeom prst="wedgeRoundRectCallout">
            <a:avLst>
              <a:gd name="adj1" fmla="val -103701"/>
              <a:gd name="adj2" fmla="val -58648"/>
              <a:gd name="adj3" fmla="val 16667"/>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err="1">
                <a:solidFill>
                  <a:schemeClr val="tx1"/>
                </a:solidFill>
              </a:rPr>
              <a:t>jQuery</a:t>
            </a:r>
            <a:r>
              <a:rPr lang="en-IN" sz="1400" dirty="0">
                <a:solidFill>
                  <a:schemeClr val="tx1"/>
                </a:solidFill>
              </a:rPr>
              <a:t> seems to be the most popular JavaScript framework and also the most extendable. Most organizations on the Web use </a:t>
            </a:r>
            <a:r>
              <a:rPr lang="en-IN" sz="1400" dirty="0" err="1">
                <a:solidFill>
                  <a:schemeClr val="tx1"/>
                </a:solidFill>
              </a:rPr>
              <a:t>jQuery</a:t>
            </a:r>
            <a:r>
              <a:rPr lang="en-IN" sz="1400" dirty="0">
                <a:solidFill>
                  <a:schemeClr val="tx1"/>
                </a:solidFill>
              </a:rPr>
              <a:t>, such as Google, Microsoft, IBM, Netflix, etc. </a:t>
            </a:r>
          </a:p>
        </p:txBody>
      </p:sp>
      <p:sp>
        <p:nvSpPr>
          <p:cNvPr id="2" name="Rectangle 1"/>
          <p:cNvSpPr/>
          <p:nvPr/>
        </p:nvSpPr>
        <p:spPr>
          <a:xfrm>
            <a:off x="-145143" y="3715850"/>
            <a:ext cx="6096000" cy="738664"/>
          </a:xfrm>
          <a:prstGeom prst="rect">
            <a:avLst/>
          </a:prstGeom>
        </p:spPr>
        <p:txBody>
          <a:bodyPr lIns="0">
            <a:spAutoFit/>
          </a:bodyPr>
          <a:lstStyle/>
          <a:p>
            <a:pPr lvl="2"/>
            <a:r>
              <a:rPr lang="en-IN" sz="1400" dirty="0"/>
              <a:t>You can use </a:t>
            </a:r>
            <a:r>
              <a:rPr lang="en-IN" sz="1400" dirty="0" err="1"/>
              <a:t>jQuery</a:t>
            </a:r>
            <a:r>
              <a:rPr lang="en-IN" sz="1400" dirty="0"/>
              <a:t> on your Website by:</a:t>
            </a:r>
          </a:p>
          <a:p>
            <a:pPr marL="1200150" lvl="2" indent="-285750">
              <a:buFont typeface="Wingdings" pitchFamily="2" charset="2"/>
              <a:buChar char="ü"/>
            </a:pPr>
            <a:r>
              <a:rPr lang="en-IN" sz="1400" dirty="0"/>
              <a:t>Downloading </a:t>
            </a:r>
            <a:r>
              <a:rPr lang="en-IN" sz="1400" dirty="0" err="1"/>
              <a:t>jQuery</a:t>
            </a:r>
            <a:r>
              <a:rPr lang="en-IN" sz="1400" dirty="0"/>
              <a:t> library from jQuery.com</a:t>
            </a:r>
          </a:p>
          <a:p>
            <a:pPr marL="1200150" lvl="2" indent="-285750">
              <a:buFont typeface="Wingdings" pitchFamily="2" charset="2"/>
              <a:buChar char="ü"/>
            </a:pPr>
            <a:r>
              <a:rPr lang="en-IN" sz="1400" dirty="0"/>
              <a:t>Including </a:t>
            </a:r>
            <a:r>
              <a:rPr lang="en-IN" sz="1400" dirty="0" err="1"/>
              <a:t>jQuery</a:t>
            </a:r>
            <a:r>
              <a:rPr lang="en-IN" sz="1400" dirty="0"/>
              <a:t> from a Content Delivery Network such as Google</a:t>
            </a:r>
          </a:p>
        </p:txBody>
      </p:sp>
    </p:spTree>
    <p:extLst>
      <p:ext uri="{BB962C8B-B14F-4D97-AF65-F5344CB8AC3E}">
        <p14:creationId xmlns:p14="http://schemas.microsoft.com/office/powerpoint/2010/main" val="27628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2" end="2"/>
                                            </p:txEl>
                                          </p:spTgt>
                                        </p:tgtEl>
                                        <p:attrNameLst>
                                          <p:attrName>style.visibility</p:attrName>
                                        </p:attrNameLst>
                                      </p:cBhvr>
                                      <p:to>
                                        <p:strVal val="visible"/>
                                      </p:to>
                                    </p:set>
                                    <p:animEffect transition="in" filter="fade">
                                      <p:cBhvr>
                                        <p:cTn id="12" dur="500"/>
                                        <p:tgtEl>
                                          <p:spTgt spid="1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xEl>
                                              <p:pRg st="3" end="3"/>
                                            </p:txEl>
                                          </p:spTgt>
                                        </p:tgtEl>
                                        <p:attrNameLst>
                                          <p:attrName>style.visibility</p:attrName>
                                        </p:attrNameLst>
                                      </p:cBhvr>
                                      <p:to>
                                        <p:strVal val="visible"/>
                                      </p:to>
                                    </p:set>
                                    <p:animEffect transition="in" filter="fade">
                                      <p:cBhvr>
                                        <p:cTn id="17" dur="500"/>
                                        <p:tgtEl>
                                          <p:spTgt spid="1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bldP spid="18" grpId="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INTRODUCTION</a:t>
            </a:r>
            <a:endParaRPr lang="en-US" b="1" dirty="0">
              <a:solidFill>
                <a:schemeClr val="bg1"/>
              </a:solidFill>
              <a:cs typeface="Segoe UI Light" panose="020B0502040204020203" pitchFamily="34" charset="0"/>
            </a:endParaRPr>
          </a:p>
        </p:txBody>
      </p:sp>
      <p:sp>
        <p:nvSpPr>
          <p:cNvPr id="10" name="Rectangle 9"/>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IN" sz="1600" b="1" dirty="0">
                <a:solidFill>
                  <a:srgbClr val="191919"/>
                </a:solidFill>
              </a:rPr>
              <a:t>Downloading </a:t>
            </a:r>
            <a:r>
              <a:rPr lang="en-IN" sz="1600" b="1" dirty="0" err="1">
                <a:solidFill>
                  <a:srgbClr val="191919"/>
                </a:solidFill>
              </a:rPr>
              <a:t>jQuery</a:t>
            </a:r>
            <a:endParaRPr lang="en-IN" sz="1600" b="1" dirty="0">
              <a:solidFill>
                <a:srgbClr val="191919"/>
              </a:solidFill>
            </a:endParaRPr>
          </a:p>
        </p:txBody>
      </p:sp>
      <p:sp>
        <p:nvSpPr>
          <p:cNvPr id="11" name="Isosceles Triangle 10"/>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625424" y="1099129"/>
            <a:ext cx="6734174" cy="2123658"/>
          </a:xfrm>
          <a:prstGeom prst="rect">
            <a:avLst/>
          </a:prstGeom>
          <a:noFill/>
        </p:spPr>
        <p:txBody>
          <a:bodyPr wrap="square" rtlCol="0">
            <a:spAutoFit/>
          </a:bodyPr>
          <a:lstStyle/>
          <a:p>
            <a:r>
              <a:rPr lang="en-US" dirty="0"/>
              <a:t>There are two downloadable versions of </a:t>
            </a:r>
            <a:r>
              <a:rPr lang="en-US" dirty="0" err="1"/>
              <a:t>jQuery</a:t>
            </a:r>
            <a:r>
              <a:rPr lang="en-US" dirty="0"/>
              <a:t>:</a:t>
            </a:r>
          </a:p>
          <a:p>
            <a:endParaRPr lang="en-IN" dirty="0" smtClean="0"/>
          </a:p>
          <a:p>
            <a:pPr marL="285750" indent="-285750">
              <a:lnSpc>
                <a:spcPct val="200000"/>
              </a:lnSpc>
              <a:buClr>
                <a:schemeClr val="accent2"/>
              </a:buClr>
              <a:buFont typeface="Wingdings" panose="05000000000000000000" pitchFamily="2" charset="2"/>
              <a:buChar char="ü"/>
            </a:pPr>
            <a:r>
              <a:rPr lang="en-US" sz="1600" dirty="0">
                <a:solidFill>
                  <a:schemeClr val="tx1">
                    <a:lumMod val="75000"/>
                    <a:lumOff val="25000"/>
                  </a:schemeClr>
                </a:solidFill>
              </a:rPr>
              <a:t>Production version – for your live Website</a:t>
            </a:r>
          </a:p>
          <a:p>
            <a:pPr marL="285750" indent="-285750">
              <a:lnSpc>
                <a:spcPct val="200000"/>
              </a:lnSpc>
              <a:buClr>
                <a:schemeClr val="accent2"/>
              </a:buClr>
              <a:buFont typeface="Wingdings" panose="05000000000000000000" pitchFamily="2" charset="2"/>
              <a:buChar char="ü"/>
            </a:pPr>
            <a:r>
              <a:rPr lang="en-US" sz="1600" dirty="0">
                <a:solidFill>
                  <a:schemeClr val="tx1">
                    <a:lumMod val="75000"/>
                    <a:lumOff val="25000"/>
                  </a:schemeClr>
                </a:solidFill>
              </a:rPr>
              <a:t>Development version – for testing and development</a:t>
            </a:r>
          </a:p>
          <a:p>
            <a:pPr marL="285750" indent="-285750">
              <a:lnSpc>
                <a:spcPct val="200000"/>
              </a:lnSpc>
              <a:buClr>
                <a:schemeClr val="accent2"/>
              </a:buClr>
              <a:buFont typeface="Wingdings" panose="05000000000000000000" pitchFamily="2" charset="2"/>
              <a:buChar char="ü"/>
            </a:pPr>
            <a:r>
              <a:rPr lang="en-US" sz="1600" dirty="0">
                <a:solidFill>
                  <a:schemeClr val="tx1">
                    <a:lumMod val="75000"/>
                    <a:lumOff val="25000"/>
                  </a:schemeClr>
                </a:solidFill>
              </a:rPr>
              <a:t>Both versions can be downloaded from </a:t>
            </a:r>
            <a:r>
              <a:rPr lang="en-US" sz="1600" dirty="0" smtClean="0">
                <a:solidFill>
                  <a:schemeClr val="tx1">
                    <a:lumMod val="75000"/>
                    <a:lumOff val="25000"/>
                  </a:schemeClr>
                </a:solidFill>
              </a:rPr>
              <a:t>jQuery.com</a:t>
            </a:r>
          </a:p>
        </p:txBody>
      </p:sp>
      <p:sp>
        <p:nvSpPr>
          <p:cNvPr id="13" name="Rectangle 12"/>
          <p:cNvSpPr/>
          <p:nvPr/>
        </p:nvSpPr>
        <p:spPr>
          <a:xfrm>
            <a:off x="6617776" y="3905574"/>
            <a:ext cx="5393410" cy="1725970"/>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smtClean="0"/>
              <a:t>You </a:t>
            </a:r>
            <a:r>
              <a:rPr lang="en-US" sz="1400" dirty="0"/>
              <a:t>can reference the </a:t>
            </a:r>
            <a:r>
              <a:rPr lang="en-US" sz="1400" dirty="0" err="1"/>
              <a:t>jQuery</a:t>
            </a:r>
            <a:r>
              <a:rPr lang="en-US" sz="1400" dirty="0"/>
              <a:t> library with HTML &lt;script&gt; tag. </a:t>
            </a:r>
          </a:p>
          <a:p>
            <a:pPr lvl="2"/>
            <a:endParaRPr lang="en-US" sz="1400" dirty="0"/>
          </a:p>
          <a:p>
            <a:pPr lvl="2"/>
            <a:r>
              <a:rPr lang="en-US" sz="1400" dirty="0"/>
              <a:t>&lt;head&gt;</a:t>
            </a:r>
            <a:br>
              <a:rPr lang="en-US" sz="1400" dirty="0"/>
            </a:br>
            <a:r>
              <a:rPr lang="en-US" sz="1400" dirty="0"/>
              <a:t>&lt;script </a:t>
            </a:r>
            <a:r>
              <a:rPr lang="en-US" sz="1400" dirty="0" err="1"/>
              <a:t>src</a:t>
            </a:r>
            <a:r>
              <a:rPr lang="en-US" sz="1400" dirty="0"/>
              <a:t>="jquery-1.11.3.min.js"&gt;&lt;/script&gt;</a:t>
            </a:r>
            <a:br>
              <a:rPr lang="en-US" sz="1400" dirty="0"/>
            </a:br>
            <a:r>
              <a:rPr lang="en-US" sz="1400" dirty="0"/>
              <a:t>&lt;/head&gt;</a:t>
            </a:r>
          </a:p>
        </p:txBody>
      </p:sp>
      <p:pic>
        <p:nvPicPr>
          <p:cNvPr id="14" name="Picture 1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749467" y="3955583"/>
            <a:ext cx="720719" cy="738260"/>
          </a:xfrm>
          <a:prstGeom prst="rect">
            <a:avLst/>
          </a:prstGeom>
          <a:ln>
            <a:noFill/>
          </a:ln>
          <a:effectLst/>
        </p:spPr>
      </p:pic>
    </p:spTree>
    <p:extLst>
      <p:ext uri="{BB962C8B-B14F-4D97-AF65-F5344CB8AC3E}">
        <p14:creationId xmlns:p14="http://schemas.microsoft.com/office/powerpoint/2010/main" val="974257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animEffect transition="in" filter="fade">
                                      <p:cBhvr>
                                        <p:cTn id="17" dur="500"/>
                                        <p:tgtEl>
                                          <p:spTgt spid="1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500"/>
                                        <p:tgtEl>
                                          <p:spTgt spid="1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12192000" cy="50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b="1" dirty="0" smtClean="0">
                <a:solidFill>
                  <a:schemeClr val="bg1"/>
                </a:solidFill>
                <a:cs typeface="Segoe UI Light" panose="020B0502040204020203" pitchFamily="34" charset="0"/>
              </a:rPr>
              <a:t>JQUERY INTRODUCTION</a:t>
            </a:r>
            <a:endParaRPr lang="en-US" b="1" dirty="0">
              <a:solidFill>
                <a:schemeClr val="bg1"/>
              </a:solidFill>
              <a:cs typeface="Segoe UI Light" panose="020B0502040204020203" pitchFamily="34" charset="0"/>
            </a:endParaRPr>
          </a:p>
        </p:txBody>
      </p:sp>
      <p:sp>
        <p:nvSpPr>
          <p:cNvPr id="10" name="Rectangle 9"/>
          <p:cNvSpPr/>
          <p:nvPr/>
        </p:nvSpPr>
        <p:spPr>
          <a:xfrm>
            <a:off x="0" y="516467"/>
            <a:ext cx="12192000"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b="1" dirty="0" err="1">
                <a:solidFill>
                  <a:srgbClr val="191919"/>
                </a:solidFill>
              </a:rPr>
              <a:t>jQuery</a:t>
            </a:r>
            <a:r>
              <a:rPr lang="en-US" sz="1600" b="1" dirty="0">
                <a:solidFill>
                  <a:srgbClr val="191919"/>
                </a:solidFill>
              </a:rPr>
              <a:t> CDN</a:t>
            </a:r>
          </a:p>
        </p:txBody>
      </p:sp>
      <p:sp>
        <p:nvSpPr>
          <p:cNvPr id="11" name="Isosceles Triangle 10"/>
          <p:cNvSpPr/>
          <p:nvPr/>
        </p:nvSpPr>
        <p:spPr>
          <a:xfrm flipV="1">
            <a:off x="728133" y="448732"/>
            <a:ext cx="166962" cy="143933"/>
          </a:xfrm>
          <a:prstGeom prst="triangle">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601362" y="1105872"/>
            <a:ext cx="6734174" cy="1477328"/>
          </a:xfrm>
          <a:prstGeom prst="rect">
            <a:avLst/>
          </a:prstGeom>
          <a:noFill/>
        </p:spPr>
        <p:txBody>
          <a:bodyPr wrap="square" rtlCol="0">
            <a:spAutoFit/>
          </a:bodyPr>
          <a:lstStyle/>
          <a:p>
            <a:r>
              <a:rPr lang="en-US" dirty="0"/>
              <a:t>If you do not wish to download and host </a:t>
            </a:r>
            <a:r>
              <a:rPr lang="en-US" dirty="0" err="1"/>
              <a:t>jQuery</a:t>
            </a:r>
            <a:r>
              <a:rPr lang="en-US" dirty="0"/>
              <a:t> yourself, you can include it from a Content Delivery Network, such as Google &amp; Microsoft.</a:t>
            </a:r>
          </a:p>
          <a:p>
            <a:endParaRPr lang="en-US" dirty="0"/>
          </a:p>
          <a:p>
            <a:r>
              <a:rPr lang="en-US" dirty="0"/>
              <a:t>To use </a:t>
            </a:r>
            <a:r>
              <a:rPr lang="en-US" dirty="0" err="1"/>
              <a:t>jQuery</a:t>
            </a:r>
            <a:r>
              <a:rPr lang="en-US" dirty="0"/>
              <a:t> from Google or Microsoft, use one of the </a:t>
            </a:r>
            <a:r>
              <a:rPr lang="en-US" dirty="0" smtClean="0"/>
              <a:t>following:</a:t>
            </a:r>
            <a:endParaRPr lang="en-IN" dirty="0" smtClean="0"/>
          </a:p>
        </p:txBody>
      </p:sp>
      <p:sp>
        <p:nvSpPr>
          <p:cNvPr id="13" name="Rectangle 12"/>
          <p:cNvSpPr/>
          <p:nvPr/>
        </p:nvSpPr>
        <p:spPr>
          <a:xfrm>
            <a:off x="3976023" y="2853317"/>
            <a:ext cx="7649920" cy="1486453"/>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smtClean="0"/>
              <a:t>Google </a:t>
            </a:r>
            <a:r>
              <a:rPr lang="en-US" sz="1400" dirty="0"/>
              <a:t>CDN:</a:t>
            </a:r>
          </a:p>
          <a:p>
            <a:pPr lvl="2"/>
            <a:endParaRPr lang="en-US" sz="1400" dirty="0"/>
          </a:p>
          <a:p>
            <a:pPr lvl="2"/>
            <a:r>
              <a:rPr lang="en-US" sz="1400" dirty="0"/>
              <a:t>&lt;head&gt;</a:t>
            </a:r>
            <a:br>
              <a:rPr lang="en-US" sz="1400" dirty="0"/>
            </a:br>
            <a:r>
              <a:rPr lang="en-US" sz="1400" dirty="0"/>
              <a:t>&lt;script </a:t>
            </a:r>
            <a:r>
              <a:rPr lang="en-US" sz="1400" dirty="0" err="1"/>
              <a:t>src</a:t>
            </a:r>
            <a:r>
              <a:rPr lang="en-US" sz="1400" dirty="0"/>
              <a:t>="http://ajax.googleapis.com/</a:t>
            </a:r>
            <a:r>
              <a:rPr lang="en-US" sz="1400" dirty="0" err="1"/>
              <a:t>ajax</a:t>
            </a:r>
            <a:r>
              <a:rPr lang="en-US" sz="1400" dirty="0"/>
              <a:t>/libs/</a:t>
            </a:r>
            <a:r>
              <a:rPr lang="en-US" sz="1400" dirty="0" err="1"/>
              <a:t>jquery</a:t>
            </a:r>
            <a:r>
              <a:rPr lang="en-US" sz="1400" dirty="0"/>
              <a:t>/1.11.3/jquery.min.js"&gt;&lt;/script&gt;</a:t>
            </a:r>
            <a:br>
              <a:rPr lang="en-US" sz="1400" dirty="0"/>
            </a:br>
            <a:r>
              <a:rPr lang="en-US" sz="1400" dirty="0"/>
              <a:t>&lt;/head&gt;</a:t>
            </a:r>
          </a:p>
        </p:txBody>
      </p:sp>
      <p:pic>
        <p:nvPicPr>
          <p:cNvPr id="14" name="Picture 1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115117" y="2920563"/>
            <a:ext cx="720719" cy="738260"/>
          </a:xfrm>
          <a:prstGeom prst="rect">
            <a:avLst/>
          </a:prstGeom>
          <a:ln>
            <a:noFill/>
          </a:ln>
          <a:effectLst/>
        </p:spPr>
      </p:pic>
      <p:sp>
        <p:nvSpPr>
          <p:cNvPr id="15" name="Rectangle 14"/>
          <p:cNvSpPr/>
          <p:nvPr/>
        </p:nvSpPr>
        <p:spPr>
          <a:xfrm>
            <a:off x="3976023" y="4458317"/>
            <a:ext cx="7649920" cy="1579618"/>
          </a:xfrm>
          <a:prstGeom prst="rect">
            <a:avLst/>
          </a:prstGeom>
          <a:solidFill>
            <a:srgbClr val="FFC000"/>
          </a:solidFill>
          <a:ln>
            <a:solidFill>
              <a:schemeClr val="bg1"/>
            </a:solidFill>
          </a:ln>
          <a:effectLst>
            <a:softEdge rad="12700"/>
          </a:effectLst>
        </p:spPr>
        <p:style>
          <a:lnRef idx="2">
            <a:schemeClr val="accent4"/>
          </a:lnRef>
          <a:fillRef idx="1">
            <a:schemeClr val="lt1"/>
          </a:fillRef>
          <a:effectRef idx="0">
            <a:schemeClr val="accent4"/>
          </a:effectRef>
          <a:fontRef idx="minor">
            <a:schemeClr val="dk1"/>
          </a:fontRef>
        </p:style>
        <p:txBody>
          <a:bodyPr rtlCol="0" anchor="ctr"/>
          <a:lstStyle/>
          <a:p>
            <a:pPr lvl="2"/>
            <a:endParaRPr lang="en-US" sz="1400" dirty="0" smtClean="0"/>
          </a:p>
          <a:p>
            <a:pPr lvl="2"/>
            <a:r>
              <a:rPr lang="en-US" sz="1400" dirty="0" smtClean="0"/>
              <a:t>Microsoft </a:t>
            </a:r>
            <a:r>
              <a:rPr lang="en-US" sz="1400" dirty="0"/>
              <a:t>CDN:</a:t>
            </a:r>
          </a:p>
          <a:p>
            <a:pPr lvl="2"/>
            <a:endParaRPr lang="en-US" sz="1400" dirty="0"/>
          </a:p>
          <a:p>
            <a:pPr lvl="2"/>
            <a:r>
              <a:rPr lang="en-US" sz="1400" dirty="0"/>
              <a:t>&lt;head&gt;</a:t>
            </a:r>
            <a:br>
              <a:rPr lang="en-US" sz="1400" dirty="0"/>
            </a:br>
            <a:r>
              <a:rPr lang="en-US" sz="1400" dirty="0"/>
              <a:t>&lt;script </a:t>
            </a:r>
            <a:r>
              <a:rPr lang="en-US" sz="1400" dirty="0" err="1"/>
              <a:t>src</a:t>
            </a:r>
            <a:r>
              <a:rPr lang="en-US" sz="1400" dirty="0"/>
              <a:t>="http://ajax.aspnetcdn.com/</a:t>
            </a:r>
            <a:r>
              <a:rPr lang="en-US" sz="1400" dirty="0" err="1"/>
              <a:t>ajax</a:t>
            </a:r>
            <a:r>
              <a:rPr lang="en-US" sz="1400" dirty="0"/>
              <a:t>/</a:t>
            </a:r>
            <a:r>
              <a:rPr lang="en-US" sz="1400" dirty="0" err="1"/>
              <a:t>jQuery</a:t>
            </a:r>
            <a:r>
              <a:rPr lang="en-US" sz="1400" dirty="0"/>
              <a:t>/jquery-1.11.3.min.js"&gt;&lt;/script&gt;</a:t>
            </a:r>
            <a:br>
              <a:rPr lang="en-US" sz="1400" dirty="0"/>
            </a:br>
            <a:r>
              <a:rPr lang="en-US" sz="1400" dirty="0"/>
              <a:t>&lt;/head&gt;</a:t>
            </a:r>
          </a:p>
        </p:txBody>
      </p:sp>
      <p:pic>
        <p:nvPicPr>
          <p:cNvPr id="16" name="Picture 1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144146" y="4517378"/>
            <a:ext cx="720719" cy="738260"/>
          </a:xfrm>
          <a:prstGeom prst="rect">
            <a:avLst/>
          </a:prstGeom>
          <a:ln>
            <a:noFill/>
          </a:ln>
          <a:effectLst/>
        </p:spPr>
      </p:pic>
    </p:spTree>
    <p:extLst>
      <p:ext uri="{BB962C8B-B14F-4D97-AF65-F5344CB8AC3E}">
        <p14:creationId xmlns:p14="http://schemas.microsoft.com/office/powerpoint/2010/main" val="45211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animBg="1"/>
      <p:bldP spid="1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22317</TotalTime>
  <Words>4025</Words>
  <Application>Microsoft Office PowerPoint</Application>
  <PresentationFormat>Widescreen</PresentationFormat>
  <Paragraphs>809</Paragraphs>
  <Slides>65</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Calibri</vt:lpstr>
      <vt:lpstr>Calibri Light</vt:lpstr>
      <vt:lpstr>Courier New</vt:lpstr>
      <vt:lpstr>Segoe UI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Gnosis LMS</dc:title>
  <dc:creator>Sana</dc:creator>
  <cp:lastModifiedBy>Serashree</cp:lastModifiedBy>
  <cp:revision>1388</cp:revision>
  <dcterms:created xsi:type="dcterms:W3CDTF">2014-05-13T17:27:55Z</dcterms:created>
  <dcterms:modified xsi:type="dcterms:W3CDTF">2015-10-29T11:10:22Z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26526917</vt:lpwstr>
  </property>
  <property fmtid="{D5CDD505-2E9C-101B-9397-08002B2CF9AE}" pid="3" name="NXPowerLiteSettings">
    <vt:lpwstr>B74006B004C800</vt:lpwstr>
  </property>
  <property fmtid="{D5CDD505-2E9C-101B-9397-08002B2CF9AE}" pid="4" name="NXPowerLiteVersion">
    <vt:lpwstr>D6.2.4</vt:lpwstr>
  </property>
</Properties>
</file>