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4"/>
  </p:notesMasterIdLst>
  <p:handoutMasterIdLst>
    <p:handoutMasterId r:id="rId45"/>
  </p:handoutMasterIdLst>
  <p:sldIdLst>
    <p:sldId id="1404" r:id="rId2"/>
    <p:sldId id="1405" r:id="rId3"/>
    <p:sldId id="1364" r:id="rId4"/>
    <p:sldId id="1365" r:id="rId5"/>
    <p:sldId id="1366" r:id="rId6"/>
    <p:sldId id="1367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4" r:id="rId24"/>
    <p:sldId id="1385" r:id="rId25"/>
    <p:sldId id="1386" r:id="rId26"/>
    <p:sldId id="1387" r:id="rId27"/>
    <p:sldId id="1388" r:id="rId28"/>
    <p:sldId id="1389" r:id="rId29"/>
    <p:sldId id="1390" r:id="rId30"/>
    <p:sldId id="1391" r:id="rId31"/>
    <p:sldId id="1392" r:id="rId32"/>
    <p:sldId id="1393" r:id="rId33"/>
    <p:sldId id="1394" r:id="rId34"/>
    <p:sldId id="1395" r:id="rId35"/>
    <p:sldId id="1396" r:id="rId36"/>
    <p:sldId id="1397" r:id="rId37"/>
    <p:sldId id="1398" r:id="rId38"/>
    <p:sldId id="1399" r:id="rId39"/>
    <p:sldId id="1400" r:id="rId40"/>
    <p:sldId id="1401" r:id="rId41"/>
    <p:sldId id="1402" r:id="rId42"/>
    <p:sldId id="1403" r:id="rId43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smtClean="0">
                <a:solidFill>
                  <a:schemeClr val="bg1"/>
                </a:solidFill>
              </a:rPr>
              <a:t>Session </a:t>
            </a:r>
            <a:r>
              <a:rPr lang="en-IN" sz="4000" smtClean="0">
                <a:solidFill>
                  <a:schemeClr val="bg1"/>
                </a:solidFill>
              </a:rPr>
              <a:t>34 </a:t>
            </a:r>
            <a:r>
              <a:rPr lang="en-IN" sz="4000" dirty="0" smtClean="0">
                <a:solidFill>
                  <a:schemeClr val="bg1"/>
                </a:solidFill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Data storage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using File system 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148840" y="1429128"/>
            <a:ext cx="484632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Internal Storage.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Using Android Resource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116" y="4788351"/>
            <a:ext cx="8412480" cy="92333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InputStreamis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this.getResources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openRawResource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R.drawable.my_base_data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457200" y="2948644"/>
            <a:ext cx="822960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When an application’s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apk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dirty="0" smtClean="0"/>
              <a:t>byte code is deployed it may store in memory: code, draw-</a:t>
            </a:r>
            <a:r>
              <a:rPr lang="en-US" sz="2000" b="0" dirty="0" err="1" smtClean="0"/>
              <a:t>ables</a:t>
            </a:r>
            <a:r>
              <a:rPr lang="en-US" sz="2000" b="0" dirty="0" smtClean="0"/>
              <a:t>, and other raw resources (such as files). Acquiring those resources could be done using a statement such 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148840" y="1429128"/>
            <a:ext cx="484632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Internal Storage.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Using Android Resource Files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22" y="2789144"/>
            <a:ext cx="2838450" cy="31623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1247" y="2789144"/>
            <a:ext cx="3120278" cy="16933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Line Callout 2 9"/>
          <p:cNvSpPr/>
          <p:nvPr/>
        </p:nvSpPr>
        <p:spPr>
          <a:xfrm>
            <a:off x="3359523" y="4944035"/>
            <a:ext cx="3200400" cy="11887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15"/>
              <a:gd name="adj6" fmla="val -397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Use drag/drop to place file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my_base_data.txt </a:t>
            </a:r>
            <a:r>
              <a:rPr lang="en-US" sz="1400" dirty="0" smtClean="0"/>
              <a:t>in res folder. It will be stored in the device’s memory as part of 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apk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50179" idx="1"/>
          </p:cNvCxnSpPr>
          <p:nvPr/>
        </p:nvCxnSpPr>
        <p:spPr>
          <a:xfrm rot="10800000" flipV="1">
            <a:off x="1492625" y="3635838"/>
            <a:ext cx="3778623" cy="88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Reading a Resource File (see previous figure)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328" y="2394778"/>
            <a:ext cx="5641848" cy="39149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//reading an embedded RAW data file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packagecis493.files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importjava.io.*;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publicclassFileDemo1Raw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 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1142" y="2541495"/>
            <a:ext cx="2339788" cy="35096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Reading a Resource File (see previous figure)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328" y="3120916"/>
            <a:ext cx="5645613" cy="23637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PlayWithRawFiles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IOExceptione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"Problems: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1142" y="2541495"/>
            <a:ext cx="2339788" cy="35096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2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Reading a Resource File (see previous figure)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70" y="2394778"/>
            <a:ext cx="840226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publicvoidPlayWithRawFiles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throwsIOException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StringBufferbuf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newStringBuffer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InputStreamis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this.getResources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openRawResource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R.drawable.my_base_data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BufferedReaderreader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newBufferedReader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newInputStreamReader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(is));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if(is!=null)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while((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reader.readLine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!= null)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buf.append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"\n");}}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Read/Write an Internal File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8753" y="2346513"/>
            <a:ext cx="2667000" cy="40005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15152" y="3569523"/>
            <a:ext cx="576072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In this example an application collects data from the UI and saves it to a persistent data file into the (limited) internal Android System Space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Read/Write an Internal File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8753" y="2346513"/>
            <a:ext cx="2667000" cy="40005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15152" y="3752403"/>
            <a:ext cx="576072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Next time the application is executed the</a:t>
            </a:r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Resource file is read and its data is shown</a:t>
            </a:r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in the 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Grab from screen, save to file, retrieve from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70" y="2717534"/>
            <a:ext cx="5653412" cy="33055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="@+id/close"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="Close" /&gt;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0470" y="2353235"/>
            <a:ext cx="2689412" cy="403411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Grab from screen, save to file, retrieve from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70" y="3022233"/>
            <a:ext cx="5653412" cy="26961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="@+id/editor"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android:singleLine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="false"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android:gravity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="top"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0470" y="2353235"/>
            <a:ext cx="2689412" cy="403411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Grab from screen, save to file, retrieve from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497800"/>
            <a:ext cx="8342824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cis493.demo;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java.io.BufferedReader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java.io.InputStream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java.io.InputStreamReader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java.io.OutputStreamWriter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need of External </a:t>
            </a:r>
            <a:r>
              <a:rPr lang="en-US" sz="2400" dirty="0" smtClean="0"/>
              <a:t>Storage</a:t>
            </a:r>
          </a:p>
          <a:p>
            <a:r>
              <a:rPr lang="en-US" sz="2400" dirty="0" smtClean="0"/>
              <a:t>Check </a:t>
            </a:r>
            <a:r>
              <a:rPr lang="en-US" sz="2400" dirty="0" smtClean="0"/>
              <a:t>State of External Storage</a:t>
            </a:r>
          </a:p>
          <a:p>
            <a:r>
              <a:rPr lang="en-US" sz="2400" dirty="0" smtClean="0"/>
              <a:t>Work </a:t>
            </a:r>
            <a:r>
              <a:rPr lang="en-US" sz="2400" dirty="0" smtClean="0"/>
              <a:t>with Files in External Storage</a:t>
            </a:r>
          </a:p>
          <a:p>
            <a:r>
              <a:rPr lang="en-US" sz="2400" dirty="0" smtClean="0"/>
              <a:t>Shipping Files with the Application</a:t>
            </a:r>
          </a:p>
          <a:p>
            <a:r>
              <a:rPr lang="en-US" sz="2400" dirty="0" smtClean="0"/>
              <a:t>Work </a:t>
            </a:r>
            <a:r>
              <a:rPr lang="en-US" sz="2400" dirty="0" smtClean="0"/>
              <a:t>with Raw Resource Files</a:t>
            </a:r>
          </a:p>
          <a:p>
            <a:r>
              <a:rPr lang="en-US" sz="2400" dirty="0" smtClean="0"/>
              <a:t>Work </a:t>
            </a:r>
            <a:r>
              <a:rPr lang="en-US" sz="2400" dirty="0" smtClean="0"/>
              <a:t>with Asset Files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Grab from screen, save to file, retrieve from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497800"/>
            <a:ext cx="8342824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Demo extends Activity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final static String NOTES="notes.txt";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editor;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icicle) {</a:t>
            </a:r>
          </a:p>
          <a:p>
            <a:pPr lvl="2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(icicle);</a:t>
            </a:r>
          </a:p>
          <a:p>
            <a:pPr lvl="2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editor=(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R.id.editor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=(Button)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newButton.OnClickListener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Grab from screen, save to file, retrieve from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497800"/>
            <a:ext cx="8342824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onResume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super.onResume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lvl="2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InputStreamin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openFileInput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(NOTES);</a:t>
            </a:r>
          </a:p>
          <a:p>
            <a:pPr lvl="2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if(in!=null) {</a:t>
            </a:r>
          </a:p>
          <a:p>
            <a:pPr lvl="3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InputStreamReadertmp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newInputStreamReader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(in);</a:t>
            </a:r>
          </a:p>
          <a:p>
            <a:pPr lvl="3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BufferedReaderreader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newBufferedReader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Grab from screen, save to file, retrieve from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497800"/>
            <a:ext cx="8342824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StringBufferbuf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newStringBuffer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while((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reader.readLine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!= null)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buf.append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+"\n");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editor.setText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buf.toString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}//if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java.io.FileNotFoundExceptione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that's OK, we probably haven't created it yet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Grab from screen, save to file, retrieve from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497800"/>
            <a:ext cx="8342824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Throwablet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"Exception: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2000).show();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publicvoidonPause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super.onPause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OutputStreamWriterout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newOutputStreamWriter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openFileOutput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(NOTES, 0));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editor.getText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3 - Internal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Grab from screen, save to file, retrieve from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497800"/>
            <a:ext cx="8342824" cy="26407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Throwablet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"Exception: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2000).show();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765303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File is stored in the phone’s memory under: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/data/data/app/files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407" y="2998412"/>
            <a:ext cx="5972175" cy="29051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8297" y="3943069"/>
            <a:ext cx="2857500" cy="14192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11589" y="4518211"/>
            <a:ext cx="1744388" cy="8248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Image of the file 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pulled from the 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188720" y="1429128"/>
            <a:ext cx="67665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External Storage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Reading/Writing to the External Device’s SD card.</a:t>
            </a:r>
          </a:p>
        </p:txBody>
      </p:sp>
      <p:pic>
        <p:nvPicPr>
          <p:cNvPr id="8" name="Picture 7" descr="sdfs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89" y="3267635"/>
            <a:ext cx="5341023" cy="3081949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1188720" y="2356975"/>
            <a:ext cx="67665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Storing data into the SD card has the obvious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advantage of a larger working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188720" y="1429128"/>
            <a:ext cx="6766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Warning</a:t>
            </a:r>
            <a:r>
              <a:rPr lang="en-US" sz="2000" dirty="0" smtClean="0"/>
              <a:t> – </a:t>
            </a:r>
            <a:r>
              <a:rPr lang="en-US" sz="2000" b="0" dirty="0" smtClean="0"/>
              <a:t>Write to the Device’s SD Card</a:t>
            </a:r>
          </a:p>
        </p:txBody>
      </p:sp>
      <p:pic>
        <p:nvPicPr>
          <p:cNvPr id="8" name="Picture 7" descr="sdfsdf.jpg"/>
          <p:cNvPicPr>
            <a:picLocks noChangeAspect="1"/>
          </p:cNvPicPr>
          <p:nvPr/>
        </p:nvPicPr>
        <p:blipFill>
          <a:blip r:embed="rId2"/>
          <a:srcRect t="70247" r="19536"/>
          <a:stretch>
            <a:fillRect/>
          </a:stretch>
        </p:blipFill>
        <p:spPr>
          <a:xfrm>
            <a:off x="2423198" y="5365372"/>
            <a:ext cx="4297605" cy="91697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1188720" y="2720044"/>
            <a:ext cx="6766560" cy="10972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Since </a:t>
            </a:r>
            <a:r>
              <a:rPr lang="en-US" sz="2000" b="0" dirty="0" err="1" smtClean="0"/>
              <a:t>SDK1.6</a:t>
            </a:r>
            <a:r>
              <a:rPr lang="en-US" sz="2000" b="0" dirty="0" smtClean="0"/>
              <a:t> it is necessary to request permission to write to the SD card. Add the following clause to your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AndroidManifest.xml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3936629"/>
            <a:ext cx="8342824" cy="9787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android.permission.WRITE_EXTERNAL_STORAGE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&lt;/uses-permission&gt;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=http://schemas.android.com/apk/res/android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widget28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="Enter some data here ..."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btnWriteSDFile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143px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="1. Write SD File"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btnClearScreen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141px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42px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77240" y="1644280"/>
            <a:ext cx="758952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 uses the same file constructions found in a typical Java application.</a:t>
            </a:r>
          </a:p>
        </p:txBody>
      </p:sp>
      <p:grpSp>
        <p:nvGrpSpPr>
          <p:cNvPr id="9" name="Group 19"/>
          <p:cNvGrpSpPr/>
          <p:nvPr/>
        </p:nvGrpSpPr>
        <p:grpSpPr>
          <a:xfrm>
            <a:off x="334554" y="5165862"/>
            <a:ext cx="841248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Files can be stored in the device’s (small) main memory or in the much larger SD card. They can also be obtained from the network (as we will see later).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8" name="Picture 17" descr="memoria ram .p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8" y="2664930"/>
            <a:ext cx="2287681" cy="2346339"/>
          </a:xfrm>
          <a:prstGeom prst="rect">
            <a:avLst/>
          </a:prstGeom>
        </p:spPr>
      </p:pic>
      <p:pic>
        <p:nvPicPr>
          <p:cNvPr id="19" name="Picture 18" descr="30026999_700x700min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9883" y="2662518"/>
            <a:ext cx="2460810" cy="2460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="2. Clear Screen"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btnReadSDFile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42px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="3. Read SD File"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141px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43px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="4. Close"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259" y="2971800"/>
            <a:ext cx="2072640" cy="31089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057" y="2971800"/>
            <a:ext cx="2072640" cy="31089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9855" y="2971800"/>
            <a:ext cx="2072640" cy="31089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5652" y="2971800"/>
            <a:ext cx="2072640" cy="31089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503" y="2151529"/>
            <a:ext cx="4537356" cy="424927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95836" y="3864684"/>
            <a:ext cx="4023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Using </a:t>
            </a:r>
            <a:r>
              <a:rPr lang="en-US" sz="2000" b="0" dirty="0" err="1" smtClean="0"/>
              <a:t>DDMS</a:t>
            </a:r>
            <a:r>
              <a:rPr lang="en-US" sz="2000" b="0" dirty="0" smtClean="0"/>
              <a:t> File Explorer panel to inspect the SD card.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cis493.filedemo;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FileDemo3SD extends Activity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GUI controls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EditTexttxtData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btnWriteSDFile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btnReadSDFile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43027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btnClearScreen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bind GUI elements with local controls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R.id.txtData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txtData.setHint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("Enter some lines of data here...");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btnWriteSDFile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R.id.btnWriteSDFile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btnWriteSDFile.setOnClickListener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43027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write on SD card file data from the text box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sdcard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/mysdfile.txt");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myFile.createNewFile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FileOutputStreamfOut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newFileOutputStream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OutputStreamWritermyOutWriter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newOutputStreamWriter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myOutWriter.append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txtData.getText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myOutWriter.close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"Done writing SD 'mysdfile.txt'",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 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btnWriteSDFile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btnReadSDFile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R.id.btnReadSDFile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btnReadSDFile.setOnClickListener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write on SD card file data from the text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sdcard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/mysdfile.txt");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FileInputStreamfIn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newFileInputStream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BufferedReadermyReader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newBufferedReader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newInputStreamReader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aDataRow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"";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aBuffer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"";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while((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aDataRow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myReader.readLine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!= null)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aBuffer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aDataRow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"\n";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txtData.setText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aBuffer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myReader.close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"Done reading SD 'mysdfile.txt'",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 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btnReadSDFile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btnClearScreen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R.id.btnClearScreen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btnClearScreen.setOnClickListener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clear text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201966"/>
            <a:ext cx="834282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txtData.setText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 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btnClearScreen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btnClose.setOnClickListener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clear text box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finish();}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 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btnClose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77240" y="1644280"/>
            <a:ext cx="758952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 uses the same file constructions found in a typical Java application.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34554" y="5165862"/>
            <a:ext cx="841248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Files stored in the device’s memory, stay together with other application’s resources (such as icons, pictures, music, …).</a:t>
              </a:r>
            </a:p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We will call this type: Resource Files.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8" name="Picture 17" descr="memoria ram .p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8" y="2664930"/>
            <a:ext cx="2287681" cy="2346339"/>
          </a:xfrm>
          <a:prstGeom prst="rect">
            <a:avLst/>
          </a:prstGeom>
        </p:spPr>
      </p:pic>
      <p:pic>
        <p:nvPicPr>
          <p:cNvPr id="19" name="Picture 18" descr="30026999_700x700min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9883" y="2662518"/>
            <a:ext cx="2460810" cy="2460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 You may also use the Scanner/</a:t>
            </a:r>
            <a:r>
              <a:rPr lang="en-US" sz="2000" b="0" dirty="0" err="1" smtClean="0"/>
              <a:t>PrintWriter</a:t>
            </a:r>
            <a:r>
              <a:rPr lang="en-US" sz="2000" b="0" dirty="0" smtClean="0"/>
              <a:t> classes, as suggested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350008"/>
            <a:ext cx="8342824" cy="44135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testScannerFiles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Add to manifest the following permission request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android.permission.WRITE_EXTERNAL_STORAGE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SDcardPath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Environment.getExternalStorageDirectory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getPath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mySDFileName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SDcardPath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"/"+ "mysdfiletest.txt";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tvMessage.setText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("Writing to: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mySDFileName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PrintWriteroutfile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newFileWriter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mySDFileName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outfile.println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Android");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588" y="2349883"/>
            <a:ext cx="8342824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outfile.println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("Adios Android");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outfile.println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outfile.close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// read SD-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file,showrecords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newScanner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newFileReader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mySDFileName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"\n\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nReadingfrom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mySDFileName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"\n";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infile.hasNextLine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infile.nextLine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+ "\n“;}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tvMessage.append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();} 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FileNotFoundExceptione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tvMessage.setText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"Error: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IOExceptione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tvMessage.setText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"Error: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());}}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4 - </a:t>
            </a:r>
            <a:r>
              <a:rPr lang="en-US" sz="2000" b="0" dirty="0" smtClean="0"/>
              <a:t>Reading/Writing to the Device’s SD card. You may also use the Scanner/</a:t>
            </a:r>
            <a:r>
              <a:rPr lang="en-US" sz="2000" b="0" dirty="0" err="1" smtClean="0"/>
              <a:t>PrintWriterclasses</a:t>
            </a:r>
            <a:r>
              <a:rPr lang="en-US" sz="2000" b="0" dirty="0" smtClean="0"/>
              <a:t>, as suggested below: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914400" y="1429128"/>
            <a:ext cx="73152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5 - </a:t>
            </a:r>
            <a:r>
              <a:rPr lang="en-US" sz="2000" b="0" dirty="0" smtClean="0"/>
              <a:t>Some more ideas on using the Scanner/Print Writer classes.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88" y="2350008"/>
            <a:ext cx="8342824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writing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FileOutputStreamfos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openFileOutput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("XYZ",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Context.MODE_PRIVATE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PrintWriteroutfile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newPrintWriter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outfile.println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outfile.close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reading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InputStreamis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openFileInput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("XYZ");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newScanner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infile.hasNextLine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infile.nextLine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554480" y="1644280"/>
            <a:ext cx="6035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Your data storage options are the following:</a:t>
            </a:r>
          </a:p>
        </p:txBody>
      </p:sp>
      <p:sp>
        <p:nvSpPr>
          <p:cNvPr id="11" name="Pentagon 10"/>
          <p:cNvSpPr>
            <a:spLocks noChangeArrowheads="1"/>
          </p:cNvSpPr>
          <p:nvPr/>
        </p:nvSpPr>
        <p:spPr bwMode="gray">
          <a:xfrm>
            <a:off x="145230" y="2852328"/>
            <a:ext cx="2011680" cy="822960"/>
          </a:xfrm>
          <a:prstGeom prst="homePlate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Shared Preferences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pSp>
        <p:nvGrpSpPr>
          <p:cNvPr id="12" name="Group 19"/>
          <p:cNvGrpSpPr/>
          <p:nvPr/>
        </p:nvGrpSpPr>
        <p:grpSpPr>
          <a:xfrm>
            <a:off x="2315046" y="2852328"/>
            <a:ext cx="6583680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Store private primitive data in key-value pairs.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7" name="Pentagon 16"/>
          <p:cNvSpPr>
            <a:spLocks noChangeArrowheads="1"/>
          </p:cNvSpPr>
          <p:nvPr/>
        </p:nvSpPr>
        <p:spPr bwMode="gray">
          <a:xfrm>
            <a:off x="145230" y="4022223"/>
            <a:ext cx="2011680" cy="822960"/>
          </a:xfrm>
          <a:prstGeom prst="homePlate">
            <a:avLst/>
          </a:prstGeom>
          <a:solidFill>
            <a:schemeClr val="accent2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Internal Storage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15046" y="4022223"/>
            <a:ext cx="6583680" cy="822960"/>
            <a:chOff x="1066803" y="1711184"/>
            <a:chExt cx="7038111" cy="914921"/>
          </a:xfrm>
        </p:grpSpPr>
        <p:sp>
          <p:nvSpPr>
            <p:cNvPr id="21" name="Rectangle 2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Store private data on the device memory.</a:t>
              </a: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3" name="Pentagon 22"/>
          <p:cNvSpPr>
            <a:spLocks noChangeArrowheads="1"/>
          </p:cNvSpPr>
          <p:nvPr/>
        </p:nvSpPr>
        <p:spPr bwMode="gray">
          <a:xfrm>
            <a:off x="145230" y="5192117"/>
            <a:ext cx="2011680" cy="82296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External Storage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15046" y="5192117"/>
            <a:ext cx="6583680" cy="822960"/>
            <a:chOff x="1066803" y="1711184"/>
            <a:chExt cx="7038111" cy="914921"/>
          </a:xfrm>
        </p:grpSpPr>
        <p:sp>
          <p:nvSpPr>
            <p:cNvPr id="25" name="Rectangle 2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Store public data on the shared external storage.</a:t>
              </a:r>
            </a:p>
          </p:txBody>
        </p:sp>
        <p:sp>
          <p:nvSpPr>
            <p:cNvPr id="26" name="Isosceles Triangle 2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554480" y="1644280"/>
            <a:ext cx="6035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Your data storage options are the following:</a:t>
            </a:r>
          </a:p>
        </p:txBody>
      </p:sp>
      <p:sp>
        <p:nvSpPr>
          <p:cNvPr id="11" name="Pentagon 10"/>
          <p:cNvSpPr>
            <a:spLocks noChangeArrowheads="1"/>
          </p:cNvSpPr>
          <p:nvPr/>
        </p:nvSpPr>
        <p:spPr bwMode="gray">
          <a:xfrm>
            <a:off x="145230" y="2852328"/>
            <a:ext cx="2011680" cy="822960"/>
          </a:xfrm>
          <a:prstGeom prst="homePlate">
            <a:avLst/>
          </a:prstGeom>
          <a:solidFill>
            <a:schemeClr val="accent5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</a:rPr>
              <a:t>SQLite</a:t>
            </a:r>
            <a:r>
              <a:rPr lang="en-US" sz="2000" b="0" dirty="0" smtClean="0">
                <a:solidFill>
                  <a:schemeClr val="bg1"/>
                </a:solidFill>
              </a:rPr>
              <a:t> Databases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2315046" y="2852328"/>
            <a:ext cx="6583680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Store structured data in a private database.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7" name="Pentagon 16"/>
          <p:cNvSpPr>
            <a:spLocks noChangeArrowheads="1"/>
          </p:cNvSpPr>
          <p:nvPr/>
        </p:nvSpPr>
        <p:spPr bwMode="gray">
          <a:xfrm>
            <a:off x="145230" y="4546656"/>
            <a:ext cx="2011680" cy="82296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Network Connection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pSp>
        <p:nvGrpSpPr>
          <p:cNvPr id="4" name="Group 19"/>
          <p:cNvGrpSpPr/>
          <p:nvPr/>
        </p:nvGrpSpPr>
        <p:grpSpPr>
          <a:xfrm>
            <a:off x="2315046" y="4546656"/>
            <a:ext cx="6583680" cy="822960"/>
            <a:chOff x="1066803" y="1711184"/>
            <a:chExt cx="7038111" cy="914921"/>
          </a:xfrm>
        </p:grpSpPr>
        <p:sp>
          <p:nvSpPr>
            <p:cNvPr id="21" name="Rectangle 2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Store data on the web with your own network server.</a:t>
              </a: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554480" y="1644280"/>
            <a:ext cx="6035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Your data storage options are the following:</a:t>
            </a:r>
          </a:p>
        </p:txBody>
      </p:sp>
      <p:sp>
        <p:nvSpPr>
          <p:cNvPr id="11" name="Pentagon 10"/>
          <p:cNvSpPr>
            <a:spLocks noChangeArrowheads="1"/>
          </p:cNvSpPr>
          <p:nvPr/>
        </p:nvSpPr>
        <p:spPr bwMode="gray">
          <a:xfrm>
            <a:off x="145230" y="2852328"/>
            <a:ext cx="2011680" cy="822960"/>
          </a:xfrm>
          <a:prstGeom prst="homePlate">
            <a:avLst/>
          </a:prstGeom>
          <a:solidFill>
            <a:schemeClr val="accent5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</a:rPr>
              <a:t>SQLite</a:t>
            </a:r>
            <a:r>
              <a:rPr lang="en-US" sz="2000" b="0" dirty="0" smtClean="0">
                <a:solidFill>
                  <a:schemeClr val="bg1"/>
                </a:solidFill>
              </a:rPr>
              <a:t> Databases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2315046" y="2852328"/>
            <a:ext cx="6583680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Store structured data in a private database.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7" name="Pentagon 16"/>
          <p:cNvSpPr>
            <a:spLocks noChangeArrowheads="1"/>
          </p:cNvSpPr>
          <p:nvPr/>
        </p:nvSpPr>
        <p:spPr bwMode="gray">
          <a:xfrm>
            <a:off x="145230" y="4546656"/>
            <a:ext cx="2011680" cy="82296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Network Connection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pSp>
        <p:nvGrpSpPr>
          <p:cNvPr id="4" name="Group 19"/>
          <p:cNvGrpSpPr/>
          <p:nvPr/>
        </p:nvGrpSpPr>
        <p:grpSpPr>
          <a:xfrm>
            <a:off x="2315046" y="4546656"/>
            <a:ext cx="6583680" cy="822960"/>
            <a:chOff x="1066803" y="1711184"/>
            <a:chExt cx="7038111" cy="914921"/>
          </a:xfrm>
        </p:grpSpPr>
        <p:sp>
          <p:nvSpPr>
            <p:cNvPr id="21" name="Rectangle 2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Store data on the web with your own network server.</a:t>
              </a: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Shared Preferences</a:t>
            </a:r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Good for a few items saved as &lt;Name, Value&gt;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328" y="2394778"/>
            <a:ext cx="8412480" cy="33055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privatevoidusingPreferences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Save data in a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SharedPreferencescontainer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We need an Editor object to make preference changes.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SharedPreferencessettings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getSharedPreferences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my_preferred_Choices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Context.MODE_PRIVATE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SharedPreferences.Editoreditor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settings.edit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editor.putString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favorite_color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editor.putInt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favorite_number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101);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editor.commit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Files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- Files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371600" y="1429128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Shared Preferences</a:t>
            </a:r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Good for a few items saved as &lt;Name, Value&gt;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328" y="2394778"/>
            <a:ext cx="8412480" cy="19759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retrieving data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SharedPreferencescontainer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favColor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settings.getString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favorite_color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"default black");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intfavNumber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settings.getInt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favorite_number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0);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favColor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favNumber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37915</TotalTime>
  <Words>2218</Words>
  <Application>Microsoft Office PowerPoint</Application>
  <PresentationFormat>On-screen Show (4:3)</PresentationFormat>
  <Paragraphs>458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4_TS_ILT_Sl1Template1_PPT_20_12_10_V1</vt:lpstr>
      <vt:lpstr>Image</vt:lpstr>
      <vt:lpstr>Slide 1</vt:lpstr>
      <vt:lpstr>Learning Objectives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  <vt:lpstr>Android Persistency - Files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2984</cp:revision>
  <dcterms:created xsi:type="dcterms:W3CDTF">2008-06-23T11:45:25Z</dcterms:created>
  <dcterms:modified xsi:type="dcterms:W3CDTF">2015-09-14T14:13:05Z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