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36"/>
  </p:notesMasterIdLst>
  <p:handoutMasterIdLst>
    <p:handoutMasterId r:id="rId37"/>
  </p:handoutMasterIdLst>
  <p:sldIdLst>
    <p:sldId id="984" r:id="rId2"/>
    <p:sldId id="1397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8" r:id="rId27"/>
    <p:sldId id="1387" r:id="rId28"/>
    <p:sldId id="1389" r:id="rId29"/>
    <p:sldId id="1390" r:id="rId30"/>
    <p:sldId id="1391" r:id="rId31"/>
    <p:sldId id="1392" r:id="rId32"/>
    <p:sldId id="1394" r:id="rId33"/>
    <p:sldId id="1393" r:id="rId34"/>
    <p:sldId id="1396" r:id="rId35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6E812-FD1E-4E39-9C71-AD11F457A1E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6B41DCE-2B75-4F03-97CB-EF89BD6725F7}">
      <dgm:prSet phldrT="[Text]" custT="1"/>
      <dgm:spPr/>
      <dgm:t>
        <a:bodyPr/>
        <a:lstStyle/>
        <a:p>
          <a:r>
            <a:rPr lang="en-US" sz="1200" b="1" dirty="0" smtClean="0"/>
            <a:t>Operators</a:t>
          </a:r>
          <a:endParaRPr lang="en-US" sz="1200" b="1" dirty="0"/>
        </a:p>
      </dgm:t>
    </dgm:pt>
    <dgm:pt modelId="{60616F72-0A84-49FF-9EF5-A508DEADCC92}" type="parTrans" cxnId="{4DA192B3-9504-46F7-9115-AC2ED63743A0}">
      <dgm:prSet/>
      <dgm:spPr/>
      <dgm:t>
        <a:bodyPr/>
        <a:lstStyle/>
        <a:p>
          <a:endParaRPr lang="en-US"/>
        </a:p>
      </dgm:t>
    </dgm:pt>
    <dgm:pt modelId="{7228438F-11CA-4BC7-B358-77B9A0482FF2}" type="sibTrans" cxnId="{4DA192B3-9504-46F7-9115-AC2ED63743A0}">
      <dgm:prSet/>
      <dgm:spPr/>
      <dgm:t>
        <a:bodyPr/>
        <a:lstStyle/>
        <a:p>
          <a:endParaRPr lang="en-US"/>
        </a:p>
      </dgm:t>
    </dgm:pt>
    <dgm:pt modelId="{19754B48-0EAF-4FAD-A445-9DB3E67CD950}">
      <dgm:prSet phldrT="[Text]" custT="1"/>
      <dgm:spPr/>
      <dgm:t>
        <a:bodyPr/>
        <a:lstStyle/>
        <a:p>
          <a:r>
            <a:rPr lang="en-US" sz="1200" b="1" dirty="0" smtClean="0"/>
            <a:t>Software Vendors</a:t>
          </a:r>
          <a:endParaRPr lang="en-US" sz="1200" b="1" dirty="0"/>
        </a:p>
      </dgm:t>
    </dgm:pt>
    <dgm:pt modelId="{85C96301-6983-4DC5-912B-B0E0A699345D}" type="parTrans" cxnId="{E83B7950-274B-4B22-B231-7755B6A02195}">
      <dgm:prSet/>
      <dgm:spPr/>
      <dgm:t>
        <a:bodyPr/>
        <a:lstStyle/>
        <a:p>
          <a:endParaRPr lang="en-US"/>
        </a:p>
      </dgm:t>
    </dgm:pt>
    <dgm:pt modelId="{C67D725F-3E55-498F-B554-AD25D24130F3}" type="sibTrans" cxnId="{E83B7950-274B-4B22-B231-7755B6A02195}">
      <dgm:prSet/>
      <dgm:spPr/>
      <dgm:t>
        <a:bodyPr/>
        <a:lstStyle/>
        <a:p>
          <a:endParaRPr lang="en-US"/>
        </a:p>
      </dgm:t>
    </dgm:pt>
    <dgm:pt modelId="{F823A93D-0E18-46CD-A605-71D967970869}">
      <dgm:prSet phldrT="[Text]" custT="1"/>
      <dgm:spPr/>
      <dgm:t>
        <a:bodyPr/>
        <a:lstStyle/>
        <a:p>
          <a:r>
            <a:rPr lang="en-US" sz="1200" b="1" dirty="0" smtClean="0"/>
            <a:t>Device Manufacturers</a:t>
          </a:r>
          <a:endParaRPr lang="en-US" sz="1200" b="1" dirty="0"/>
        </a:p>
      </dgm:t>
    </dgm:pt>
    <dgm:pt modelId="{9ACFBD81-7F63-4514-A053-B083874677AE}" type="parTrans" cxnId="{E139526F-2BF2-4F50-A036-822C7D12BA24}">
      <dgm:prSet/>
      <dgm:spPr/>
      <dgm:t>
        <a:bodyPr/>
        <a:lstStyle/>
        <a:p>
          <a:endParaRPr lang="en-US"/>
        </a:p>
      </dgm:t>
    </dgm:pt>
    <dgm:pt modelId="{C7DF0B1C-B866-4E5F-8331-FB311BCC5CA9}" type="sibTrans" cxnId="{E139526F-2BF2-4F50-A036-822C7D12BA24}">
      <dgm:prSet/>
      <dgm:spPr/>
      <dgm:t>
        <a:bodyPr/>
        <a:lstStyle/>
        <a:p>
          <a:endParaRPr lang="en-US"/>
        </a:p>
      </dgm:t>
    </dgm:pt>
    <dgm:pt modelId="{DA9E4529-4D5F-4E35-A749-CE0EF54EDB64}" type="pres">
      <dgm:prSet presAssocID="{0496E812-FD1E-4E39-9C71-AD11F457A1E0}" presName="compositeShape" presStyleCnt="0">
        <dgm:presLayoutVars>
          <dgm:chMax val="7"/>
          <dgm:dir/>
          <dgm:resizeHandles val="exact"/>
        </dgm:presLayoutVars>
      </dgm:prSet>
      <dgm:spPr/>
    </dgm:pt>
    <dgm:pt modelId="{8901EFC1-8B94-4E2C-B25E-CFDD6085F1F5}" type="pres">
      <dgm:prSet presAssocID="{16B41DCE-2B75-4F03-97CB-EF89BD6725F7}" presName="circ1" presStyleLbl="vennNode1" presStyleIdx="0" presStyleCnt="3"/>
      <dgm:spPr/>
      <dgm:t>
        <a:bodyPr/>
        <a:lstStyle/>
        <a:p>
          <a:endParaRPr lang="en-US"/>
        </a:p>
      </dgm:t>
    </dgm:pt>
    <dgm:pt modelId="{291B461D-CAFB-4877-8814-28005DF28309}" type="pres">
      <dgm:prSet presAssocID="{16B41DCE-2B75-4F03-97CB-EF89BD6725F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52BE3-E1A0-493C-B53C-08216D1DD331}" type="pres">
      <dgm:prSet presAssocID="{19754B48-0EAF-4FAD-A445-9DB3E67CD950}" presName="circ2" presStyleLbl="vennNode1" presStyleIdx="1" presStyleCnt="3"/>
      <dgm:spPr/>
      <dgm:t>
        <a:bodyPr/>
        <a:lstStyle/>
        <a:p>
          <a:endParaRPr lang="en-US"/>
        </a:p>
      </dgm:t>
    </dgm:pt>
    <dgm:pt modelId="{5D3F62E4-033F-4F05-8571-434773165142}" type="pres">
      <dgm:prSet presAssocID="{19754B48-0EAF-4FAD-A445-9DB3E67CD95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B346E-0C65-4EDB-A309-CB555882120B}" type="pres">
      <dgm:prSet presAssocID="{F823A93D-0E18-46CD-A605-71D967970869}" presName="circ3" presStyleLbl="vennNode1" presStyleIdx="2" presStyleCnt="3"/>
      <dgm:spPr/>
      <dgm:t>
        <a:bodyPr/>
        <a:lstStyle/>
        <a:p>
          <a:endParaRPr lang="en-US"/>
        </a:p>
      </dgm:t>
    </dgm:pt>
    <dgm:pt modelId="{59218126-643C-4C86-B705-259A660119E0}" type="pres">
      <dgm:prSet presAssocID="{F823A93D-0E18-46CD-A605-71D96797086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192B3-9504-46F7-9115-AC2ED63743A0}" srcId="{0496E812-FD1E-4E39-9C71-AD11F457A1E0}" destId="{16B41DCE-2B75-4F03-97CB-EF89BD6725F7}" srcOrd="0" destOrd="0" parTransId="{60616F72-0A84-49FF-9EF5-A508DEADCC92}" sibTransId="{7228438F-11CA-4BC7-B358-77B9A0482FF2}"/>
    <dgm:cxn modelId="{E096629D-C421-4ACB-9A53-EBF631ECB7A6}" type="presOf" srcId="{F823A93D-0E18-46CD-A605-71D967970869}" destId="{B13B346E-0C65-4EDB-A309-CB555882120B}" srcOrd="0" destOrd="0" presId="urn:microsoft.com/office/officeart/2005/8/layout/venn1"/>
    <dgm:cxn modelId="{6B6EA324-D1AB-4399-B086-A91EEC16AD13}" type="presOf" srcId="{16B41DCE-2B75-4F03-97CB-EF89BD6725F7}" destId="{291B461D-CAFB-4877-8814-28005DF28309}" srcOrd="1" destOrd="0" presId="urn:microsoft.com/office/officeart/2005/8/layout/venn1"/>
    <dgm:cxn modelId="{A7E759C3-9679-41EC-A755-F8D522D25EE1}" type="presOf" srcId="{0496E812-FD1E-4E39-9C71-AD11F457A1E0}" destId="{DA9E4529-4D5F-4E35-A749-CE0EF54EDB64}" srcOrd="0" destOrd="0" presId="urn:microsoft.com/office/officeart/2005/8/layout/venn1"/>
    <dgm:cxn modelId="{127ECC7F-A18A-4119-8AC9-1D5631F90171}" type="presOf" srcId="{19754B48-0EAF-4FAD-A445-9DB3E67CD950}" destId="{5D3F62E4-033F-4F05-8571-434773165142}" srcOrd="1" destOrd="0" presId="urn:microsoft.com/office/officeart/2005/8/layout/venn1"/>
    <dgm:cxn modelId="{36358479-EB40-499C-9F1D-7AB1CC897599}" type="presOf" srcId="{19754B48-0EAF-4FAD-A445-9DB3E67CD950}" destId="{43A52BE3-E1A0-493C-B53C-08216D1DD331}" srcOrd="0" destOrd="0" presId="urn:microsoft.com/office/officeart/2005/8/layout/venn1"/>
    <dgm:cxn modelId="{E83B7950-274B-4B22-B231-7755B6A02195}" srcId="{0496E812-FD1E-4E39-9C71-AD11F457A1E0}" destId="{19754B48-0EAF-4FAD-A445-9DB3E67CD950}" srcOrd="1" destOrd="0" parTransId="{85C96301-6983-4DC5-912B-B0E0A699345D}" sibTransId="{C67D725F-3E55-498F-B554-AD25D24130F3}"/>
    <dgm:cxn modelId="{E59F1BD7-3405-4388-8B30-07A987500196}" type="presOf" srcId="{16B41DCE-2B75-4F03-97CB-EF89BD6725F7}" destId="{8901EFC1-8B94-4E2C-B25E-CFDD6085F1F5}" srcOrd="0" destOrd="0" presId="urn:microsoft.com/office/officeart/2005/8/layout/venn1"/>
    <dgm:cxn modelId="{E139526F-2BF2-4F50-A036-822C7D12BA24}" srcId="{0496E812-FD1E-4E39-9C71-AD11F457A1E0}" destId="{F823A93D-0E18-46CD-A605-71D967970869}" srcOrd="2" destOrd="0" parTransId="{9ACFBD81-7F63-4514-A053-B083874677AE}" sibTransId="{C7DF0B1C-B866-4E5F-8331-FB311BCC5CA9}"/>
    <dgm:cxn modelId="{1BAAF1BF-0371-46DB-94E7-2D94F262BA11}" type="presOf" srcId="{F823A93D-0E18-46CD-A605-71D967970869}" destId="{59218126-643C-4C86-B705-259A660119E0}" srcOrd="1" destOrd="0" presId="urn:microsoft.com/office/officeart/2005/8/layout/venn1"/>
    <dgm:cxn modelId="{9E581C19-6D9A-4EA4-9B8F-57CF8A3C17EF}" type="presParOf" srcId="{DA9E4529-4D5F-4E35-A749-CE0EF54EDB64}" destId="{8901EFC1-8B94-4E2C-B25E-CFDD6085F1F5}" srcOrd="0" destOrd="0" presId="urn:microsoft.com/office/officeart/2005/8/layout/venn1"/>
    <dgm:cxn modelId="{E02AC09C-2F7C-451E-ABC7-76EECFD267CD}" type="presParOf" srcId="{DA9E4529-4D5F-4E35-A749-CE0EF54EDB64}" destId="{291B461D-CAFB-4877-8814-28005DF28309}" srcOrd="1" destOrd="0" presId="urn:microsoft.com/office/officeart/2005/8/layout/venn1"/>
    <dgm:cxn modelId="{1B688718-FECB-4104-9082-339F553369EB}" type="presParOf" srcId="{DA9E4529-4D5F-4E35-A749-CE0EF54EDB64}" destId="{43A52BE3-E1A0-493C-B53C-08216D1DD331}" srcOrd="2" destOrd="0" presId="urn:microsoft.com/office/officeart/2005/8/layout/venn1"/>
    <dgm:cxn modelId="{6006616D-D782-41CC-887B-6DE4484B08F7}" type="presParOf" srcId="{DA9E4529-4D5F-4E35-A749-CE0EF54EDB64}" destId="{5D3F62E4-033F-4F05-8571-434773165142}" srcOrd="3" destOrd="0" presId="urn:microsoft.com/office/officeart/2005/8/layout/venn1"/>
    <dgm:cxn modelId="{6C5AF31D-5769-4D22-9267-639B2BF0F24A}" type="presParOf" srcId="{DA9E4529-4D5F-4E35-A749-CE0EF54EDB64}" destId="{B13B346E-0C65-4EDB-A309-CB555882120B}" srcOrd="4" destOrd="0" presId="urn:microsoft.com/office/officeart/2005/8/layout/venn1"/>
    <dgm:cxn modelId="{BF63EC1D-C9A0-4758-B9C2-78899D980AF9}" type="presParOf" srcId="{DA9E4529-4D5F-4E35-A749-CE0EF54EDB64}" destId="{59218126-643C-4C86-B705-259A660119E0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7Y4thikv-OM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zmodo.com/5489036/cellphone-overshar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BGfUs9mQYY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L6gSd4ugSI&amp;feature=channe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MPukbH6D-lY&amp;feature=channe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1ZZ-R3p_w8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io/inside-the-android-application-framework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tjedOZEXP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rYozIZOgDk&amp;eurl=http://www.android.com/about/&amp;feature=player_embedded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handsetallianc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01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Introduction To Android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Open Handset Alliance Members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8685" y="1577516"/>
          <a:ext cx="8810170" cy="465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65"/>
                <a:gridCol w="1714500"/>
                <a:gridCol w="2190750"/>
                <a:gridCol w="1771650"/>
                <a:gridCol w="1588405"/>
              </a:tblGrid>
              <a:tr h="4572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Operators</a:t>
                      </a:r>
                      <a:endParaRPr lang="en-US" sz="1400" dirty="0"/>
                    </a:p>
                  </a:txBody>
                  <a:tcPr marL="112447" marR="112447" marT="56224" marB="56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 Co.</a:t>
                      </a:r>
                      <a:endParaRPr lang="en-US" sz="1400" dirty="0"/>
                    </a:p>
                  </a:txBody>
                  <a:tcPr marL="112447" marR="112447" marT="56224" marB="56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Commercialization</a:t>
                      </a:r>
                      <a:endParaRPr lang="en-US" sz="1400" dirty="0"/>
                    </a:p>
                  </a:txBody>
                  <a:tcPr marL="112447" marR="112447" marT="56224" marB="56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Semiconductor</a:t>
                      </a:r>
                      <a:endParaRPr lang="en-US" sz="1400" dirty="0"/>
                    </a:p>
                  </a:txBody>
                  <a:tcPr marL="112447" marR="112447" marT="56224" marB="56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Handset Manufacturer</a:t>
                      </a:r>
                      <a:endParaRPr lang="en-US" sz="1400" dirty="0"/>
                    </a:p>
                  </a:txBody>
                  <a:tcPr marL="112447" marR="112447" marT="56224" marB="56224" anchor="ctr"/>
                </a:tc>
              </a:tr>
              <a:tr h="411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China Mobile</a:t>
                      </a:r>
                    </a:p>
                    <a:p>
                      <a:r>
                        <a:rPr lang="en-US" sz="1400" dirty="0" smtClean="0"/>
                        <a:t>China Unicom</a:t>
                      </a:r>
                    </a:p>
                    <a:p>
                      <a:r>
                        <a:rPr lang="en-US" sz="1400" dirty="0" err="1" smtClean="0"/>
                        <a:t>KDDI</a:t>
                      </a:r>
                      <a:r>
                        <a:rPr lang="en-US" sz="1400" dirty="0" smtClean="0"/>
                        <a:t> Corp.</a:t>
                      </a:r>
                    </a:p>
                    <a:p>
                      <a:r>
                        <a:rPr lang="en-US" sz="1400" dirty="0" smtClean="0"/>
                        <a:t>NTT </a:t>
                      </a:r>
                      <a:r>
                        <a:rPr lang="en-US" sz="1400" dirty="0" err="1" smtClean="0"/>
                        <a:t>DoCoMo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Sprint Nextel</a:t>
                      </a:r>
                    </a:p>
                    <a:p>
                      <a:r>
                        <a:rPr lang="en-US" sz="1400" dirty="0" smtClean="0"/>
                        <a:t>T-Mobile</a:t>
                      </a:r>
                    </a:p>
                    <a:p>
                      <a:r>
                        <a:rPr lang="en-US" sz="1400" dirty="0" smtClean="0"/>
                        <a:t>Telecom Italia</a:t>
                      </a:r>
                    </a:p>
                    <a:p>
                      <a:r>
                        <a:rPr lang="en-US" sz="1400" dirty="0" err="1" smtClean="0"/>
                        <a:t>Telefónica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Vodafone</a:t>
                      </a:r>
                    </a:p>
                    <a:p>
                      <a:r>
                        <a:rPr lang="en-US" sz="1400" dirty="0" smtClean="0"/>
                        <a:t>Softbank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…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Ericsson</a:t>
                      </a:r>
                      <a:endParaRPr lang="en-US" sz="1400" dirty="0"/>
                    </a:p>
                  </a:txBody>
                  <a:tcPr marL="112447" marR="112447" marT="56224" marB="562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Ascender Corp.</a:t>
                      </a:r>
                    </a:p>
                    <a:p>
                      <a:r>
                        <a:rPr lang="en-US" sz="1400" dirty="0" smtClean="0"/>
                        <a:t>eBay</a:t>
                      </a:r>
                    </a:p>
                    <a:p>
                      <a:r>
                        <a:rPr lang="en-US" sz="1400" dirty="0" err="1" smtClean="0"/>
                        <a:t>Esmertec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Google</a:t>
                      </a:r>
                    </a:p>
                    <a:p>
                      <a:r>
                        <a:rPr lang="en-US" sz="1400" dirty="0" err="1" smtClean="0"/>
                        <a:t>LivingImage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NMS Comm.</a:t>
                      </a:r>
                    </a:p>
                    <a:p>
                      <a:r>
                        <a:rPr lang="en-US" sz="1400" dirty="0" smtClean="0"/>
                        <a:t>Nuance Comm.</a:t>
                      </a:r>
                    </a:p>
                    <a:p>
                      <a:r>
                        <a:rPr lang="en-US" sz="1400" dirty="0" err="1" smtClean="0"/>
                        <a:t>PacketVideo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SkyPop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SONiVOX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…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Borqs</a:t>
                      </a:r>
                      <a:endParaRPr lang="en-US" sz="1400" dirty="0"/>
                    </a:p>
                  </a:txBody>
                  <a:tcPr marL="112447" marR="112447" marT="56224" marB="5622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Aplix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NoserEngineering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Astonishing Tribe</a:t>
                      </a:r>
                    </a:p>
                    <a:p>
                      <a:r>
                        <a:rPr lang="en-US" sz="1400" dirty="0" smtClean="0"/>
                        <a:t>Wind River Systems</a:t>
                      </a:r>
                    </a:p>
                    <a:p>
                      <a:r>
                        <a:rPr lang="en-US" sz="1400" dirty="0" smtClean="0"/>
                        <a:t>Omron Software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…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Teleca</a:t>
                      </a:r>
                      <a:endParaRPr lang="en-US" sz="1400" dirty="0"/>
                    </a:p>
                  </a:txBody>
                  <a:tcPr marL="112447" marR="112447" marT="56224" marB="562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Audience</a:t>
                      </a:r>
                    </a:p>
                    <a:p>
                      <a:r>
                        <a:rPr lang="en-US" sz="1400" dirty="0" smtClean="0"/>
                        <a:t>Broadcom Corp.</a:t>
                      </a:r>
                    </a:p>
                    <a:p>
                      <a:r>
                        <a:rPr lang="en-US" sz="1400" dirty="0" smtClean="0"/>
                        <a:t>Intel Corp.</a:t>
                      </a:r>
                    </a:p>
                    <a:p>
                      <a:r>
                        <a:rPr lang="en-US" sz="1400" dirty="0" smtClean="0"/>
                        <a:t>Marvell Tech. Group</a:t>
                      </a:r>
                    </a:p>
                    <a:p>
                      <a:r>
                        <a:rPr lang="en-US" sz="1400" dirty="0" err="1" smtClean="0"/>
                        <a:t>Nvidia</a:t>
                      </a:r>
                      <a:r>
                        <a:rPr lang="en-US" sz="1400" dirty="0" smtClean="0"/>
                        <a:t> Corp.</a:t>
                      </a:r>
                    </a:p>
                    <a:p>
                      <a:r>
                        <a:rPr lang="en-US" sz="1400" dirty="0" smtClean="0"/>
                        <a:t>Qualcomm</a:t>
                      </a:r>
                    </a:p>
                    <a:p>
                      <a:r>
                        <a:rPr lang="en-US" sz="1400" dirty="0" err="1" smtClean="0"/>
                        <a:t>SiRFTech</a:t>
                      </a:r>
                      <a:r>
                        <a:rPr lang="en-US" sz="1400" dirty="0" smtClean="0"/>
                        <a:t>. Holdings</a:t>
                      </a:r>
                    </a:p>
                    <a:p>
                      <a:r>
                        <a:rPr lang="en-US" sz="1400" dirty="0" err="1" smtClean="0"/>
                        <a:t>Synaptics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Texas Instr.</a:t>
                      </a:r>
                    </a:p>
                    <a:p>
                      <a:r>
                        <a:rPr lang="en-US" sz="1400" dirty="0" err="1" smtClean="0"/>
                        <a:t>AKM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Semicond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ARM</a:t>
                      </a:r>
                    </a:p>
                    <a:p>
                      <a:r>
                        <a:rPr lang="en-US" sz="1400" dirty="0" err="1" smtClean="0"/>
                        <a:t>AtherosComm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...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EMP</a:t>
                      </a:r>
                      <a:endParaRPr lang="en-US" sz="1400" dirty="0"/>
                    </a:p>
                  </a:txBody>
                  <a:tcPr marL="112447" marR="112447" marT="56224" marB="562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ACER</a:t>
                      </a:r>
                    </a:p>
                    <a:p>
                      <a:r>
                        <a:rPr lang="en-US" sz="1400" dirty="0" smtClean="0"/>
                        <a:t>ASUS</a:t>
                      </a:r>
                    </a:p>
                    <a:p>
                      <a:r>
                        <a:rPr lang="en-US" sz="1400" dirty="0" err="1" smtClean="0"/>
                        <a:t>HTC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LG</a:t>
                      </a:r>
                    </a:p>
                    <a:p>
                      <a:r>
                        <a:rPr lang="en-US" sz="1400" dirty="0" smtClean="0"/>
                        <a:t>Motorola</a:t>
                      </a:r>
                    </a:p>
                    <a:p>
                      <a:r>
                        <a:rPr lang="en-US" sz="1400" dirty="0" smtClean="0"/>
                        <a:t>Samsung</a:t>
                      </a:r>
                    </a:p>
                    <a:p>
                      <a:r>
                        <a:rPr lang="en-US" sz="1400" dirty="0" err="1" smtClean="0"/>
                        <a:t>ASUSTek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Garmin</a:t>
                      </a:r>
                    </a:p>
                    <a:p>
                      <a:r>
                        <a:rPr lang="en-US" sz="1400" dirty="0" err="1" smtClean="0"/>
                        <a:t>HuaweiTech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LG</a:t>
                      </a:r>
                    </a:p>
                    <a:p>
                      <a:r>
                        <a:rPr lang="en-US" sz="1400" dirty="0" smtClean="0"/>
                        <a:t>Samsung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…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Sony Ericsson</a:t>
                      </a:r>
                    </a:p>
                    <a:p>
                      <a:r>
                        <a:rPr lang="en-US" sz="1400" dirty="0" smtClean="0"/>
                        <a:t>Toshiba</a:t>
                      </a:r>
                      <a:endParaRPr lang="en-US" sz="1400" dirty="0"/>
                    </a:p>
                  </a:txBody>
                  <a:tcPr marL="112447" marR="112447" marT="56224" marB="562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Two Android Developers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3182823"/>
            <a:ext cx="82296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Video </a:t>
            </a:r>
            <a:r>
              <a:rPr lang="en-US" sz="2000" b="0" dirty="0" smtClean="0">
                <a:hlinkClick r:id="rId2"/>
              </a:rPr>
              <a:t>http://www.youtube.com/watch?v=7Y4thikv-OM</a:t>
            </a:r>
            <a:r>
              <a:rPr lang="en-US" sz="2000" b="0" dirty="0" smtClean="0"/>
              <a:t>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showing </a:t>
            </a:r>
            <a:r>
              <a:rPr lang="en-US" sz="2000" dirty="0" smtClean="0"/>
              <a:t>Dave </a:t>
            </a:r>
            <a:r>
              <a:rPr lang="en-US" sz="2000" dirty="0" err="1" smtClean="0"/>
              <a:t>Bort</a:t>
            </a:r>
            <a:r>
              <a:rPr lang="en-US" sz="2000" dirty="0" smtClean="0"/>
              <a:t> </a:t>
            </a:r>
            <a:r>
              <a:rPr lang="en-US" sz="2000" b="0" dirty="0" smtClean="0"/>
              <a:t>and </a:t>
            </a:r>
            <a:r>
              <a:rPr lang="en-US" sz="2000" dirty="0" smtClean="0"/>
              <a:t>Dan </a:t>
            </a:r>
            <a:r>
              <a:rPr lang="en-US" sz="2000" dirty="0" err="1" smtClean="0"/>
              <a:t>Borstein</a:t>
            </a:r>
            <a:r>
              <a:rPr lang="en-US" sz="2000" b="0" dirty="0" smtClean="0"/>
              <a:t>, two members of the Android Open Source Project talk about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The Android Platform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40081" y="1478981"/>
            <a:ext cx="8032998" cy="64008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Android is a software environment built for mobile devices.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640081" y="2398214"/>
            <a:ext cx="8032998" cy="6400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is not a hardware platform.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0081" y="3862747"/>
            <a:ext cx="3857897" cy="15081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Linux kernel-based OS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A rich UI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Telephone functionality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End-user applications</a:t>
            </a:r>
          </a:p>
        </p:txBody>
      </p:sp>
      <p:grpSp>
        <p:nvGrpSpPr>
          <p:cNvPr id="14" name="Group 16"/>
          <p:cNvGrpSpPr/>
          <p:nvPr/>
        </p:nvGrpSpPr>
        <p:grpSpPr>
          <a:xfrm>
            <a:off x="640081" y="5518785"/>
            <a:ext cx="8032998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We are committed to commercially deploy handsets and services using the Android Platform.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5182" y="3862745"/>
            <a:ext cx="3857897" cy="15087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Code libraries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Application frameworks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Multimedia support ...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3200400" y="3207651"/>
            <a:ext cx="2743200" cy="465137"/>
          </a:xfrm>
          <a:prstGeom prst="rect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Android Includes: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7360" y="885825"/>
            <a:ext cx="5669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Android’s Context: Mobile Market Players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22" name="Diagram 21"/>
          <p:cNvGraphicFramePr/>
          <p:nvPr/>
        </p:nvGraphicFramePr>
        <p:xfrm>
          <a:off x="-830914" y="2129066"/>
          <a:ext cx="5764864" cy="349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gray">
          <a:xfrm>
            <a:off x="4101740" y="1789484"/>
            <a:ext cx="4926148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Mobile </a:t>
            </a:r>
            <a:r>
              <a:rPr lang="en-US" sz="2000" dirty="0" smtClean="0"/>
              <a:t>network operators </a:t>
            </a:r>
            <a:r>
              <a:rPr lang="en-US" sz="2000" b="0" dirty="0" smtClean="0"/>
              <a:t>want to lock down their networks, controlling and metering traffic.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4101740" y="3342512"/>
            <a:ext cx="4926148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dirty="0" smtClean="0"/>
              <a:t>Device manufacturers </a:t>
            </a:r>
            <a:r>
              <a:rPr lang="en-US" sz="2000" b="0" dirty="0" smtClean="0"/>
              <a:t>want to differentiate themselves with features, reliability, and price points.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4101740" y="4895541"/>
            <a:ext cx="4926148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dirty="0" smtClean="0"/>
              <a:t>Software vendors </a:t>
            </a:r>
            <a:r>
              <a:rPr lang="en-US" sz="2000" b="0" dirty="0" smtClean="0"/>
              <a:t>want complete access to the hardware to deliver cutting-edge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The Maturing Mobile Experience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04686" y="2616200"/>
          <a:ext cx="6096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so long ago …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PDA Organizer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Laptop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Portable music player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Internet access / limited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Smartphone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Laptop (perhaps!)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The Maturing Mobile Experience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04686" y="2616200"/>
          <a:ext cx="60960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2015 Smartphone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should include: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PDA Organizer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Quality Camera (still &amp; video)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Portable music player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PortableTV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Video Player / Radio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Laptop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 Station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Golf Caddy (ball retriever too)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 Reader (I don’t read, It reads to me)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 / Home / Office Key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 Control (Garage, TV, …)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on Demand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Cook, house chores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Psychologist / Mentor / Adviser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180114" y="3309924"/>
            <a:ext cx="928915" cy="12291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Vs.</a:t>
            </a:r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6057" y="2090057"/>
            <a:ext cx="3686628" cy="36689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20" name="Oval 19"/>
          <p:cNvSpPr/>
          <p:nvPr/>
        </p:nvSpPr>
        <p:spPr>
          <a:xfrm>
            <a:off x="4949372" y="2090057"/>
            <a:ext cx="3686628" cy="36689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Competitors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android_vec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3048" y="2709127"/>
            <a:ext cx="2332647" cy="2430764"/>
          </a:xfrm>
          <a:prstGeom prst="rect">
            <a:avLst/>
          </a:prstGeom>
        </p:spPr>
      </p:pic>
      <p:pic>
        <p:nvPicPr>
          <p:cNvPr id="11" name="Picture 10" descr="nokialogobluergb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456" y="4114362"/>
            <a:ext cx="1886858" cy="813236"/>
          </a:xfrm>
          <a:prstGeom prst="rect">
            <a:avLst/>
          </a:prstGeom>
        </p:spPr>
      </p:pic>
      <p:pic>
        <p:nvPicPr>
          <p:cNvPr id="14" name="Picture 13" descr="images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7" y="2391245"/>
            <a:ext cx="2159568" cy="596789"/>
          </a:xfrm>
          <a:prstGeom prst="rect">
            <a:avLst/>
          </a:prstGeom>
        </p:spPr>
      </p:pic>
      <p:pic>
        <p:nvPicPr>
          <p:cNvPr id="15" name="Picture 14" descr="1350417592-silver-apple-logo.png-scal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391" y="2931883"/>
            <a:ext cx="1114321" cy="1390970"/>
          </a:xfrm>
          <a:prstGeom prst="rect">
            <a:avLst/>
          </a:prstGeom>
        </p:spPr>
      </p:pic>
      <p:pic>
        <p:nvPicPr>
          <p:cNvPr id="16" name="Picture 15" descr="images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09" y="4760682"/>
            <a:ext cx="1735890" cy="652772"/>
          </a:xfrm>
          <a:prstGeom prst="rect">
            <a:avLst/>
          </a:prstGeom>
        </p:spPr>
      </p:pic>
      <p:pic>
        <p:nvPicPr>
          <p:cNvPr id="17" name="Picture 16" descr="imag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513" y="3817256"/>
            <a:ext cx="1069400" cy="1069400"/>
          </a:xfrm>
          <a:prstGeom prst="rect">
            <a:avLst/>
          </a:prstGeom>
        </p:spPr>
      </p:pic>
      <p:pic>
        <p:nvPicPr>
          <p:cNvPr id="18" name="Picture 17" descr="palm_logo_303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142" y="3020199"/>
            <a:ext cx="1372648" cy="102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8880" y="885825"/>
            <a:ext cx="4206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The Size of the Mobile Market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gray">
          <a:xfrm>
            <a:off x="1097280" y="1544523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Click to open and refer the below image in detail: </a:t>
            </a:r>
            <a:r>
              <a:rPr lang="en-US" sz="2000" b="0" dirty="0" smtClean="0">
                <a:hlinkClick r:id="rId2"/>
              </a:rPr>
              <a:t>http://gizmodo.com/5489036/cellphone-overshare</a:t>
            </a:r>
            <a:r>
              <a:rPr lang="en-US" sz="2000" b="0" dirty="0" smtClean="0"/>
              <a:t> </a:t>
            </a:r>
          </a:p>
        </p:txBody>
      </p:sp>
      <p:pic>
        <p:nvPicPr>
          <p:cNvPr id="24" name="Picture 23" descr="comprehensive-mobile-infograph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550" y="3136850"/>
            <a:ext cx="1916901" cy="2768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885825"/>
            <a:ext cx="4114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 (Stack)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582931" y="2055314"/>
            <a:ext cx="8032998" cy="82296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Android stack includes a large array of features for mobile applications.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582931" y="3360239"/>
            <a:ext cx="8032998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would be easy to confuse Android with a general purpose computing environment.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582931" y="4665164"/>
            <a:ext cx="8032998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All of the major components of a computing platform are included.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2203231"/>
            <a:ext cx="8032998" cy="82296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Application frame work enabling reuse and replacement of components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82931" y="3433335"/>
            <a:ext cx="8032998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Dalvik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virtual machine optimized for mobile devices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2931" y="4663440"/>
            <a:ext cx="8032998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Integrated browser based on the open source </a:t>
              </a:r>
              <a:r>
                <a:rPr lang="en-US" sz="2000" b="0" dirty="0" err="1" smtClean="0">
                  <a:solidFill>
                    <a:srgbClr val="000000"/>
                  </a:solidFill>
                  <a:cs typeface="Courier New" pitchFamily="49" charset="0"/>
                </a:rPr>
                <a:t>WebKit</a:t>
              </a: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 engine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Android as mobile development platform</a:t>
            </a:r>
          </a:p>
          <a:p>
            <a:r>
              <a:rPr lang="en-US" sz="2400" dirty="0" smtClean="0"/>
              <a:t>Understand basic of different components of Android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1960064"/>
            <a:ext cx="8032998" cy="118872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Optimized graphics powered by a custom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2D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graphics library;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3D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graphics based on the OpenGL ES specification (hardware acceleration optional)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82931" y="3638369"/>
            <a:ext cx="8032998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SQLite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for structured data storage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582931" y="4950914"/>
            <a:ext cx="8032998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Media support for common audio, video, and still image formats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MPEG4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H.264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MP3,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AAC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AMR, JPG,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PNG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GIF)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1579064"/>
            <a:ext cx="8032998" cy="82296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GSM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Telephony(hardware dependent)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82931" y="2703014"/>
            <a:ext cx="8032998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Bluetooth, EDGE,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3G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WiFi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(hardware dependent)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582931" y="3826964"/>
            <a:ext cx="8032998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Camera, GPS, compass, and accelerometer(hardware dependent)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2931" y="4950914"/>
            <a:ext cx="8032998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Rich development environment including a device emulator, tools for debugging, memory and performance profiling, and a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plugin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for the Eclipse IDE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1485900"/>
            <a:ext cx="6791325" cy="4876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420823"/>
            <a:ext cx="8229600" cy="2743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Android Architecture </a:t>
            </a:r>
            <a:r>
              <a:rPr lang="en-US" sz="2000" b="0" dirty="0" smtClean="0">
                <a:hlinkClick r:id="rId2"/>
              </a:rPr>
              <a:t>http://www.youtube.com/watch?v=QBGfUs9mQYY</a:t>
            </a: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(13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Mike </a:t>
            </a:r>
            <a:r>
              <a:rPr lang="en-US" sz="2000" b="0" dirty="0" err="1" smtClean="0"/>
              <a:t>Cleron</a:t>
            </a:r>
            <a:r>
              <a:rPr lang="en-US" sz="2000" b="0" dirty="0" smtClean="0"/>
              <a:t>, Google Corp.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420823"/>
            <a:ext cx="8229600" cy="2743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Applications Life Cycle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http://www.youtube.com/watch?v=fL6gSd4ugSI&amp;feature=channel</a:t>
            </a: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(8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Mike </a:t>
            </a:r>
            <a:r>
              <a:rPr lang="en-US" sz="2000" b="0" dirty="0" err="1" smtClean="0"/>
              <a:t>Cleron</a:t>
            </a:r>
            <a:r>
              <a:rPr lang="en-US" sz="2000" b="0" dirty="0" smtClean="0"/>
              <a:t>, Google Corp.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420823"/>
            <a:ext cx="8229600" cy="2743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Android’s API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http://www.youtube.com/watch?v=MPukbH6D-lY&amp;feature=channel</a:t>
            </a:r>
            <a:endParaRPr lang="en-US" sz="2000" b="0" u="sng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(7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Mike </a:t>
            </a:r>
            <a:r>
              <a:rPr lang="en-US" sz="2000" b="0" dirty="0" err="1" smtClean="0"/>
              <a:t>Cleron</a:t>
            </a:r>
            <a:r>
              <a:rPr lang="en-US" sz="2000" b="0" dirty="0" smtClean="0"/>
              <a:t>, Google Corp.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135073"/>
            <a:ext cx="822960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Introduction to Android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http://www.youtube.com/watch?v=x1ZZ-R3p_w8</a:t>
            </a:r>
            <a:endParaRPr lang="en-US" sz="2000" b="0" u="sng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(52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Jason Chen – Google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At Google Developer Conference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San Francisco - 2008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Application Framework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135073"/>
            <a:ext cx="822960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Android Application Framework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https://sites.google.com/site/io/inside-the-android-application-framework</a:t>
            </a:r>
            <a:endParaRPr lang="en-US" sz="2000" b="0" u="sng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(52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Dan Morrill – Google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At Google Developer Conference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San Francisco -2008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Why Use Linux For The Phone?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9" name="Picture 8" descr="lin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43100"/>
            <a:ext cx="561975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Why Use Linux For The Phone?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582931" y="1769564"/>
            <a:ext cx="8032998" cy="1188720"/>
            <a:chOff x="1066803" y="1711184"/>
            <a:chExt cx="7038111" cy="914921"/>
          </a:xfrm>
        </p:grpSpPr>
        <p:sp>
          <p:nvSpPr>
            <p:cNvPr id="6" name="Rectangle 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Linux kernel is a proven core platform.</a:t>
              </a: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582931" y="3317377"/>
            <a:ext cx="8032998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Reliability is more important than performance when it comes to a mobile phone, because voice communication is the primary use of a phone.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582931" y="4865189"/>
            <a:ext cx="8032998" cy="118872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Linux can help meet this requirement.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6200" y="885825"/>
            <a:ext cx="1371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21" name="Picture 20" descr="android_ve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21" y="1582057"/>
            <a:ext cx="4561558" cy="475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Why Use Linux For The Phone?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2188664"/>
            <a:ext cx="8032998" cy="1188720"/>
            <a:chOff x="1066803" y="1711184"/>
            <a:chExt cx="7038111" cy="914921"/>
          </a:xfrm>
        </p:grpSpPr>
        <p:sp>
          <p:nvSpPr>
            <p:cNvPr id="6" name="Rectangle 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Linux provides a hardware abstraction layer, letting the upper levels remain unchanged despite changes in the underlying hardware.</a:t>
              </a: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582931" y="4179389"/>
            <a:ext cx="8032998" cy="118872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As new accessories appear on the market, driver scan be written at the Linux level to provide support, just as on other Linux platforms.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Dalvik</a:t>
            </a:r>
            <a:r>
              <a:rPr lang="en-US" sz="2000" b="0" dirty="0" smtClean="0"/>
              <a:t> Virtual Machine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1769564"/>
            <a:ext cx="8229600" cy="1188720"/>
            <a:chOff x="1066803" y="1711184"/>
            <a:chExt cx="7038111" cy="914921"/>
          </a:xfrm>
        </p:grpSpPr>
        <p:sp>
          <p:nvSpPr>
            <p:cNvPr id="6" name="Rectangle 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User applications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as well as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core Android applications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are written in Java programming language and are compiled into byte codes.</a:t>
              </a: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54680" y="3124200"/>
            <a:ext cx="2834640" cy="3276600"/>
            <a:chOff x="2171700" y="3124200"/>
            <a:chExt cx="2834640" cy="3276600"/>
          </a:xfrm>
        </p:grpSpPr>
        <p:sp>
          <p:nvSpPr>
            <p:cNvPr id="17" name="Rectangle 16"/>
            <p:cNvSpPr/>
            <p:nvPr/>
          </p:nvSpPr>
          <p:spPr>
            <a:xfrm>
              <a:off x="2171700" y="3124200"/>
              <a:ext cx="2834640" cy="109728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43758" y="3276600"/>
              <a:ext cx="1142380" cy="8001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User Applications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93790" y="3272028"/>
              <a:ext cx="1143000" cy="80467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dirty="0" smtClean="0"/>
                <a:t>Core Android Applications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1345" y="4343400"/>
              <a:ext cx="895350" cy="8572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 Compiler</a:t>
              </a: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3141345" y="5543550"/>
              <a:ext cx="895350" cy="857250"/>
            </a:xfrm>
            <a:prstGeom prst="parallelogram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 Code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34784" y="3195634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0" idx="5"/>
              <a:endCxn id="12" idx="0"/>
            </p:cNvCxnSpPr>
            <p:nvPr/>
          </p:nvCxnSpPr>
          <p:spPr>
            <a:xfrm rot="16200000" flipH="1">
              <a:off x="3211994" y="3966374"/>
              <a:ext cx="383872" cy="370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2" idx="0"/>
            </p:cNvCxnSpPr>
            <p:nvPr/>
          </p:nvCxnSpPr>
          <p:spPr>
            <a:xfrm rot="5400000">
              <a:off x="3582830" y="3965050"/>
              <a:ext cx="384541" cy="372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6" idx="0"/>
            </p:cNvCxnSpPr>
            <p:nvPr/>
          </p:nvCxnSpPr>
          <p:spPr>
            <a:xfrm rot="5400000">
              <a:off x="3417570" y="5372100"/>
              <a:ext cx="3429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Dalvik</a:t>
            </a:r>
            <a:r>
              <a:rPr lang="en-US" sz="2000" b="0" dirty="0" smtClean="0"/>
              <a:t> Virtual Machine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82931" y="1769564"/>
            <a:ext cx="8229600" cy="822960"/>
            <a:chOff x="1066803" y="1711184"/>
            <a:chExt cx="7038111" cy="914921"/>
          </a:xfrm>
        </p:grpSpPr>
        <p:sp>
          <p:nvSpPr>
            <p:cNvPr id="6" name="Rectangle 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Android byte codes are interpreted at runtime by a processor known as the </a:t>
              </a:r>
              <a:r>
                <a:rPr lang="en-US" sz="2000" b="0" dirty="0" err="1" smtClean="0">
                  <a:solidFill>
                    <a:srgbClr val="000000"/>
                  </a:solidFill>
                  <a:cs typeface="Courier New" pitchFamily="49" charset="0"/>
                </a:rPr>
                <a:t>Dalvik</a:t>
              </a: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 Virtual Machine.</a:t>
              </a: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3154680" y="3124200"/>
            <a:ext cx="2834640" cy="3276600"/>
            <a:chOff x="2171700" y="3124200"/>
            <a:chExt cx="2834640" cy="3276600"/>
          </a:xfrm>
        </p:grpSpPr>
        <p:sp>
          <p:nvSpPr>
            <p:cNvPr id="17" name="Rectangle 16"/>
            <p:cNvSpPr/>
            <p:nvPr/>
          </p:nvSpPr>
          <p:spPr>
            <a:xfrm>
              <a:off x="2171700" y="3124200"/>
              <a:ext cx="2834640" cy="109728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43758" y="3276600"/>
              <a:ext cx="1142380" cy="8001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User Applications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93790" y="3272028"/>
              <a:ext cx="1143000" cy="80467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dirty="0" smtClean="0"/>
                <a:t>Core Android Applications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1345" y="4343400"/>
              <a:ext cx="895350" cy="8572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 Compiler</a:t>
              </a: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3141345" y="5543550"/>
              <a:ext cx="895350" cy="857250"/>
            </a:xfrm>
            <a:prstGeom prst="parallelogram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 Code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34784" y="3195634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0" idx="5"/>
              <a:endCxn id="12" idx="0"/>
            </p:cNvCxnSpPr>
            <p:nvPr/>
          </p:nvCxnSpPr>
          <p:spPr>
            <a:xfrm rot="16200000" flipH="1">
              <a:off x="3211994" y="3966374"/>
              <a:ext cx="383872" cy="370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2" idx="0"/>
            </p:cNvCxnSpPr>
            <p:nvPr/>
          </p:nvCxnSpPr>
          <p:spPr>
            <a:xfrm rot="5400000">
              <a:off x="3582830" y="3965050"/>
              <a:ext cx="384541" cy="372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6" idx="0"/>
            </p:cNvCxnSpPr>
            <p:nvPr/>
          </p:nvCxnSpPr>
          <p:spPr>
            <a:xfrm rot="5400000">
              <a:off x="3417570" y="5372100"/>
              <a:ext cx="3429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Line Callout 2 17"/>
          <p:cNvSpPr/>
          <p:nvPr/>
        </p:nvSpPr>
        <p:spPr>
          <a:xfrm>
            <a:off x="6210300" y="5105400"/>
            <a:ext cx="2552700" cy="7315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229"/>
              <a:gd name="adj6" fmla="val -461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Interpreted by </a:t>
            </a:r>
            <a:r>
              <a:rPr lang="en-US" sz="1400" dirty="0" err="1" smtClean="0"/>
              <a:t>Dalvik</a:t>
            </a:r>
            <a:r>
              <a:rPr lang="en-US" sz="1400" dirty="0" smtClean="0"/>
              <a:t> Virtual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3160" y="885825"/>
            <a:ext cx="4297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Why Another Virtual Machine?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3881" y="3026864"/>
            <a:ext cx="822960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Run its applications in its own virtual environment that is free from Sun’s licensing restrictions and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3881" y="4550864"/>
            <a:ext cx="8229600" cy="822960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cs typeface="Courier New" pitchFamily="49" charset="0"/>
                </a:rPr>
                <a:t>An open platform upon which Google, and potentially the open source community, can improve as necessary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gray">
          <a:xfrm>
            <a:off x="457200" y="1544523"/>
            <a:ext cx="82296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byte code files are logically equivalent to Java byte codes, but they permit Android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Dalvik</a:t>
            </a:r>
            <a:r>
              <a:rPr lang="en-US" sz="2000" b="0" dirty="0" smtClean="0"/>
              <a:t> Virtual Machine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7200" y="2135073"/>
            <a:ext cx="822960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Presentation on </a:t>
            </a:r>
            <a:r>
              <a:rPr lang="en-US" sz="2000" b="0" dirty="0" err="1" smtClean="0"/>
              <a:t>Dalvik</a:t>
            </a:r>
            <a:r>
              <a:rPr lang="en-US" sz="2000" b="0" dirty="0" smtClean="0"/>
              <a:t> Virtual Machine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http://www.youtube.com/watch?v=ptjedOZEXPM</a:t>
            </a:r>
            <a:endParaRPr lang="en-US" sz="2000" b="0" u="sng" dirty="0" smtClean="0"/>
          </a:p>
          <a:p>
            <a:pPr>
              <a:lnSpc>
                <a:spcPts val="3000"/>
              </a:lnSpc>
            </a:pPr>
            <a:r>
              <a:rPr lang="en-US" sz="2000" b="0" dirty="0" smtClean="0"/>
              <a:t>(61 Min.)</a:t>
            </a:r>
          </a:p>
          <a:p>
            <a:pPr>
              <a:lnSpc>
                <a:spcPts val="3000"/>
              </a:lnSpc>
            </a:pPr>
            <a:endParaRPr lang="en-US" sz="2000" b="0" dirty="0" smtClean="0"/>
          </a:p>
          <a:p>
            <a:pPr>
              <a:lnSpc>
                <a:spcPts val="3000"/>
              </a:lnSpc>
            </a:pPr>
            <a:r>
              <a:rPr lang="en-US" sz="2000" dirty="0" smtClean="0"/>
              <a:t>Presented By: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Dan </a:t>
            </a:r>
            <a:r>
              <a:rPr lang="en-US" sz="2000" b="0" dirty="0" err="1" smtClean="0"/>
              <a:t>Borstein</a:t>
            </a:r>
            <a:r>
              <a:rPr lang="en-US" sz="2000" b="0" dirty="0" smtClean="0"/>
              <a:t> – Google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At Google Developer Conference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San Francisco - 2008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/>
          <p:cNvSpPr/>
          <p:nvPr/>
        </p:nvSpPr>
        <p:spPr>
          <a:xfrm rot="5220000">
            <a:off x="3225627" y="3818387"/>
            <a:ext cx="2692746" cy="2465647"/>
          </a:xfrm>
          <a:prstGeom prst="arc">
            <a:avLst>
              <a:gd name="adj1" fmla="val 16200000"/>
              <a:gd name="adj2" fmla="val 57370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Android?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02972" y="3323771"/>
            <a:ext cx="1843314" cy="17707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9" name="Oval 8"/>
          <p:cNvSpPr/>
          <p:nvPr/>
        </p:nvSpPr>
        <p:spPr>
          <a:xfrm>
            <a:off x="5297715" y="3323771"/>
            <a:ext cx="1843314" cy="17707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51" y="3425372"/>
            <a:ext cx="1894988" cy="1515990"/>
          </a:xfrm>
          <a:prstGeom prst="rect">
            <a:avLst/>
          </a:prstGeom>
        </p:spPr>
      </p:pic>
      <p:pic>
        <p:nvPicPr>
          <p:cNvPr id="14" name="Picture 13" descr="new-google-logo-knocko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8179" y="3860800"/>
            <a:ext cx="1595535" cy="620486"/>
          </a:xfrm>
          <a:prstGeom prst="rect">
            <a:avLst/>
          </a:prstGeom>
        </p:spPr>
      </p:pic>
      <p:pic>
        <p:nvPicPr>
          <p:cNvPr id="11" name="Picture 10" descr="android_ve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1920" y="4630058"/>
            <a:ext cx="1720160" cy="1792514"/>
          </a:xfrm>
          <a:prstGeom prst="rect">
            <a:avLst/>
          </a:prstGeom>
        </p:spPr>
      </p:pic>
      <p:sp>
        <p:nvSpPr>
          <p:cNvPr id="35" name="Rectangle 34"/>
          <p:cNvSpPr>
            <a:spLocks noChangeArrowheads="1"/>
          </p:cNvSpPr>
          <p:nvPr/>
        </p:nvSpPr>
        <p:spPr bwMode="gray">
          <a:xfrm>
            <a:off x="1143000" y="1891018"/>
            <a:ext cx="68580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is an open-source software platform created by Google and the Open Handset Alliance.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Android?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16" name="Picture 15" descr="marquee_j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23" y="1256271"/>
            <a:ext cx="4254954" cy="307714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61059" y="4149576"/>
            <a:ext cx="7815284" cy="914921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is primarily used to power mobile phones.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1059" y="5310722"/>
            <a:ext cx="7815284" cy="914921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has the capability to make inroads in many other (non-phone) embedded application markets.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Android?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690088" y="3177119"/>
            <a:ext cx="4480560" cy="64008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 operating system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640080" y="1891018"/>
            <a:ext cx="78638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Android™ consists of a complete set of software components for mobile devices including:</a:t>
            </a:r>
          </a:p>
        </p:txBody>
      </p:sp>
      <p:grpSp>
        <p:nvGrpSpPr>
          <p:cNvPr id="12" name="Group 16"/>
          <p:cNvGrpSpPr/>
          <p:nvPr/>
        </p:nvGrpSpPr>
        <p:grpSpPr>
          <a:xfrm>
            <a:off x="690088" y="3994754"/>
            <a:ext cx="4480560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Middleware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0088" y="4812389"/>
            <a:ext cx="4480560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Key mobile applications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0088" y="5630025"/>
            <a:ext cx="4480560" cy="640080"/>
            <a:chOff x="1066803" y="1711184"/>
            <a:chExt cx="7038111" cy="914921"/>
          </a:xfrm>
        </p:grpSpPr>
        <p:sp>
          <p:nvSpPr>
            <p:cNvPr id="25" name="Rectangle 2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 large market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solidFill>
              <a:schemeClr val="accent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27" name="Picture 26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8294">
            <a:off x="5881772" y="3375392"/>
            <a:ext cx="2824298" cy="2824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Android?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2240280" y="1484626"/>
            <a:ext cx="4663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Creators &amp; Developers of Android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337" y="2512919"/>
            <a:ext cx="3857897" cy="243143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Nick Sears. Co-founder of Android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Steve Horowitz. Engineering Director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Dam Morrill. Developer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PeisunWu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 Engineering Project Manager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92766" y="2512919"/>
            <a:ext cx="3857897" cy="24688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Erick Tseng. Project Manager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IliyanMalchev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 Engineer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Mike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Cleron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 Software Manager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Per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Gustafsson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 Graphics Designer.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gray">
          <a:xfrm>
            <a:off x="393192" y="5548619"/>
            <a:ext cx="8357616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http://www.youtube.com/watch?v=6rYozIZOgDk&amp;eurl=http://www.android.com/about/&amp;feature=player_embedded</a:t>
            </a:r>
            <a:endParaRPr lang="en-US" sz="2000" b="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93192" y="5139998"/>
            <a:ext cx="3857897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/>
                <a:cs typeface="+mn-cs"/>
              </a:rPr>
              <a:t>Listen these people 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Open </a:t>
            </a:r>
            <a:r>
              <a:rPr lang="en-US" sz="2000" b="0" smtClean="0"/>
              <a:t>Handset Alliance?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431800" y="4460055"/>
            <a:ext cx="82804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Open Handset Alliance™, a group of 47 technology and mobile companies have come together to accelerate innovation in mobile and offer consumers a richer, less expensive, and better mobile experience.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25" y="1436914"/>
            <a:ext cx="3358550" cy="2686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Open </a:t>
            </a:r>
            <a:r>
              <a:rPr lang="en-US" sz="2000" b="0" smtClean="0"/>
              <a:t>Handset Alliance?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Introduction To Android Development 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1097280" y="1557255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Quoting from </a:t>
            </a:r>
            <a:r>
              <a:rPr lang="en-US" sz="2000" b="0" dirty="0" smtClean="0">
                <a:hlinkClick r:id="rId2"/>
              </a:rPr>
              <a:t>www.OpenHandsetAlliance.com</a:t>
            </a:r>
            <a:r>
              <a:rPr lang="en-US" sz="2000" b="0" dirty="0" smtClean="0"/>
              <a:t> page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690088" y="3351287"/>
            <a:ext cx="8032998" cy="82296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Together we have developed Android™, the first complete, open, and free mobile platform.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690088" y="4691426"/>
            <a:ext cx="8032998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We are committed to commercially deploy handsets and services using the Android Platform.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36747</TotalTime>
  <Words>1341</Words>
  <Application>Microsoft Office PowerPoint</Application>
  <PresentationFormat>On-screen Show (4:3)</PresentationFormat>
  <Paragraphs>299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4_TS_ILT_Sl1Template1_PPT_20_12_10_V1</vt:lpstr>
      <vt:lpstr>Image</vt:lpstr>
      <vt:lpstr>Slide 1</vt:lpstr>
      <vt:lpstr>Learning Objectives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  <vt:lpstr>Introduction To Android Development 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2374</cp:revision>
  <dcterms:created xsi:type="dcterms:W3CDTF">2008-06-23T11:45:25Z</dcterms:created>
  <dcterms:modified xsi:type="dcterms:W3CDTF">2015-09-14T09:31:18Z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