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90"/>
  </p:notesMasterIdLst>
  <p:handoutMasterIdLst>
    <p:handoutMasterId r:id="rId91"/>
  </p:handoutMasterIdLst>
  <p:sldIdLst>
    <p:sldId id="984" r:id="rId2"/>
    <p:sldId id="1485" r:id="rId3"/>
    <p:sldId id="1486" r:id="rId4"/>
    <p:sldId id="1398" r:id="rId5"/>
    <p:sldId id="1399" r:id="rId6"/>
    <p:sldId id="1400" r:id="rId7"/>
    <p:sldId id="1401" r:id="rId8"/>
    <p:sldId id="1402" r:id="rId9"/>
    <p:sldId id="1403" r:id="rId10"/>
    <p:sldId id="1404" r:id="rId11"/>
    <p:sldId id="1405" r:id="rId12"/>
    <p:sldId id="1406" r:id="rId13"/>
    <p:sldId id="1407" r:id="rId14"/>
    <p:sldId id="1408" r:id="rId15"/>
    <p:sldId id="1410" r:id="rId16"/>
    <p:sldId id="1411" r:id="rId17"/>
    <p:sldId id="1412" r:id="rId18"/>
    <p:sldId id="1413" r:id="rId19"/>
    <p:sldId id="1414" r:id="rId20"/>
    <p:sldId id="1415" r:id="rId21"/>
    <p:sldId id="1416" r:id="rId22"/>
    <p:sldId id="1417" r:id="rId23"/>
    <p:sldId id="1418" r:id="rId24"/>
    <p:sldId id="1419" r:id="rId25"/>
    <p:sldId id="1420" r:id="rId26"/>
    <p:sldId id="1421" r:id="rId27"/>
    <p:sldId id="1422" r:id="rId28"/>
    <p:sldId id="1423" r:id="rId29"/>
    <p:sldId id="1424" r:id="rId30"/>
    <p:sldId id="1425" r:id="rId31"/>
    <p:sldId id="1426" r:id="rId32"/>
    <p:sldId id="1427" r:id="rId33"/>
    <p:sldId id="1428" r:id="rId34"/>
    <p:sldId id="1429" r:id="rId35"/>
    <p:sldId id="1430" r:id="rId36"/>
    <p:sldId id="1431" r:id="rId37"/>
    <p:sldId id="1432" r:id="rId38"/>
    <p:sldId id="1433" r:id="rId39"/>
    <p:sldId id="1435" r:id="rId40"/>
    <p:sldId id="1434" r:id="rId41"/>
    <p:sldId id="1437" r:id="rId42"/>
    <p:sldId id="1438" r:id="rId43"/>
    <p:sldId id="1439" r:id="rId44"/>
    <p:sldId id="1440" r:id="rId45"/>
    <p:sldId id="1441" r:id="rId46"/>
    <p:sldId id="1442" r:id="rId47"/>
    <p:sldId id="1443" r:id="rId48"/>
    <p:sldId id="1444" r:id="rId49"/>
    <p:sldId id="1445" r:id="rId50"/>
    <p:sldId id="1446" r:id="rId51"/>
    <p:sldId id="1447" r:id="rId52"/>
    <p:sldId id="1448" r:id="rId53"/>
    <p:sldId id="1449" r:id="rId54"/>
    <p:sldId id="1450" r:id="rId55"/>
    <p:sldId id="1451" r:id="rId56"/>
    <p:sldId id="1452" r:id="rId57"/>
    <p:sldId id="1453" r:id="rId58"/>
    <p:sldId id="1454" r:id="rId59"/>
    <p:sldId id="1455" r:id="rId60"/>
    <p:sldId id="1456" r:id="rId61"/>
    <p:sldId id="1457" r:id="rId62"/>
    <p:sldId id="1458" r:id="rId63"/>
    <p:sldId id="1459" r:id="rId64"/>
    <p:sldId id="1460" r:id="rId65"/>
    <p:sldId id="1461" r:id="rId66"/>
    <p:sldId id="1462" r:id="rId67"/>
    <p:sldId id="1463" r:id="rId68"/>
    <p:sldId id="1464" r:id="rId69"/>
    <p:sldId id="1465" r:id="rId70"/>
    <p:sldId id="1466" r:id="rId71"/>
    <p:sldId id="1467" r:id="rId72"/>
    <p:sldId id="1468" r:id="rId73"/>
    <p:sldId id="1469" r:id="rId74"/>
    <p:sldId id="1470" r:id="rId75"/>
    <p:sldId id="1471" r:id="rId76"/>
    <p:sldId id="1472" r:id="rId77"/>
    <p:sldId id="1473" r:id="rId78"/>
    <p:sldId id="1474" r:id="rId79"/>
    <p:sldId id="1475" r:id="rId80"/>
    <p:sldId id="1476" r:id="rId81"/>
    <p:sldId id="1477" r:id="rId82"/>
    <p:sldId id="1478" r:id="rId83"/>
    <p:sldId id="1479" r:id="rId84"/>
    <p:sldId id="1480" r:id="rId85"/>
    <p:sldId id="1481" r:id="rId86"/>
    <p:sldId id="1482" r:id="rId87"/>
    <p:sldId id="1483" r:id="rId88"/>
    <p:sldId id="1484" r:id="rId89"/>
  </p:sldIdLst>
  <p:sldSz cx="9144000" cy="6858000" type="screen4x3"/>
  <p:notesSz cx="7315200" cy="9601200"/>
  <p:custDataLst>
    <p:tags r:id="rId92"/>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41165" autoAdjust="0"/>
  </p:normalViewPr>
  <p:slideViewPr>
    <p:cSldViewPr snapToGrid="0">
      <p:cViewPr varScale="1">
        <p:scale>
          <a:sx n="73" d="100"/>
          <a:sy n="73" d="100"/>
        </p:scale>
        <p:origin x="-1476" y="-10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10668"/>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solidFill>
                  <a:schemeClr val="bg1"/>
                </a:solidFill>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userDrawn="1"/>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bg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hyperlink" Target="tel:123--"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P_159"/>
          <p:cNvSpPr txBox="1">
            <a:spLocks noChangeArrowheads="1"/>
          </p:cNvSpPr>
          <p:nvPr/>
        </p:nvSpPr>
        <p:spPr bwMode="auto">
          <a:xfrm>
            <a:off x="436426" y="1450749"/>
            <a:ext cx="8432800"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buFont typeface="Wingdings" pitchFamily="2" charset="2"/>
              <a:buNone/>
              <a:defRPr/>
            </a:pPr>
            <a:r>
              <a:rPr lang="en-IN" sz="4000" dirty="0" smtClean="0">
                <a:solidFill>
                  <a:schemeClr val="bg1"/>
                </a:solidFill>
              </a:rPr>
              <a:t>Session 02 :</a:t>
            </a:r>
            <a:r>
              <a:rPr lang="en-US" sz="4000" dirty="0" smtClean="0">
                <a:solidFill>
                  <a:schemeClr val="bg1"/>
                </a:solidFill>
                <a:ea typeface="MS Gothic" charset="-128"/>
              </a:rPr>
              <a:t> Android Components</a:t>
            </a:r>
          </a:p>
          <a:p>
            <a:pPr>
              <a:buClr>
                <a:schemeClr val="tx2"/>
              </a:buClr>
              <a:buSzPct val="85000"/>
              <a:defRPr/>
            </a:pPr>
            <a:r>
              <a:rPr lang="en-IN" sz="4000" smtClean="0">
                <a:solidFill>
                  <a:schemeClr val="bg1"/>
                </a:solidFill>
              </a:rPr>
              <a:t>Module </a:t>
            </a:r>
            <a:r>
              <a:rPr lang="en-IN" sz="4000" smtClean="0">
                <a:solidFill>
                  <a:schemeClr val="bg1"/>
                </a:solidFill>
              </a:rPr>
              <a:t>4.3 </a:t>
            </a:r>
            <a:r>
              <a:rPr lang="en-IN" sz="4000" dirty="0" smtClean="0">
                <a:solidFill>
                  <a:schemeClr val="bg1"/>
                </a:solidFill>
              </a:rPr>
              <a:t>: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376517" y="2469932"/>
            <a:ext cx="822960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URI of the data to be acted on and the MIME type of that data (for example </a:t>
              </a:r>
              <a:r>
                <a:rPr lang="en-US" sz="1800" b="0" dirty="0" err="1" smtClean="0">
                  <a:solidFill>
                    <a:prstClr val="black"/>
                  </a:solidFill>
                  <a:latin typeface="Courier New" pitchFamily="49" charset="0"/>
                  <a:cs typeface="Courier New" pitchFamily="49" charset="0"/>
                </a:rPr>
                <a:t>tel</a:t>
              </a:r>
              <a:r>
                <a:rPr lang="en-US" sz="1800" b="0" dirty="0" smtClean="0">
                  <a:solidFill>
                    <a:prstClr val="black"/>
                  </a:solidFill>
                  <a:latin typeface="Courier New" pitchFamily="49" charset="0"/>
                  <a:cs typeface="Courier New" pitchFamily="49" charset="0"/>
                </a:rPr>
                <a:t>:/216 555-1234, "http://maps.google.com”, </a:t>
              </a:r>
              <a:r>
                <a:rPr lang="en-US" sz="2000" b="0" dirty="0" smtClean="0">
                  <a:solidFill>
                    <a:srgbClr val="000000"/>
                  </a:solidFill>
                  <a:cs typeface="Courier New" pitchFamily="49" charset="0"/>
                </a:rPr>
                <a:t>... ).</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9" name="Rectangle 8"/>
          <p:cNvSpPr>
            <a:spLocks noChangeArrowheads="1"/>
          </p:cNvSpPr>
          <p:nvPr/>
        </p:nvSpPr>
        <p:spPr bwMode="gray">
          <a:xfrm>
            <a:off x="376517" y="1970522"/>
            <a:ext cx="274320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Data:</a:t>
            </a:r>
            <a:endParaRPr lang="en-US" sz="2000" b="0" dirty="0">
              <a:solidFill>
                <a:schemeClr val="bg1"/>
              </a:solidFill>
            </a:endParaRPr>
          </a:p>
        </p:txBody>
      </p:sp>
      <p:grpSp>
        <p:nvGrpSpPr>
          <p:cNvPr id="4" name="Group 5"/>
          <p:cNvGrpSpPr/>
          <p:nvPr/>
        </p:nvGrpSpPr>
        <p:grpSpPr>
          <a:xfrm>
            <a:off x="376517" y="4702141"/>
            <a:ext cx="822960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string containing additional information about the kind of component that should handle the intent (for example </a:t>
              </a:r>
              <a:r>
                <a:rPr lang="en-US" sz="2000" b="0" dirty="0" err="1" smtClean="0">
                  <a:solidFill>
                    <a:srgbClr val="000000"/>
                  </a:solidFill>
                  <a:cs typeface="Courier New" pitchFamily="49" charset="0"/>
                </a:rPr>
                <a:t>CATEGORY_BROWSABLE</a:t>
              </a:r>
              <a:r>
                <a:rPr lang="en-US" sz="2000" b="0" dirty="0" smtClean="0">
                  <a:solidFill>
                    <a:srgbClr val="000000"/>
                  </a:solidFill>
                  <a:cs typeface="Courier New" pitchFamily="49" charset="0"/>
                </a:rPr>
                <a:t>, </a:t>
              </a:r>
              <a:r>
                <a:rPr lang="en-US" sz="2000" b="0" dirty="0" err="1" smtClean="0">
                  <a:solidFill>
                    <a:srgbClr val="000000"/>
                  </a:solidFill>
                  <a:cs typeface="Courier New" pitchFamily="49" charset="0"/>
                </a:rPr>
                <a:t>CATEGORY_LAUNCHER</a:t>
              </a:r>
              <a:r>
                <a:rPr lang="en-US" sz="2000" b="0" dirty="0" smtClean="0">
                  <a:solidFill>
                    <a:srgbClr val="000000"/>
                  </a:solidFill>
                  <a:cs typeface="Courier New" pitchFamily="49" charset="0"/>
                </a:rPr>
                <a:t>, … )</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a:spLocks noChangeArrowheads="1"/>
          </p:cNvSpPr>
          <p:nvPr/>
        </p:nvSpPr>
        <p:spPr bwMode="gray">
          <a:xfrm>
            <a:off x="376517" y="4202731"/>
            <a:ext cx="274320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Category:</a:t>
            </a:r>
            <a:endParaRPr lang="en-US" sz="2000" b="0" dirty="0">
              <a:solidFill>
                <a:schemeClr val="bg1"/>
              </a:solidFill>
            </a:endParaRPr>
          </a:p>
        </p:txBody>
      </p:sp>
      <p:sp>
        <p:nvSpPr>
          <p:cNvPr id="15" name="Rectangle 14"/>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Dissecting Intents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376517" y="2469932"/>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Key-value pairs for additional information that should be delivered to the component handling the intent</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9" name="Rectangle 8"/>
          <p:cNvSpPr>
            <a:spLocks noChangeArrowheads="1"/>
          </p:cNvSpPr>
          <p:nvPr/>
        </p:nvSpPr>
        <p:spPr bwMode="gray">
          <a:xfrm>
            <a:off x="376517" y="1970522"/>
            <a:ext cx="2743200" cy="465137"/>
          </a:xfrm>
          <a:prstGeom prst="rect">
            <a:avLst/>
          </a:prstGeom>
          <a:solidFill>
            <a:schemeClr val="bg2">
              <a:lumMod val="50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Extra:</a:t>
            </a:r>
            <a:endParaRPr lang="en-US" sz="2000" b="0" dirty="0">
              <a:solidFill>
                <a:schemeClr val="bg1"/>
              </a:solidFill>
            </a:endParaRPr>
          </a:p>
        </p:txBody>
      </p:sp>
      <p:grpSp>
        <p:nvGrpSpPr>
          <p:cNvPr id="4" name="Group 5"/>
          <p:cNvGrpSpPr/>
          <p:nvPr/>
        </p:nvGrpSpPr>
        <p:grpSpPr>
          <a:xfrm>
            <a:off x="376517" y="4702141"/>
            <a:ext cx="822960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Flags of various sorts.</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a:spLocks noChangeArrowheads="1"/>
          </p:cNvSpPr>
          <p:nvPr/>
        </p:nvSpPr>
        <p:spPr bwMode="gray">
          <a:xfrm>
            <a:off x="376517" y="4202731"/>
            <a:ext cx="2743200" cy="465137"/>
          </a:xfrm>
          <a:prstGeom prst="rect">
            <a:avLst/>
          </a:prstGeom>
          <a:solidFill>
            <a:schemeClr val="accent6">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Flags:</a:t>
            </a:r>
            <a:endParaRPr lang="en-US" sz="2000" b="0" dirty="0">
              <a:solidFill>
                <a:schemeClr val="bg1"/>
              </a:solidFill>
            </a:endParaRPr>
          </a:p>
        </p:txBody>
      </p:sp>
      <p:sp>
        <p:nvSpPr>
          <p:cNvPr id="15" name="Rectangle 14"/>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Dissecting Intents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Delivering Intents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4" name="Group 5"/>
          <p:cNvGrpSpPr/>
          <p:nvPr/>
        </p:nvGrpSpPr>
        <p:grpSpPr>
          <a:xfrm>
            <a:off x="376517" y="3571249"/>
            <a:ext cx="822960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Intent object is passed to </a:t>
              </a:r>
              <a:r>
                <a:rPr lang="en-US" sz="1800" b="0" dirty="0" err="1" smtClean="0">
                  <a:solidFill>
                    <a:prstClr val="black"/>
                  </a:solidFill>
                  <a:latin typeface="Courier New" pitchFamily="49" charset="0"/>
                  <a:cs typeface="Courier New" pitchFamily="49" charset="0"/>
                </a:rPr>
                <a:t>Context.startService</a:t>
              </a:r>
              <a:r>
                <a:rPr lang="en-US" sz="1800" b="0" dirty="0" smtClean="0">
                  <a:solidFill>
                    <a:prstClr val="black"/>
                  </a:solidFill>
                  <a:latin typeface="Courier New" pitchFamily="49" charset="0"/>
                  <a:cs typeface="Courier New" pitchFamily="49" charset="0"/>
                </a:rPr>
                <a:t>()</a:t>
              </a:r>
              <a:r>
                <a:rPr lang="en-US" sz="2000" b="0" dirty="0" smtClean="0">
                  <a:solidFill>
                    <a:srgbClr val="000000"/>
                  </a:solidFill>
                  <a:cs typeface="Courier New" pitchFamily="49" charset="0"/>
                </a:rPr>
                <a:t>to initiate a service or deliver new instructions to an ongoing service.</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5"/>
          <p:cNvGrpSpPr/>
          <p:nvPr/>
        </p:nvGrpSpPr>
        <p:grpSpPr>
          <a:xfrm>
            <a:off x="376517" y="4823170"/>
            <a:ext cx="8229600" cy="155448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intent can be passed to </a:t>
              </a:r>
              <a:r>
                <a:rPr lang="en-US" sz="1800" b="0" dirty="0" err="1" smtClean="0">
                  <a:solidFill>
                    <a:prstClr val="black"/>
                  </a:solidFill>
                  <a:latin typeface="Courier New" pitchFamily="49" charset="0"/>
                  <a:cs typeface="Courier New" pitchFamily="49" charset="0"/>
                </a:rPr>
                <a:t>Context.bindService</a:t>
              </a:r>
              <a:r>
                <a:rPr lang="en-US" sz="1800" b="0" dirty="0" smtClean="0">
                  <a:solidFill>
                    <a:prstClr val="black"/>
                  </a:solidFill>
                  <a:latin typeface="Courier New" pitchFamily="49" charset="0"/>
                  <a:cs typeface="Courier New" pitchFamily="49" charset="0"/>
                </a:rPr>
                <a:t>()</a:t>
              </a:r>
              <a:r>
                <a:rPr lang="en-US" sz="2000" b="0" dirty="0" smtClean="0">
                  <a:solidFill>
                    <a:srgbClr val="000000"/>
                  </a:solidFill>
                  <a:cs typeface="Courier New" pitchFamily="49" charset="0"/>
                </a:rPr>
                <a:t>to establish a connection between the calling component and a target service. It can optionally initiate the service if it's not already running.</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8" name="Group 5"/>
          <p:cNvGrpSpPr/>
          <p:nvPr/>
        </p:nvGrpSpPr>
        <p:grpSpPr>
          <a:xfrm>
            <a:off x="376517" y="1496369"/>
            <a:ext cx="8229600" cy="201168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Intent object is passed to</a:t>
              </a:r>
            </a:p>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800" b="0" dirty="0" err="1" smtClean="0">
                  <a:solidFill>
                    <a:prstClr val="black"/>
                  </a:solidFill>
                  <a:latin typeface="Courier New" pitchFamily="49" charset="0"/>
                  <a:cs typeface="Courier New" pitchFamily="49" charset="0"/>
                </a:rPr>
                <a:t>Context.startActivity</a:t>
              </a:r>
              <a:r>
                <a:rPr lang="en-US" sz="1800" b="0" dirty="0" smtClean="0">
                  <a:solidFill>
                    <a:prstClr val="black"/>
                  </a:solidFill>
                  <a:latin typeface="Courier New" pitchFamily="49" charset="0"/>
                  <a:cs typeface="Courier New" pitchFamily="49" charset="0"/>
                </a:rPr>
                <a:t>() </a:t>
              </a:r>
              <a:r>
                <a:rPr lang="en-US" sz="2000" b="0" dirty="0" smtClean="0">
                  <a:solidFill>
                    <a:srgbClr val="000000"/>
                  </a:solidFill>
                  <a:cs typeface="Courier New" pitchFamily="49" charset="0"/>
                </a:rPr>
                <a:t>or  </a:t>
              </a:r>
              <a:r>
                <a:rPr lang="en-US" sz="1800" b="0" dirty="0" err="1" smtClean="0">
                  <a:solidFill>
                    <a:prstClr val="black"/>
                  </a:solidFill>
                  <a:latin typeface="Courier New" pitchFamily="49" charset="0"/>
                  <a:cs typeface="Courier New" pitchFamily="49" charset="0"/>
                </a:rPr>
                <a:t>Activity.startActivityForResult</a:t>
              </a:r>
              <a:r>
                <a:rPr lang="en-US" sz="1800" b="0" dirty="0" smtClean="0">
                  <a:solidFill>
                    <a:prstClr val="black"/>
                  </a:solidFill>
                  <a:latin typeface="Courier New" pitchFamily="49" charset="0"/>
                  <a:cs typeface="Courier New" pitchFamily="49" charset="0"/>
                </a:rPr>
                <a:t>() </a:t>
              </a:r>
              <a:r>
                <a:rPr lang="en-US" sz="2000" b="0" dirty="0" smtClean="0">
                  <a:solidFill>
                    <a:srgbClr val="000000"/>
                  </a:solidFill>
                  <a:cs typeface="Courier New" pitchFamily="49" charset="0"/>
                </a:rPr>
                <a:t>to launch an activity or get an existing activity to do something new (asynchronous &amp; synchronously respectively)</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Intent Resolution</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14" name="Rectangle 13"/>
          <p:cNvSpPr>
            <a:spLocks noChangeArrowheads="1"/>
          </p:cNvSpPr>
          <p:nvPr/>
        </p:nvSpPr>
        <p:spPr bwMode="gray">
          <a:xfrm>
            <a:off x="1828800" y="1598311"/>
            <a:ext cx="54864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Intents can be divided into two groups:</a:t>
            </a:r>
          </a:p>
        </p:txBody>
      </p:sp>
      <p:sp>
        <p:nvSpPr>
          <p:cNvPr id="22" name="Rounded Rectangle 21"/>
          <p:cNvSpPr>
            <a:spLocks noChangeArrowheads="1"/>
          </p:cNvSpPr>
          <p:nvPr/>
        </p:nvSpPr>
        <p:spPr bwMode="gray">
          <a:xfrm>
            <a:off x="1136277" y="3382457"/>
            <a:ext cx="2743200" cy="465137"/>
          </a:xfrm>
          <a:prstGeom prst="roundRect">
            <a:avLst/>
          </a:prstGeom>
          <a:solidFill>
            <a:schemeClr val="accent2">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Explicit Intent</a:t>
            </a:r>
            <a:endParaRPr lang="en-US" sz="2000" b="0" dirty="0">
              <a:solidFill>
                <a:schemeClr val="bg1"/>
              </a:solidFill>
            </a:endParaRPr>
          </a:p>
        </p:txBody>
      </p:sp>
      <p:sp>
        <p:nvSpPr>
          <p:cNvPr id="27" name="Rounded Rectangle 26"/>
          <p:cNvSpPr>
            <a:spLocks noChangeArrowheads="1"/>
          </p:cNvSpPr>
          <p:nvPr/>
        </p:nvSpPr>
        <p:spPr bwMode="gray">
          <a:xfrm>
            <a:off x="5264524" y="3382457"/>
            <a:ext cx="2743200" cy="465137"/>
          </a:xfrm>
          <a:prstGeom prst="roundRect">
            <a:avLst/>
          </a:prstGeom>
          <a:solidFill>
            <a:schemeClr val="accent3">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Implicit Intent</a:t>
            </a:r>
            <a:endParaRPr lang="en-US" sz="2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376517" y="3814632"/>
            <a:ext cx="8229600" cy="118872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Explicit intents designate the target component by its name, typically used for an activity starting a subordinate service or launching a sister activity.</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2" name="Rectangle 21"/>
          <p:cNvSpPr>
            <a:spLocks noChangeArrowheads="1"/>
          </p:cNvSpPr>
          <p:nvPr/>
        </p:nvSpPr>
        <p:spPr bwMode="gray">
          <a:xfrm>
            <a:off x="3200400" y="2669765"/>
            <a:ext cx="2743200" cy="465137"/>
          </a:xfrm>
          <a:prstGeom prst="rect">
            <a:avLst/>
          </a:prstGeom>
          <a:solidFill>
            <a:schemeClr val="accent2">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Explicit Intents:</a:t>
            </a:r>
            <a:endParaRPr lang="en-US" sz="2000" b="0" dirty="0">
              <a:solidFill>
                <a:schemeClr val="bg1"/>
              </a:solidFill>
            </a:endParaRPr>
          </a:p>
        </p:txBody>
      </p:sp>
      <p:sp>
        <p:nvSpPr>
          <p:cNvPr id="8" name="Rectangle 7"/>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Intent Resolution</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376517" y="3384328"/>
            <a:ext cx="8229600" cy="201168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Implicit intents do not name a target (the field for the component name is blank). Implicit intents are often used to activate components in other applications. Late binding applies. Whenever possible Android delivers an explicit intent to an instance of the designated target class.</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2" name="Rectangle 21"/>
          <p:cNvSpPr>
            <a:spLocks noChangeArrowheads="1"/>
          </p:cNvSpPr>
          <p:nvPr/>
        </p:nvSpPr>
        <p:spPr bwMode="gray">
          <a:xfrm>
            <a:off x="3200400" y="2239461"/>
            <a:ext cx="2743200" cy="465137"/>
          </a:xfrm>
          <a:prstGeom prst="rect">
            <a:avLst/>
          </a:prstGeom>
          <a:solidFill>
            <a:schemeClr val="accent6">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Explicit Intents:</a:t>
            </a:r>
            <a:endParaRPr lang="en-US" sz="2000" b="0" dirty="0">
              <a:solidFill>
                <a:schemeClr val="bg1"/>
              </a:solidFill>
            </a:endParaRPr>
          </a:p>
        </p:txBody>
      </p:sp>
      <p:sp>
        <p:nvSpPr>
          <p:cNvPr id="8" name="Rectangle 7"/>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Intent Resolution</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Intent 1</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9" name="TextBox 8"/>
          <p:cNvSpPr txBox="1"/>
          <p:nvPr/>
        </p:nvSpPr>
        <p:spPr>
          <a:xfrm>
            <a:off x="457200" y="3894943"/>
            <a:ext cx="5943600" cy="136652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 new Intent(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Intent.ACTION_VIEW</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Uri.parse</a:t>
            </a:r>
            <a:r>
              <a:rPr lang="en-US" sz="1800" b="0" dirty="0" smtClean="0">
                <a:solidFill>
                  <a:prstClr val="black"/>
                </a:solidFill>
                <a:latin typeface="Courier New" pitchFamily="49" charset="0"/>
                <a:cs typeface="Courier New" pitchFamily="49" charset="0"/>
              </a:rPr>
              <a:t>("content://contacts/people"));</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startActivity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a:t>
            </a:r>
          </a:p>
        </p:txBody>
      </p:sp>
      <p:sp>
        <p:nvSpPr>
          <p:cNvPr id="10" name="Rectangle 9"/>
          <p:cNvSpPr>
            <a:spLocks noChangeArrowheads="1"/>
          </p:cNvSpPr>
          <p:nvPr/>
        </p:nvSpPr>
        <p:spPr bwMode="gray">
          <a:xfrm>
            <a:off x="457200" y="2055509"/>
            <a:ext cx="822960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Following fragments calls an Intent whose job is to invoke a built-in task (</a:t>
            </a:r>
            <a:r>
              <a:rPr lang="en-US" sz="2000" b="0" dirty="0" err="1" smtClean="0"/>
              <a:t>ACTION_VIEW</a:t>
            </a:r>
            <a:r>
              <a:rPr lang="en-US" sz="2000" b="0" dirty="0" smtClean="0"/>
              <a:t>) and explore the Contacts available in the phone.</a:t>
            </a:r>
          </a:p>
        </p:txBody>
      </p:sp>
      <p:pic>
        <p:nvPicPr>
          <p:cNvPr id="11" name="Picture 2"/>
          <p:cNvPicPr>
            <a:picLocks noChangeAspect="1" noChangeArrowheads="1"/>
          </p:cNvPicPr>
          <p:nvPr/>
        </p:nvPicPr>
        <p:blipFill>
          <a:blip r:embed="rId2"/>
          <a:srcRect l="4835" t="4770" r="53243"/>
          <a:stretch>
            <a:fillRect/>
          </a:stretch>
        </p:blipFill>
        <p:spPr bwMode="auto">
          <a:xfrm>
            <a:off x="6960537" y="3442446"/>
            <a:ext cx="1632134" cy="2928937"/>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Intent 1</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pic>
        <p:nvPicPr>
          <p:cNvPr id="50178" name="Picture 2"/>
          <p:cNvPicPr>
            <a:picLocks noChangeAspect="1" noChangeArrowheads="1"/>
          </p:cNvPicPr>
          <p:nvPr/>
        </p:nvPicPr>
        <p:blipFill>
          <a:blip r:embed="rId2"/>
          <a:srcRect/>
          <a:stretch>
            <a:fillRect/>
          </a:stretch>
        </p:blipFill>
        <p:spPr bwMode="auto">
          <a:xfrm>
            <a:off x="1669117" y="1623464"/>
            <a:ext cx="5805766" cy="4586555"/>
          </a:xfrm>
          <a:prstGeom prst="rect">
            <a:avLst/>
          </a:prstGeom>
          <a:noFill/>
          <a:ln w="9525">
            <a:solidFill>
              <a:schemeClr val="bg1">
                <a:lumMod val="85000"/>
              </a:schemeClr>
            </a:solidFill>
            <a:miter lim="800000"/>
            <a:headEnd/>
            <a:tailEnd/>
          </a:ln>
          <a:effectLst/>
        </p:spPr>
      </p:pic>
      <p:sp>
        <p:nvSpPr>
          <p:cNvPr id="7" name="Line Callout 2 6"/>
          <p:cNvSpPr/>
          <p:nvPr/>
        </p:nvSpPr>
        <p:spPr>
          <a:xfrm>
            <a:off x="6331324" y="2093259"/>
            <a:ext cx="2552700" cy="731520"/>
          </a:xfrm>
          <a:prstGeom prst="borderCallout2">
            <a:avLst>
              <a:gd name="adj1" fmla="val 18750"/>
              <a:gd name="adj2" fmla="val -8333"/>
              <a:gd name="adj3" fmla="val 18750"/>
              <a:gd name="adj4" fmla="val -16667"/>
              <a:gd name="adj5" fmla="val 68229"/>
              <a:gd name="adj6" fmla="val -4615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t>Intent uses </a:t>
            </a:r>
            <a:r>
              <a:rPr lang="en-US" sz="1400" dirty="0" err="1" smtClean="0"/>
              <a:t>ACTION_VIEW</a:t>
            </a:r>
            <a:r>
              <a:rPr lang="en-US" sz="1400" dirty="0" smtClean="0"/>
              <a:t> to see Contacts.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Intent 1</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240280" y="1423500"/>
            <a:ext cx="42976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Complete code to see contacts</a:t>
            </a:r>
          </a:p>
        </p:txBody>
      </p:sp>
      <p:sp>
        <p:nvSpPr>
          <p:cNvPr id="8" name="TextBox 7"/>
          <p:cNvSpPr txBox="1"/>
          <p:nvPr/>
        </p:nvSpPr>
        <p:spPr>
          <a:xfrm>
            <a:off x="275665" y="2119939"/>
            <a:ext cx="8592671" cy="4302716"/>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a:t>
            </a:r>
            <a:r>
              <a:rPr lang="en-US" sz="1800" b="0" dirty="0" err="1" smtClean="0">
                <a:solidFill>
                  <a:prstClr val="black"/>
                </a:solidFill>
                <a:latin typeface="Courier New" pitchFamily="49" charset="0"/>
                <a:cs typeface="Courier New" pitchFamily="49" charset="0"/>
              </a:rPr>
              <a:t>matos.cis493</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android.net.Uri</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AndDemo1</a:t>
            </a:r>
            <a:r>
              <a:rPr lang="en-US" sz="1800" b="0" dirty="0" smtClean="0">
                <a:solidFill>
                  <a:prstClr val="black"/>
                </a:solidFill>
                <a:latin typeface="Courier New" pitchFamily="49" charset="0"/>
                <a:cs typeface="Courier New" pitchFamily="49" charset="0"/>
              </a:rPr>
              <a:t> extends Activity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show contact list */ @Override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 new Intent (</a:t>
            </a:r>
            <a:r>
              <a:rPr lang="en-US" sz="1800" b="0" dirty="0" err="1" smtClean="0">
                <a:solidFill>
                  <a:prstClr val="black"/>
                </a:solidFill>
                <a:latin typeface="Courier New" pitchFamily="49" charset="0"/>
                <a:cs typeface="Courier New" pitchFamily="49" charset="0"/>
              </a:rPr>
              <a:t>Intent.ACTION_VIEW,Uri.parse</a:t>
            </a:r>
            <a:r>
              <a:rPr lang="en-US" sz="1800" b="0" dirty="0" smtClean="0">
                <a:solidFill>
                  <a:prstClr val="black"/>
                </a:solidFill>
                <a:latin typeface="Courier New" pitchFamily="49" charset="0"/>
                <a:cs typeface="Courier New" pitchFamily="49" charset="0"/>
              </a:rPr>
              <a:t>("content://contacts/people"));</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startActivity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Intent 2</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9" name="TextBox 8"/>
          <p:cNvSpPr txBox="1"/>
          <p:nvPr/>
        </p:nvSpPr>
        <p:spPr>
          <a:xfrm>
            <a:off x="457200" y="3894943"/>
            <a:ext cx="5943600" cy="136652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 new Intent(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Intent.ACTION_VIEW</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Uri.parse</a:t>
            </a:r>
            <a:r>
              <a:rPr lang="en-US" sz="1800" b="0" dirty="0" smtClean="0">
                <a:solidFill>
                  <a:prstClr val="black"/>
                </a:solidFill>
                <a:latin typeface="Courier New" pitchFamily="49" charset="0"/>
                <a:cs typeface="Courier New" pitchFamily="49" charset="0"/>
              </a:rPr>
              <a:t>("http://www.google.com"));</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startActivity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a:t>
            </a:r>
          </a:p>
        </p:txBody>
      </p:sp>
      <p:sp>
        <p:nvSpPr>
          <p:cNvPr id="10" name="Rectangle 9"/>
          <p:cNvSpPr>
            <a:spLocks noChangeArrowheads="1"/>
          </p:cNvSpPr>
          <p:nvPr/>
        </p:nvSpPr>
        <p:spPr bwMode="gray">
          <a:xfrm>
            <a:off x="457200" y="2055509"/>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Following Intent uses built-in task (</a:t>
            </a:r>
            <a:r>
              <a:rPr lang="en-US" sz="2000" b="0" dirty="0" err="1" smtClean="0"/>
              <a:t>ACTION_VIEW</a:t>
            </a:r>
            <a:r>
              <a:rPr lang="en-US" sz="2000" b="0" dirty="0" smtClean="0"/>
              <a:t>) to explore a web page (see new Uri value)</a:t>
            </a:r>
          </a:p>
        </p:txBody>
      </p:sp>
      <p:pic>
        <p:nvPicPr>
          <p:cNvPr id="51202" name="Picture 2"/>
          <p:cNvPicPr>
            <a:picLocks noChangeAspect="1" noChangeArrowheads="1"/>
          </p:cNvPicPr>
          <p:nvPr/>
        </p:nvPicPr>
        <p:blipFill>
          <a:blip r:embed="rId2"/>
          <a:srcRect l="3846" r="5204" b="733"/>
          <a:stretch>
            <a:fillRect/>
          </a:stretch>
        </p:blipFill>
        <p:spPr bwMode="auto">
          <a:xfrm>
            <a:off x="7108625" y="3496236"/>
            <a:ext cx="1578175" cy="28238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r>
              <a:rPr lang="en-US" sz="2400" dirty="0" smtClean="0"/>
              <a:t>Understand following Android components</a:t>
            </a:r>
          </a:p>
          <a:p>
            <a:pPr lvl="1"/>
            <a:r>
              <a:rPr lang="en-US" dirty="0" smtClean="0"/>
              <a:t>Intent</a:t>
            </a:r>
          </a:p>
          <a:p>
            <a:pPr lvl="1"/>
            <a:r>
              <a:rPr lang="en-US" dirty="0" smtClean="0"/>
              <a:t>Service</a:t>
            </a:r>
          </a:p>
          <a:p>
            <a:pPr lvl="1"/>
            <a:r>
              <a:rPr lang="en-US" dirty="0" smtClean="0"/>
              <a:t>Intent Filters</a:t>
            </a:r>
          </a:p>
          <a:p>
            <a:pPr lvl="1"/>
            <a:r>
              <a:rPr lang="en-US" dirty="0" smtClean="0"/>
              <a:t>Activity</a:t>
            </a:r>
          </a:p>
          <a:p>
            <a:pPr lvl="1"/>
            <a:r>
              <a:rPr lang="en-US" dirty="0" smtClean="0"/>
              <a:t>Broadcast Receiver</a:t>
            </a:r>
          </a:p>
          <a:p>
            <a:pPr lvl="1"/>
            <a:r>
              <a:rPr lang="en-US" dirty="0" smtClean="0"/>
              <a:t>Manifest xml File</a:t>
            </a:r>
          </a:p>
          <a:p>
            <a:pPr lvl="1"/>
            <a:endParaRPr lang="en-US" dirty="0" smtClean="0"/>
          </a:p>
          <a:p>
            <a:pPr lvl="1"/>
            <a:endParaRPr lang="en-US" dirty="0" smtClean="0"/>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Intent 3</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9" name="TextBox 8"/>
          <p:cNvSpPr txBox="1"/>
          <p:nvPr/>
        </p:nvSpPr>
        <p:spPr>
          <a:xfrm>
            <a:off x="457200" y="3894943"/>
            <a:ext cx="5943600" cy="136652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 new Intent(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Intent.ACTION_VIEW</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Uri.parse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tel</a:t>
            </a:r>
            <a:r>
              <a:rPr lang="en-US" sz="1800" b="0" dirty="0" smtClean="0">
                <a:solidFill>
                  <a:prstClr val="black"/>
                </a:solidFill>
                <a:latin typeface="Courier New" pitchFamily="49" charset="0"/>
                <a:cs typeface="Courier New" pitchFamily="49" charset="0"/>
              </a:rPr>
              <a:t>:/216 555-1234"));</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startActivity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myIntent</a:t>
            </a:r>
            <a:r>
              <a:rPr lang="en-US" sz="1800" b="0" dirty="0" smtClean="0">
                <a:solidFill>
                  <a:prstClr val="black"/>
                </a:solidFill>
                <a:latin typeface="Courier New" pitchFamily="49" charset="0"/>
                <a:cs typeface="Courier New" pitchFamily="49" charset="0"/>
              </a:rPr>
              <a:t>);</a:t>
            </a:r>
          </a:p>
        </p:txBody>
      </p:sp>
      <p:sp>
        <p:nvSpPr>
          <p:cNvPr id="10" name="Rectangle 9"/>
          <p:cNvSpPr>
            <a:spLocks noChangeArrowheads="1"/>
          </p:cNvSpPr>
          <p:nvPr/>
        </p:nvSpPr>
        <p:spPr bwMode="gray">
          <a:xfrm>
            <a:off x="457200" y="2055509"/>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Following Intent uses built-in task (</a:t>
            </a:r>
            <a:r>
              <a:rPr lang="en-US" sz="2000" b="0" dirty="0" err="1" smtClean="0"/>
              <a:t>ACTION_VIEW</a:t>
            </a:r>
            <a:r>
              <a:rPr lang="en-US" sz="2000" b="0" dirty="0" smtClean="0"/>
              <a:t>) to make a phone call (see new Uri value)</a:t>
            </a:r>
          </a:p>
        </p:txBody>
      </p:sp>
      <p:pic>
        <p:nvPicPr>
          <p:cNvPr id="52226" name="Picture 2"/>
          <p:cNvPicPr>
            <a:picLocks noChangeAspect="1" noChangeArrowheads="1"/>
          </p:cNvPicPr>
          <p:nvPr/>
        </p:nvPicPr>
        <p:blipFill>
          <a:blip r:embed="rId2"/>
          <a:srcRect t="1881" r="3532" b="1682"/>
          <a:stretch>
            <a:fillRect/>
          </a:stretch>
        </p:blipFill>
        <p:spPr bwMode="auto">
          <a:xfrm>
            <a:off x="7073178" y="3469341"/>
            <a:ext cx="1613622" cy="2877670"/>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IntentFilters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7" name="Group 5"/>
          <p:cNvGrpSpPr/>
          <p:nvPr/>
        </p:nvGrpSpPr>
        <p:grpSpPr>
          <a:xfrm>
            <a:off x="411480" y="1474851"/>
            <a:ext cx="822960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a:t>
              </a:r>
              <a:r>
                <a:rPr lang="en-US" sz="2000" b="0" dirty="0" err="1" smtClean="0">
                  <a:solidFill>
                    <a:srgbClr val="000000"/>
                  </a:solidFill>
                  <a:cs typeface="Courier New" pitchFamily="49" charset="0"/>
                </a:rPr>
                <a:t>IntentFilter</a:t>
              </a:r>
              <a:r>
                <a:rPr lang="en-US" sz="2000" b="0" dirty="0" smtClean="0">
                  <a:solidFill>
                    <a:srgbClr val="000000"/>
                  </a:solidFill>
                  <a:cs typeface="Courier New" pitchFamily="49" charset="0"/>
                </a:rPr>
                <a:t> defines the relationship between the Intent and the application.</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5"/>
          <p:cNvGrpSpPr/>
          <p:nvPr/>
        </p:nvGrpSpPr>
        <p:grpSpPr>
          <a:xfrm>
            <a:off x="411480" y="2456486"/>
            <a:ext cx="8229600" cy="82296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cs typeface="Courier New" pitchFamily="49" charset="0"/>
                </a:rPr>
                <a:t>IntentFilters</a:t>
              </a:r>
              <a:r>
                <a:rPr lang="en-US" sz="2000" b="0" dirty="0" smtClean="0">
                  <a:solidFill>
                    <a:srgbClr val="000000"/>
                  </a:solidFill>
                  <a:cs typeface="Courier New" pitchFamily="49" charset="0"/>
                </a:rPr>
                <a:t> can be specific to the data portion of the Intent, the action portion, or both.</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6" name="Group 5"/>
          <p:cNvGrpSpPr/>
          <p:nvPr/>
        </p:nvGrpSpPr>
        <p:grpSpPr>
          <a:xfrm>
            <a:off x="411480" y="3438121"/>
            <a:ext cx="822960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cs typeface="Courier New" pitchFamily="49" charset="0"/>
                </a:rPr>
                <a:t>IntentFilters</a:t>
              </a:r>
              <a:r>
                <a:rPr lang="en-US" sz="2000" b="0" dirty="0" smtClean="0">
                  <a:solidFill>
                    <a:srgbClr val="000000"/>
                  </a:solidFill>
                  <a:cs typeface="Courier New" pitchFamily="49" charset="0"/>
                </a:rPr>
                <a:t> also contain a field known as a category. A category helps classify the action.</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9" name="Rectangle 18"/>
          <p:cNvSpPr>
            <a:spLocks noChangeArrowheads="1"/>
          </p:cNvSpPr>
          <p:nvPr/>
        </p:nvSpPr>
        <p:spPr bwMode="gray">
          <a:xfrm>
            <a:off x="411480" y="4368408"/>
            <a:ext cx="45720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For example, the category named</a:t>
            </a:r>
          </a:p>
        </p:txBody>
      </p:sp>
      <p:sp>
        <p:nvSpPr>
          <p:cNvPr id="20" name="Rectangle 19"/>
          <p:cNvSpPr>
            <a:spLocks noChangeArrowheads="1"/>
          </p:cNvSpPr>
          <p:nvPr/>
        </p:nvSpPr>
        <p:spPr bwMode="gray">
          <a:xfrm>
            <a:off x="411480" y="5605536"/>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Instructs Android that the Activity containing this </a:t>
            </a:r>
            <a:r>
              <a:rPr lang="en-US" sz="2000" b="0" dirty="0" err="1" smtClean="0"/>
              <a:t>IntentFilter</a:t>
            </a:r>
            <a:r>
              <a:rPr lang="en-US" sz="2000" b="0" dirty="0" smtClean="0"/>
              <a:t> should be visible in the home screen.</a:t>
            </a:r>
          </a:p>
        </p:txBody>
      </p:sp>
      <p:sp>
        <p:nvSpPr>
          <p:cNvPr id="22" name="TextBox 21"/>
          <p:cNvSpPr txBox="1"/>
          <p:nvPr/>
        </p:nvSpPr>
        <p:spPr>
          <a:xfrm>
            <a:off x="411480" y="5118620"/>
            <a:ext cx="4572000" cy="369332"/>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CATEGORY_LAUNCHER</a:t>
            </a:r>
            <a:endParaRPr lang="en-US" sz="18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anim calcmode="lin" valueType="num">
                                      <p:cBhvr>
                                        <p:cTn id="22" dur="500" fill="hold"/>
                                        <p:tgtEl>
                                          <p:spTgt spid="16"/>
                                        </p:tgtEl>
                                        <p:attrNameLst>
                                          <p:attrName>ppt_x</p:attrName>
                                        </p:attrNameLst>
                                      </p:cBhvr>
                                      <p:tavLst>
                                        <p:tav tm="0">
                                          <p:val>
                                            <p:strVal val="#ppt_x"/>
                                          </p:val>
                                        </p:tav>
                                        <p:tav tm="100000">
                                          <p:val>
                                            <p:strVal val="#ppt_x"/>
                                          </p:val>
                                        </p:tav>
                                      </p:tavLst>
                                    </p:anim>
                                    <p:anim calcmode="lin" valueType="num">
                                      <p:cBhvr>
                                        <p:cTn id="2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anim calcmode="lin" valueType="num">
                                      <p:cBhvr>
                                        <p:cTn id="29" dur="500" fill="hold"/>
                                        <p:tgtEl>
                                          <p:spTgt spid="19"/>
                                        </p:tgtEl>
                                        <p:attrNameLst>
                                          <p:attrName>ppt_x</p:attrName>
                                        </p:attrNameLst>
                                      </p:cBhvr>
                                      <p:tavLst>
                                        <p:tav tm="0">
                                          <p:val>
                                            <p:strVal val="#ppt_x"/>
                                          </p:val>
                                        </p:tav>
                                        <p:tav tm="100000">
                                          <p:val>
                                            <p:strVal val="#ppt_x"/>
                                          </p:val>
                                        </p:tav>
                                      </p:tavLst>
                                    </p:anim>
                                    <p:anim calcmode="lin" valueType="num">
                                      <p:cBhvr>
                                        <p:cTn id="30"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anim calcmode="lin" valueType="num">
                                      <p:cBhvr>
                                        <p:cTn id="36" dur="500" fill="hold"/>
                                        <p:tgtEl>
                                          <p:spTgt spid="20"/>
                                        </p:tgtEl>
                                        <p:attrNameLst>
                                          <p:attrName>ppt_x</p:attrName>
                                        </p:attrNameLst>
                                      </p:cBhvr>
                                      <p:tavLst>
                                        <p:tav tm="0">
                                          <p:val>
                                            <p:strVal val="#ppt_x"/>
                                          </p:val>
                                        </p:tav>
                                        <p:tav tm="100000">
                                          <p:val>
                                            <p:strVal val="#ppt_x"/>
                                          </p:val>
                                        </p:tav>
                                      </p:tavLst>
                                    </p:anim>
                                    <p:anim calcmode="lin" valueType="num">
                                      <p:cBhvr>
                                        <p:cTn id="37"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2819551"/>
            <a:ext cx="8229600" cy="16459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When an Intent is dispatched, the system evaluates the available Activities, Services, and registered </a:t>
              </a:r>
              <a:r>
                <a:rPr lang="en-US" sz="2000" b="0" dirty="0" err="1" smtClean="0">
                  <a:solidFill>
                    <a:srgbClr val="000000"/>
                  </a:solidFill>
                  <a:cs typeface="Courier New" pitchFamily="49" charset="0"/>
                </a:rPr>
                <a:t>BroadcastReceivers</a:t>
              </a:r>
              <a:r>
                <a:rPr lang="en-US" sz="2000" b="0" dirty="0" smtClean="0">
                  <a:solidFill>
                    <a:srgbClr val="000000"/>
                  </a:solidFill>
                  <a:cs typeface="Courier New" pitchFamily="49" charset="0"/>
                </a:rPr>
                <a:t> and routes the Intent to the most appropriate recipient.</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7" name="Rectangle 6"/>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IntentFilters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7" name="Rectangle 6"/>
          <p:cNvSpPr/>
          <p:nvPr/>
        </p:nvSpPr>
        <p:spPr>
          <a:xfrm>
            <a:off x="363071" y="3883083"/>
            <a:ext cx="3469341" cy="135815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a:r>
              <a:rPr lang="en-US" sz="1200" b="0" dirty="0" err="1" smtClean="0">
                <a:solidFill>
                  <a:prstClr val="black"/>
                </a:solidFill>
                <a:latin typeface="Courier New" pitchFamily="49" charset="0"/>
                <a:cs typeface="Courier New" pitchFamily="49" charset="0"/>
              </a:rPr>
              <a:t>startActivity</a:t>
            </a:r>
            <a:r>
              <a:rPr lang="en-US" sz="1200" b="0" dirty="0" smtClean="0">
                <a:solidFill>
                  <a:prstClr val="black"/>
                </a:solidFill>
                <a:latin typeface="Courier New" pitchFamily="49" charset="0"/>
                <a:cs typeface="Courier New" pitchFamily="49" charset="0"/>
              </a:rPr>
              <a:t>(Intent);</a:t>
            </a:r>
          </a:p>
          <a:p>
            <a:pPr algn="l"/>
            <a:r>
              <a:rPr lang="en-US" sz="1200" b="0" dirty="0" smtClean="0">
                <a:solidFill>
                  <a:prstClr val="black"/>
                </a:solidFill>
                <a:latin typeface="Courier New" pitchFamily="49" charset="0"/>
                <a:cs typeface="Courier New" pitchFamily="49" charset="0"/>
              </a:rPr>
              <a:t>Or</a:t>
            </a:r>
          </a:p>
          <a:p>
            <a:pPr algn="l"/>
            <a:r>
              <a:rPr lang="en-US" sz="1200" b="0" dirty="0" err="1" smtClean="0">
                <a:solidFill>
                  <a:prstClr val="black"/>
                </a:solidFill>
                <a:latin typeface="Courier New" pitchFamily="49" charset="0"/>
                <a:cs typeface="Courier New" pitchFamily="49" charset="0"/>
              </a:rPr>
              <a:t>startActivity</a:t>
            </a:r>
            <a:r>
              <a:rPr lang="en-US" sz="1200" b="0" dirty="0" smtClean="0">
                <a:solidFill>
                  <a:prstClr val="black"/>
                </a:solidFill>
                <a:latin typeface="Courier New" pitchFamily="49" charset="0"/>
                <a:cs typeface="Courier New" pitchFamily="49" charset="0"/>
              </a:rPr>
              <a:t>(Intent, identifier);</a:t>
            </a:r>
          </a:p>
          <a:p>
            <a:pPr algn="l"/>
            <a:r>
              <a:rPr lang="en-US" sz="1200" b="0" dirty="0" smtClean="0">
                <a:solidFill>
                  <a:prstClr val="black"/>
                </a:solidFill>
                <a:latin typeface="Courier New" pitchFamily="49" charset="0"/>
                <a:cs typeface="Courier New" pitchFamily="49" charset="0"/>
              </a:rPr>
              <a:t>Or</a:t>
            </a:r>
          </a:p>
          <a:p>
            <a:pPr algn="l"/>
            <a:r>
              <a:rPr lang="en-US" sz="1200" b="0" dirty="0" err="1" smtClean="0">
                <a:solidFill>
                  <a:prstClr val="black"/>
                </a:solidFill>
                <a:latin typeface="Courier New" pitchFamily="49" charset="0"/>
                <a:cs typeface="Courier New" pitchFamily="49" charset="0"/>
              </a:rPr>
              <a:t>startService</a:t>
            </a:r>
            <a:r>
              <a:rPr lang="en-US" sz="1200" b="0" dirty="0" smtClean="0">
                <a:solidFill>
                  <a:prstClr val="black"/>
                </a:solidFill>
                <a:latin typeface="Courier New" pitchFamily="49" charset="0"/>
                <a:cs typeface="Courier New" pitchFamily="49" charset="0"/>
              </a:rPr>
              <a:t>(Intent);</a:t>
            </a:r>
          </a:p>
        </p:txBody>
      </p:sp>
      <p:sp>
        <p:nvSpPr>
          <p:cNvPr id="14" name="Rectangle 13"/>
          <p:cNvSpPr/>
          <p:nvPr/>
        </p:nvSpPr>
        <p:spPr>
          <a:xfrm>
            <a:off x="363071" y="5547859"/>
            <a:ext cx="3469341" cy="8229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err="1" smtClean="0"/>
          </a:p>
        </p:txBody>
      </p:sp>
      <p:grpSp>
        <p:nvGrpSpPr>
          <p:cNvPr id="23" name="Group 22"/>
          <p:cNvGrpSpPr/>
          <p:nvPr/>
        </p:nvGrpSpPr>
        <p:grpSpPr>
          <a:xfrm>
            <a:off x="4666129" y="2814042"/>
            <a:ext cx="4182037" cy="860612"/>
            <a:chOff x="4666129" y="1600201"/>
            <a:chExt cx="4182037" cy="860612"/>
          </a:xfrm>
        </p:grpSpPr>
        <p:sp>
          <p:nvSpPr>
            <p:cNvPr id="9" name="Rectangle 8"/>
            <p:cNvSpPr/>
            <p:nvPr/>
          </p:nvSpPr>
          <p:spPr>
            <a:xfrm>
              <a:off x="4666130" y="1600201"/>
              <a:ext cx="4182036" cy="86061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err="1" smtClean="0"/>
            </a:p>
          </p:txBody>
        </p:sp>
        <p:sp>
          <p:nvSpPr>
            <p:cNvPr id="16" name="TextBox 15"/>
            <p:cNvSpPr txBox="1"/>
            <p:nvPr/>
          </p:nvSpPr>
          <p:spPr>
            <a:xfrm>
              <a:off x="4666129" y="1707775"/>
              <a:ext cx="2013693" cy="400110"/>
            </a:xfrm>
            <a:prstGeom prst="rect">
              <a:avLst/>
            </a:prstGeom>
            <a:noFill/>
          </p:spPr>
          <p:txBody>
            <a:bodyPr wrap="none" rtlCol="0">
              <a:spAutoFit/>
            </a:bodyPr>
            <a:lstStyle/>
            <a:p>
              <a:pPr algn="l"/>
              <a:r>
                <a:rPr lang="en-US" b="0" dirty="0" smtClean="0"/>
                <a:t>For hire: Take a ride on the </a:t>
              </a:r>
            </a:p>
            <a:p>
              <a:pPr algn="l"/>
              <a:r>
                <a:rPr lang="en-US" b="0" dirty="0" smtClean="0"/>
                <a:t>Internet (</a:t>
              </a:r>
              <a:r>
                <a:rPr lang="en-US" b="0" dirty="0" err="1" smtClean="0"/>
                <a:t>IntentFilter</a:t>
              </a:r>
              <a:r>
                <a:rPr lang="en-US" b="0" dirty="0" smtClean="0"/>
                <a:t>)</a:t>
              </a:r>
              <a:endParaRPr lang="en-US" b="0" dirty="0"/>
            </a:p>
          </p:txBody>
        </p:sp>
        <p:sp>
          <p:nvSpPr>
            <p:cNvPr id="17" name="TextBox 16"/>
            <p:cNvSpPr txBox="1"/>
            <p:nvPr/>
          </p:nvSpPr>
          <p:spPr>
            <a:xfrm>
              <a:off x="6836486" y="1707775"/>
              <a:ext cx="2011680" cy="400110"/>
            </a:xfrm>
            <a:prstGeom prst="rect">
              <a:avLst/>
            </a:prstGeom>
            <a:noFill/>
          </p:spPr>
          <p:txBody>
            <a:bodyPr wrap="none" rtlCol="0">
              <a:spAutoFit/>
            </a:bodyPr>
            <a:lstStyle/>
            <a:p>
              <a:pPr algn="l"/>
              <a:r>
                <a:rPr lang="en-US" b="0" dirty="0" smtClean="0"/>
                <a:t>For hire: Find anything on </a:t>
              </a:r>
            </a:p>
            <a:p>
              <a:pPr algn="l"/>
              <a:r>
                <a:rPr lang="en-US" b="0" dirty="0" smtClean="0"/>
                <a:t>the map! (</a:t>
              </a:r>
              <a:r>
                <a:rPr lang="en-US" b="0" dirty="0" err="1" smtClean="0"/>
                <a:t>IntentFilter</a:t>
              </a:r>
              <a:r>
                <a:rPr lang="en-US" b="0" dirty="0" smtClean="0"/>
                <a:t>)</a:t>
              </a:r>
              <a:endParaRPr lang="en-US" b="0" dirty="0"/>
            </a:p>
          </p:txBody>
        </p:sp>
        <p:sp>
          <p:nvSpPr>
            <p:cNvPr id="18" name="TextBox 17"/>
            <p:cNvSpPr txBox="1"/>
            <p:nvPr/>
          </p:nvSpPr>
          <p:spPr>
            <a:xfrm>
              <a:off x="5052194" y="2164975"/>
              <a:ext cx="3409908" cy="246221"/>
            </a:xfrm>
            <a:prstGeom prst="rect">
              <a:avLst/>
            </a:prstGeom>
            <a:noFill/>
          </p:spPr>
          <p:txBody>
            <a:bodyPr wrap="none" rtlCol="0">
              <a:spAutoFit/>
            </a:bodyPr>
            <a:lstStyle/>
            <a:p>
              <a:pPr algn="l"/>
              <a:r>
                <a:rPr lang="en-US" dirty="0" smtClean="0"/>
                <a:t>Android Application # 2 (</a:t>
              </a:r>
              <a:r>
                <a:rPr lang="en-US" dirty="0" err="1" smtClean="0"/>
                <a:t>BroadcastReceiver</a:t>
              </a:r>
              <a:r>
                <a:rPr lang="en-US" dirty="0" smtClean="0"/>
                <a:t>)</a:t>
              </a:r>
              <a:endParaRPr lang="en-US" dirty="0"/>
            </a:p>
          </p:txBody>
        </p:sp>
      </p:grpSp>
      <p:grpSp>
        <p:nvGrpSpPr>
          <p:cNvPr id="21" name="Group 20"/>
          <p:cNvGrpSpPr/>
          <p:nvPr/>
        </p:nvGrpSpPr>
        <p:grpSpPr>
          <a:xfrm>
            <a:off x="4666129" y="4131853"/>
            <a:ext cx="4178808" cy="860612"/>
            <a:chOff x="5392270" y="2891118"/>
            <a:chExt cx="4178808" cy="860612"/>
          </a:xfrm>
        </p:grpSpPr>
        <p:sp>
          <p:nvSpPr>
            <p:cNvPr id="10" name="Rectangle 9"/>
            <p:cNvSpPr/>
            <p:nvPr/>
          </p:nvSpPr>
          <p:spPr>
            <a:xfrm>
              <a:off x="5392270" y="2891118"/>
              <a:ext cx="4178808" cy="86061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err="1" smtClean="0"/>
            </a:p>
          </p:txBody>
        </p:sp>
        <p:sp>
          <p:nvSpPr>
            <p:cNvPr id="19" name="TextBox 18"/>
            <p:cNvSpPr txBox="1"/>
            <p:nvPr/>
          </p:nvSpPr>
          <p:spPr>
            <a:xfrm>
              <a:off x="5392270" y="2944905"/>
              <a:ext cx="4178808" cy="707886"/>
            </a:xfrm>
            <a:prstGeom prst="rect">
              <a:avLst/>
            </a:prstGeom>
            <a:noFill/>
          </p:spPr>
          <p:txBody>
            <a:bodyPr wrap="square" rtlCol="0">
              <a:spAutoFit/>
            </a:bodyPr>
            <a:lstStyle/>
            <a:p>
              <a:pPr algn="l"/>
              <a:r>
                <a:rPr lang="en-US" b="0" dirty="0" smtClean="0"/>
                <a:t>For hire: View, Edit, Browse any Contacts (</a:t>
              </a:r>
              <a:r>
                <a:rPr lang="en-US" b="0" dirty="0" err="1" smtClean="0"/>
                <a:t>IntentFileter</a:t>
              </a:r>
              <a:r>
                <a:rPr lang="en-US" b="0" dirty="0" smtClean="0"/>
                <a:t>)</a:t>
              </a:r>
            </a:p>
            <a:p>
              <a:pPr algn="l"/>
              <a:endParaRPr lang="en-US" b="0" dirty="0" smtClean="0"/>
            </a:p>
            <a:p>
              <a:endParaRPr lang="en-US" dirty="0" smtClean="0"/>
            </a:p>
            <a:p>
              <a:r>
                <a:rPr lang="en-US" dirty="0" smtClean="0"/>
                <a:t>Android Application # 3 (</a:t>
              </a:r>
              <a:r>
                <a:rPr lang="en-US" dirty="0" err="1" smtClean="0"/>
                <a:t>BroadcastReceiver</a:t>
              </a:r>
              <a:r>
                <a:rPr lang="en-US" dirty="0" smtClean="0"/>
                <a:t>)</a:t>
              </a:r>
            </a:p>
          </p:txBody>
        </p:sp>
      </p:grpSp>
      <p:grpSp>
        <p:nvGrpSpPr>
          <p:cNvPr id="22" name="Group 21"/>
          <p:cNvGrpSpPr/>
          <p:nvPr/>
        </p:nvGrpSpPr>
        <p:grpSpPr>
          <a:xfrm>
            <a:off x="4666129" y="5449664"/>
            <a:ext cx="4192254" cy="860612"/>
            <a:chOff x="5446059" y="4235823"/>
            <a:chExt cx="4192254" cy="860612"/>
          </a:xfrm>
        </p:grpSpPr>
        <p:sp>
          <p:nvSpPr>
            <p:cNvPr id="12" name="Rectangle 11"/>
            <p:cNvSpPr/>
            <p:nvPr/>
          </p:nvSpPr>
          <p:spPr>
            <a:xfrm>
              <a:off x="5446059" y="4235823"/>
              <a:ext cx="4178808" cy="86061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err="1" smtClean="0"/>
            </a:p>
          </p:txBody>
        </p:sp>
        <p:sp>
          <p:nvSpPr>
            <p:cNvPr id="20" name="TextBox 19"/>
            <p:cNvSpPr txBox="1"/>
            <p:nvPr/>
          </p:nvSpPr>
          <p:spPr>
            <a:xfrm>
              <a:off x="5459505" y="4235823"/>
              <a:ext cx="4178808" cy="707886"/>
            </a:xfrm>
            <a:prstGeom prst="rect">
              <a:avLst/>
            </a:prstGeom>
            <a:noFill/>
          </p:spPr>
          <p:txBody>
            <a:bodyPr wrap="square" rtlCol="0">
              <a:spAutoFit/>
            </a:bodyPr>
            <a:lstStyle/>
            <a:p>
              <a:pPr algn="l"/>
              <a:r>
                <a:rPr lang="en-US" b="0" dirty="0" smtClean="0"/>
                <a:t>For hire: Custom action on custom data (</a:t>
              </a:r>
              <a:r>
                <a:rPr lang="en-US" b="0" dirty="0" err="1" smtClean="0"/>
                <a:t>IntentFileter</a:t>
              </a:r>
              <a:r>
                <a:rPr lang="en-US" b="0" dirty="0" smtClean="0"/>
                <a:t>)</a:t>
              </a:r>
            </a:p>
            <a:p>
              <a:pPr algn="l"/>
              <a:endParaRPr lang="en-US" b="0" dirty="0" smtClean="0"/>
            </a:p>
            <a:p>
              <a:endParaRPr lang="en-US" dirty="0" smtClean="0"/>
            </a:p>
            <a:p>
              <a:r>
                <a:rPr lang="en-US" dirty="0" smtClean="0"/>
                <a:t>Android Application # 4 (</a:t>
              </a:r>
              <a:r>
                <a:rPr lang="en-US" dirty="0" err="1" smtClean="0"/>
                <a:t>BroadcastReceiver</a:t>
              </a:r>
              <a:r>
                <a:rPr lang="en-US" dirty="0" smtClean="0"/>
                <a:t>)</a:t>
              </a:r>
            </a:p>
          </p:txBody>
        </p:sp>
      </p:grpSp>
      <p:sp>
        <p:nvSpPr>
          <p:cNvPr id="24" name="TextBox 23"/>
          <p:cNvSpPr txBox="1"/>
          <p:nvPr/>
        </p:nvSpPr>
        <p:spPr>
          <a:xfrm>
            <a:off x="376519" y="5584277"/>
            <a:ext cx="1554480" cy="400110"/>
          </a:xfrm>
          <a:prstGeom prst="rect">
            <a:avLst/>
          </a:prstGeom>
          <a:noFill/>
        </p:spPr>
        <p:txBody>
          <a:bodyPr wrap="square" rtlCol="0">
            <a:spAutoFit/>
          </a:bodyPr>
          <a:lstStyle/>
          <a:p>
            <a:pPr algn="l"/>
            <a:r>
              <a:rPr lang="en-US" b="0" dirty="0" smtClean="0"/>
              <a:t>Help me: Take a ride on the Internet</a:t>
            </a:r>
            <a:endParaRPr lang="en-US" b="0" dirty="0"/>
          </a:p>
        </p:txBody>
      </p:sp>
      <p:sp>
        <p:nvSpPr>
          <p:cNvPr id="25" name="TextBox 24"/>
          <p:cNvSpPr txBox="1"/>
          <p:nvPr/>
        </p:nvSpPr>
        <p:spPr>
          <a:xfrm>
            <a:off x="2005629" y="5584277"/>
            <a:ext cx="1842471" cy="400110"/>
          </a:xfrm>
          <a:prstGeom prst="rect">
            <a:avLst/>
          </a:prstGeom>
          <a:noFill/>
        </p:spPr>
        <p:txBody>
          <a:bodyPr wrap="square" rtlCol="0">
            <a:spAutoFit/>
          </a:bodyPr>
          <a:lstStyle/>
          <a:p>
            <a:pPr algn="l"/>
            <a:r>
              <a:rPr lang="en-US" b="0" dirty="0" smtClean="0"/>
              <a:t>Help me: Find an address </a:t>
            </a:r>
          </a:p>
          <a:p>
            <a:pPr algn="l"/>
            <a:r>
              <a:rPr lang="en-US" b="0" dirty="0" smtClean="0"/>
              <a:t>on the map (Intent)</a:t>
            </a:r>
            <a:endParaRPr lang="en-US" b="0" dirty="0"/>
          </a:p>
        </p:txBody>
      </p:sp>
      <p:sp>
        <p:nvSpPr>
          <p:cNvPr id="26" name="TextBox 25"/>
          <p:cNvSpPr txBox="1"/>
          <p:nvPr/>
        </p:nvSpPr>
        <p:spPr>
          <a:xfrm>
            <a:off x="1166859" y="6060527"/>
            <a:ext cx="1888659" cy="246221"/>
          </a:xfrm>
          <a:prstGeom prst="rect">
            <a:avLst/>
          </a:prstGeom>
          <a:noFill/>
        </p:spPr>
        <p:txBody>
          <a:bodyPr wrap="none" rtlCol="0">
            <a:spAutoFit/>
          </a:bodyPr>
          <a:lstStyle/>
          <a:p>
            <a:pPr algn="l"/>
            <a:r>
              <a:rPr lang="en-US" dirty="0" smtClean="0"/>
              <a:t>Android Application # 1</a:t>
            </a:r>
            <a:endParaRPr lang="en-US" dirty="0"/>
          </a:p>
        </p:txBody>
      </p:sp>
      <p:cxnSp>
        <p:nvCxnSpPr>
          <p:cNvPr id="28" name="Straight Arrow Connector 27"/>
          <p:cNvCxnSpPr>
            <a:stCxn id="7" idx="2"/>
          </p:cNvCxnSpPr>
          <p:nvPr/>
        </p:nvCxnSpPr>
        <p:spPr>
          <a:xfrm rot="5400000">
            <a:off x="1960582" y="5378396"/>
            <a:ext cx="274320" cy="1588"/>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3829050" y="3261156"/>
            <a:ext cx="819150" cy="61912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3829050" y="5242356"/>
            <a:ext cx="838200" cy="69532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7" idx="3"/>
          </p:cNvCxnSpPr>
          <p:nvPr/>
        </p:nvCxnSpPr>
        <p:spPr>
          <a:xfrm flipV="1">
            <a:off x="3832412" y="4539583"/>
            <a:ext cx="833717"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40" name="Rectangle 39"/>
          <p:cNvSpPr>
            <a:spLocks noChangeArrowheads="1"/>
          </p:cNvSpPr>
          <p:nvPr/>
        </p:nvSpPr>
        <p:spPr bwMode="gray">
          <a:xfrm>
            <a:off x="457200" y="1474949"/>
            <a:ext cx="822960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Intents are distributed to Android applications, which register themselves by way of the </a:t>
            </a:r>
            <a:r>
              <a:rPr lang="en-US" sz="2000" b="0" dirty="0" err="1" smtClean="0"/>
              <a:t>IntentFilter</a:t>
            </a:r>
            <a:r>
              <a:rPr lang="en-US" sz="2000" b="0" dirty="0" smtClean="0"/>
              <a:t>, typically in the </a:t>
            </a:r>
            <a:r>
              <a:rPr lang="en-US" sz="1800" b="0" dirty="0" smtClean="0">
                <a:solidFill>
                  <a:prstClr val="black"/>
                </a:solidFill>
                <a:latin typeface="Courier New" pitchFamily="49" charset="0"/>
                <a:cs typeface="Courier New" pitchFamily="49" charset="0"/>
              </a:rPr>
              <a:t>AndroidManifest.xml </a:t>
            </a:r>
            <a:r>
              <a:rPr lang="en-US" sz="2000" b="0" dirty="0" smtClean="0"/>
              <a:t>file.</a:t>
            </a:r>
          </a:p>
        </p:txBody>
      </p:sp>
      <p:sp>
        <p:nvSpPr>
          <p:cNvPr id="27" name="Rectangle 26"/>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IntentFilters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ppt_x</p:attrName>
                                        </p:attrNameLst>
                                      </p:cBhvr>
                                      <p:tavLst>
                                        <p:tav tm="0">
                                          <p:val>
                                            <p:strVal val="#ppt_x"/>
                                          </p:val>
                                        </p:tav>
                                        <p:tav tm="100000">
                                          <p:val>
                                            <p:strVal val="#ppt_x"/>
                                          </p:val>
                                        </p:tav>
                                      </p:tavLst>
                                    </p:anim>
                                    <p:anim calcmode="lin" valueType="num">
                                      <p:cBhvr>
                                        <p:cTn id="9"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7" name="Group 5"/>
          <p:cNvGrpSpPr/>
          <p:nvPr/>
        </p:nvGrpSpPr>
        <p:grpSpPr>
          <a:xfrm>
            <a:off x="411480" y="1609357"/>
            <a:ext cx="8229600" cy="1188720"/>
            <a:chOff x="1066803" y="1711184"/>
            <a:chExt cx="7038111" cy="914921"/>
          </a:xfrm>
        </p:grpSpPr>
        <p:sp>
          <p:nvSpPr>
            <p:cNvPr id="29" name="Rectangle 2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To inform the system which implicit intents they can handle, activities, services, and broadcast receiver scan have one or more intent filters.</a:t>
              </a:r>
            </a:p>
          </p:txBody>
        </p:sp>
        <p:sp>
          <p:nvSpPr>
            <p:cNvPr id="30" name="Isosceles Triangle 2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2" name="Group 5"/>
          <p:cNvGrpSpPr/>
          <p:nvPr/>
        </p:nvGrpSpPr>
        <p:grpSpPr>
          <a:xfrm>
            <a:off x="411480" y="3099007"/>
            <a:ext cx="8229600" cy="822960"/>
            <a:chOff x="1066803" y="1711184"/>
            <a:chExt cx="7038111" cy="914921"/>
          </a:xfrm>
        </p:grpSpPr>
        <p:sp>
          <p:nvSpPr>
            <p:cNvPr id="34" name="Rectangle 3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Each filter describes a capability that the component is willing to receive.</a:t>
              </a:r>
            </a:p>
          </p:txBody>
        </p:sp>
        <p:sp>
          <p:nvSpPr>
            <p:cNvPr id="35" name="Isosceles Triangle 3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6" name="Group 5"/>
          <p:cNvGrpSpPr/>
          <p:nvPr/>
        </p:nvGrpSpPr>
        <p:grpSpPr>
          <a:xfrm>
            <a:off x="411480" y="4222897"/>
            <a:ext cx="8229600" cy="822960"/>
            <a:chOff x="1066803" y="1711184"/>
            <a:chExt cx="7038111" cy="914921"/>
          </a:xfrm>
        </p:grpSpPr>
        <p:sp>
          <p:nvSpPr>
            <p:cNvPr id="37" name="Rectangle 3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explicit intent is always delivered to its target, no matter what it contains; the filter is not consulted.</a:t>
              </a:r>
            </a:p>
          </p:txBody>
        </p:sp>
        <p:sp>
          <p:nvSpPr>
            <p:cNvPr id="38" name="Isosceles Triangle 3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1" name="Group 5"/>
          <p:cNvGrpSpPr/>
          <p:nvPr/>
        </p:nvGrpSpPr>
        <p:grpSpPr>
          <a:xfrm>
            <a:off x="411480" y="5346786"/>
            <a:ext cx="8229600" cy="822960"/>
            <a:chOff x="1066803" y="1711184"/>
            <a:chExt cx="7038111" cy="914921"/>
          </a:xfrm>
        </p:grpSpPr>
        <p:sp>
          <p:nvSpPr>
            <p:cNvPr id="42" name="Rectangle 4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But an implicit intent is delivered to a component only if it can pass through one of the component's filters.</a:t>
              </a:r>
            </a:p>
          </p:txBody>
        </p:sp>
        <p:sp>
          <p:nvSpPr>
            <p:cNvPr id="43" name="Isosceles Triangle 4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6" name="Rectangle 15"/>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IntentFilters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anim calcmode="lin" valueType="num">
                                      <p:cBhvr>
                                        <p:cTn id="15" dur="500" fill="hold"/>
                                        <p:tgtEl>
                                          <p:spTgt spid="32"/>
                                        </p:tgtEl>
                                        <p:attrNameLst>
                                          <p:attrName>ppt_x</p:attrName>
                                        </p:attrNameLst>
                                      </p:cBhvr>
                                      <p:tavLst>
                                        <p:tav tm="0">
                                          <p:val>
                                            <p:strVal val="#ppt_x"/>
                                          </p:val>
                                        </p:tav>
                                        <p:tav tm="100000">
                                          <p:val>
                                            <p:strVal val="#ppt_x"/>
                                          </p:val>
                                        </p:tav>
                                      </p:tavLst>
                                    </p:anim>
                                    <p:anim calcmode="lin" valueType="num">
                                      <p:cBhvr>
                                        <p:cTn id="16"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anim calcmode="lin" valueType="num">
                                      <p:cBhvr>
                                        <p:cTn id="22" dur="500" fill="hold"/>
                                        <p:tgtEl>
                                          <p:spTgt spid="36"/>
                                        </p:tgtEl>
                                        <p:attrNameLst>
                                          <p:attrName>ppt_x</p:attrName>
                                        </p:attrNameLst>
                                      </p:cBhvr>
                                      <p:tavLst>
                                        <p:tav tm="0">
                                          <p:val>
                                            <p:strVal val="#ppt_x"/>
                                          </p:val>
                                        </p:tav>
                                        <p:tav tm="100000">
                                          <p:val>
                                            <p:strVal val="#ppt_x"/>
                                          </p:val>
                                        </p:tav>
                                      </p:tavLst>
                                    </p:anim>
                                    <p:anim calcmode="lin" valueType="num">
                                      <p:cBhvr>
                                        <p:cTn id="23"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anim calcmode="lin" valueType="num">
                                      <p:cBhvr>
                                        <p:cTn id="29" dur="500" fill="hold"/>
                                        <p:tgtEl>
                                          <p:spTgt spid="41"/>
                                        </p:tgtEl>
                                        <p:attrNameLst>
                                          <p:attrName>ppt_x</p:attrName>
                                        </p:attrNameLst>
                                      </p:cBhvr>
                                      <p:tavLst>
                                        <p:tav tm="0">
                                          <p:val>
                                            <p:strVal val="#ppt_x"/>
                                          </p:val>
                                        </p:tav>
                                        <p:tav tm="100000">
                                          <p:val>
                                            <p:strVal val="#ppt_x"/>
                                          </p:val>
                                        </p:tav>
                                      </p:tavLst>
                                    </p:anim>
                                    <p:anim calcmode="lin" valueType="num">
                                      <p:cBhvr>
                                        <p:cTn id="30"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1609357"/>
            <a:ext cx="8229600" cy="822960"/>
            <a:chOff x="1066803" y="1711184"/>
            <a:chExt cx="7038111" cy="914921"/>
          </a:xfrm>
        </p:grpSpPr>
        <p:sp>
          <p:nvSpPr>
            <p:cNvPr id="29" name="Rectangle 2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cs typeface="Courier New" pitchFamily="49" charset="0"/>
                </a:rPr>
                <a:t>IntentFilters</a:t>
              </a:r>
              <a:r>
                <a:rPr lang="en-US" sz="2000" b="0" dirty="0" smtClean="0">
                  <a:solidFill>
                    <a:srgbClr val="000000"/>
                  </a:solidFill>
                  <a:cs typeface="Courier New" pitchFamily="49" charset="0"/>
                </a:rPr>
                <a:t> are often defined in an application’s </a:t>
              </a:r>
              <a:r>
                <a:rPr lang="en-US" sz="1800" b="0" dirty="0" smtClean="0">
                  <a:solidFill>
                    <a:prstClr val="black"/>
                  </a:solidFill>
                  <a:latin typeface="Courier New" pitchFamily="49" charset="0"/>
                  <a:cs typeface="Courier New" pitchFamily="49" charset="0"/>
                </a:rPr>
                <a:t>AndroidManifest.xml</a:t>
              </a:r>
              <a:r>
                <a:rPr lang="en-US" sz="2000" b="0" dirty="0" smtClean="0">
                  <a:solidFill>
                    <a:srgbClr val="000000"/>
                  </a:solidFill>
                  <a:cs typeface="Courier New" pitchFamily="49" charset="0"/>
                </a:rPr>
                <a:t> with the </a:t>
              </a:r>
              <a:r>
                <a:rPr lang="en-US" sz="1800" b="0" dirty="0" smtClean="0">
                  <a:solidFill>
                    <a:prstClr val="black"/>
                  </a:solidFill>
                  <a:latin typeface="Courier New" pitchFamily="49" charset="0"/>
                  <a:cs typeface="Courier New" pitchFamily="49" charset="0"/>
                </a:rPr>
                <a:t>&lt;intent-filter&gt;tag</a:t>
              </a:r>
              <a:r>
                <a:rPr lang="en-US" sz="2000" b="0" dirty="0" smtClean="0">
                  <a:solidFill>
                    <a:srgbClr val="000000"/>
                  </a:solidFill>
                  <a:cs typeface="Courier New" pitchFamily="49" charset="0"/>
                </a:rPr>
                <a:t>.</a:t>
              </a:r>
            </a:p>
          </p:txBody>
        </p:sp>
        <p:sp>
          <p:nvSpPr>
            <p:cNvPr id="30" name="Isosceles Triangle 2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6" name="TextBox 15"/>
          <p:cNvSpPr txBox="1"/>
          <p:nvPr/>
        </p:nvSpPr>
        <p:spPr>
          <a:xfrm>
            <a:off x="411480" y="2540002"/>
            <a:ext cx="8229600" cy="380411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 . . .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="code </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="code </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android.intent.category.BROWSABLE</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&lt;data </a:t>
            </a:r>
            <a:r>
              <a:rPr lang="en-US" sz="1800" b="0" dirty="0" err="1" smtClean="0">
                <a:solidFill>
                  <a:prstClr val="black"/>
                </a:solidFill>
                <a:latin typeface="Courier New" pitchFamily="49" charset="0"/>
                <a:cs typeface="Courier New" pitchFamily="49" charset="0"/>
              </a:rPr>
              <a:t>android:type</a:t>
            </a:r>
            <a:r>
              <a:rPr lang="en-US" sz="1800" b="0" dirty="0" smtClean="0">
                <a:solidFill>
                  <a:prstClr val="black"/>
                </a:solidFill>
                <a:latin typeface="Courier New" pitchFamily="49" charset="0"/>
                <a:cs typeface="Courier New" pitchFamily="49" charset="0"/>
              </a:rPr>
              <a:t>="video/mpeg" </a:t>
            </a:r>
            <a:r>
              <a:rPr lang="en-US" sz="1800" b="0" dirty="0" err="1" smtClean="0">
                <a:solidFill>
                  <a:prstClr val="black"/>
                </a:solidFill>
                <a:latin typeface="Courier New" pitchFamily="49" charset="0"/>
                <a:cs typeface="Courier New" pitchFamily="49" charset="0"/>
              </a:rPr>
              <a:t>android:scheme</a:t>
            </a:r>
            <a:r>
              <a:rPr lang="en-US" sz="1800" b="0" dirty="0" smtClean="0">
                <a:solidFill>
                  <a:prstClr val="black"/>
                </a:solidFill>
                <a:latin typeface="Courier New" pitchFamily="49" charset="0"/>
                <a:cs typeface="Courier New" pitchFamily="49" charset="0"/>
              </a:rPr>
              <a:t>="http" . . .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&lt;data </a:t>
            </a:r>
            <a:r>
              <a:rPr lang="en-US" sz="1800" b="0" dirty="0" err="1" smtClean="0">
                <a:solidFill>
                  <a:prstClr val="black"/>
                </a:solidFill>
                <a:latin typeface="Courier New" pitchFamily="49" charset="0"/>
                <a:cs typeface="Courier New" pitchFamily="49" charset="0"/>
              </a:rPr>
              <a:t>android:type</a:t>
            </a:r>
            <a:r>
              <a:rPr lang="en-US" sz="1800" b="0" dirty="0" smtClean="0">
                <a:solidFill>
                  <a:prstClr val="black"/>
                </a:solidFill>
                <a:latin typeface="Courier New" pitchFamily="49" charset="0"/>
                <a:cs typeface="Courier New" pitchFamily="49" charset="0"/>
              </a:rPr>
              <a:t>="audio/mpeg" </a:t>
            </a:r>
            <a:r>
              <a:rPr lang="en-US" sz="1800" b="0" dirty="0" err="1" smtClean="0">
                <a:solidFill>
                  <a:prstClr val="black"/>
                </a:solidFill>
                <a:latin typeface="Courier New" pitchFamily="49" charset="0"/>
                <a:cs typeface="Courier New" pitchFamily="49" charset="0"/>
              </a:rPr>
              <a:t>android:scheme</a:t>
            </a:r>
            <a:r>
              <a:rPr lang="en-US" sz="1800" b="0" dirty="0" smtClean="0">
                <a:solidFill>
                  <a:prstClr val="black"/>
                </a:solidFill>
                <a:latin typeface="Courier New" pitchFamily="49" charset="0"/>
                <a:cs typeface="Courier New" pitchFamily="49" charset="0"/>
              </a:rPr>
              <a:t>="http" . . .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 .</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p:txBody>
      </p:sp>
      <p:sp>
        <p:nvSpPr>
          <p:cNvPr id="8" name="Rectangle 7"/>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IntentFilters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2175403"/>
            <a:ext cx="8229600" cy="822960"/>
            <a:chOff x="1066803" y="1711184"/>
            <a:chExt cx="7038111" cy="914921"/>
          </a:xfrm>
        </p:grpSpPr>
        <p:sp>
          <p:nvSpPr>
            <p:cNvPr id="29" name="Rectangle 2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Each Android application runs in its own Linux process.</a:t>
              </a:r>
            </a:p>
          </p:txBody>
        </p:sp>
        <p:sp>
          <p:nvSpPr>
            <p:cNvPr id="30" name="Isosceles Triangle 2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8" name="Group 5"/>
          <p:cNvGrpSpPr/>
          <p:nvPr/>
        </p:nvGrpSpPr>
        <p:grpSpPr>
          <a:xfrm>
            <a:off x="411480" y="3249460"/>
            <a:ext cx="5713549"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application consists of a combination of software components including:</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TextBox 10"/>
          <p:cNvSpPr txBox="1"/>
          <p:nvPr/>
        </p:nvSpPr>
        <p:spPr>
          <a:xfrm>
            <a:off x="411478" y="4081041"/>
            <a:ext cx="5715000" cy="136652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1800" b="0" dirty="0" smtClean="0">
                <a:solidFill>
                  <a:prstClr val="black"/>
                </a:solidFill>
                <a:latin typeface="Courier New" pitchFamily="49" charset="0"/>
                <a:cs typeface="Courier New" pitchFamily="49" charset="0"/>
              </a:rPr>
              <a:t>Activities</a:t>
            </a:r>
          </a:p>
          <a:p>
            <a:pPr marL="342900" indent="-342900" algn="l" fontAlgn="auto">
              <a:spcBef>
                <a:spcPct val="20000"/>
              </a:spcBef>
              <a:spcAft>
                <a:spcPts val="0"/>
              </a:spcAft>
              <a:buFont typeface="Verdana" pitchFamily="34" charset="0"/>
              <a:buChar char="•"/>
            </a:pPr>
            <a:r>
              <a:rPr lang="en-US" sz="1800" b="0" dirty="0" smtClean="0">
                <a:solidFill>
                  <a:prstClr val="black"/>
                </a:solidFill>
                <a:latin typeface="Courier New" pitchFamily="49" charset="0"/>
                <a:cs typeface="Courier New" pitchFamily="49" charset="0"/>
              </a:rPr>
              <a:t>Services</a:t>
            </a:r>
          </a:p>
          <a:p>
            <a:pPr marL="342900" indent="-342900" algn="l" fontAlgn="auto">
              <a:spcBef>
                <a:spcPct val="20000"/>
              </a:spcBef>
              <a:spcAft>
                <a:spcPts val="0"/>
              </a:spcAft>
              <a:buFont typeface="Verdana" pitchFamily="34" charset="0"/>
              <a:buChar char="•"/>
            </a:pPr>
            <a:r>
              <a:rPr lang="en-US" sz="1800" b="0" dirty="0" smtClean="0">
                <a:solidFill>
                  <a:prstClr val="black"/>
                </a:solidFill>
                <a:latin typeface="Courier New" pitchFamily="49" charset="0"/>
                <a:cs typeface="Courier New" pitchFamily="49" charset="0"/>
              </a:rPr>
              <a:t>Broadcast Receivers</a:t>
            </a:r>
          </a:p>
          <a:p>
            <a:pPr marL="342900" indent="-342900" algn="l" fontAlgn="auto">
              <a:spcBef>
                <a:spcPct val="20000"/>
              </a:spcBef>
              <a:spcAft>
                <a:spcPts val="0"/>
              </a:spcAft>
              <a:buFont typeface="Verdana" pitchFamily="34" charset="0"/>
              <a:buChar char="•"/>
            </a:pPr>
            <a:r>
              <a:rPr lang="en-US" sz="1800" b="0" dirty="0" smtClean="0">
                <a:solidFill>
                  <a:prstClr val="black"/>
                </a:solidFill>
                <a:latin typeface="Courier New" pitchFamily="49" charset="0"/>
                <a:cs typeface="Courier New" pitchFamily="49" charset="0"/>
              </a:rPr>
              <a:t>Content Providers</a:t>
            </a:r>
            <a:endParaRPr lang="en-US" sz="2000" b="0" dirty="0" smtClean="0">
              <a:solidFill>
                <a:prstClr val="black"/>
              </a:solidFill>
              <a:latin typeface="Calibri"/>
              <a:cs typeface="+mn-cs"/>
            </a:endParaRPr>
          </a:p>
        </p:txBody>
      </p:sp>
      <p:pic>
        <p:nvPicPr>
          <p:cNvPr id="14" name="Picture 13" descr="building-blocks.jpg"/>
          <p:cNvPicPr>
            <a:picLocks noChangeAspect="1"/>
          </p:cNvPicPr>
          <p:nvPr/>
        </p:nvPicPr>
        <p:blipFill>
          <a:blip r:embed="rId2" cstate="print"/>
          <a:stretch>
            <a:fillRect/>
          </a:stretch>
        </p:blipFill>
        <p:spPr>
          <a:xfrm>
            <a:off x="6188352" y="3497943"/>
            <a:ext cx="2452728" cy="1650336"/>
          </a:xfrm>
          <a:prstGeom prst="rect">
            <a:avLst/>
          </a:prstGeom>
          <a:ln>
            <a:solidFill>
              <a:schemeClr val="bg1">
                <a:lumMod val="8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pic>
        <p:nvPicPr>
          <p:cNvPr id="15" name="Picture 14" descr="Untitled-1.jpg"/>
          <p:cNvPicPr>
            <a:picLocks noChangeAspect="1"/>
          </p:cNvPicPr>
          <p:nvPr/>
        </p:nvPicPr>
        <p:blipFill>
          <a:blip r:embed="rId2"/>
          <a:stretch>
            <a:fillRect/>
          </a:stretch>
        </p:blipFill>
        <p:spPr>
          <a:xfrm>
            <a:off x="2388507" y="2457897"/>
            <a:ext cx="4366986" cy="3901174"/>
          </a:xfrm>
          <a:prstGeom prst="rect">
            <a:avLst/>
          </a:prstGeom>
          <a:ln>
            <a:solidFill>
              <a:schemeClr val="bg1">
                <a:lumMod val="85000"/>
              </a:schemeClr>
            </a:solidFill>
          </a:ln>
        </p:spPr>
      </p:pic>
      <p:sp>
        <p:nvSpPr>
          <p:cNvPr id="16" name="Rectangle 15"/>
          <p:cNvSpPr>
            <a:spLocks noChangeArrowheads="1"/>
          </p:cNvSpPr>
          <p:nvPr/>
        </p:nvSpPr>
        <p:spPr bwMode="gray">
          <a:xfrm>
            <a:off x="1737360" y="1474949"/>
            <a:ext cx="56692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Structure of a typical Android Application</a:t>
            </a:r>
          </a:p>
        </p:txBody>
      </p:sp>
      <p:sp>
        <p:nvSpPr>
          <p:cNvPr id="17" name="Line Callout 2 16"/>
          <p:cNvSpPr/>
          <p:nvPr/>
        </p:nvSpPr>
        <p:spPr>
          <a:xfrm>
            <a:off x="5591095" y="2499659"/>
            <a:ext cx="2926080" cy="914400"/>
          </a:xfrm>
          <a:prstGeom prst="borderCallout2">
            <a:avLst>
              <a:gd name="adj1" fmla="val 18750"/>
              <a:gd name="adj2" fmla="val -8333"/>
              <a:gd name="adj3" fmla="val 18750"/>
              <a:gd name="adj4" fmla="val -16667"/>
              <a:gd name="adj5" fmla="val 69023"/>
              <a:gd name="adj6" fmla="val -4688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t>Activities, Services, </a:t>
            </a:r>
            <a:r>
              <a:rPr lang="en-US" sz="1400" dirty="0" err="1" smtClean="0"/>
              <a:t>BroadcastReceivers</a:t>
            </a:r>
            <a:r>
              <a:rPr lang="en-US" sz="1400" dirty="0" smtClean="0"/>
              <a:t>, </a:t>
            </a:r>
            <a:r>
              <a:rPr lang="en-US" sz="1400" dirty="0" err="1" smtClean="0"/>
              <a:t>ContentProviders</a:t>
            </a:r>
            <a:r>
              <a:rPr lang="en-US" sz="1400" dirty="0" smtClean="0"/>
              <a:t>, Go Here</a:t>
            </a:r>
          </a:p>
        </p:txBody>
      </p:sp>
      <p:sp>
        <p:nvSpPr>
          <p:cNvPr id="18" name="Line Callout 2 17"/>
          <p:cNvSpPr/>
          <p:nvPr/>
        </p:nvSpPr>
        <p:spPr>
          <a:xfrm>
            <a:off x="5344352" y="4473602"/>
            <a:ext cx="1737360" cy="548640"/>
          </a:xfrm>
          <a:prstGeom prst="borderCallout2">
            <a:avLst>
              <a:gd name="adj1" fmla="val 18750"/>
              <a:gd name="adj2" fmla="val -8333"/>
              <a:gd name="adj3" fmla="val 18750"/>
              <a:gd name="adj4" fmla="val -16667"/>
              <a:gd name="adj5" fmla="val 83838"/>
              <a:gd name="adj6" fmla="val -8698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t>Resources</a:t>
            </a:r>
          </a:p>
        </p:txBody>
      </p:sp>
      <p:sp>
        <p:nvSpPr>
          <p:cNvPr id="19" name="Line Callout 2 18"/>
          <p:cNvSpPr/>
          <p:nvPr/>
        </p:nvSpPr>
        <p:spPr>
          <a:xfrm>
            <a:off x="5344352" y="5242859"/>
            <a:ext cx="1737360" cy="548640"/>
          </a:xfrm>
          <a:prstGeom prst="borderCallout2">
            <a:avLst>
              <a:gd name="adj1" fmla="val 18750"/>
              <a:gd name="adj2" fmla="val -8333"/>
              <a:gd name="adj3" fmla="val 18750"/>
              <a:gd name="adj4" fmla="val -16667"/>
              <a:gd name="adj5" fmla="val 144685"/>
              <a:gd name="adj6" fmla="val -66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t>Manifest</a:t>
            </a:r>
          </a:p>
        </p:txBody>
      </p:sp>
      <p:sp>
        <p:nvSpPr>
          <p:cNvPr id="9" name="Rectangle 8"/>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9" name="Group 5"/>
          <p:cNvGrpSpPr/>
          <p:nvPr/>
        </p:nvGrpSpPr>
        <p:grpSpPr>
          <a:xfrm>
            <a:off x="411480" y="1536787"/>
            <a:ext cx="8229600" cy="118872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smtClean="0">
                  <a:solidFill>
                    <a:srgbClr val="000000"/>
                  </a:solidFill>
                  <a:cs typeface="Courier New" pitchFamily="49" charset="0"/>
                </a:rPr>
                <a:t>A Service is </a:t>
              </a:r>
              <a:r>
                <a:rPr lang="en-US" sz="2000" b="0" dirty="0" smtClean="0">
                  <a:solidFill>
                    <a:srgbClr val="000000"/>
                  </a:solidFill>
                  <a:cs typeface="Courier New" pitchFamily="49" charset="0"/>
                </a:rPr>
                <a:t>an application component that runs in the background, not interacting with the user, for an indefinite period of time.</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5"/>
          <p:cNvGrpSpPr/>
          <p:nvPr/>
        </p:nvGrpSpPr>
        <p:grpSpPr>
          <a:xfrm>
            <a:off x="411479" y="4323496"/>
            <a:ext cx="8229600" cy="64008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Services can be started/stopped with:</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1" name="TextBox 20"/>
          <p:cNvSpPr txBox="1"/>
          <p:nvPr/>
        </p:nvSpPr>
        <p:spPr>
          <a:xfrm>
            <a:off x="411478" y="4966395"/>
            <a:ext cx="8229600" cy="136652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Context.startService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Context.bindService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stopService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unbindService</a:t>
            </a:r>
            <a:r>
              <a:rPr lang="en-US" sz="1800" b="0" dirty="0" smtClean="0">
                <a:solidFill>
                  <a:prstClr val="black"/>
                </a:solidFill>
                <a:latin typeface="Courier New" pitchFamily="49" charset="0"/>
                <a:cs typeface="Courier New" pitchFamily="49" charset="0"/>
              </a:rPr>
              <a:t>(…)</a:t>
            </a:r>
            <a:endParaRPr lang="en-US" sz="2000" b="0" dirty="0" smtClean="0">
              <a:solidFill>
                <a:prstClr val="black"/>
              </a:solidFill>
              <a:latin typeface="Calibri"/>
              <a:cs typeface="+mn-cs"/>
            </a:endParaRPr>
          </a:p>
        </p:txBody>
      </p:sp>
      <p:grpSp>
        <p:nvGrpSpPr>
          <p:cNvPr id="22" name="Group 5"/>
          <p:cNvGrpSpPr/>
          <p:nvPr/>
        </p:nvGrpSpPr>
        <p:grpSpPr>
          <a:xfrm>
            <a:off x="411480" y="2930142"/>
            <a:ext cx="8229600" cy="118872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Each service class must have a corresponding </a:t>
              </a:r>
              <a:r>
                <a:rPr lang="en-US" sz="1800" b="0" dirty="0" smtClean="0">
                  <a:solidFill>
                    <a:prstClr val="black"/>
                  </a:solidFill>
                  <a:latin typeface="Courier New" pitchFamily="49" charset="0"/>
                  <a:cs typeface="Courier New" pitchFamily="49" charset="0"/>
                </a:rPr>
                <a:t>&lt;service&gt; </a:t>
              </a:r>
              <a:r>
                <a:rPr lang="en-US" sz="2000" b="0" dirty="0" smtClean="0">
                  <a:solidFill>
                    <a:srgbClr val="000000"/>
                  </a:solidFill>
                  <a:cs typeface="Courier New" pitchFamily="49" charset="0"/>
                </a:rPr>
                <a:t>declaration in its package's </a:t>
              </a:r>
              <a:r>
                <a:rPr lang="en-US" sz="1800" b="0" dirty="0" smtClean="0">
                  <a:solidFill>
                    <a:prstClr val="black"/>
                  </a:solidFill>
                  <a:latin typeface="Courier New" pitchFamily="49" charset="0"/>
                  <a:cs typeface="Courier New" pitchFamily="49" charset="0"/>
                </a:rPr>
                <a:t>AndroidManifest.xml</a:t>
              </a:r>
              <a:r>
                <a:rPr lang="en-US" sz="2000" b="0" dirty="0" smtClean="0">
                  <a:solidFill>
                    <a:srgbClr val="000000"/>
                  </a:solidFill>
                  <a:cs typeface="Courier New" pitchFamily="49" charset="0"/>
                </a:rPr>
                <a:t>.</a:t>
              </a: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anim calcmode="lin" valueType="num">
                                      <p:cBhvr>
                                        <p:cTn id="22" dur="500" fill="hold"/>
                                        <p:tgtEl>
                                          <p:spTgt spid="22"/>
                                        </p:tgtEl>
                                        <p:attrNameLst>
                                          <p:attrName>ppt_x</p:attrName>
                                        </p:attrNameLst>
                                      </p:cBhvr>
                                      <p:tavLst>
                                        <p:tav tm="0">
                                          <p:val>
                                            <p:strVal val="#ppt_x"/>
                                          </p:val>
                                        </p:tav>
                                        <p:tav tm="100000">
                                          <p:val>
                                            <p:strVal val="#ppt_x"/>
                                          </p:val>
                                        </p:tav>
                                      </p:tavLst>
                                    </p:anim>
                                    <p:anim calcmode="lin" valueType="num">
                                      <p:cBhvr>
                                        <p:cTn id="2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2854593"/>
            <a:ext cx="8229600" cy="82296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Services, like other application objects, run in the main thread of their hosting process.</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411480" y="3667834"/>
            <a:ext cx="8229600" cy="1015663"/>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2000" b="0" dirty="0" smtClean="0">
                <a:solidFill>
                  <a:prstClr val="black"/>
                </a:solidFill>
                <a:latin typeface="Calibri"/>
                <a:cs typeface="+mn-cs"/>
              </a:rPr>
              <a:t>This means that, if your service is going to do any CPU intensive (such as MP3 playback) or blocking (such as networking, </a:t>
            </a:r>
            <a:r>
              <a:rPr lang="en-US" sz="2000" b="0" dirty="0" err="1" smtClean="0">
                <a:solidFill>
                  <a:prstClr val="black"/>
                </a:solidFill>
                <a:latin typeface="Calibri"/>
                <a:cs typeface="+mn-cs"/>
              </a:rPr>
              <a:t>RSS</a:t>
            </a:r>
            <a:r>
              <a:rPr lang="en-US" sz="2000" b="0" dirty="0" smtClean="0">
                <a:solidFill>
                  <a:prstClr val="black"/>
                </a:solidFill>
                <a:latin typeface="Calibri"/>
                <a:cs typeface="+mn-cs"/>
              </a:rPr>
              <a:t> exchange) operations, it should spawn its own thread in which to do that work</a:t>
            </a:r>
          </a:p>
        </p:txBody>
      </p:sp>
      <p:sp>
        <p:nvSpPr>
          <p:cNvPr id="8" name="Rectangle 7"/>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Following are IMP Android components</a:t>
            </a:r>
          </a:p>
          <a:p>
            <a:pPr lvl="1"/>
            <a:r>
              <a:rPr lang="en-US" dirty="0" smtClean="0"/>
              <a:t>Intent</a:t>
            </a:r>
          </a:p>
          <a:p>
            <a:pPr lvl="1"/>
            <a:r>
              <a:rPr lang="en-US" dirty="0" smtClean="0"/>
              <a:t>Service</a:t>
            </a:r>
          </a:p>
          <a:p>
            <a:pPr lvl="1"/>
            <a:r>
              <a:rPr lang="en-US" dirty="0" smtClean="0"/>
              <a:t>Intent Filters</a:t>
            </a:r>
          </a:p>
          <a:p>
            <a:pPr lvl="1"/>
            <a:r>
              <a:rPr lang="en-US" dirty="0" smtClean="0"/>
              <a:t>Activity</a:t>
            </a:r>
          </a:p>
          <a:p>
            <a:pPr lvl="1"/>
            <a:r>
              <a:rPr lang="en-US" dirty="0" smtClean="0"/>
              <a:t>Broadcast Receiver</a:t>
            </a:r>
          </a:p>
          <a:p>
            <a:pPr lvl="1"/>
            <a:r>
              <a:rPr lang="en-US" dirty="0" smtClean="0"/>
              <a:t>Manifest xml File</a:t>
            </a:r>
          </a:p>
          <a:p>
            <a:pPr>
              <a:buNone/>
            </a:pPr>
            <a:endParaRPr lang="en-US" dirty="0"/>
          </a:p>
        </p:txBody>
      </p:sp>
      <p:sp>
        <p:nvSpPr>
          <p:cNvPr id="3" name="Title 2"/>
          <p:cNvSpPr>
            <a:spLocks noGrp="1"/>
          </p:cNvSpPr>
          <p:nvPr>
            <p:ph type="title"/>
          </p:nvPr>
        </p:nvSpPr>
        <p:spPr/>
        <p:txBody>
          <a:bodyPr/>
          <a:lstStyle/>
          <a:p>
            <a:r>
              <a:rPr lang="en-US" dirty="0" smtClean="0">
                <a:solidFill>
                  <a:schemeClr val="tx1"/>
                </a:solidFill>
              </a:rPr>
              <a:t>Android Components</a:t>
            </a:r>
            <a:endParaRPr lang="en-US"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457200" y="2340864"/>
            <a:ext cx="8229600" cy="4025717"/>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packagematos.service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importandroid.app.Service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importandroid.content.Intent</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importandroid.os.IBinder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importandroid.util.Log</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publicclassService1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extendsService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implementsRunnable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privateintcounter</a:t>
            </a:r>
            <a:r>
              <a:rPr lang="en-US" sz="1800" b="0" dirty="0" smtClean="0">
                <a:solidFill>
                  <a:prstClr val="black"/>
                </a:solidFill>
                <a:latin typeface="Courier New" pitchFamily="49" charset="0"/>
                <a:cs typeface="Courier New" pitchFamily="49" charset="0"/>
              </a:rPr>
              <a:t>= 0;</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Thread </a:t>
            </a:r>
            <a:r>
              <a:rPr lang="en-US" sz="1800" b="0" dirty="0" err="1" smtClean="0">
                <a:solidFill>
                  <a:prstClr val="black"/>
                </a:solidFill>
                <a:latin typeface="Courier New" pitchFamily="49" charset="0"/>
                <a:cs typeface="Courier New" pitchFamily="49" charset="0"/>
              </a:rPr>
              <a:t>aThread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newThread</a:t>
            </a:r>
            <a:r>
              <a:rPr lang="en-US" sz="1800" b="0" dirty="0" smtClean="0">
                <a:solidFill>
                  <a:prstClr val="black"/>
                </a:solidFill>
                <a:latin typeface="Courier New" pitchFamily="49" charset="0"/>
                <a:cs typeface="Courier New" pitchFamily="49" charset="0"/>
              </a:rPr>
              <a:t>(this);</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aThread.start</a:t>
            </a:r>
            <a:r>
              <a:rPr lang="en-US" sz="1800" b="0" dirty="0" smtClean="0">
                <a:solidFill>
                  <a:prstClr val="black"/>
                </a:solidFill>
                <a:latin typeface="Courier New" pitchFamily="49" charset="0"/>
                <a:cs typeface="Courier New" pitchFamily="49" charset="0"/>
              </a:rPr>
              <a:t>(); }</a:t>
            </a:r>
          </a:p>
        </p:txBody>
      </p:sp>
      <p:sp>
        <p:nvSpPr>
          <p:cNvPr id="9" name="Rectangle 8"/>
          <p:cNvSpPr>
            <a:spLocks noChangeArrowheads="1"/>
          </p:cNvSpPr>
          <p:nvPr/>
        </p:nvSpPr>
        <p:spPr bwMode="gray">
          <a:xfrm>
            <a:off x="3429000" y="1474949"/>
            <a:ext cx="22860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err="1" smtClean="0"/>
              <a:t>Service1</a:t>
            </a:r>
            <a:r>
              <a:rPr lang="en-US" sz="2000" b="0" dirty="0" smtClean="0"/>
              <a:t> Class</a:t>
            </a:r>
          </a:p>
        </p:txBody>
      </p:sp>
      <p:sp>
        <p:nvSpPr>
          <p:cNvPr id="6" name="Rectangle 5"/>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457200" y="2338297"/>
            <a:ext cx="8229600" cy="397031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publicvoidrun</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while(true) {</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try{</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Log.i</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firing : # "+ counter++);</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Thread.sleep</a:t>
            </a:r>
            <a:r>
              <a:rPr lang="en-US" sz="1800" b="0" dirty="0" smtClean="0">
                <a:solidFill>
                  <a:prstClr val="black"/>
                </a:solidFill>
                <a:latin typeface="Courier New" pitchFamily="49" charset="0"/>
                <a:cs typeface="Courier New" pitchFamily="49" charset="0"/>
              </a:rPr>
              <a:t>(10000); //this is where the heavy-duty computing occurs</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catch(Exception </a:t>
            </a:r>
            <a:r>
              <a:rPr lang="en-US" sz="1800" b="0" dirty="0" err="1" smtClean="0">
                <a:solidFill>
                  <a:prstClr val="black"/>
                </a:solidFill>
                <a:latin typeface="Courier New" pitchFamily="49" charset="0"/>
                <a:cs typeface="Courier New" pitchFamily="49" charset="0"/>
              </a:rPr>
              <a:t>ee</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ee.getMessage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publicIBinderonBind</a:t>
            </a: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intent</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Returnnull</a:t>
            </a:r>
            <a:r>
              <a:rPr lang="en-US" sz="1800" b="0" dirty="0" smtClean="0">
                <a:solidFill>
                  <a:prstClr val="black"/>
                </a:solidFill>
                <a:latin typeface="Courier New" pitchFamily="49" charset="0"/>
                <a:cs typeface="Courier New" pitchFamily="49" charset="0"/>
              </a:rPr>
              <a:t>;}}</a:t>
            </a:r>
          </a:p>
        </p:txBody>
      </p:sp>
      <p:sp>
        <p:nvSpPr>
          <p:cNvPr id="6" name="Rectangle 5"/>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
        <p:nvSpPr>
          <p:cNvPr id="7" name="Rectangle 6"/>
          <p:cNvSpPr>
            <a:spLocks noChangeArrowheads="1"/>
          </p:cNvSpPr>
          <p:nvPr/>
        </p:nvSpPr>
        <p:spPr bwMode="gray">
          <a:xfrm>
            <a:off x="3429000" y="1474949"/>
            <a:ext cx="22860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err="1" smtClean="0"/>
              <a:t>Service1</a:t>
            </a:r>
            <a:r>
              <a:rPr lang="en-US" sz="2000" b="0" dirty="0" smtClean="0"/>
              <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457200" y="2338297"/>
            <a:ext cx="8229600" cy="4025717"/>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a:t>
            </a:r>
            <a:r>
              <a:rPr lang="en-US" sz="1800" b="0" dirty="0" err="1" smtClean="0">
                <a:solidFill>
                  <a:prstClr val="black"/>
                </a:solidFill>
                <a:latin typeface="Courier New" pitchFamily="49" charset="0"/>
                <a:cs typeface="Courier New" pitchFamily="49" charset="0"/>
              </a:rPr>
              <a:t>matos.service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Service1Driverextends</a:t>
            </a:r>
            <a:r>
              <a:rPr lang="en-US" sz="1800" b="0" dirty="0" smtClean="0">
                <a:solidFill>
                  <a:prstClr val="black"/>
                </a:solidFill>
                <a:latin typeface="Courier New" pitchFamily="49" charset="0"/>
                <a:cs typeface="Courier New" pitchFamily="49" charset="0"/>
              </a:rPr>
              <a:t> Activity {</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invoking the service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service1Intent</a:t>
            </a:r>
            <a:r>
              <a:rPr lang="en-US" sz="1800" b="0" dirty="0" smtClean="0">
                <a:solidFill>
                  <a:prstClr val="black"/>
                </a:solidFill>
                <a:latin typeface="Courier New" pitchFamily="49" charset="0"/>
                <a:cs typeface="Courier New" pitchFamily="49" charset="0"/>
              </a:rPr>
              <a:t> = new Intent(this, </a:t>
            </a:r>
            <a:r>
              <a:rPr lang="en-US" sz="1800" b="0" dirty="0" err="1" smtClean="0">
                <a:solidFill>
                  <a:prstClr val="black"/>
                </a:solidFill>
                <a:latin typeface="Courier New" pitchFamily="49" charset="0"/>
                <a:cs typeface="Courier New" pitchFamily="49" charset="0"/>
              </a:rPr>
              <a:t>Service1.class</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startService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service1Intent</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Service1Driver</a:t>
            </a:r>
            <a:endParaRPr lang="en-US" sz="1800" b="0" dirty="0" smtClean="0">
              <a:solidFill>
                <a:prstClr val="black"/>
              </a:solidFill>
              <a:latin typeface="Courier New" pitchFamily="49" charset="0"/>
              <a:cs typeface="Courier New" pitchFamily="49" charset="0"/>
            </a:endParaRPr>
          </a:p>
        </p:txBody>
      </p:sp>
      <p:sp>
        <p:nvSpPr>
          <p:cNvPr id="5" name="Rectangle 4"/>
          <p:cNvSpPr>
            <a:spLocks noChangeArrowheads="1"/>
          </p:cNvSpPr>
          <p:nvPr/>
        </p:nvSpPr>
        <p:spPr bwMode="gray">
          <a:xfrm>
            <a:off x="3383280" y="1474949"/>
            <a:ext cx="23774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err="1" smtClean="0"/>
              <a:t>Service1</a:t>
            </a:r>
            <a:r>
              <a:rPr lang="en-US" sz="2000" b="0" dirty="0" smtClean="0"/>
              <a:t> Driver</a:t>
            </a:r>
          </a:p>
        </p:txBody>
      </p:sp>
      <p:sp>
        <p:nvSpPr>
          <p:cNvPr id="6" name="Rectangle 5"/>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457200" y="2338297"/>
            <a:ext cx="8229600" cy="385951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a:t>
            </a:r>
            <a:r>
              <a:rPr lang="en-US" sz="1800" b="0" dirty="0" err="1" smtClean="0">
                <a:solidFill>
                  <a:prstClr val="black"/>
                </a:solidFill>
                <a:latin typeface="Courier New" pitchFamily="49" charset="0"/>
                <a:cs typeface="Courier New" pitchFamily="49" charset="0"/>
              </a:rPr>
              <a:t>matos.service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android:versionCode</a:t>
            </a:r>
            <a:r>
              <a:rPr lang="en-US" sz="1800" b="0" dirty="0" smtClean="0">
                <a:solidFill>
                  <a:prstClr val="black"/>
                </a:solidFill>
                <a:latin typeface="Courier New" pitchFamily="49" charset="0"/>
                <a:cs typeface="Courier New" pitchFamily="49" charset="0"/>
              </a:rPr>
              <a:t>="1"</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android:versionName</a:t>
            </a:r>
            <a:r>
              <a:rPr lang="en-US" sz="1800" b="0" dirty="0" smtClean="0">
                <a:solidFill>
                  <a:prstClr val="black"/>
                </a:solidFill>
                <a:latin typeface="Courier New" pitchFamily="49" charset="0"/>
                <a:cs typeface="Courier New" pitchFamily="49" charset="0"/>
              </a:rPr>
              <a:t>="1.0"&gt;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/icon" </a:t>
            </a: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Service1Driver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p:txBody>
      </p:sp>
      <p:sp>
        <p:nvSpPr>
          <p:cNvPr id="5" name="Rectangle 4"/>
          <p:cNvSpPr>
            <a:spLocks noChangeArrowheads="1"/>
          </p:cNvSpPr>
          <p:nvPr/>
        </p:nvSpPr>
        <p:spPr bwMode="gray">
          <a:xfrm>
            <a:off x="2880360" y="1474949"/>
            <a:ext cx="33832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err="1" smtClean="0"/>
              <a:t>Service1Demo</a:t>
            </a:r>
            <a:r>
              <a:rPr lang="en-US" sz="2000" b="0" dirty="0" smtClean="0"/>
              <a:t> Manifest</a:t>
            </a:r>
          </a:p>
        </p:txBody>
      </p:sp>
      <p:sp>
        <p:nvSpPr>
          <p:cNvPr id="6" name="Rectangle 5"/>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457200" y="2338297"/>
            <a:ext cx="8229600" cy="3305520"/>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&lt;service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android:enabled</a:t>
            </a:r>
            <a:r>
              <a:rPr lang="en-US" sz="1800" b="0" dirty="0" smtClean="0">
                <a:solidFill>
                  <a:prstClr val="black"/>
                </a:solidFill>
                <a:latin typeface="Courier New" pitchFamily="49" charset="0"/>
                <a:cs typeface="Courier New" pitchFamily="49" charset="0"/>
              </a:rPr>
              <a:t>="true"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&lt;/service&gt;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a:t>
            </a:r>
            <a:r>
              <a:rPr lang="en-US" sz="1800" b="0" dirty="0" err="1" smtClean="0">
                <a:solidFill>
                  <a:prstClr val="black"/>
                </a:solidFill>
                <a:latin typeface="Courier New" pitchFamily="49" charset="0"/>
                <a:cs typeface="Courier New" pitchFamily="49" charset="0"/>
              </a:rPr>
              <a:t>sdkandroid:minSdkVersion</a:t>
            </a:r>
            <a:r>
              <a:rPr lang="en-US" sz="1800" b="0" dirty="0" smtClean="0">
                <a:solidFill>
                  <a:prstClr val="black"/>
                </a:solidFill>
                <a:latin typeface="Courier New" pitchFamily="49" charset="0"/>
                <a:cs typeface="Courier New" pitchFamily="49" charset="0"/>
              </a:rPr>
              <a:t>="3"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&lt;/manifest&gt;</a:t>
            </a:r>
          </a:p>
        </p:txBody>
      </p:sp>
      <p:sp>
        <p:nvSpPr>
          <p:cNvPr id="6" name="Rectangle 5"/>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
        <p:nvSpPr>
          <p:cNvPr id="7" name="Rectangle 6"/>
          <p:cNvSpPr>
            <a:spLocks noChangeArrowheads="1"/>
          </p:cNvSpPr>
          <p:nvPr/>
        </p:nvSpPr>
        <p:spPr bwMode="gray">
          <a:xfrm>
            <a:off x="2880360" y="1474949"/>
            <a:ext cx="33832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err="1" smtClean="0"/>
              <a:t>Service1Demo</a:t>
            </a:r>
            <a:r>
              <a:rPr lang="en-US" sz="2000" b="0" dirty="0" smtClean="0"/>
              <a:t> Manifest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274320" y="2338297"/>
            <a:ext cx="8595360" cy="3250121"/>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07-01 02:49:46.097: INFO/</a:t>
            </a:r>
            <a:r>
              <a:rPr lang="en-US" sz="1800" b="0" dirty="0" err="1" smtClean="0">
                <a:solidFill>
                  <a:prstClr val="black"/>
                </a:solidFill>
                <a:latin typeface="Courier New" pitchFamily="49" charset="0"/>
                <a:cs typeface="Courier New" pitchFamily="49" charset="0"/>
              </a:rPr>
              <a:t>ActivityManager</a:t>
            </a:r>
            <a:r>
              <a:rPr lang="en-US" sz="1800" b="0" dirty="0" smtClean="0">
                <a:solidFill>
                  <a:prstClr val="black"/>
                </a:solidFill>
                <a:latin typeface="Courier New" pitchFamily="49" charset="0"/>
                <a:cs typeface="Courier New" pitchFamily="49" charset="0"/>
              </a:rPr>
              <a:t>(583): Displayed activity </a:t>
            </a:r>
            <a:r>
              <a:rPr lang="en-US" sz="1800" b="0" dirty="0" err="1" smtClean="0">
                <a:solidFill>
                  <a:prstClr val="black"/>
                </a:solidFill>
                <a:latin typeface="Courier New" pitchFamily="49" charset="0"/>
                <a:cs typeface="Courier New" pitchFamily="49" charset="0"/>
              </a:rPr>
              <a:t>matos.service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Driver</a:t>
            </a:r>
          </a:p>
          <a:p>
            <a:pPr marL="342900" lvl="0" indent="-342900" algn="l" fontAlgn="auto">
              <a:spcBef>
                <a:spcPct val="20000"/>
              </a:spcBef>
              <a:spcAft>
                <a:spcPts val="0"/>
              </a:spcAft>
            </a:pP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07-01 02:49:51.277: DEBUG/</a:t>
            </a:r>
            <a:r>
              <a:rPr lang="en-US" sz="1800" b="0" dirty="0" err="1" smtClean="0">
                <a:solidFill>
                  <a:prstClr val="black"/>
                </a:solidFill>
                <a:latin typeface="Courier New" pitchFamily="49" charset="0"/>
                <a:cs typeface="Courier New" pitchFamily="49" charset="0"/>
              </a:rPr>
              <a:t>dalvikvm</a:t>
            </a:r>
            <a:r>
              <a:rPr lang="en-US" sz="1800" b="0" dirty="0" smtClean="0">
                <a:solidFill>
                  <a:prstClr val="black"/>
                </a:solidFill>
                <a:latin typeface="Courier New" pitchFamily="49" charset="0"/>
                <a:cs typeface="Courier New" pitchFamily="49" charset="0"/>
              </a:rPr>
              <a:t>(724): GC freed 1575 objects / 81280 bytes in </a:t>
            </a:r>
            <a:r>
              <a:rPr lang="en-US" sz="1800" b="0" dirty="0" err="1" smtClean="0">
                <a:solidFill>
                  <a:prstClr val="black"/>
                </a:solidFill>
                <a:latin typeface="Courier New" pitchFamily="49" charset="0"/>
                <a:cs typeface="Courier New" pitchFamily="49" charset="0"/>
              </a:rPr>
              <a:t>138ms</a:t>
            </a: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07-01 02:49:55.831: INFO/</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(767): </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firing:# 1</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07-01 02:50:05.839: INFO/</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(767): </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firing:# 2</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07-01 02:50:15.847: INFO/</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(767): </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firing:# 3</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07-01 02:50:25.857: INFO/</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(767): </a:t>
            </a:r>
            <a:r>
              <a:rPr lang="en-US" sz="1800" b="0" dirty="0" err="1" smtClean="0">
                <a:solidFill>
                  <a:prstClr val="black"/>
                </a:solidFill>
                <a:latin typeface="Courier New" pitchFamily="49" charset="0"/>
                <a:cs typeface="Courier New" pitchFamily="49" charset="0"/>
              </a:rPr>
              <a:t>service1</a:t>
            </a:r>
            <a:r>
              <a:rPr lang="en-US" sz="1800" b="0" dirty="0" smtClean="0">
                <a:solidFill>
                  <a:prstClr val="black"/>
                </a:solidFill>
                <a:latin typeface="Courier New" pitchFamily="49" charset="0"/>
                <a:cs typeface="Courier New" pitchFamily="49" charset="0"/>
              </a:rPr>
              <a:t> firing:# 452</a:t>
            </a:r>
          </a:p>
        </p:txBody>
      </p:sp>
      <p:sp>
        <p:nvSpPr>
          <p:cNvPr id="5" name="Rectangle 4"/>
          <p:cNvSpPr>
            <a:spLocks noChangeArrowheads="1"/>
          </p:cNvSpPr>
          <p:nvPr/>
        </p:nvSpPr>
        <p:spPr bwMode="gray">
          <a:xfrm>
            <a:off x="3017520" y="1474949"/>
            <a:ext cx="31089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Debugging – Log Cat</a:t>
            </a:r>
          </a:p>
        </p:txBody>
      </p:sp>
      <p:sp>
        <p:nvSpPr>
          <p:cNvPr id="6" name="Rectangle 5"/>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Services</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6" name="Group 5"/>
          <p:cNvGrpSpPr/>
          <p:nvPr/>
        </p:nvGrpSpPr>
        <p:grpSpPr>
          <a:xfrm>
            <a:off x="411480" y="2478077"/>
            <a:ext cx="822960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If an application wants to receive and respond to a global event, such as the phone ringing or an incoming text message, it must register as a </a:t>
              </a:r>
              <a:r>
                <a:rPr lang="en-US" sz="2000" b="0" dirty="0" err="1" smtClean="0">
                  <a:solidFill>
                    <a:srgbClr val="000000"/>
                  </a:solidFill>
                  <a:cs typeface="Courier New" pitchFamily="49" charset="0"/>
                </a:rPr>
                <a:t>BroadcastReceiver</a:t>
              </a:r>
              <a:r>
                <a:rPr lang="en-US" sz="2000" b="0" dirty="0" smtClean="0">
                  <a:solidFill>
                    <a:srgbClr val="000000"/>
                  </a:solidFill>
                  <a:cs typeface="Courier New" pitchFamily="49" charset="0"/>
                </a:rPr>
                <a:t>.</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9"/>
          <p:cNvGrpSpPr/>
          <p:nvPr/>
        </p:nvGrpSpPr>
        <p:grpSpPr>
          <a:xfrm>
            <a:off x="411480" y="4158958"/>
            <a:ext cx="822960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application registers to receive Intents by announcing in the </a:t>
              </a:r>
              <a:r>
                <a:rPr lang="en-US" sz="1800" b="0" dirty="0" smtClean="0">
                  <a:solidFill>
                    <a:prstClr val="black"/>
                  </a:solidFill>
                  <a:latin typeface="Courier New" pitchFamily="49" charset="0"/>
                  <a:cs typeface="Courier New" pitchFamily="49" charset="0"/>
                </a:rPr>
                <a:t>AndroidManfest.xml</a:t>
              </a:r>
              <a:r>
                <a:rPr lang="en-US" sz="2000" b="0" dirty="0" smtClean="0">
                  <a:solidFill>
                    <a:srgbClr val="000000"/>
                  </a:solidFill>
                  <a:cs typeface="Courier New" pitchFamily="49" charset="0"/>
                </a:rPr>
                <a:t> file its </a:t>
              </a:r>
              <a:r>
                <a:rPr lang="en-US" sz="2000" b="0" dirty="0" err="1" smtClean="0">
                  <a:solidFill>
                    <a:srgbClr val="000000"/>
                  </a:solidFill>
                  <a:cs typeface="Courier New" pitchFamily="49" charset="0"/>
                </a:rPr>
                <a:t>IntentFilters</a:t>
              </a:r>
              <a:r>
                <a:rPr lang="en-US" sz="2000" b="0" dirty="0" smtClean="0">
                  <a:solidFill>
                    <a:srgbClr val="000000"/>
                  </a:solidFill>
                  <a:cs typeface="Courier New" pitchFamily="49" charset="0"/>
                </a:rPr>
                <a:t>.</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a:spLocks noChangeArrowheads="1"/>
          </p:cNvSpPr>
          <p:nvPr/>
        </p:nvSpPr>
        <p:spPr bwMode="gray">
          <a:xfrm>
            <a:off x="2011680" y="1474949"/>
            <a:ext cx="51206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What is Android Broadcast Receiver?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2370501"/>
            <a:ext cx="841248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Like Services, </a:t>
              </a:r>
              <a:r>
                <a:rPr lang="en-US" sz="2000" b="0" dirty="0" err="1" smtClean="0">
                  <a:solidFill>
                    <a:srgbClr val="000000"/>
                  </a:solidFill>
                  <a:cs typeface="Courier New" pitchFamily="49" charset="0"/>
                </a:rPr>
                <a:t>BroadcastReceivers</a:t>
              </a:r>
              <a:r>
                <a:rPr lang="en-US" sz="2000" b="0" dirty="0" smtClean="0">
                  <a:solidFill>
                    <a:srgbClr val="000000"/>
                  </a:solidFill>
                  <a:cs typeface="Courier New" pitchFamily="49" charset="0"/>
                </a:rPr>
                <a:t> do not have a UI.</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9"/>
          <p:cNvGrpSpPr/>
          <p:nvPr/>
        </p:nvGrpSpPr>
        <p:grpSpPr>
          <a:xfrm>
            <a:off x="411480" y="3554624"/>
            <a:ext cx="841248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Of even more importance, the code running in the </a:t>
              </a:r>
              <a:r>
                <a:rPr lang="en-US" sz="2000" b="0" dirty="0" err="1" smtClean="0">
                  <a:solidFill>
                    <a:srgbClr val="000000"/>
                  </a:solidFill>
                  <a:cs typeface="Courier New" pitchFamily="49" charset="0"/>
                </a:rPr>
                <a:t>on</a:t>
              </a:r>
              <a:r>
                <a:rPr lang="en-US" sz="2000" b="0" dirty="0" smtClean="0">
                  <a:solidFill>
                    <a:srgbClr val="000000"/>
                  </a:solidFill>
                  <a:cs typeface="Courier New" pitchFamily="49" charset="0"/>
                </a:rPr>
                <a:t> Receive method of a </a:t>
              </a:r>
              <a:r>
                <a:rPr lang="en-US" sz="2000" b="0" dirty="0" err="1" smtClean="0">
                  <a:solidFill>
                    <a:srgbClr val="000000"/>
                  </a:solidFill>
                  <a:cs typeface="Courier New" pitchFamily="49" charset="0"/>
                </a:rPr>
                <a:t>BroadcastReceiver</a:t>
              </a:r>
              <a:r>
                <a:rPr lang="en-US" sz="2000" b="0" dirty="0" smtClean="0">
                  <a:solidFill>
                    <a:srgbClr val="000000"/>
                  </a:solidFill>
                  <a:cs typeface="Courier New" pitchFamily="49" charset="0"/>
                </a:rPr>
                <a:t> should make no assumptions about persistence or long-running operations.</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9"/>
          <p:cNvGrpSpPr/>
          <p:nvPr/>
        </p:nvGrpSpPr>
        <p:grpSpPr>
          <a:xfrm>
            <a:off x="411480" y="5104506"/>
            <a:ext cx="8412480" cy="118872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If the </a:t>
              </a:r>
              <a:r>
                <a:rPr lang="en-US" sz="2000" b="0" dirty="0" err="1" smtClean="0">
                  <a:solidFill>
                    <a:srgbClr val="000000"/>
                  </a:solidFill>
                  <a:cs typeface="Courier New" pitchFamily="49" charset="0"/>
                </a:rPr>
                <a:t>BroadcastReceiver</a:t>
              </a:r>
              <a:r>
                <a:rPr lang="en-US" sz="2000" b="0" dirty="0" smtClean="0">
                  <a:solidFill>
                    <a:srgbClr val="000000"/>
                  </a:solidFill>
                  <a:cs typeface="Courier New" pitchFamily="49" charset="0"/>
                </a:rPr>
                <a:t> requires more than a trivial amount of code execution, it is recommended that the code initiate a request to a Service to complete the requested functionality.</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6" name="Rectangle 15"/>
          <p:cNvSpPr>
            <a:spLocks noChangeArrowheads="1"/>
          </p:cNvSpPr>
          <p:nvPr/>
        </p:nvSpPr>
        <p:spPr bwMode="gray">
          <a:xfrm>
            <a:off x="2834640" y="1474949"/>
            <a:ext cx="34747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&amp; UI</a:t>
            </a:r>
          </a:p>
        </p:txBody>
      </p:sp>
      <p:sp>
        <p:nvSpPr>
          <p:cNvPr id="17" name="Rectangle 16"/>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8" name="Group 27"/>
          <p:cNvGrpSpPr/>
          <p:nvPr/>
        </p:nvGrpSpPr>
        <p:grpSpPr>
          <a:xfrm>
            <a:off x="927847" y="3778621"/>
            <a:ext cx="3108960" cy="1075765"/>
            <a:chOff x="793375" y="3012141"/>
            <a:chExt cx="3108960" cy="1075765"/>
          </a:xfrm>
        </p:grpSpPr>
        <p:sp>
          <p:nvSpPr>
            <p:cNvPr id="16" name="Rectangle 15"/>
            <p:cNvSpPr/>
            <p:nvPr/>
          </p:nvSpPr>
          <p:spPr>
            <a:xfrm>
              <a:off x="793375" y="3281082"/>
              <a:ext cx="3108960" cy="80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err="1" smtClean="0"/>
                <a:t>sendBroadcast</a:t>
              </a:r>
              <a:r>
                <a:rPr lang="en-US" sz="2000" dirty="0" smtClean="0"/>
                <a:t>(…)</a:t>
              </a:r>
            </a:p>
          </p:txBody>
        </p:sp>
        <p:sp>
          <p:nvSpPr>
            <p:cNvPr id="20" name="TextBox 19"/>
            <p:cNvSpPr txBox="1"/>
            <p:nvPr/>
          </p:nvSpPr>
          <p:spPr>
            <a:xfrm>
              <a:off x="793375" y="3012141"/>
              <a:ext cx="3108960" cy="246221"/>
            </a:xfrm>
            <a:prstGeom prst="rect">
              <a:avLst/>
            </a:prstGeom>
            <a:noFill/>
          </p:spPr>
          <p:txBody>
            <a:bodyPr wrap="square" rtlCol="0">
              <a:spAutoFit/>
            </a:bodyPr>
            <a:lstStyle/>
            <a:p>
              <a:r>
                <a:rPr lang="en-US" dirty="0" smtClean="0"/>
                <a:t>Some Activity</a:t>
              </a:r>
              <a:endParaRPr lang="en-US" dirty="0"/>
            </a:p>
          </p:txBody>
        </p:sp>
      </p:grpSp>
      <p:grpSp>
        <p:nvGrpSpPr>
          <p:cNvPr id="27" name="Group 26"/>
          <p:cNvGrpSpPr/>
          <p:nvPr/>
        </p:nvGrpSpPr>
        <p:grpSpPr>
          <a:xfrm>
            <a:off x="5710698" y="2245656"/>
            <a:ext cx="2505456" cy="4141695"/>
            <a:chOff x="5576226" y="1694329"/>
            <a:chExt cx="2505456" cy="4141695"/>
          </a:xfrm>
        </p:grpSpPr>
        <p:grpSp>
          <p:nvGrpSpPr>
            <p:cNvPr id="24" name="Group 23"/>
            <p:cNvGrpSpPr/>
            <p:nvPr/>
          </p:nvGrpSpPr>
          <p:grpSpPr>
            <a:xfrm>
              <a:off x="5576226" y="1694329"/>
              <a:ext cx="2505456" cy="1021977"/>
              <a:chOff x="5576226" y="1694329"/>
              <a:chExt cx="2505456" cy="1021977"/>
            </a:xfrm>
          </p:grpSpPr>
          <p:sp>
            <p:nvSpPr>
              <p:cNvPr id="17" name="Rectangle 16"/>
              <p:cNvSpPr/>
              <p:nvPr/>
            </p:nvSpPr>
            <p:spPr>
              <a:xfrm>
                <a:off x="5580529" y="1909482"/>
                <a:ext cx="2501153" cy="8068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err="1" smtClean="0"/>
                  <a:t>onReceive</a:t>
                </a:r>
                <a:r>
                  <a:rPr lang="en-US" sz="2000" dirty="0" smtClean="0"/>
                  <a:t>(…)</a:t>
                </a:r>
              </a:p>
            </p:txBody>
          </p:sp>
          <p:sp>
            <p:nvSpPr>
              <p:cNvPr id="21" name="TextBox 20"/>
              <p:cNvSpPr txBox="1"/>
              <p:nvPr/>
            </p:nvSpPr>
            <p:spPr>
              <a:xfrm>
                <a:off x="5576226" y="1694329"/>
                <a:ext cx="2505456" cy="246221"/>
              </a:xfrm>
              <a:prstGeom prst="rect">
                <a:avLst/>
              </a:prstGeom>
              <a:noFill/>
            </p:spPr>
            <p:txBody>
              <a:bodyPr wrap="square" rtlCol="0">
                <a:spAutoFit/>
              </a:bodyPr>
              <a:lstStyle/>
              <a:p>
                <a:r>
                  <a:rPr lang="en-US" dirty="0" smtClean="0"/>
                  <a:t>Broadcast Receiver</a:t>
                </a:r>
                <a:endParaRPr lang="en-US" dirty="0"/>
              </a:p>
            </p:txBody>
          </p:sp>
        </p:grpSp>
        <p:grpSp>
          <p:nvGrpSpPr>
            <p:cNvPr id="25" name="Group 24"/>
            <p:cNvGrpSpPr/>
            <p:nvPr/>
          </p:nvGrpSpPr>
          <p:grpSpPr>
            <a:xfrm>
              <a:off x="5576226" y="3211605"/>
              <a:ext cx="2505456" cy="1071283"/>
              <a:chOff x="5674659" y="3245223"/>
              <a:chExt cx="2505456" cy="1071283"/>
            </a:xfrm>
          </p:grpSpPr>
          <p:sp>
            <p:nvSpPr>
              <p:cNvPr id="18" name="Rectangle 17"/>
              <p:cNvSpPr/>
              <p:nvPr/>
            </p:nvSpPr>
            <p:spPr>
              <a:xfrm>
                <a:off x="5674659" y="3509682"/>
                <a:ext cx="2501153" cy="8068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000" dirty="0" err="1" smtClean="0">
                    <a:solidFill>
                      <a:schemeClr val="dk1"/>
                    </a:solidFill>
                  </a:rPr>
                  <a:t>onReceive</a:t>
                </a:r>
                <a:r>
                  <a:rPr lang="en-US" sz="2000" dirty="0" smtClean="0">
                    <a:solidFill>
                      <a:schemeClr val="dk1"/>
                    </a:solidFill>
                  </a:rPr>
                  <a:t>(…)</a:t>
                </a:r>
              </a:p>
            </p:txBody>
          </p:sp>
          <p:sp>
            <p:nvSpPr>
              <p:cNvPr id="22" name="TextBox 21"/>
              <p:cNvSpPr txBox="1"/>
              <p:nvPr/>
            </p:nvSpPr>
            <p:spPr>
              <a:xfrm>
                <a:off x="5674659" y="3245223"/>
                <a:ext cx="2505456" cy="246221"/>
              </a:xfrm>
              <a:prstGeom prst="rect">
                <a:avLst/>
              </a:prstGeom>
              <a:noFill/>
            </p:spPr>
            <p:txBody>
              <a:bodyPr wrap="square" rtlCol="0">
                <a:spAutoFit/>
              </a:bodyPr>
              <a:lstStyle/>
              <a:p>
                <a:r>
                  <a:rPr lang="en-US" dirty="0" smtClean="0"/>
                  <a:t>Broadcast Receiver</a:t>
                </a:r>
                <a:endParaRPr lang="en-US" dirty="0"/>
              </a:p>
            </p:txBody>
          </p:sp>
        </p:grpSp>
        <p:grpSp>
          <p:nvGrpSpPr>
            <p:cNvPr id="26" name="Group 25"/>
            <p:cNvGrpSpPr/>
            <p:nvPr/>
          </p:nvGrpSpPr>
          <p:grpSpPr>
            <a:xfrm>
              <a:off x="5576226" y="4778188"/>
              <a:ext cx="2505456" cy="1057836"/>
              <a:chOff x="5634318" y="4778188"/>
              <a:chExt cx="2505456" cy="1057836"/>
            </a:xfrm>
          </p:grpSpPr>
          <p:sp>
            <p:nvSpPr>
              <p:cNvPr id="19" name="Rectangle 18"/>
              <p:cNvSpPr/>
              <p:nvPr/>
            </p:nvSpPr>
            <p:spPr>
              <a:xfrm>
                <a:off x="5634318" y="5029200"/>
                <a:ext cx="2501153" cy="8068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000" dirty="0" err="1" smtClean="0">
                    <a:solidFill>
                      <a:schemeClr val="dk1"/>
                    </a:solidFill>
                  </a:rPr>
                  <a:t>onReceive</a:t>
                </a:r>
                <a:r>
                  <a:rPr lang="en-US" sz="2000" dirty="0" smtClean="0">
                    <a:solidFill>
                      <a:schemeClr val="dk1"/>
                    </a:solidFill>
                  </a:rPr>
                  <a:t>(…)</a:t>
                </a:r>
              </a:p>
            </p:txBody>
          </p:sp>
          <p:sp>
            <p:nvSpPr>
              <p:cNvPr id="23" name="TextBox 22"/>
              <p:cNvSpPr txBox="1"/>
              <p:nvPr/>
            </p:nvSpPr>
            <p:spPr>
              <a:xfrm>
                <a:off x="5634318" y="4778188"/>
                <a:ext cx="2505456" cy="246221"/>
              </a:xfrm>
              <a:prstGeom prst="rect">
                <a:avLst/>
              </a:prstGeom>
              <a:noFill/>
            </p:spPr>
            <p:txBody>
              <a:bodyPr wrap="square" rtlCol="0">
                <a:spAutoFit/>
              </a:bodyPr>
              <a:lstStyle/>
              <a:p>
                <a:r>
                  <a:rPr lang="en-US" dirty="0" smtClean="0"/>
                  <a:t>Broadcast Receiver</a:t>
                </a:r>
                <a:endParaRPr lang="en-US" dirty="0"/>
              </a:p>
            </p:txBody>
          </p:sp>
        </p:grpSp>
      </p:grpSp>
      <p:cxnSp>
        <p:nvCxnSpPr>
          <p:cNvPr id="31" name="Straight Arrow Connector 30"/>
          <p:cNvCxnSpPr/>
          <p:nvPr/>
        </p:nvCxnSpPr>
        <p:spPr>
          <a:xfrm flipV="1">
            <a:off x="4036807" y="2864221"/>
            <a:ext cx="1678194" cy="158675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flipV="1">
            <a:off x="4036807" y="4430803"/>
            <a:ext cx="1673891" cy="201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4036807" y="4450974"/>
            <a:ext cx="1673891" cy="15329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6" name="Rectangle 35"/>
          <p:cNvSpPr>
            <a:spLocks noChangeArrowheads="1"/>
          </p:cNvSpPr>
          <p:nvPr/>
        </p:nvSpPr>
        <p:spPr bwMode="gray">
          <a:xfrm>
            <a:off x="3154680" y="1474949"/>
            <a:ext cx="28346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a:t>
            </a:r>
          </a:p>
        </p:txBody>
      </p:sp>
      <p:sp>
        <p:nvSpPr>
          <p:cNvPr id="29" name="Rectangle 28"/>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36" name="Rectangle 35"/>
          <p:cNvSpPr>
            <a:spLocks noChangeArrowheads="1"/>
          </p:cNvSpPr>
          <p:nvPr/>
        </p:nvSpPr>
        <p:spPr bwMode="gray">
          <a:xfrm>
            <a:off x="2926080" y="1474949"/>
            <a:ext cx="3291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Intents Vs. Broadcasts</a:t>
            </a:r>
          </a:p>
        </p:txBody>
      </p:sp>
      <p:grpSp>
        <p:nvGrpSpPr>
          <p:cNvPr id="2" name="Group 5"/>
          <p:cNvGrpSpPr/>
          <p:nvPr/>
        </p:nvGrpSpPr>
        <p:grpSpPr>
          <a:xfrm>
            <a:off x="411480" y="2800805"/>
            <a:ext cx="8412480" cy="822960"/>
            <a:chOff x="1066803" y="1711184"/>
            <a:chExt cx="7038111" cy="914921"/>
          </a:xfrm>
        </p:grpSpPr>
        <p:sp>
          <p:nvSpPr>
            <p:cNvPr id="25" name="Rectangle 2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Starting an Activity with an Intent is a foreground operation that modifies what the user is currently interacting with.</a:t>
              </a:r>
            </a:p>
          </p:txBody>
        </p:sp>
        <p:sp>
          <p:nvSpPr>
            <p:cNvPr id="26" name="Isosceles Triangle 2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5"/>
          <p:cNvGrpSpPr/>
          <p:nvPr/>
        </p:nvGrpSpPr>
        <p:grpSpPr>
          <a:xfrm>
            <a:off x="411480" y="4454791"/>
            <a:ext cx="8412480" cy="822960"/>
            <a:chOff x="1066803" y="1711184"/>
            <a:chExt cx="7038111" cy="914921"/>
          </a:xfrm>
        </p:grpSpPr>
        <p:sp>
          <p:nvSpPr>
            <p:cNvPr id="28" name="Rectangle 2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Broadcasting an Intent is a background operation that the user is not normally aware of.</a:t>
              </a:r>
            </a:p>
          </p:txBody>
        </p:sp>
        <p:sp>
          <p:nvSpPr>
            <p:cNvPr id="29" name="Isosceles Triangle 2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Rectangle 10"/>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0360" y="885825"/>
            <a:ext cx="33832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Inside Android: Intents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pic>
        <p:nvPicPr>
          <p:cNvPr id="11" name="Picture 10" descr="download.jpg"/>
          <p:cNvPicPr>
            <a:picLocks noChangeAspect="1"/>
          </p:cNvPicPr>
          <p:nvPr/>
        </p:nvPicPr>
        <p:blipFill>
          <a:blip r:embed="rId2"/>
          <a:stretch>
            <a:fillRect/>
          </a:stretch>
        </p:blipFill>
        <p:spPr>
          <a:xfrm>
            <a:off x="6946600" y="2645229"/>
            <a:ext cx="1694480" cy="2546350"/>
          </a:xfrm>
          <a:prstGeom prst="rect">
            <a:avLst/>
          </a:prstGeom>
          <a:ln>
            <a:solidFill>
              <a:schemeClr val="bg1">
                <a:lumMod val="85000"/>
              </a:schemeClr>
            </a:solidFill>
          </a:ln>
        </p:spPr>
      </p:pic>
      <p:grpSp>
        <p:nvGrpSpPr>
          <p:cNvPr id="6" name="Group 5"/>
          <p:cNvGrpSpPr/>
          <p:nvPr/>
        </p:nvGrpSpPr>
        <p:grpSpPr>
          <a:xfrm>
            <a:off x="411480" y="1864814"/>
            <a:ext cx="8229600" cy="64008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Intent in Android describes what you want to do.</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8" name="Group 17"/>
          <p:cNvGrpSpPr/>
          <p:nvPr/>
        </p:nvGrpSpPr>
        <p:grpSpPr>
          <a:xfrm>
            <a:off x="411480" y="3048979"/>
            <a:ext cx="5943601" cy="1738852"/>
            <a:chOff x="411480" y="2855415"/>
            <a:chExt cx="5943601" cy="1738852"/>
          </a:xfrm>
        </p:grpSpPr>
        <p:grpSp>
          <p:nvGrpSpPr>
            <p:cNvPr id="9" name="Group 8"/>
            <p:cNvGrpSpPr/>
            <p:nvPr/>
          </p:nvGrpSpPr>
          <p:grpSpPr>
            <a:xfrm>
              <a:off x="411481" y="2855415"/>
              <a:ext cx="5943600" cy="548642"/>
              <a:chOff x="1066803" y="1711182"/>
              <a:chExt cx="7038111" cy="914923"/>
            </a:xfrm>
          </p:grpSpPr>
          <p:sp>
            <p:nvSpPr>
              <p:cNvPr id="10" name="Rectangle 9"/>
              <p:cNvSpPr/>
              <p:nvPr/>
            </p:nvSpPr>
            <p:spPr>
              <a:xfrm>
                <a:off x="1066803" y="1711182"/>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This may look like:</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TextBox 13"/>
            <p:cNvSpPr txBox="1"/>
            <p:nvPr/>
          </p:nvSpPr>
          <p:spPr>
            <a:xfrm>
              <a:off x="411480" y="3405547"/>
              <a:ext cx="5943600" cy="1188720"/>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“I want to look up a contact record,” or</a:t>
              </a:r>
            </a:p>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“Please launch this website,” or</a:t>
              </a:r>
            </a:p>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“Show the Order Confirmation Screen.”</a:t>
              </a:r>
            </a:p>
          </p:txBody>
        </p:sp>
      </p:grpSp>
      <p:grpSp>
        <p:nvGrpSpPr>
          <p:cNvPr id="15" name="Group 14"/>
          <p:cNvGrpSpPr/>
          <p:nvPr/>
        </p:nvGrpSpPr>
        <p:grpSpPr>
          <a:xfrm>
            <a:off x="449580" y="5331914"/>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Intents are important because they facilitate navigation and represent the most important aspect of Android coding.</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36" name="Rectangle 35"/>
          <p:cNvSpPr>
            <a:spLocks noChangeArrowheads="1"/>
          </p:cNvSpPr>
          <p:nvPr/>
        </p:nvSpPr>
        <p:spPr bwMode="gray">
          <a:xfrm>
            <a:off x="3108960" y="1474949"/>
            <a:ext cx="2926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Types of Broadcasts</a:t>
            </a:r>
          </a:p>
        </p:txBody>
      </p:sp>
      <p:grpSp>
        <p:nvGrpSpPr>
          <p:cNvPr id="34" name="Group 33"/>
          <p:cNvGrpSpPr/>
          <p:nvPr/>
        </p:nvGrpSpPr>
        <p:grpSpPr>
          <a:xfrm>
            <a:off x="1044837" y="3382457"/>
            <a:ext cx="7054327" cy="465137"/>
            <a:chOff x="1136277" y="3382457"/>
            <a:chExt cx="7054327" cy="465137"/>
          </a:xfrm>
        </p:grpSpPr>
        <p:sp>
          <p:nvSpPr>
            <p:cNvPr id="30" name="Rounded Rectangle 29"/>
            <p:cNvSpPr>
              <a:spLocks noChangeArrowheads="1"/>
            </p:cNvSpPr>
            <p:nvPr/>
          </p:nvSpPr>
          <p:spPr bwMode="gray">
            <a:xfrm>
              <a:off x="1136277" y="3382457"/>
              <a:ext cx="2926080" cy="465137"/>
            </a:xfrm>
            <a:prstGeom prst="roundRect">
              <a:avLst/>
            </a:prstGeom>
            <a:solidFill>
              <a:schemeClr val="accent2">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Normal Broadcasts</a:t>
              </a:r>
              <a:endParaRPr lang="en-US" sz="2000" b="0" dirty="0">
                <a:solidFill>
                  <a:schemeClr val="bg1"/>
                </a:solidFill>
              </a:endParaRPr>
            </a:p>
          </p:txBody>
        </p:sp>
        <p:sp>
          <p:nvSpPr>
            <p:cNvPr id="32" name="Rounded Rectangle 31"/>
            <p:cNvSpPr>
              <a:spLocks noChangeArrowheads="1"/>
            </p:cNvSpPr>
            <p:nvPr/>
          </p:nvSpPr>
          <p:spPr bwMode="gray">
            <a:xfrm>
              <a:off x="5264524" y="3382457"/>
              <a:ext cx="2926080" cy="465137"/>
            </a:xfrm>
            <a:prstGeom prst="roundRect">
              <a:avLst/>
            </a:prstGeom>
            <a:solidFill>
              <a:schemeClr val="accent3">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Ordered Broadcasts</a:t>
              </a:r>
              <a:endParaRPr lang="en-US" sz="2000" b="0" dirty="0">
                <a:solidFill>
                  <a:schemeClr val="bg1"/>
                </a:solidFill>
              </a:endParaRPr>
            </a:p>
          </p:txBody>
        </p:sp>
      </p:grpSp>
      <p:sp>
        <p:nvSpPr>
          <p:cNvPr id="8" name="Rectangle 7"/>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376517" y="3236411"/>
            <a:ext cx="8229600" cy="201168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Normal broadcasts(sent with </a:t>
              </a:r>
              <a:r>
                <a:rPr lang="en-US" sz="2000" b="0" dirty="0" err="1" smtClean="0">
                  <a:solidFill>
                    <a:srgbClr val="000000"/>
                  </a:solidFill>
                  <a:cs typeface="Courier New" pitchFamily="49" charset="0"/>
                </a:rPr>
                <a:t>sendBroadcast</a:t>
              </a:r>
              <a:r>
                <a:rPr lang="en-US" sz="2000" b="0" dirty="0" smtClean="0">
                  <a:solidFill>
                    <a:srgbClr val="000000"/>
                  </a:solidFill>
                  <a:cs typeface="Courier New" pitchFamily="49" charset="0"/>
                </a:rPr>
                <a:t>) are completely asynchronous. All receivers of the broadcast are run in an undefined order, often at the same time. This is more efficient, but means that receivers cannot use the result or abort APIs included here.</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2" name="Rectangle 21"/>
          <p:cNvSpPr>
            <a:spLocks noChangeArrowheads="1"/>
          </p:cNvSpPr>
          <p:nvPr/>
        </p:nvSpPr>
        <p:spPr bwMode="gray">
          <a:xfrm>
            <a:off x="3200400" y="2239461"/>
            <a:ext cx="2743200" cy="465137"/>
          </a:xfrm>
          <a:prstGeom prst="rect">
            <a:avLst/>
          </a:prstGeom>
          <a:solidFill>
            <a:schemeClr val="accent2">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Normal Broadcasts</a:t>
            </a:r>
            <a:endParaRPr lang="en-US" sz="2000" b="0" dirty="0">
              <a:solidFill>
                <a:schemeClr val="bg1"/>
              </a:solidFill>
            </a:endParaRPr>
          </a:p>
        </p:txBody>
      </p:sp>
      <p:sp>
        <p:nvSpPr>
          <p:cNvPr id="8" name="Rectangle 7"/>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376517" y="2900236"/>
            <a:ext cx="8229600" cy="3108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Ordered broadcasts(sent with </a:t>
              </a:r>
              <a:r>
                <a:rPr lang="en-US" sz="2000" b="0" dirty="0" err="1" smtClean="0">
                  <a:solidFill>
                    <a:srgbClr val="000000"/>
                  </a:solidFill>
                  <a:cs typeface="Courier New" pitchFamily="49" charset="0"/>
                </a:rPr>
                <a:t>sendOrderedBroadcast</a:t>
              </a:r>
              <a:r>
                <a:rPr lang="en-US" sz="2000" b="0" dirty="0" smtClean="0">
                  <a:solidFill>
                    <a:srgbClr val="000000"/>
                  </a:solidFill>
                  <a:cs typeface="Courier New" pitchFamily="49" charset="0"/>
                </a:rPr>
                <a:t>) are delivered to one receiver at a time. As each receiver executes in turn, it can propagate a result to the next receiver, or it can completely abort the broadcast so that it won't be passed to other receivers. The order receivers run in can be controlled with the </a:t>
              </a:r>
              <a:r>
                <a:rPr lang="en-US" sz="1800" b="0" dirty="0" err="1" smtClean="0">
                  <a:solidFill>
                    <a:prstClr val="black"/>
                  </a:solidFill>
                  <a:latin typeface="Courier New" pitchFamily="49" charset="0"/>
                  <a:cs typeface="Courier New" pitchFamily="49" charset="0"/>
                </a:rPr>
                <a:t>android:priorityattribute</a:t>
              </a:r>
              <a:r>
                <a:rPr lang="en-US" sz="2000" b="0" dirty="0" smtClean="0">
                  <a:solidFill>
                    <a:srgbClr val="000000"/>
                  </a:solidFill>
                  <a:cs typeface="Courier New" pitchFamily="49" charset="0"/>
                </a:rPr>
                <a:t> of the matching intent-filter; receivers with the same priority will be run in an arbitrary order.</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2" name="Rectangle 21"/>
          <p:cNvSpPr>
            <a:spLocks noChangeArrowheads="1"/>
          </p:cNvSpPr>
          <p:nvPr/>
        </p:nvSpPr>
        <p:spPr bwMode="gray">
          <a:xfrm>
            <a:off x="3200400" y="1755369"/>
            <a:ext cx="2743200" cy="465137"/>
          </a:xfrm>
          <a:prstGeom prst="rect">
            <a:avLst/>
          </a:prstGeom>
          <a:solidFill>
            <a:schemeClr val="accent6">
              <a:lumMod val="75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Ordered Broadcasts</a:t>
            </a:r>
            <a:endParaRPr lang="en-US" sz="2000" b="0" dirty="0">
              <a:solidFill>
                <a:schemeClr val="bg1"/>
              </a:solidFill>
            </a:endParaRPr>
          </a:p>
        </p:txBody>
      </p:sp>
      <p:sp>
        <p:nvSpPr>
          <p:cNvPr id="8" name="Rectangle 7"/>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8" name="Group 5"/>
          <p:cNvGrpSpPr/>
          <p:nvPr/>
        </p:nvGrpSpPr>
        <p:grpSpPr>
          <a:xfrm>
            <a:off x="376517" y="3236411"/>
            <a:ext cx="8229600" cy="201168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process that is currently executing a </a:t>
              </a:r>
              <a:r>
                <a:rPr lang="en-US" sz="2000" b="0" dirty="0" err="1" smtClean="0">
                  <a:solidFill>
                    <a:srgbClr val="000000"/>
                  </a:solidFill>
                  <a:cs typeface="Courier New" pitchFamily="49" charset="0"/>
                </a:rPr>
                <a:t>BroadcastReceiver</a:t>
              </a:r>
              <a:r>
                <a:rPr lang="en-US" sz="2000" b="0" dirty="0" smtClean="0">
                  <a:solidFill>
                    <a:srgbClr val="000000"/>
                  </a:solidFill>
                  <a:cs typeface="Courier New" pitchFamily="49" charset="0"/>
                </a:rPr>
                <a:t> (that is, currently running the code in its </a:t>
              </a:r>
              <a:r>
                <a:rPr lang="en-US" sz="1800" b="0" dirty="0" err="1" smtClean="0">
                  <a:solidFill>
                    <a:prstClr val="black"/>
                  </a:solidFill>
                  <a:latin typeface="Courier New" pitchFamily="49" charset="0"/>
                  <a:cs typeface="Courier New" pitchFamily="49" charset="0"/>
                </a:rPr>
                <a:t>onReceive</a:t>
              </a:r>
              <a:r>
                <a:rPr lang="en-US" sz="1800" b="0" dirty="0" smtClean="0">
                  <a:solidFill>
                    <a:prstClr val="black"/>
                  </a:solidFill>
                  <a:latin typeface="Courier New" pitchFamily="49" charset="0"/>
                  <a:cs typeface="Courier New" pitchFamily="49" charset="0"/>
                </a:rPr>
                <a:t>(Context, Intent)method) </a:t>
              </a:r>
              <a:r>
                <a:rPr lang="en-US" sz="2000" b="0" dirty="0" smtClean="0">
                  <a:solidFill>
                    <a:srgbClr val="000000"/>
                  </a:solidFill>
                  <a:cs typeface="Courier New" pitchFamily="49" charset="0"/>
                </a:rPr>
                <a:t>is considered to be a foreground process and will be kept running by the system except under cases of extreme memory pressure.</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Rectangle 10"/>
          <p:cNvSpPr>
            <a:spLocks noChangeArrowheads="1"/>
          </p:cNvSpPr>
          <p:nvPr/>
        </p:nvSpPr>
        <p:spPr bwMode="gray">
          <a:xfrm>
            <a:off x="2514600" y="1474949"/>
            <a:ext cx="4114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Life Cycle</a:t>
            </a:r>
          </a:p>
        </p:txBody>
      </p:sp>
      <p:sp>
        <p:nvSpPr>
          <p:cNvPr id="12" name="Rectangle 11"/>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2" name="Group 5"/>
          <p:cNvGrpSpPr/>
          <p:nvPr/>
        </p:nvGrpSpPr>
        <p:grpSpPr>
          <a:xfrm>
            <a:off x="376517" y="3236411"/>
            <a:ext cx="8229600" cy="155448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Once you return from </a:t>
              </a:r>
              <a:r>
                <a:rPr lang="en-US" sz="1800" b="0" dirty="0" err="1" smtClean="0">
                  <a:solidFill>
                    <a:prstClr val="black"/>
                  </a:solidFill>
                  <a:latin typeface="Courier New" pitchFamily="49" charset="0"/>
                  <a:cs typeface="Courier New" pitchFamily="49" charset="0"/>
                </a:rPr>
                <a:t>onReceive</a:t>
              </a:r>
              <a:r>
                <a:rPr lang="en-US" sz="1800" b="0" dirty="0" smtClean="0">
                  <a:solidFill>
                    <a:prstClr val="black"/>
                  </a:solidFill>
                  <a:latin typeface="Courier New" pitchFamily="49" charset="0"/>
                  <a:cs typeface="Courier New" pitchFamily="49" charset="0"/>
                </a:rPr>
                <a:t>()</a:t>
              </a:r>
              <a:r>
                <a:rPr lang="en-US" sz="2000" b="0" dirty="0" smtClean="0">
                  <a:solidFill>
                    <a:srgbClr val="000000"/>
                  </a:solidFill>
                  <a:cs typeface="Courier New" pitchFamily="49" charset="0"/>
                </a:rPr>
                <a:t>, the </a:t>
              </a:r>
              <a:r>
                <a:rPr lang="en-US" sz="2000" b="0" dirty="0" err="1" smtClean="0">
                  <a:solidFill>
                    <a:srgbClr val="000000"/>
                  </a:solidFill>
                  <a:cs typeface="Courier New" pitchFamily="49" charset="0"/>
                </a:rPr>
                <a:t>BroadcastReceiver</a:t>
              </a:r>
              <a:r>
                <a:rPr lang="en-US" sz="2000" b="0" dirty="0" smtClean="0">
                  <a:solidFill>
                    <a:srgbClr val="000000"/>
                  </a:solidFill>
                  <a:cs typeface="Courier New" pitchFamily="49" charset="0"/>
                </a:rPr>
                <a:t> is no longer active, and its hosting process is only as important as any other application components that are running in it.</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8" name="Rectangle 7"/>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12" name="Rectangle 11"/>
          <p:cNvSpPr>
            <a:spLocks noChangeArrowheads="1"/>
          </p:cNvSpPr>
          <p:nvPr/>
        </p:nvSpPr>
        <p:spPr bwMode="gray">
          <a:xfrm>
            <a:off x="2514600" y="1474949"/>
            <a:ext cx="4114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Life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2" name="Group 5"/>
          <p:cNvGrpSpPr/>
          <p:nvPr/>
        </p:nvGrpSpPr>
        <p:grpSpPr>
          <a:xfrm>
            <a:off x="376517" y="3236411"/>
            <a:ext cx="8229600" cy="164592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This means that for longer-running operations you will often use a Service in conjunction with a </a:t>
              </a:r>
              <a:r>
                <a:rPr lang="en-US" sz="2000" b="0" dirty="0" err="1" smtClean="0">
                  <a:solidFill>
                    <a:srgbClr val="000000"/>
                  </a:solidFill>
                  <a:cs typeface="Courier New" pitchFamily="49" charset="0"/>
                </a:rPr>
                <a:t>BroadcastReceiver</a:t>
              </a:r>
              <a:r>
                <a:rPr lang="en-US" sz="2000" b="0" dirty="0" smtClean="0">
                  <a:solidFill>
                    <a:srgbClr val="000000"/>
                  </a:solidFill>
                  <a:cs typeface="Courier New" pitchFamily="49" charset="0"/>
                </a:rPr>
                <a:t> to keep the containing process active for the entire time of your operation.</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8" name="Rectangle 7"/>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12" name="Rectangle 11"/>
          <p:cNvSpPr>
            <a:spLocks noChangeArrowheads="1"/>
          </p:cNvSpPr>
          <p:nvPr/>
        </p:nvSpPr>
        <p:spPr bwMode="gray">
          <a:xfrm>
            <a:off x="2514600" y="1474949"/>
            <a:ext cx="4114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Life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1" name="Rectangle 10"/>
          <p:cNvSpPr>
            <a:spLocks noChangeArrowheads="1"/>
          </p:cNvSpPr>
          <p:nvPr/>
        </p:nvSpPr>
        <p:spPr bwMode="gray">
          <a:xfrm>
            <a:off x="1005840" y="1474949"/>
            <a:ext cx="71323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Example: Intercept Arriving </a:t>
            </a:r>
            <a:r>
              <a:rPr lang="en-US" sz="2000" b="0" dirty="0" err="1" smtClean="0"/>
              <a:t>SMS</a:t>
            </a:r>
            <a:endParaRPr lang="en-US" sz="2000" b="0" dirty="0" smtClean="0"/>
          </a:p>
        </p:txBody>
      </p:sp>
      <p:sp>
        <p:nvSpPr>
          <p:cNvPr id="8" name="TextBox 7"/>
          <p:cNvSpPr txBox="1"/>
          <p:nvPr/>
        </p:nvSpPr>
        <p:spPr>
          <a:xfrm>
            <a:off x="274320" y="2338297"/>
            <a:ext cx="8595360" cy="3360920"/>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a:t>
            </a:r>
            <a:r>
              <a:rPr lang="en-US" sz="1800" b="0" dirty="0" err="1" smtClean="0">
                <a:solidFill>
                  <a:prstClr val="black"/>
                </a:solidFill>
                <a:latin typeface="Courier New" pitchFamily="49" charset="0"/>
                <a:cs typeface="Courier New" pitchFamily="49" charset="0"/>
              </a:rPr>
              <a:t>matos.broadcastreceiver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android.content.BroadcastReceiver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android.content.Context</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android.content.IntentFilter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android.util.Log</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MySMSMailBoxextends</a:t>
            </a:r>
            <a:r>
              <a:rPr lang="en-US" sz="1800" b="0" dirty="0" smtClean="0">
                <a:solidFill>
                  <a:prstClr val="black"/>
                </a:solidFill>
                <a:latin typeface="Courier New" pitchFamily="49" charset="0"/>
                <a:cs typeface="Courier New" pitchFamily="49" charset="0"/>
              </a:rPr>
              <a:t> Activity {</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intercepts reception of new text-messages</a:t>
            </a:r>
          </a:p>
        </p:txBody>
      </p:sp>
      <p:sp>
        <p:nvSpPr>
          <p:cNvPr id="6" name="Rectangle 5"/>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338297"/>
            <a:ext cx="8595360" cy="397031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define instance of local broadcast receiver</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MySMSMailBoxReceivermySmsReceiver</a:t>
            </a:r>
            <a:r>
              <a:rPr lang="en-US" sz="1800" b="0" dirty="0" smtClean="0">
                <a:solidFill>
                  <a:prstClr val="black"/>
                </a:solidFill>
                <a:latin typeface="Courier New" pitchFamily="49" charset="0"/>
                <a:cs typeface="Courier New" pitchFamily="49" charset="0"/>
              </a:rPr>
              <a:t>= new </a:t>
            </a:r>
            <a:r>
              <a:rPr lang="en-US" sz="1800" b="0" dirty="0" err="1" smtClean="0">
                <a:solidFill>
                  <a:prstClr val="black"/>
                </a:solidFill>
                <a:latin typeface="Courier New" pitchFamily="49" charset="0"/>
                <a:cs typeface="Courier New" pitchFamily="49" charset="0"/>
              </a:rPr>
              <a:t>MySMSMailBoxReceiver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receiver's filter will accept event: ...</a:t>
            </a:r>
            <a:r>
              <a:rPr lang="en-US" sz="1800" b="0" dirty="0" err="1" smtClean="0">
                <a:solidFill>
                  <a:prstClr val="black"/>
                </a:solidFill>
                <a:latin typeface="Courier New" pitchFamily="49" charset="0"/>
                <a:cs typeface="Courier New" pitchFamily="49" charset="0"/>
              </a:rPr>
              <a:t>SMS_RECEIVED</a:t>
            </a: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IntentFilterfilter</a:t>
            </a:r>
            <a:r>
              <a:rPr lang="en-US" sz="1800" b="0" dirty="0" smtClean="0">
                <a:solidFill>
                  <a:prstClr val="black"/>
                </a:solidFill>
                <a:latin typeface="Courier New" pitchFamily="49" charset="0"/>
                <a:cs typeface="Courier New" pitchFamily="49" charset="0"/>
              </a:rPr>
              <a:t> = new </a:t>
            </a:r>
            <a:r>
              <a:rPr lang="en-US" sz="1800" b="0" dirty="0" err="1" smtClean="0">
                <a:solidFill>
                  <a:prstClr val="black"/>
                </a:solidFill>
                <a:latin typeface="Courier New" pitchFamily="49" charset="0"/>
                <a:cs typeface="Courier New" pitchFamily="49" charset="0"/>
              </a:rPr>
              <a:t>IntentFilter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android.provider.Telephony.SMS_RECEIVED</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tell Android OS this receiver is ready to go</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registerReceiver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mySmsReceiver</a:t>
            </a:r>
            <a:r>
              <a:rPr lang="en-US" sz="1800" b="0" dirty="0" smtClean="0">
                <a:solidFill>
                  <a:prstClr val="black"/>
                </a:solidFill>
                <a:latin typeface="Courier New" pitchFamily="49" charset="0"/>
                <a:cs typeface="Courier New" pitchFamily="49" charset="0"/>
              </a:rPr>
              <a:t>, filter);}</a:t>
            </a:r>
          </a:p>
        </p:txBody>
      </p:sp>
      <p:sp>
        <p:nvSpPr>
          <p:cNvPr id="6" name="Rectangle 5"/>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7" name="Rectangle 6"/>
          <p:cNvSpPr>
            <a:spLocks noChangeArrowheads="1"/>
          </p:cNvSpPr>
          <p:nvPr/>
        </p:nvSpPr>
        <p:spPr bwMode="gray">
          <a:xfrm>
            <a:off x="1005840" y="1474949"/>
            <a:ext cx="71323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Example: Intercept Arriving </a:t>
            </a:r>
            <a:r>
              <a:rPr lang="en-US" sz="2000" b="0" dirty="0" err="1" smtClean="0"/>
              <a:t>SMS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338297"/>
            <a:ext cx="8595360" cy="3637919"/>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this is the custom made broadcast receiver. Its </a:t>
            </a:r>
            <a:r>
              <a:rPr lang="en-US" sz="1800" b="0" dirty="0" err="1" smtClean="0">
                <a:solidFill>
                  <a:prstClr val="black"/>
                </a:solidFill>
                <a:latin typeface="Courier New" pitchFamily="49" charset="0"/>
                <a:cs typeface="Courier New" pitchFamily="49" charset="0"/>
              </a:rPr>
              <a:t>onReceivemethod</a:t>
            </a: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is fired when the filter matches the </a:t>
            </a:r>
            <a:r>
              <a:rPr lang="en-US" sz="1800" b="0" dirty="0" err="1" smtClean="0">
                <a:solidFill>
                  <a:prstClr val="black"/>
                </a:solidFill>
                <a:latin typeface="Courier New" pitchFamily="49" charset="0"/>
                <a:cs typeface="Courier New" pitchFamily="49" charset="0"/>
              </a:rPr>
              <a:t>SMS_RECEIVED</a:t>
            </a:r>
            <a:r>
              <a:rPr lang="en-US" sz="1800" b="0" dirty="0" smtClean="0">
                <a:solidFill>
                  <a:prstClr val="black"/>
                </a:solidFill>
                <a:latin typeface="Courier New" pitchFamily="49" charset="0"/>
                <a:cs typeface="Courier New" pitchFamily="49" charset="0"/>
              </a:rPr>
              <a:t> event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MySMSMailBoxReceiverextendsBroadcastReceiver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static final String tag = "&lt;&lt;&lt; </a:t>
            </a:r>
            <a:r>
              <a:rPr lang="en-US" sz="1800" b="0" dirty="0" err="1" smtClean="0">
                <a:solidFill>
                  <a:prstClr val="black"/>
                </a:solidFill>
                <a:latin typeface="Courier New" pitchFamily="49" charset="0"/>
                <a:cs typeface="Courier New" pitchFamily="49" charset="0"/>
              </a:rPr>
              <a:t>MySMSMailBox</a:t>
            </a:r>
            <a:r>
              <a:rPr lang="en-US" sz="1800" b="0" dirty="0" smtClean="0">
                <a:solidFill>
                  <a:prstClr val="black"/>
                </a:solidFill>
                <a:latin typeface="Courier New" pitchFamily="49" charset="0"/>
                <a:cs typeface="Courier New" pitchFamily="49" charset="0"/>
              </a:rPr>
              <a:t>&gt;&gt;&gt;";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onReceive</a:t>
            </a:r>
            <a:r>
              <a:rPr lang="en-US" sz="1800" b="0" dirty="0" smtClean="0">
                <a:solidFill>
                  <a:prstClr val="black"/>
                </a:solidFill>
                <a:latin typeface="Courier New" pitchFamily="49" charset="0"/>
                <a:cs typeface="Courier New" pitchFamily="49" charset="0"/>
              </a:rPr>
              <a:t>(Context </a:t>
            </a:r>
            <a:r>
              <a:rPr lang="en-US" sz="1800" b="0" dirty="0" err="1" smtClean="0">
                <a:solidFill>
                  <a:prstClr val="black"/>
                </a:solidFill>
                <a:latin typeface="Courier New" pitchFamily="49" charset="0"/>
                <a:cs typeface="Courier New" pitchFamily="49" charset="0"/>
              </a:rPr>
              <a:t>context</a:t>
            </a:r>
            <a:r>
              <a:rPr lang="en-US" sz="1800" b="0" dirty="0" smtClean="0">
                <a:solidFill>
                  <a:prstClr val="black"/>
                </a:solidFill>
                <a:latin typeface="Courier New" pitchFamily="49" charset="0"/>
                <a:cs typeface="Courier New" pitchFamily="49" charset="0"/>
              </a:rPr>
              <a:t>, Intent </a:t>
            </a:r>
            <a:r>
              <a:rPr lang="en-US" sz="1800" b="0" dirty="0" err="1" smtClean="0">
                <a:solidFill>
                  <a:prstClr val="black"/>
                </a:solidFill>
                <a:latin typeface="Courier New" pitchFamily="49" charset="0"/>
                <a:cs typeface="Courier New" pitchFamily="49" charset="0"/>
              </a:rPr>
              <a:t>intent</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Log.i</a:t>
            </a:r>
            <a:r>
              <a:rPr lang="en-US" sz="1800" b="0" dirty="0" smtClean="0">
                <a:solidFill>
                  <a:prstClr val="black"/>
                </a:solidFill>
                <a:latin typeface="Courier New" pitchFamily="49" charset="0"/>
                <a:cs typeface="Courier New" pitchFamily="49" charset="0"/>
              </a:rPr>
              <a:t>(tag, "</a:t>
            </a:r>
            <a:r>
              <a:rPr lang="en-US" sz="1800" b="0" dirty="0" err="1" smtClean="0">
                <a:solidFill>
                  <a:prstClr val="black"/>
                </a:solidFill>
                <a:latin typeface="Courier New" pitchFamily="49" charset="0"/>
                <a:cs typeface="Courier New" pitchFamily="49" charset="0"/>
              </a:rPr>
              <a:t>onReceive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checking global event signaling arrival of text-message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if (</a:t>
            </a:r>
            <a:r>
              <a:rPr lang="en-US" sz="1800" b="0" dirty="0" err="1" smtClean="0">
                <a:solidFill>
                  <a:prstClr val="black"/>
                </a:solidFill>
                <a:latin typeface="Courier New" pitchFamily="49" charset="0"/>
                <a:cs typeface="Courier New" pitchFamily="49" charset="0"/>
              </a:rPr>
              <a:t>intent.getAction</a:t>
            </a:r>
            <a:r>
              <a:rPr lang="en-US" sz="1800" b="0" dirty="0" smtClean="0">
                <a:solidFill>
                  <a:prstClr val="black"/>
                </a:solidFill>
                <a:latin typeface="Courier New" pitchFamily="49" charset="0"/>
                <a:cs typeface="Courier New" pitchFamily="49" charset="0"/>
              </a:rPr>
              <a:t>().equals(</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android.provider.Telephony.SMS_RECEIVED</a:t>
            </a:r>
            <a:r>
              <a:rPr lang="en-US" sz="1800" b="0" dirty="0" smtClean="0">
                <a:solidFill>
                  <a:prstClr val="black"/>
                </a:solidFill>
                <a:latin typeface="Courier New" pitchFamily="49" charset="0"/>
                <a:cs typeface="Courier New" pitchFamily="49" charset="0"/>
              </a:rPr>
              <a:t>")) {</a:t>
            </a:r>
          </a:p>
        </p:txBody>
      </p:sp>
      <p:sp>
        <p:nvSpPr>
          <p:cNvPr id="6" name="Rectangle 5"/>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7" name="Rectangle 6"/>
          <p:cNvSpPr>
            <a:spLocks noChangeArrowheads="1"/>
          </p:cNvSpPr>
          <p:nvPr/>
        </p:nvSpPr>
        <p:spPr bwMode="gray">
          <a:xfrm>
            <a:off x="1005840" y="1474949"/>
            <a:ext cx="71323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Example: Intercept Arriving </a:t>
            </a:r>
            <a:r>
              <a:rPr lang="en-US" sz="2000" b="0" dirty="0" err="1" smtClean="0"/>
              <a:t>SMS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338297"/>
            <a:ext cx="8595360" cy="2363724"/>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Log.i</a:t>
            </a:r>
            <a:r>
              <a:rPr lang="en-US" sz="1800" b="0" dirty="0" smtClean="0">
                <a:solidFill>
                  <a:prstClr val="black"/>
                </a:solidFill>
                <a:latin typeface="Courier New" pitchFamily="49" charset="0"/>
                <a:cs typeface="Courier New" pitchFamily="49" charset="0"/>
              </a:rPr>
              <a:t>(tag, "Found our </a:t>
            </a:r>
            <a:r>
              <a:rPr lang="en-US" sz="1800" b="0" dirty="0" err="1" smtClean="0">
                <a:solidFill>
                  <a:prstClr val="black"/>
                </a:solidFill>
                <a:latin typeface="Courier New" pitchFamily="49" charset="0"/>
                <a:cs typeface="Courier New" pitchFamily="49" charset="0"/>
              </a:rPr>
              <a:t>SMS</a:t>
            </a:r>
            <a:r>
              <a:rPr lang="en-US" sz="1800" b="0" dirty="0" smtClean="0">
                <a:solidFill>
                  <a:prstClr val="black"/>
                </a:solidFill>
                <a:latin typeface="Courier New" pitchFamily="49" charset="0"/>
                <a:cs typeface="Courier New" pitchFamily="49" charset="0"/>
              </a:rPr>
              <a:t> Event!");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you have intercepted the </a:t>
            </a:r>
            <a:r>
              <a:rPr lang="en-US" sz="1800" b="0" dirty="0" err="1" smtClean="0">
                <a:solidFill>
                  <a:prstClr val="black"/>
                </a:solidFill>
                <a:latin typeface="Courier New" pitchFamily="49" charset="0"/>
                <a:cs typeface="Courier New" pitchFamily="49" charset="0"/>
              </a:rPr>
              <a:t>SMS</a:t>
            </a: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do something interesting with it. Bye!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onReceive</a:t>
            </a: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BroadcastReceiver</a:t>
            </a: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
        <p:nvSpPr>
          <p:cNvPr id="6" name="Rectangle 5"/>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7" name="Rectangle 6"/>
          <p:cNvSpPr>
            <a:spLocks noChangeArrowheads="1"/>
          </p:cNvSpPr>
          <p:nvPr/>
        </p:nvSpPr>
        <p:spPr bwMode="gray">
          <a:xfrm>
            <a:off x="1005840" y="1474949"/>
            <a:ext cx="71323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Example: Intercept Arriving </a:t>
            </a:r>
            <a:r>
              <a:rPr lang="en-US" sz="2000" b="0" dirty="0" err="1" smtClean="0"/>
              <a:t>SMS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885825"/>
            <a:ext cx="32004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Intents &amp; </a:t>
            </a:r>
            <a:r>
              <a:rPr lang="en-US" sz="2000" b="0" dirty="0" err="1" smtClean="0"/>
              <a:t>IntentFilters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1999284"/>
            <a:ext cx="5303520" cy="64008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Intent is a declaration of need.</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8"/>
          <p:cNvGrpSpPr/>
          <p:nvPr/>
        </p:nvGrpSpPr>
        <p:grpSpPr>
          <a:xfrm>
            <a:off x="411480" y="3291025"/>
            <a:ext cx="5303520" cy="822960"/>
            <a:chOff x="1066803" y="1711182"/>
            <a:chExt cx="7038111" cy="914923"/>
          </a:xfrm>
        </p:grpSpPr>
        <p:sp>
          <p:nvSpPr>
            <p:cNvPr id="10" name="Rectangle 9"/>
            <p:cNvSpPr/>
            <p:nvPr/>
          </p:nvSpPr>
          <p:spPr>
            <a:xfrm>
              <a:off x="1066803" y="1711182"/>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Intent is made up of various pieces including:</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TextBox 13"/>
          <p:cNvSpPr txBox="1"/>
          <p:nvPr/>
        </p:nvSpPr>
        <p:spPr>
          <a:xfrm>
            <a:off x="411479" y="4123544"/>
            <a:ext cx="5303520" cy="1737360"/>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Desired action or service,</a:t>
            </a:r>
          </a:p>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Data, and</a:t>
            </a:r>
          </a:p>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Category of component that should handle the intent and instructions on how to launch a target activity</a:t>
            </a:r>
          </a:p>
        </p:txBody>
      </p:sp>
      <p:pic>
        <p:nvPicPr>
          <p:cNvPr id="19" name="Picture 18" descr="intents2-209x300.jpg"/>
          <p:cNvPicPr>
            <a:picLocks noChangeAspect="1"/>
          </p:cNvPicPr>
          <p:nvPr/>
        </p:nvPicPr>
        <p:blipFill>
          <a:blip r:embed="rId2"/>
          <a:stretch>
            <a:fillRect/>
          </a:stretch>
        </p:blipFill>
        <p:spPr>
          <a:xfrm>
            <a:off x="6575331" y="2457449"/>
            <a:ext cx="1990725" cy="2857500"/>
          </a:xfrm>
          <a:prstGeom prst="rect">
            <a:avLst/>
          </a:prstGeom>
          <a:ln>
            <a:solidFill>
              <a:schemeClr val="bg1">
                <a:lumMod val="8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pic>
        <p:nvPicPr>
          <p:cNvPr id="52226" name="Picture 2"/>
          <p:cNvPicPr>
            <a:picLocks noChangeAspect="1" noChangeArrowheads="1"/>
          </p:cNvPicPr>
          <p:nvPr/>
        </p:nvPicPr>
        <p:blipFill>
          <a:blip r:embed="rId2"/>
          <a:srcRect/>
          <a:stretch>
            <a:fillRect/>
          </a:stretch>
        </p:blipFill>
        <p:spPr bwMode="auto">
          <a:xfrm>
            <a:off x="1022668" y="2232212"/>
            <a:ext cx="7098664" cy="4092822"/>
          </a:xfrm>
          <a:prstGeom prst="rect">
            <a:avLst/>
          </a:prstGeom>
          <a:noFill/>
          <a:ln w="9525">
            <a:solidFill>
              <a:schemeClr val="bg1">
                <a:lumMod val="85000"/>
              </a:schemeClr>
            </a:solidFill>
            <a:miter lim="800000"/>
            <a:headEnd/>
            <a:tailEnd/>
          </a:ln>
          <a:effectLst/>
        </p:spPr>
      </p:pic>
      <p:sp>
        <p:nvSpPr>
          <p:cNvPr id="6" name="Rectangle 5"/>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7" name="Rectangle 6"/>
          <p:cNvSpPr>
            <a:spLocks noChangeArrowheads="1"/>
          </p:cNvSpPr>
          <p:nvPr/>
        </p:nvSpPr>
        <p:spPr bwMode="gray">
          <a:xfrm>
            <a:off x="1005840" y="1474949"/>
            <a:ext cx="71323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Example: Intercept Arriving </a:t>
            </a:r>
            <a:r>
              <a:rPr lang="en-US" sz="2000" b="0" dirty="0" err="1" smtClean="0"/>
              <a:t>SMS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6" name="TextBox 5"/>
          <p:cNvSpPr txBox="1"/>
          <p:nvPr/>
        </p:nvSpPr>
        <p:spPr>
          <a:xfrm>
            <a:off x="274320" y="2338297"/>
            <a:ext cx="8595360" cy="391491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a:t>
            </a:r>
            <a:r>
              <a:rPr lang="en-US" sz="1800" b="0" dirty="0" err="1" smtClean="0">
                <a:solidFill>
                  <a:prstClr val="black"/>
                </a:solidFill>
                <a:latin typeface="Courier New" pitchFamily="49" charset="0"/>
                <a:cs typeface="Courier New" pitchFamily="49" charset="0"/>
              </a:rPr>
              <a:t>matos.broadcastreceiver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android:versionCode</a:t>
            </a:r>
            <a:r>
              <a:rPr lang="en-US" sz="1800" b="0" dirty="0" smtClean="0">
                <a:solidFill>
                  <a:prstClr val="black"/>
                </a:solidFill>
                <a:latin typeface="Courier New" pitchFamily="49" charset="0"/>
                <a:cs typeface="Courier New" pitchFamily="49" charset="0"/>
              </a:rPr>
              <a:t>="1"</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android:versionName</a:t>
            </a:r>
            <a:r>
              <a:rPr lang="en-US" sz="1800" b="0" dirty="0" smtClean="0">
                <a:solidFill>
                  <a:prstClr val="black"/>
                </a:solidFill>
                <a:latin typeface="Courier New" pitchFamily="49" charset="0"/>
                <a:cs typeface="Courier New" pitchFamily="49" charset="0"/>
              </a:rPr>
              <a:t>="1.0"&gt;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/icon" </a:t>
            </a: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MySMSMailBox</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a:t>
            </a:r>
          </a:p>
        </p:txBody>
      </p:sp>
      <p:sp>
        <p:nvSpPr>
          <p:cNvPr id="7" name="Rectangle 6"/>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8" name="Rectangle 7"/>
          <p:cNvSpPr>
            <a:spLocks noChangeArrowheads="1"/>
          </p:cNvSpPr>
          <p:nvPr/>
        </p:nvSpPr>
        <p:spPr bwMode="gray">
          <a:xfrm>
            <a:off x="1005840" y="1474949"/>
            <a:ext cx="71323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Example: Intercept Arriving </a:t>
            </a:r>
            <a:r>
              <a:rPr lang="en-US" sz="2000" b="0" dirty="0" err="1" smtClean="0"/>
              <a:t>SMS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6" name="TextBox 5"/>
          <p:cNvSpPr txBox="1"/>
          <p:nvPr/>
        </p:nvSpPr>
        <p:spPr>
          <a:xfrm>
            <a:off x="274320" y="2338297"/>
            <a:ext cx="8595360" cy="397031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&lt;uses-permission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android.permission.RECEIVE_SMS</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&lt;receiver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MySMSMailBoxReceiver</a:t>
            </a:r>
            <a:r>
              <a:rPr lang="en-US" sz="1800" b="0" dirty="0" smtClean="0">
                <a:solidFill>
                  <a:prstClr val="black"/>
                </a:solidFill>
                <a:latin typeface="Courier New" pitchFamily="49" charset="0"/>
                <a:cs typeface="Courier New" pitchFamily="49" charset="0"/>
              </a:rPr>
              <a:t>" &gt;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android.provider.Telephony.SMS_RECEIVED</a:t>
            </a:r>
            <a:r>
              <a:rPr lang="en-US" sz="1800" b="0" dirty="0" smtClean="0">
                <a:solidFill>
                  <a:prstClr val="black"/>
                </a:solidFill>
                <a:latin typeface="Courier New" pitchFamily="49" charset="0"/>
                <a:cs typeface="Courier New" pitchFamily="49" charset="0"/>
              </a:rPr>
              <a:t>"/&gt;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 &lt;/receiver&gt;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a:t>
            </a:r>
            <a:r>
              <a:rPr lang="en-US" sz="1800" b="0" dirty="0" err="1" smtClean="0">
                <a:solidFill>
                  <a:prstClr val="black"/>
                </a:solidFill>
                <a:latin typeface="Courier New" pitchFamily="49" charset="0"/>
                <a:cs typeface="Courier New" pitchFamily="49" charset="0"/>
              </a:rPr>
              <a:t>sdkandroid:minSdkVersion</a:t>
            </a:r>
            <a:r>
              <a:rPr lang="en-US" sz="1800" b="0" dirty="0" smtClean="0">
                <a:solidFill>
                  <a:prstClr val="black"/>
                </a:solidFill>
                <a:latin typeface="Courier New" pitchFamily="49" charset="0"/>
                <a:cs typeface="Courier New" pitchFamily="49" charset="0"/>
              </a:rPr>
              <a:t>="3" /&gt; &lt;/manifest&gt;</a:t>
            </a:r>
          </a:p>
        </p:txBody>
      </p:sp>
      <p:sp>
        <p:nvSpPr>
          <p:cNvPr id="7" name="Rectangle 6"/>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Broadcast Receiver</a:t>
            </a:r>
            <a:endParaRPr lang="en-US" sz="2000" b="0" dirty="0"/>
          </a:p>
        </p:txBody>
      </p:sp>
      <p:sp>
        <p:nvSpPr>
          <p:cNvPr id="8" name="Rectangle 7"/>
          <p:cNvSpPr>
            <a:spLocks noChangeArrowheads="1"/>
          </p:cNvSpPr>
          <p:nvPr/>
        </p:nvSpPr>
        <p:spPr bwMode="gray">
          <a:xfrm>
            <a:off x="1005840" y="1474949"/>
            <a:ext cx="71323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Broadcast Receiver Example: Intercept Arriving </a:t>
            </a:r>
            <a:r>
              <a:rPr lang="en-US" sz="2000" b="0" dirty="0" err="1" smtClean="0"/>
              <a:t>SMS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7" name="Group 5"/>
          <p:cNvGrpSpPr/>
          <p:nvPr/>
        </p:nvGrpSpPr>
        <p:grpSpPr>
          <a:xfrm>
            <a:off x="376517" y="1824476"/>
            <a:ext cx="8229600" cy="11887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Content providers store and retrieve data and make it accessible to all applications.</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5"/>
          <p:cNvGrpSpPr/>
          <p:nvPr/>
        </p:nvGrpSpPr>
        <p:grpSpPr>
          <a:xfrm>
            <a:off x="376517" y="3310376"/>
            <a:ext cx="822960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They are the only way to share data across Android applications. There's no common storage area that all Android packages can access.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5"/>
          <p:cNvGrpSpPr/>
          <p:nvPr/>
        </p:nvGrpSpPr>
        <p:grpSpPr>
          <a:xfrm>
            <a:off x="376517" y="4796275"/>
            <a:ext cx="8229600" cy="118872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Android ships with a number of content providers for common data types (audio, video, images, personal contact information, and so on).</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2" name="Group 5"/>
          <p:cNvGrpSpPr/>
          <p:nvPr/>
        </p:nvGrpSpPr>
        <p:grpSpPr>
          <a:xfrm>
            <a:off x="376517" y="1568983"/>
            <a:ext cx="8229600" cy="11887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Content Providers are a data layer providing data abstraction for its clients and centralizing storage and retrieval routines in a single place.</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5"/>
          <p:cNvGrpSpPr/>
          <p:nvPr/>
        </p:nvGrpSpPr>
        <p:grpSpPr>
          <a:xfrm>
            <a:off x="376517" y="3088500"/>
            <a:ext cx="822960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Content Provider may provide data to an Activity or Service in the same application’s space as well as an Activity or Service contained in other applications.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5"/>
          <p:cNvGrpSpPr/>
          <p:nvPr/>
        </p:nvGrpSpPr>
        <p:grpSpPr>
          <a:xfrm>
            <a:off x="376517" y="4608017"/>
            <a:ext cx="8229600" cy="155448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Content Provider may use any form of data storage mechanism available on the Android platform, including files, </a:t>
              </a:r>
              <a:r>
                <a:rPr lang="en-US" sz="2000" b="0" dirty="0" err="1" smtClean="0">
                  <a:solidFill>
                    <a:srgbClr val="000000"/>
                  </a:solidFill>
                  <a:cs typeface="Courier New" pitchFamily="49" charset="0"/>
                </a:rPr>
                <a:t>SQLite</a:t>
              </a:r>
              <a:r>
                <a:rPr lang="en-US" sz="2000" b="0" dirty="0" smtClean="0">
                  <a:solidFill>
                    <a:srgbClr val="000000"/>
                  </a:solidFill>
                  <a:cs typeface="Courier New" pitchFamily="49" charset="0"/>
                </a:rPr>
                <a:t> databases, or even a memory-based hash map if data persistence is not required.</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14"/>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8" name="Rectangle 17"/>
          <p:cNvSpPr/>
          <p:nvPr/>
        </p:nvSpPr>
        <p:spPr>
          <a:xfrm>
            <a:off x="1358152" y="3536574"/>
            <a:ext cx="3684494" cy="1596841"/>
          </a:xfrm>
          <a:prstGeom prst="rect">
            <a:avLst/>
          </a:prstGeom>
          <a:solidFill>
            <a:schemeClr val="accent5">
              <a:lumMod val="20000"/>
              <a:lumOff val="80000"/>
              <a:alpha val="3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err="1" smtClean="0"/>
          </a:p>
        </p:txBody>
      </p:sp>
      <p:sp>
        <p:nvSpPr>
          <p:cNvPr id="19" name="Rectangle 18"/>
          <p:cNvSpPr/>
          <p:nvPr/>
        </p:nvSpPr>
        <p:spPr>
          <a:xfrm>
            <a:off x="5472954" y="3818965"/>
            <a:ext cx="1922928" cy="968188"/>
          </a:xfrm>
          <a:prstGeom prst="rect">
            <a:avLst/>
          </a:prstGeom>
          <a:solidFill>
            <a:schemeClr val="accent5">
              <a:lumMod val="20000"/>
              <a:lumOff val="80000"/>
              <a:alpha val="3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err="1" smtClean="0"/>
          </a:p>
        </p:txBody>
      </p:sp>
      <p:sp>
        <p:nvSpPr>
          <p:cNvPr id="20" name="Flowchart: Magnetic Disk 19"/>
          <p:cNvSpPr/>
          <p:nvPr/>
        </p:nvSpPr>
        <p:spPr>
          <a:xfrm>
            <a:off x="1089211" y="5257801"/>
            <a:ext cx="927847" cy="109728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t>SQLite</a:t>
            </a:r>
            <a:endParaRPr lang="en-US" sz="1400" dirty="0" smtClean="0"/>
          </a:p>
        </p:txBody>
      </p:sp>
      <p:sp>
        <p:nvSpPr>
          <p:cNvPr id="21" name="Flowchart: Magnetic Disk 20"/>
          <p:cNvSpPr/>
          <p:nvPr/>
        </p:nvSpPr>
        <p:spPr>
          <a:xfrm>
            <a:off x="2736475" y="5257801"/>
            <a:ext cx="927847" cy="109728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Data File</a:t>
            </a:r>
          </a:p>
        </p:txBody>
      </p:sp>
      <p:sp>
        <p:nvSpPr>
          <p:cNvPr id="22" name="Flowchart: Magnetic Disk 21"/>
          <p:cNvSpPr/>
          <p:nvPr/>
        </p:nvSpPr>
        <p:spPr>
          <a:xfrm>
            <a:off x="4383740" y="5257801"/>
            <a:ext cx="927847" cy="109728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XML</a:t>
            </a:r>
          </a:p>
        </p:txBody>
      </p:sp>
      <p:sp>
        <p:nvSpPr>
          <p:cNvPr id="23" name="Flowchart: Magnetic Disk 22"/>
          <p:cNvSpPr/>
          <p:nvPr/>
        </p:nvSpPr>
        <p:spPr>
          <a:xfrm>
            <a:off x="6145305" y="5257801"/>
            <a:ext cx="1761566" cy="109728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Virtual Connection To Remote Store</a:t>
            </a:r>
          </a:p>
        </p:txBody>
      </p:sp>
      <p:sp>
        <p:nvSpPr>
          <p:cNvPr id="15" name="Rectangle 14"/>
          <p:cNvSpPr/>
          <p:nvPr/>
        </p:nvSpPr>
        <p:spPr>
          <a:xfrm>
            <a:off x="3603808" y="2474254"/>
            <a:ext cx="2433916" cy="927850"/>
          </a:xfrm>
          <a:prstGeom prst="rect">
            <a:avLst/>
          </a:prstGeom>
          <a:solidFill>
            <a:schemeClr val="accent5">
              <a:lumMod val="20000"/>
              <a:lumOff val="80000"/>
              <a:alpha val="3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smtClean="0"/>
          </a:p>
        </p:txBody>
      </p:sp>
      <p:sp>
        <p:nvSpPr>
          <p:cNvPr id="24" name="Rectangle 23"/>
          <p:cNvSpPr/>
          <p:nvPr/>
        </p:nvSpPr>
        <p:spPr>
          <a:xfrm>
            <a:off x="4282884" y="2837325"/>
            <a:ext cx="107576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0" dirty="0" smtClean="0"/>
              <a:t>Activity 3.1</a:t>
            </a:r>
          </a:p>
        </p:txBody>
      </p:sp>
      <p:sp>
        <p:nvSpPr>
          <p:cNvPr id="25" name="TextBox 24"/>
          <p:cNvSpPr txBox="1"/>
          <p:nvPr/>
        </p:nvSpPr>
        <p:spPr>
          <a:xfrm>
            <a:off x="3898078" y="2514596"/>
            <a:ext cx="1845377" cy="246221"/>
          </a:xfrm>
          <a:prstGeom prst="rect">
            <a:avLst/>
          </a:prstGeom>
          <a:noFill/>
        </p:spPr>
        <p:txBody>
          <a:bodyPr wrap="none" rtlCol="0">
            <a:spAutoFit/>
          </a:bodyPr>
          <a:lstStyle/>
          <a:p>
            <a:r>
              <a:rPr lang="en-US" dirty="0" smtClean="0"/>
              <a:t>Android Application #3</a:t>
            </a:r>
          </a:p>
        </p:txBody>
      </p:sp>
      <p:sp>
        <p:nvSpPr>
          <p:cNvPr id="26" name="TextBox 25"/>
          <p:cNvSpPr txBox="1"/>
          <p:nvPr/>
        </p:nvSpPr>
        <p:spPr>
          <a:xfrm>
            <a:off x="2277711" y="3576916"/>
            <a:ext cx="1845377" cy="246221"/>
          </a:xfrm>
          <a:prstGeom prst="rect">
            <a:avLst/>
          </a:prstGeom>
          <a:noFill/>
        </p:spPr>
        <p:txBody>
          <a:bodyPr wrap="none" rtlCol="0">
            <a:spAutoFit/>
          </a:bodyPr>
          <a:lstStyle/>
          <a:p>
            <a:r>
              <a:rPr lang="en-US" dirty="0" smtClean="0"/>
              <a:t>Android Application #1</a:t>
            </a:r>
          </a:p>
        </p:txBody>
      </p:sp>
      <p:sp>
        <p:nvSpPr>
          <p:cNvPr id="27" name="TextBox 26"/>
          <p:cNvSpPr txBox="1"/>
          <p:nvPr/>
        </p:nvSpPr>
        <p:spPr>
          <a:xfrm>
            <a:off x="5511730" y="3886197"/>
            <a:ext cx="1845377" cy="246221"/>
          </a:xfrm>
          <a:prstGeom prst="rect">
            <a:avLst/>
          </a:prstGeom>
          <a:noFill/>
        </p:spPr>
        <p:txBody>
          <a:bodyPr wrap="none" rtlCol="0">
            <a:spAutoFit/>
          </a:bodyPr>
          <a:lstStyle/>
          <a:p>
            <a:r>
              <a:rPr lang="en-US" dirty="0" smtClean="0"/>
              <a:t>Android Application #2</a:t>
            </a:r>
          </a:p>
        </p:txBody>
      </p:sp>
      <p:sp>
        <p:nvSpPr>
          <p:cNvPr id="28" name="Rectangle 27"/>
          <p:cNvSpPr/>
          <p:nvPr/>
        </p:nvSpPr>
        <p:spPr>
          <a:xfrm>
            <a:off x="1492627" y="3919068"/>
            <a:ext cx="107576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0" dirty="0" smtClean="0"/>
              <a:t>Activity 3.1</a:t>
            </a:r>
          </a:p>
        </p:txBody>
      </p:sp>
      <p:sp>
        <p:nvSpPr>
          <p:cNvPr id="29" name="Rectangle 28"/>
          <p:cNvSpPr/>
          <p:nvPr/>
        </p:nvSpPr>
        <p:spPr>
          <a:xfrm>
            <a:off x="1492627" y="4564527"/>
            <a:ext cx="107576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0" dirty="0" smtClean="0"/>
              <a:t>Activity 3.1</a:t>
            </a:r>
          </a:p>
        </p:txBody>
      </p:sp>
      <p:sp>
        <p:nvSpPr>
          <p:cNvPr id="30" name="Rectangle 29"/>
          <p:cNvSpPr/>
          <p:nvPr/>
        </p:nvSpPr>
        <p:spPr>
          <a:xfrm>
            <a:off x="3186953" y="4188009"/>
            <a:ext cx="1721223"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0" dirty="0" err="1" smtClean="0"/>
              <a:t>ContentProvider</a:t>
            </a:r>
            <a:r>
              <a:rPr lang="en-US" sz="1200" b="0" dirty="0" smtClean="0"/>
              <a:t> A</a:t>
            </a:r>
          </a:p>
        </p:txBody>
      </p:sp>
      <p:sp>
        <p:nvSpPr>
          <p:cNvPr id="31" name="Rectangle 30"/>
          <p:cNvSpPr/>
          <p:nvPr/>
        </p:nvSpPr>
        <p:spPr>
          <a:xfrm>
            <a:off x="5896536" y="4188009"/>
            <a:ext cx="107576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0" dirty="0" smtClean="0"/>
              <a:t>Activity 2.1</a:t>
            </a:r>
          </a:p>
        </p:txBody>
      </p:sp>
      <p:sp>
        <p:nvSpPr>
          <p:cNvPr id="34" name="Rectangle 33"/>
          <p:cNvSpPr>
            <a:spLocks noChangeArrowheads="1"/>
          </p:cNvSpPr>
          <p:nvPr/>
        </p:nvSpPr>
        <p:spPr bwMode="gray">
          <a:xfrm>
            <a:off x="457200" y="1474949"/>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It is the data tier for Android applications and is the prescribed manner in which data is accessed and shared on the device.</a:t>
            </a:r>
          </a:p>
        </p:txBody>
      </p:sp>
      <p:cxnSp>
        <p:nvCxnSpPr>
          <p:cNvPr id="36" name="Straight Arrow Connector 35"/>
          <p:cNvCxnSpPr>
            <a:stCxn id="24" idx="2"/>
          </p:cNvCxnSpPr>
          <p:nvPr/>
        </p:nvCxnSpPr>
        <p:spPr>
          <a:xfrm rot="16200000" flipH="1">
            <a:off x="4387099" y="3728192"/>
            <a:ext cx="874063" cy="6728"/>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30" idx="2"/>
          </p:cNvCxnSpPr>
          <p:nvPr/>
        </p:nvCxnSpPr>
        <p:spPr>
          <a:xfrm rot="5400000">
            <a:off x="2665505" y="3969869"/>
            <a:ext cx="706720" cy="2057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0" idx="2"/>
            <a:endCxn id="21" idx="1"/>
          </p:cNvCxnSpPr>
          <p:nvPr/>
        </p:nvCxnSpPr>
        <p:spPr>
          <a:xfrm rot="5400000">
            <a:off x="3317686" y="4527922"/>
            <a:ext cx="612592" cy="847166"/>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0" idx="2"/>
            <a:endCxn id="22" idx="1"/>
          </p:cNvCxnSpPr>
          <p:nvPr/>
        </p:nvCxnSpPr>
        <p:spPr>
          <a:xfrm rot="16200000" flipH="1">
            <a:off x="4141318" y="4551455"/>
            <a:ext cx="612592" cy="800099"/>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0" idx="2"/>
          </p:cNvCxnSpPr>
          <p:nvPr/>
        </p:nvCxnSpPr>
        <p:spPr>
          <a:xfrm rot="16200000" flipH="1">
            <a:off x="4662393" y="4030381"/>
            <a:ext cx="854638" cy="2084294"/>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8" idx="3"/>
            <a:endCxn id="30" idx="1"/>
          </p:cNvCxnSpPr>
          <p:nvPr/>
        </p:nvCxnSpPr>
        <p:spPr>
          <a:xfrm>
            <a:off x="2568391" y="4147668"/>
            <a:ext cx="618562" cy="26894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29" idx="3"/>
            <a:endCxn id="30" idx="1"/>
          </p:cNvCxnSpPr>
          <p:nvPr/>
        </p:nvCxnSpPr>
        <p:spPr>
          <a:xfrm flipV="1">
            <a:off x="2568391" y="4416609"/>
            <a:ext cx="618562" cy="376518"/>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30" idx="3"/>
            <a:endCxn id="31" idx="1"/>
          </p:cNvCxnSpPr>
          <p:nvPr/>
        </p:nvCxnSpPr>
        <p:spPr>
          <a:xfrm>
            <a:off x="4908176" y="4416609"/>
            <a:ext cx="988360" cy="1588"/>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anim calcmode="lin" valueType="num">
                                      <p:cBhvr>
                                        <p:cTn id="8" dur="500" fill="hold"/>
                                        <p:tgtEl>
                                          <p:spTgt spid="34"/>
                                        </p:tgtEl>
                                        <p:attrNameLst>
                                          <p:attrName>ppt_x</p:attrName>
                                        </p:attrNameLst>
                                      </p:cBhvr>
                                      <p:tavLst>
                                        <p:tav tm="0">
                                          <p:val>
                                            <p:strVal val="#ppt_x"/>
                                          </p:val>
                                        </p:tav>
                                        <p:tav tm="100000">
                                          <p:val>
                                            <p:strVal val="#ppt_x"/>
                                          </p:val>
                                        </p:tav>
                                      </p:tavLst>
                                    </p:anim>
                                    <p:anim calcmode="lin" valueType="num">
                                      <p:cBhvr>
                                        <p:cTn id="9"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34" name="Rectangle 33"/>
          <p:cNvSpPr>
            <a:spLocks noChangeArrowheads="1"/>
          </p:cNvSpPr>
          <p:nvPr/>
        </p:nvSpPr>
        <p:spPr bwMode="gray">
          <a:xfrm>
            <a:off x="457200" y="1501843"/>
            <a:ext cx="82296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The data model:</a:t>
            </a:r>
          </a:p>
        </p:txBody>
      </p:sp>
      <p:sp>
        <p:nvSpPr>
          <p:cNvPr id="32" name="TextBox 31"/>
          <p:cNvSpPr txBox="1"/>
          <p:nvPr/>
        </p:nvSpPr>
        <p:spPr>
          <a:xfrm>
            <a:off x="457200" y="2146828"/>
            <a:ext cx="8229600" cy="1692771"/>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Content providers expose their data as a simple table on a database model, where each row is a record and each column is data of a particular type and meaning.</a:t>
            </a:r>
          </a:p>
          <a:p>
            <a:pPr marL="342900" lvl="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For example, information about people and their phone numbers might be exposed as follows:</a:t>
            </a:r>
          </a:p>
        </p:txBody>
      </p:sp>
      <p:graphicFrame>
        <p:nvGraphicFramePr>
          <p:cNvPr id="33" name="Table 32"/>
          <p:cNvGraphicFramePr>
            <a:graphicFrameLocks noGrp="1"/>
          </p:cNvGraphicFramePr>
          <p:nvPr/>
        </p:nvGraphicFramePr>
        <p:xfrm>
          <a:off x="761999" y="3938494"/>
          <a:ext cx="7620002" cy="2395071"/>
        </p:xfrm>
        <a:graphic>
          <a:graphicData uri="http://schemas.openxmlformats.org/drawingml/2006/table">
            <a:tbl>
              <a:tblPr firstRow="1" bandRow="1">
                <a:tableStyleId>{5C22544A-7EE6-4342-B048-85BDC9FD1C3A}</a:tableStyleId>
              </a:tblPr>
              <a:tblGrid>
                <a:gridCol w="629704"/>
                <a:gridCol w="1485922"/>
                <a:gridCol w="1600763"/>
                <a:gridCol w="1530553"/>
                <a:gridCol w="1109300"/>
                <a:gridCol w="1263760"/>
              </a:tblGrid>
              <a:tr h="528783">
                <a:tc>
                  <a:txBody>
                    <a:bodyPr/>
                    <a:lstStyle/>
                    <a:p>
                      <a:pPr algn="ctr"/>
                      <a:r>
                        <a:rPr lang="en-US" sz="1400" dirty="0" smtClean="0"/>
                        <a:t>_ID</a:t>
                      </a:r>
                      <a:endParaRPr lang="en-US" sz="1400" dirty="0"/>
                    </a:p>
                  </a:txBody>
                  <a:tcPr anchor="ctr"/>
                </a:tc>
                <a:tc>
                  <a:txBody>
                    <a:bodyPr/>
                    <a:lstStyle/>
                    <a:p>
                      <a:pPr algn="ctr"/>
                      <a:r>
                        <a:rPr lang="en-US" sz="1400" dirty="0" smtClean="0"/>
                        <a:t>Number</a:t>
                      </a:r>
                      <a:endParaRPr lang="en-US" sz="1400" dirty="0"/>
                    </a:p>
                  </a:txBody>
                  <a:tcPr anchor="ctr"/>
                </a:tc>
                <a:tc>
                  <a:txBody>
                    <a:bodyPr/>
                    <a:lstStyle/>
                    <a:p>
                      <a:pPr algn="ctr"/>
                      <a:r>
                        <a:rPr lang="en-US" sz="1400" dirty="0" err="1" smtClean="0"/>
                        <a:t>Number_Key</a:t>
                      </a:r>
                      <a:endParaRPr lang="en-US" sz="1400" dirty="0"/>
                    </a:p>
                  </a:txBody>
                  <a:tcPr anchor="ctr"/>
                </a:tc>
                <a:tc>
                  <a:txBody>
                    <a:bodyPr/>
                    <a:lstStyle/>
                    <a:p>
                      <a:pPr algn="ctr"/>
                      <a:r>
                        <a:rPr lang="en-US" sz="1400" dirty="0" smtClean="0"/>
                        <a:t>Label</a:t>
                      </a:r>
                      <a:endParaRPr lang="en-US" sz="1400" dirty="0"/>
                    </a:p>
                  </a:txBody>
                  <a:tcPr anchor="ctr"/>
                </a:tc>
                <a:tc>
                  <a:txBody>
                    <a:bodyPr/>
                    <a:lstStyle/>
                    <a:p>
                      <a:pPr algn="ctr"/>
                      <a:r>
                        <a:rPr lang="en-US" sz="1400" dirty="0" smtClean="0"/>
                        <a:t>Name</a:t>
                      </a:r>
                      <a:endParaRPr lang="en-US" sz="1400" dirty="0"/>
                    </a:p>
                  </a:txBody>
                  <a:tcPr anchor="ctr"/>
                </a:tc>
                <a:tc>
                  <a:txBody>
                    <a:bodyPr/>
                    <a:lstStyle/>
                    <a:p>
                      <a:pPr algn="ctr"/>
                      <a:r>
                        <a:rPr lang="en-US" sz="1400" dirty="0" smtClean="0"/>
                        <a:t>Type</a:t>
                      </a:r>
                      <a:endParaRPr lang="en-US" sz="1400" dirty="0"/>
                    </a:p>
                  </a:txBody>
                  <a:tcPr anchor="ctr"/>
                </a:tc>
              </a:tr>
              <a:tr h="466572">
                <a:tc>
                  <a:txBody>
                    <a:bodyPr/>
                    <a:lstStyle/>
                    <a:p>
                      <a:pPr algn="ctr"/>
                      <a:r>
                        <a:rPr lang="en-US" sz="1200" dirty="0" smtClean="0"/>
                        <a:t>13</a:t>
                      </a:r>
                      <a:endParaRPr lang="en-US" sz="1200" dirty="0"/>
                    </a:p>
                  </a:txBody>
                  <a:tcPr anchor="ctr"/>
                </a:tc>
                <a:tc>
                  <a:txBody>
                    <a:bodyPr/>
                    <a:lstStyle/>
                    <a:p>
                      <a:pPr marL="342900" indent="-342900">
                        <a:buAutoNum type="arabicParenBoth" startAt="425"/>
                      </a:pPr>
                      <a:r>
                        <a:rPr lang="en-US" sz="1200" dirty="0" smtClean="0"/>
                        <a:t>555 6677</a:t>
                      </a:r>
                      <a:endParaRPr lang="en-US" sz="1200" dirty="0"/>
                    </a:p>
                  </a:txBody>
                  <a:tcPr anchor="ctr"/>
                </a:tc>
                <a:tc>
                  <a:txBody>
                    <a:bodyPr/>
                    <a:lstStyle/>
                    <a:p>
                      <a:r>
                        <a:rPr lang="en-US" sz="1200" dirty="0" smtClean="0"/>
                        <a:t>425 555 6677</a:t>
                      </a:r>
                      <a:endParaRPr lang="en-US" sz="1200" dirty="0"/>
                    </a:p>
                  </a:txBody>
                  <a:tcPr anchor="ctr"/>
                </a:tc>
                <a:tc>
                  <a:txBody>
                    <a:bodyPr/>
                    <a:lstStyle/>
                    <a:p>
                      <a:r>
                        <a:rPr lang="en-US" sz="1200" dirty="0" smtClean="0"/>
                        <a:t>Kirkland Office</a:t>
                      </a:r>
                      <a:endParaRPr lang="en-US" sz="1200" dirty="0"/>
                    </a:p>
                  </a:txBody>
                  <a:tcPr anchor="ctr"/>
                </a:tc>
                <a:tc>
                  <a:txBody>
                    <a:bodyPr/>
                    <a:lstStyle/>
                    <a:p>
                      <a:r>
                        <a:rPr lang="en-US" sz="1200" dirty="0" smtClean="0"/>
                        <a:t>Bully Pulpit</a:t>
                      </a:r>
                      <a:endParaRPr lang="en-US" sz="1200" dirty="0"/>
                    </a:p>
                  </a:txBody>
                  <a:tcPr anchor="ctr"/>
                </a:tc>
                <a:tc>
                  <a:txBody>
                    <a:bodyPr/>
                    <a:lstStyle/>
                    <a:p>
                      <a:r>
                        <a:rPr lang="en-US" sz="1200" dirty="0" err="1" smtClean="0"/>
                        <a:t>TYPE_WORK</a:t>
                      </a:r>
                      <a:endParaRPr lang="en-US" sz="1200" dirty="0"/>
                    </a:p>
                  </a:txBody>
                  <a:tcPr anchor="ctr"/>
                </a:tc>
              </a:tr>
              <a:tr h="466572">
                <a:tc>
                  <a:txBody>
                    <a:bodyPr/>
                    <a:lstStyle/>
                    <a:p>
                      <a:pPr algn="ctr"/>
                      <a:r>
                        <a:rPr lang="en-US" sz="1200" dirty="0" smtClean="0"/>
                        <a:t>44</a:t>
                      </a:r>
                      <a:endParaRPr lang="en-US" sz="1200" dirty="0"/>
                    </a:p>
                  </a:txBody>
                  <a:tcPr anchor="ctr"/>
                </a:tc>
                <a:tc>
                  <a:txBody>
                    <a:bodyPr/>
                    <a:lstStyle/>
                    <a:p>
                      <a:r>
                        <a:rPr lang="en-US" sz="1200" dirty="0" smtClean="0"/>
                        <a:t>(212)</a:t>
                      </a:r>
                      <a:r>
                        <a:rPr lang="en-US" sz="1200" baseline="0" dirty="0" smtClean="0"/>
                        <a:t> 555-1234</a:t>
                      </a:r>
                      <a:endParaRPr lang="en-US" sz="1200" dirty="0"/>
                    </a:p>
                  </a:txBody>
                  <a:tcPr anchor="ctr"/>
                </a:tc>
                <a:tc>
                  <a:txBody>
                    <a:bodyPr/>
                    <a:lstStyle/>
                    <a:p>
                      <a:r>
                        <a:rPr lang="en-US" sz="1200" dirty="0" smtClean="0"/>
                        <a:t>212 555 1234</a:t>
                      </a:r>
                      <a:endParaRPr lang="en-US" sz="1200" dirty="0"/>
                    </a:p>
                  </a:txBody>
                  <a:tcPr anchor="ctr"/>
                </a:tc>
                <a:tc>
                  <a:txBody>
                    <a:bodyPr/>
                    <a:lstStyle/>
                    <a:p>
                      <a:r>
                        <a:rPr lang="en-US" sz="1200" dirty="0" smtClean="0"/>
                        <a:t>NY apartment</a:t>
                      </a:r>
                      <a:endParaRPr lang="en-US" sz="1200" dirty="0"/>
                    </a:p>
                  </a:txBody>
                  <a:tcPr anchor="ctr"/>
                </a:tc>
                <a:tc>
                  <a:txBody>
                    <a:bodyPr/>
                    <a:lstStyle/>
                    <a:p>
                      <a:r>
                        <a:rPr lang="en-US" sz="1200" dirty="0" smtClean="0"/>
                        <a:t>Alan Vain</a:t>
                      </a:r>
                      <a:endParaRPr lang="en-US" sz="1200" dirty="0"/>
                    </a:p>
                  </a:txBody>
                  <a:tcPr anchor="ctr"/>
                </a:tc>
                <a:tc>
                  <a:txBody>
                    <a:bodyPr/>
                    <a:lstStyle/>
                    <a:p>
                      <a:r>
                        <a:rPr lang="en-US" sz="1200" dirty="0" err="1" smtClean="0"/>
                        <a:t>TYPE_HOME</a:t>
                      </a:r>
                      <a:endParaRPr lang="en-US" sz="1200" dirty="0"/>
                    </a:p>
                  </a:txBody>
                  <a:tcPr anchor="ctr"/>
                </a:tc>
              </a:tr>
              <a:tr h="466572">
                <a:tc>
                  <a:txBody>
                    <a:bodyPr/>
                    <a:lstStyle/>
                    <a:p>
                      <a:pPr algn="ctr"/>
                      <a:r>
                        <a:rPr lang="en-US" sz="1200" dirty="0" smtClean="0"/>
                        <a:t>45</a:t>
                      </a:r>
                      <a:endParaRPr lang="en-US" sz="1200" dirty="0"/>
                    </a:p>
                  </a:txBody>
                  <a:tcPr anchor="ctr"/>
                </a:tc>
                <a:tc>
                  <a:txBody>
                    <a:bodyPr/>
                    <a:lstStyle/>
                    <a:p>
                      <a:r>
                        <a:rPr lang="en-US" sz="1200" dirty="0" smtClean="0"/>
                        <a:t>(212) 555-6657</a:t>
                      </a:r>
                      <a:endParaRPr lang="en-US" sz="1200" dirty="0"/>
                    </a:p>
                  </a:txBody>
                  <a:tcPr anchor="ctr"/>
                </a:tc>
                <a:tc>
                  <a:txBody>
                    <a:bodyPr/>
                    <a:lstStyle/>
                    <a:p>
                      <a:r>
                        <a:rPr lang="en-US" sz="1200" dirty="0" smtClean="0"/>
                        <a:t>212 555 6657</a:t>
                      </a:r>
                      <a:endParaRPr lang="en-US" sz="1200" dirty="0"/>
                    </a:p>
                  </a:txBody>
                  <a:tcPr anchor="ctr"/>
                </a:tc>
                <a:tc>
                  <a:txBody>
                    <a:bodyPr/>
                    <a:lstStyle/>
                    <a:p>
                      <a:r>
                        <a:rPr lang="en-US" sz="1200" dirty="0" smtClean="0"/>
                        <a:t>Downtown office</a:t>
                      </a:r>
                      <a:endParaRPr lang="en-US" sz="1200" dirty="0"/>
                    </a:p>
                  </a:txBody>
                  <a:tcPr anchor="ctr"/>
                </a:tc>
                <a:tc>
                  <a:txBody>
                    <a:bodyPr/>
                    <a:lstStyle/>
                    <a:p>
                      <a:r>
                        <a:rPr lang="en-US" sz="1200" dirty="0" smtClean="0"/>
                        <a:t>Alan Vain</a:t>
                      </a:r>
                      <a:endParaRPr lang="en-US" sz="1200" dirty="0"/>
                    </a:p>
                  </a:txBody>
                  <a:tcPr anchor="ctr"/>
                </a:tc>
                <a:tc>
                  <a:txBody>
                    <a:bodyPr/>
                    <a:lstStyle/>
                    <a:p>
                      <a:r>
                        <a:rPr lang="en-US" sz="1200" dirty="0" err="1" smtClean="0"/>
                        <a:t>TYPE_MOBILE</a:t>
                      </a:r>
                      <a:endParaRPr lang="en-US" sz="1200" dirty="0"/>
                    </a:p>
                  </a:txBody>
                  <a:tcPr anchor="ctr"/>
                </a:tc>
              </a:tr>
              <a:tr h="466572">
                <a:tc>
                  <a:txBody>
                    <a:bodyPr/>
                    <a:lstStyle/>
                    <a:p>
                      <a:pPr algn="ctr"/>
                      <a:r>
                        <a:rPr lang="en-US" sz="1200" dirty="0" smtClean="0"/>
                        <a:t>53</a:t>
                      </a:r>
                      <a:endParaRPr lang="en-US" sz="1200" dirty="0"/>
                    </a:p>
                  </a:txBody>
                  <a:tcPr anchor="ctr"/>
                </a:tc>
                <a:tc>
                  <a:txBody>
                    <a:bodyPr/>
                    <a:lstStyle/>
                    <a:p>
                      <a:r>
                        <a:rPr lang="en-US" sz="1200" dirty="0" smtClean="0"/>
                        <a:t>201.555.4433</a:t>
                      </a:r>
                      <a:endParaRPr lang="en-US" sz="1200" dirty="0"/>
                    </a:p>
                  </a:txBody>
                  <a:tcPr anchor="ctr"/>
                </a:tc>
                <a:tc>
                  <a:txBody>
                    <a:bodyPr/>
                    <a:lstStyle/>
                    <a:p>
                      <a:r>
                        <a:rPr lang="en-US" sz="1200" dirty="0" smtClean="0"/>
                        <a:t>201 555 4433</a:t>
                      </a:r>
                      <a:endParaRPr lang="en-US" sz="1200" dirty="0"/>
                    </a:p>
                  </a:txBody>
                  <a:tcPr anchor="ctr"/>
                </a:tc>
                <a:tc>
                  <a:txBody>
                    <a:bodyPr/>
                    <a:lstStyle/>
                    <a:p>
                      <a:r>
                        <a:rPr lang="en-US" sz="1200" dirty="0" smtClean="0"/>
                        <a:t>Love Nest</a:t>
                      </a:r>
                      <a:endParaRPr lang="en-US" sz="1200" dirty="0"/>
                    </a:p>
                  </a:txBody>
                  <a:tcPr anchor="ctr"/>
                </a:tc>
                <a:tc>
                  <a:txBody>
                    <a:bodyPr/>
                    <a:lstStyle/>
                    <a:p>
                      <a:r>
                        <a:rPr lang="en-US" sz="1200" dirty="0" smtClean="0"/>
                        <a:t>Rex Cars</a:t>
                      </a:r>
                      <a:endParaRPr lang="en-US" sz="1200" dirty="0"/>
                    </a:p>
                  </a:txBody>
                  <a:tcPr anchor="ctr"/>
                </a:tc>
                <a:tc>
                  <a:txBody>
                    <a:bodyPr/>
                    <a:lstStyle/>
                    <a:p>
                      <a:r>
                        <a:rPr lang="en-US" sz="1200" dirty="0" err="1" smtClean="0"/>
                        <a:t>TYPE_HOME</a:t>
                      </a:r>
                      <a:endParaRPr lang="en-US" sz="1200" dirty="0"/>
                    </a:p>
                  </a:txBody>
                  <a:tcPr anchor="ctr"/>
                </a:tc>
              </a:tr>
            </a:tbl>
          </a:graphicData>
        </a:graphic>
      </p:graphicFrame>
      <p:sp>
        <p:nvSpPr>
          <p:cNvPr id="7" name="Rectangle 6"/>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anim calcmode="lin" valueType="num">
                                      <p:cBhvr>
                                        <p:cTn id="8" dur="500" fill="hold"/>
                                        <p:tgtEl>
                                          <p:spTgt spid="34"/>
                                        </p:tgtEl>
                                        <p:attrNameLst>
                                          <p:attrName>ppt_x</p:attrName>
                                        </p:attrNameLst>
                                      </p:cBhvr>
                                      <p:tavLst>
                                        <p:tav tm="0">
                                          <p:val>
                                            <p:strVal val="#ppt_x"/>
                                          </p:val>
                                        </p:tav>
                                        <p:tav tm="100000">
                                          <p:val>
                                            <p:strVal val="#ppt_x"/>
                                          </p:val>
                                        </p:tav>
                                      </p:tavLst>
                                    </p:anim>
                                    <p:anim calcmode="lin" valueType="num">
                                      <p:cBhvr>
                                        <p:cTn id="9"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8" name="Group 5"/>
          <p:cNvGrpSpPr/>
          <p:nvPr/>
        </p:nvGrpSpPr>
        <p:grpSpPr>
          <a:xfrm>
            <a:off x="376517" y="2389250"/>
            <a:ext cx="822960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Each content provider exposes a public URI that uniquely identifies its data set.</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5"/>
          <p:cNvGrpSpPr/>
          <p:nvPr/>
        </p:nvGrpSpPr>
        <p:grpSpPr>
          <a:xfrm>
            <a:off x="376517" y="3784382"/>
            <a:ext cx="822960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content provider that controls multiple data sets (multiple tables) exposes a separate URI for each one.</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5"/>
          <p:cNvGrpSpPr/>
          <p:nvPr/>
        </p:nvGrpSpPr>
        <p:grpSpPr>
          <a:xfrm>
            <a:off x="376517" y="5179515"/>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All </a:t>
              </a:r>
              <a:r>
                <a:rPr lang="en-US" sz="2000" b="0" dirty="0" err="1" smtClean="0">
                  <a:solidFill>
                    <a:srgbClr val="000000"/>
                  </a:solidFill>
                  <a:cs typeface="Courier New" pitchFamily="49" charset="0"/>
                </a:rPr>
                <a:t>URIs</a:t>
              </a:r>
              <a:r>
                <a:rPr lang="en-US" sz="2000" b="0" dirty="0" smtClean="0">
                  <a:solidFill>
                    <a:srgbClr val="000000"/>
                  </a:solidFill>
                  <a:cs typeface="Courier New" pitchFamily="49" charset="0"/>
                </a:rPr>
                <a:t> for providers begin with the string "</a:t>
              </a:r>
              <a:r>
                <a:rPr lang="en-US" sz="1800" b="0" dirty="0" smtClean="0">
                  <a:solidFill>
                    <a:prstClr val="black"/>
                  </a:solidFill>
                  <a:latin typeface="Courier New" pitchFamily="49" charset="0"/>
                  <a:cs typeface="Courier New" pitchFamily="49" charset="0"/>
                </a:rPr>
                <a:t>content://</a:t>
              </a:r>
              <a:r>
                <a:rPr lang="en-US" sz="2000" b="0" dirty="0" smtClean="0">
                  <a:solidFill>
                    <a:srgbClr val="000000"/>
                  </a:solidFill>
                  <a:cs typeface="Courier New" pitchFamily="49" charset="0"/>
                </a:rPr>
                <a:t>".</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Rectangle 17"/>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
        <p:nvSpPr>
          <p:cNvPr id="19" name="Rectangle 18"/>
          <p:cNvSpPr>
            <a:spLocks noChangeArrowheads="1"/>
          </p:cNvSpPr>
          <p:nvPr/>
        </p:nvSpPr>
        <p:spPr bwMode="gray">
          <a:xfrm>
            <a:off x="4069080" y="1474949"/>
            <a:ext cx="1005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err="1" smtClean="0"/>
              <a:t>URIs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anim calcmode="lin" valueType="num">
                                      <p:cBhvr>
                                        <p:cTn id="29" dur="500" fill="hold"/>
                                        <p:tgtEl>
                                          <p:spTgt spid="19"/>
                                        </p:tgtEl>
                                        <p:attrNameLst>
                                          <p:attrName>ppt_x</p:attrName>
                                        </p:attrNameLst>
                                      </p:cBhvr>
                                      <p:tavLst>
                                        <p:tav tm="0">
                                          <p:val>
                                            <p:strVal val="#ppt_x"/>
                                          </p:val>
                                        </p:tav>
                                        <p:tav tm="100000">
                                          <p:val>
                                            <p:strVal val="#ppt_x"/>
                                          </p:val>
                                        </p:tav>
                                      </p:tavLst>
                                    </p:anim>
                                    <p:anim calcmode="lin" valueType="num">
                                      <p:cBhvr>
                                        <p:cTn id="30"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2" name="Group 5"/>
          <p:cNvGrpSpPr/>
          <p:nvPr/>
        </p:nvGrpSpPr>
        <p:grpSpPr>
          <a:xfrm>
            <a:off x="376517" y="2389250"/>
            <a:ext cx="822960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Android defines </a:t>
              </a:r>
              <a:r>
                <a:rPr lang="en-US" sz="2000" b="0" dirty="0" err="1" smtClean="0">
                  <a:solidFill>
                    <a:srgbClr val="000000"/>
                  </a:solidFill>
                  <a:cs typeface="Courier New" pitchFamily="49" charset="0"/>
                </a:rPr>
                <a:t>CONTENT_URI</a:t>
              </a:r>
              <a:r>
                <a:rPr lang="en-US" sz="2000" b="0" dirty="0" smtClean="0">
                  <a:solidFill>
                    <a:srgbClr val="000000"/>
                  </a:solidFill>
                  <a:cs typeface="Courier New" pitchFamily="49" charset="0"/>
                </a:rPr>
                <a:t> constants for all the providers that come with the platform. For example:</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76517" y="3206326"/>
            <a:ext cx="8229600" cy="1255728"/>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buFont typeface="Verdana" pitchFamily="34" charset="0"/>
              <a:buChar char="•"/>
            </a:pPr>
            <a:r>
              <a:rPr lang="en-US" sz="1800" b="0" dirty="0" smtClean="0">
                <a:solidFill>
                  <a:prstClr val="black"/>
                </a:solidFill>
                <a:latin typeface="Courier New" pitchFamily="49" charset="0"/>
                <a:cs typeface="Courier New" pitchFamily="49" charset="0"/>
              </a:rPr>
              <a:t>android.provider.Contacts.Phones.CONTENT_URIandroid.provider.Contacts.Photos.CONTENT_URI</a:t>
            </a:r>
          </a:p>
          <a:p>
            <a:pPr marL="342900" lvl="0" indent="-342900" algn="l" fontAlgn="auto">
              <a:spcBef>
                <a:spcPct val="20000"/>
              </a:spcBef>
              <a:spcAft>
                <a:spcPts val="0"/>
              </a:spcAft>
              <a:buFont typeface="Verdana" pitchFamily="34" charset="0"/>
              <a:buChar char="•"/>
            </a:pPr>
            <a:r>
              <a:rPr lang="en-US" sz="1800" b="0" dirty="0" smtClean="0">
                <a:solidFill>
                  <a:prstClr val="black"/>
                </a:solidFill>
                <a:latin typeface="Courier New" pitchFamily="49" charset="0"/>
                <a:cs typeface="Courier New" pitchFamily="49" charset="0"/>
              </a:rPr>
              <a:t>android.provider.CallLog.Calls.CONTENT_URIandroid.provider.Calendar.CONTENT_URI</a:t>
            </a:r>
          </a:p>
        </p:txBody>
      </p:sp>
      <p:grpSp>
        <p:nvGrpSpPr>
          <p:cNvPr id="18" name="Group 5"/>
          <p:cNvGrpSpPr/>
          <p:nvPr/>
        </p:nvGrpSpPr>
        <p:grpSpPr>
          <a:xfrm>
            <a:off x="376517" y="4776850"/>
            <a:ext cx="8229600" cy="155448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a:t>
              </a:r>
              <a:r>
                <a:rPr lang="en-US" sz="2000" b="0" dirty="0" err="1" smtClean="0">
                  <a:solidFill>
                    <a:srgbClr val="000000"/>
                  </a:solidFill>
                  <a:cs typeface="Courier New" pitchFamily="49" charset="0"/>
                </a:rPr>
                <a:t>ContentResolver</a:t>
              </a:r>
              <a:r>
                <a:rPr lang="en-US" sz="2000" b="0" dirty="0" smtClean="0">
                  <a:solidFill>
                    <a:srgbClr val="000000"/>
                  </a:solidFill>
                  <a:cs typeface="Courier New" pitchFamily="49" charset="0"/>
                </a:rPr>
                <a:t> method takes an URI as its first argument. It's what identifies which provider the </a:t>
              </a:r>
              <a:r>
                <a:rPr lang="en-US" sz="2000" b="0" dirty="0" err="1" smtClean="0">
                  <a:solidFill>
                    <a:srgbClr val="000000"/>
                  </a:solidFill>
                  <a:cs typeface="Courier New" pitchFamily="49" charset="0"/>
                </a:rPr>
                <a:t>ContentResolver</a:t>
              </a:r>
              <a:r>
                <a:rPr lang="en-US" sz="2000" b="0" dirty="0" smtClean="0">
                  <a:solidFill>
                    <a:srgbClr val="000000"/>
                  </a:solidFill>
                  <a:cs typeface="Courier New" pitchFamily="49" charset="0"/>
                </a:rPr>
                <a:t> should talk to and which table of the provider is being targeted.</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2" name="Rectangle 11"/>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
        <p:nvSpPr>
          <p:cNvPr id="14" name="Rectangle 13"/>
          <p:cNvSpPr>
            <a:spLocks noChangeArrowheads="1"/>
          </p:cNvSpPr>
          <p:nvPr/>
        </p:nvSpPr>
        <p:spPr bwMode="gray">
          <a:xfrm>
            <a:off x="4069080" y="1474949"/>
            <a:ext cx="1005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err="1" smtClean="0"/>
              <a:t>URIs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anim calcmode="lin" valueType="num">
                                      <p:cBhvr>
                                        <p:cTn id="15" dur="500" fill="hold"/>
                                        <p:tgtEl>
                                          <p:spTgt spid="18"/>
                                        </p:tgtEl>
                                        <p:attrNameLst>
                                          <p:attrName>ppt_x</p:attrName>
                                        </p:attrNameLst>
                                      </p:cBhvr>
                                      <p:tavLst>
                                        <p:tav tm="0">
                                          <p:val>
                                            <p:strVal val="#ppt_x"/>
                                          </p:val>
                                        </p:tav>
                                        <p:tav tm="100000">
                                          <p:val>
                                            <p:strVal val="#ppt_x"/>
                                          </p:val>
                                        </p:tav>
                                      </p:tavLst>
                                    </p:anim>
                                    <p:anim calcmode="lin" valueType="num">
                                      <p:cBhvr>
                                        <p:cTn id="16"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2560320" y="1474949"/>
            <a:ext cx="40233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Querying a Content Provider</a:t>
            </a:r>
          </a:p>
        </p:txBody>
      </p:sp>
      <p:grpSp>
        <p:nvGrpSpPr>
          <p:cNvPr id="2" name="Group 5"/>
          <p:cNvGrpSpPr/>
          <p:nvPr/>
        </p:nvGrpSpPr>
        <p:grpSpPr>
          <a:xfrm>
            <a:off x="376517" y="2173350"/>
            <a:ext cx="822960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You need three pieces of information to query a content provider:</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76517" y="2990426"/>
            <a:ext cx="8229600" cy="113877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The URI that identifies the provider</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The names of the data fields you want to receive</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The data types for those fields</a:t>
            </a:r>
          </a:p>
        </p:txBody>
      </p:sp>
      <p:grpSp>
        <p:nvGrpSpPr>
          <p:cNvPr id="4" name="Group 5"/>
          <p:cNvGrpSpPr/>
          <p:nvPr/>
        </p:nvGrpSpPr>
        <p:grpSpPr>
          <a:xfrm>
            <a:off x="376517" y="4154550"/>
            <a:ext cx="822960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If you're querying a particular record, you also need the ID for that record.</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5"/>
          <p:cNvGrpSpPr/>
          <p:nvPr/>
        </p:nvGrpSpPr>
        <p:grpSpPr>
          <a:xfrm>
            <a:off x="376517" y="5132450"/>
            <a:ext cx="8229600" cy="118872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query returns a Cursor object that can move from record to record &amp; column to column to read the contents of each field. It has specialized methods for reading all type of data.</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Rectangle 16"/>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885825"/>
            <a:ext cx="32004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Intents &amp; </a:t>
            </a:r>
            <a:r>
              <a:rPr lang="en-US" sz="2000" b="0" dirty="0" err="1" smtClean="0"/>
              <a:t>IntentFilters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1757238"/>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a:t>
              </a:r>
              <a:r>
                <a:rPr lang="en-US" sz="2000" b="0" dirty="0" err="1" smtClean="0">
                  <a:solidFill>
                    <a:srgbClr val="000000"/>
                  </a:solidFill>
                  <a:cs typeface="Courier New" pitchFamily="49" charset="0"/>
                </a:rPr>
                <a:t>IntentFilter</a:t>
              </a:r>
              <a:r>
                <a:rPr lang="en-US" sz="2000" b="0" dirty="0" smtClean="0">
                  <a:solidFill>
                    <a:srgbClr val="000000"/>
                  </a:solidFill>
                  <a:cs typeface="Courier New" pitchFamily="49" charset="0"/>
                </a:rPr>
                <a:t> is a trigger, a declaration of capability and interest in offering assistance to those in need.</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5"/>
          <p:cNvGrpSpPr/>
          <p:nvPr/>
        </p:nvGrpSpPr>
        <p:grpSpPr>
          <a:xfrm>
            <a:off x="411480" y="5414830"/>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a:t>
              </a:r>
              <a:r>
                <a:rPr lang="en-US" sz="2000" b="0" dirty="0" err="1" smtClean="0">
                  <a:solidFill>
                    <a:srgbClr val="000000"/>
                  </a:solidFill>
                  <a:cs typeface="Courier New" pitchFamily="49" charset="0"/>
                </a:rPr>
                <a:t>IntentFilter</a:t>
              </a:r>
              <a:r>
                <a:rPr lang="en-US" sz="2000" b="0" dirty="0" smtClean="0">
                  <a:solidFill>
                    <a:srgbClr val="000000"/>
                  </a:solidFill>
                  <a:cs typeface="Courier New" pitchFamily="49" charset="0"/>
                </a:rPr>
                <a:t> may be generic or specific with respect to which Intents it offers to service.</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8" name="Picture 17" descr="Intents3-300x256.png"/>
          <p:cNvPicPr>
            <a:picLocks noChangeAspect="1"/>
          </p:cNvPicPr>
          <p:nvPr/>
        </p:nvPicPr>
        <p:blipFill>
          <a:blip r:embed="rId2"/>
          <a:stretch>
            <a:fillRect/>
          </a:stretch>
        </p:blipFill>
        <p:spPr>
          <a:xfrm>
            <a:off x="3143250" y="2778314"/>
            <a:ext cx="2857500" cy="2438400"/>
          </a:xfrm>
          <a:prstGeom prst="rect">
            <a:avLst/>
          </a:prstGeom>
          <a:ln>
            <a:solidFill>
              <a:schemeClr val="bg1">
                <a:lumMod val="8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6" name="TextBox 5"/>
          <p:cNvSpPr txBox="1"/>
          <p:nvPr/>
        </p:nvSpPr>
        <p:spPr>
          <a:xfrm>
            <a:off x="274320" y="2487168"/>
            <a:ext cx="8595360" cy="3693319"/>
          </a:xfrm>
          <a:prstGeom prst="rect">
            <a:avLst/>
          </a:prstGeom>
          <a:noFill/>
          <a:ln w="19050">
            <a:solidFill>
              <a:schemeClr val="bg1">
                <a:lumMod val="85000"/>
              </a:schemeClr>
            </a:solidFill>
          </a:ln>
        </p:spPr>
        <p:txBody>
          <a:bodyPr wrap="square" rtlCol="0">
            <a:spAutoFit/>
          </a:bodyPr>
          <a:lstStyle/>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a:t>
            </a:r>
            <a:r>
              <a:rPr lang="en-US" sz="1800" b="0" dirty="0" err="1" smtClean="0">
                <a:solidFill>
                  <a:prstClr val="black"/>
                </a:solidFill>
                <a:latin typeface="Courier New" pitchFamily="49" charset="0"/>
                <a:cs typeface="Courier New" pitchFamily="49" charset="0"/>
              </a:rPr>
              <a:t>matos.cis493</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android.net.Uri</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android.widget.EditText</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android.widget.Toast</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android.provider.Contacts.People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android.content.ContentUris</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android.database.Cursor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AndDemo1</a:t>
            </a:r>
            <a:r>
              <a:rPr lang="en-US" sz="1800" b="0" dirty="0" smtClean="0">
                <a:solidFill>
                  <a:prstClr val="black"/>
                </a:solidFill>
                <a:latin typeface="Courier New" pitchFamily="49" charset="0"/>
                <a:cs typeface="Courier New" pitchFamily="49" charset="0"/>
              </a:rPr>
              <a:t> extends Activity {</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queries contact list */</a:t>
            </a:r>
          </a:p>
        </p:txBody>
      </p:sp>
      <p:sp>
        <p:nvSpPr>
          <p:cNvPr id="8" name="Rectangle 7"/>
          <p:cNvSpPr>
            <a:spLocks noChangeArrowheads="1"/>
          </p:cNvSpPr>
          <p:nvPr/>
        </p:nvSpPr>
        <p:spPr bwMode="gray">
          <a:xfrm>
            <a:off x="1737360" y="1474949"/>
            <a:ext cx="56692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Querying a Content Provider: </a:t>
            </a:r>
          </a:p>
          <a:p>
            <a:pPr>
              <a:lnSpc>
                <a:spcPts val="3000"/>
              </a:lnSpc>
            </a:pPr>
            <a:r>
              <a:rPr lang="en-US" sz="2000" b="0" dirty="0" smtClean="0"/>
              <a:t>Example – Posting a query to contact list</a:t>
            </a:r>
          </a:p>
        </p:txBody>
      </p:sp>
      <p:sp>
        <p:nvSpPr>
          <p:cNvPr id="9" name="Rectangle 8"/>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6" name="TextBox 5"/>
          <p:cNvSpPr txBox="1"/>
          <p:nvPr/>
        </p:nvSpPr>
        <p:spPr>
          <a:xfrm>
            <a:off x="274320" y="2490697"/>
            <a:ext cx="8595360" cy="35271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Use the </a:t>
            </a:r>
            <a:r>
              <a:rPr lang="en-US" sz="1800" b="0" dirty="0" err="1" smtClean="0">
                <a:solidFill>
                  <a:prstClr val="black"/>
                </a:solidFill>
                <a:latin typeface="Courier New" pitchFamily="49" charset="0"/>
                <a:cs typeface="Courier New" pitchFamily="49" charset="0"/>
              </a:rPr>
              <a:t>ContentUrismethod</a:t>
            </a:r>
            <a:r>
              <a:rPr lang="en-US" sz="1800" b="0" dirty="0" smtClean="0">
                <a:solidFill>
                  <a:prstClr val="black"/>
                </a:solidFill>
                <a:latin typeface="Courier New" pitchFamily="49" charset="0"/>
                <a:cs typeface="Courier New" pitchFamily="49" charset="0"/>
              </a:rPr>
              <a:t> to produce the base URI for the contact with _ID == 23.</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Uri </a:t>
            </a:r>
            <a:r>
              <a:rPr lang="en-US" sz="1800" b="0" dirty="0" err="1" smtClean="0">
                <a:solidFill>
                  <a:prstClr val="black"/>
                </a:solidFill>
                <a:latin typeface="Courier New" pitchFamily="49" charset="0"/>
                <a:cs typeface="Courier New" pitchFamily="49" charset="0"/>
              </a:rPr>
              <a:t>myPerson1</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ContentUris.withAppendedId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People.CONTENT_URI</a:t>
            </a:r>
            <a:r>
              <a:rPr lang="en-US" sz="1800" b="0" dirty="0" smtClean="0">
                <a:solidFill>
                  <a:prstClr val="black"/>
                </a:solidFill>
                <a:latin typeface="Courier New" pitchFamily="49" charset="0"/>
                <a:cs typeface="Courier New" pitchFamily="49" charset="0"/>
              </a:rPr>
              <a:t>, 23);</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use the "people" content provider to explore all your contacts</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Uri </a:t>
            </a:r>
            <a:r>
              <a:rPr lang="en-US" sz="1800" b="0" dirty="0" err="1" smtClean="0">
                <a:solidFill>
                  <a:prstClr val="black"/>
                </a:solidFill>
                <a:latin typeface="Courier New" pitchFamily="49" charset="0"/>
                <a:cs typeface="Courier New" pitchFamily="49" charset="0"/>
              </a:rPr>
              <a:t>myPerson2</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Uri.parse</a:t>
            </a:r>
            <a:r>
              <a:rPr lang="en-US" sz="1800" b="0" dirty="0" smtClean="0">
                <a:solidFill>
                  <a:prstClr val="black"/>
                </a:solidFill>
                <a:latin typeface="Courier New" pitchFamily="49" charset="0"/>
                <a:cs typeface="Courier New" pitchFamily="49" charset="0"/>
              </a:rPr>
              <a:t>("content://contacts/people");</a:t>
            </a:r>
          </a:p>
        </p:txBody>
      </p:sp>
      <p:sp>
        <p:nvSpPr>
          <p:cNvPr id="9" name="Rectangle 8"/>
          <p:cNvSpPr>
            <a:spLocks noChangeArrowheads="1"/>
          </p:cNvSpPr>
          <p:nvPr/>
        </p:nvSpPr>
        <p:spPr bwMode="gray">
          <a:xfrm>
            <a:off x="1737360" y="1474949"/>
            <a:ext cx="56692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Querying a Content Provider: </a:t>
            </a:r>
          </a:p>
          <a:p>
            <a:pPr>
              <a:lnSpc>
                <a:spcPts val="3000"/>
              </a:lnSpc>
            </a:pPr>
            <a:r>
              <a:rPr lang="en-US" sz="2000" b="0" dirty="0" smtClean="0"/>
              <a:t>Example – Posting a query to contact list</a:t>
            </a:r>
          </a:p>
        </p:txBody>
      </p:sp>
      <p:sp>
        <p:nvSpPr>
          <p:cNvPr id="7" name="Rectangle 6"/>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6" name="TextBox 5"/>
          <p:cNvSpPr txBox="1"/>
          <p:nvPr/>
        </p:nvSpPr>
        <p:spPr>
          <a:xfrm>
            <a:off x="274320" y="2681197"/>
            <a:ext cx="8595360" cy="264072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Then query for this specific record using method: </a:t>
            </a:r>
            <a:r>
              <a:rPr lang="en-US" sz="1800" b="0" dirty="0" err="1" smtClean="0">
                <a:solidFill>
                  <a:prstClr val="black"/>
                </a:solidFill>
                <a:latin typeface="Courier New" pitchFamily="49" charset="0"/>
                <a:cs typeface="Courier New" pitchFamily="49" charset="0"/>
              </a:rPr>
              <a:t>managedQuery</a:t>
            </a:r>
            <a:endParaRPr lang="en-US" sz="1800" b="0" dirty="0" smtClean="0">
              <a:solidFill>
                <a:prstClr val="black"/>
              </a:solidFill>
              <a:latin typeface="Courier New" pitchFamily="49" charset="0"/>
              <a:cs typeface="Courier New" pitchFamily="49" charset="0"/>
            </a:endParaRP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args</a:t>
            </a:r>
            <a:r>
              <a:rPr lang="en-US" sz="1800" b="0" dirty="0" smtClean="0">
                <a:solidFill>
                  <a:prstClr val="black"/>
                </a:solidFill>
                <a:latin typeface="Courier New" pitchFamily="49" charset="0"/>
                <a:cs typeface="Courier New" pitchFamily="49" charset="0"/>
              </a:rPr>
              <a:t>: (Uri </a:t>
            </a:r>
            <a:r>
              <a:rPr lang="en-US" sz="1800" b="0" dirty="0" err="1" smtClean="0">
                <a:solidFill>
                  <a:prstClr val="black"/>
                </a:solidFill>
                <a:latin typeface="Courier New" pitchFamily="49" charset="0"/>
                <a:cs typeface="Courier New" pitchFamily="49" charset="0"/>
              </a:rPr>
              <a:t>uri</a:t>
            </a:r>
            <a:r>
              <a:rPr lang="en-US" sz="1800" b="0" dirty="0" smtClean="0">
                <a:solidFill>
                  <a:prstClr val="black"/>
                </a:solidFill>
                <a:latin typeface="Courier New" pitchFamily="49" charset="0"/>
                <a:cs typeface="Courier New" pitchFamily="49" charset="0"/>
              </a:rPr>
              <a:t>, String[] projection, String selection,</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String[] </a:t>
            </a:r>
            <a:r>
              <a:rPr lang="en-US" sz="1800" b="0" dirty="0" err="1" smtClean="0">
                <a:solidFill>
                  <a:prstClr val="black"/>
                </a:solidFill>
                <a:latin typeface="Courier New" pitchFamily="49" charset="0"/>
                <a:cs typeface="Courier New" pitchFamily="49" charset="0"/>
              </a:rPr>
              <a:t>selectionArgs</a:t>
            </a:r>
            <a:r>
              <a:rPr lang="en-US" sz="1800" b="0" dirty="0" smtClean="0">
                <a:solidFill>
                  <a:prstClr val="black"/>
                </a:solidFill>
                <a:latin typeface="Courier New" pitchFamily="49" charset="0"/>
                <a:cs typeface="Courier New" pitchFamily="49" charset="0"/>
              </a:rPr>
              <a:t>, String </a:t>
            </a:r>
            <a:r>
              <a:rPr lang="en-US" sz="1800" b="0" dirty="0" err="1" smtClean="0">
                <a:solidFill>
                  <a:prstClr val="black"/>
                </a:solidFill>
                <a:latin typeface="Courier New" pitchFamily="49" charset="0"/>
                <a:cs typeface="Courier New" pitchFamily="49" charset="0"/>
              </a:rPr>
              <a:t>sortOrder</a:t>
            </a: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Cursor cur = </a:t>
            </a:r>
            <a:r>
              <a:rPr lang="en-US" sz="1800" b="0" dirty="0" err="1" smtClean="0">
                <a:solidFill>
                  <a:prstClr val="black"/>
                </a:solidFill>
                <a:latin typeface="Courier New" pitchFamily="49" charset="0"/>
                <a:cs typeface="Courier New" pitchFamily="49" charset="0"/>
              </a:rPr>
              <a:t>managedQuery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myPerson2</a:t>
            </a:r>
            <a:r>
              <a:rPr lang="en-US" sz="1800" b="0" dirty="0" smtClean="0">
                <a:solidFill>
                  <a:prstClr val="black"/>
                </a:solidFill>
                <a:latin typeface="Courier New" pitchFamily="49" charset="0"/>
                <a:cs typeface="Courier New" pitchFamily="49" charset="0"/>
              </a:rPr>
              <a:t>, null, null, null, null);</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do something with the cursor here</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lvl="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
        <p:nvSpPr>
          <p:cNvPr id="9" name="Rectangle 8"/>
          <p:cNvSpPr>
            <a:spLocks noChangeArrowheads="1"/>
          </p:cNvSpPr>
          <p:nvPr/>
        </p:nvSpPr>
        <p:spPr bwMode="gray">
          <a:xfrm>
            <a:off x="1737360" y="1474949"/>
            <a:ext cx="56692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Querying a Content Provider: </a:t>
            </a:r>
          </a:p>
          <a:p>
            <a:pPr>
              <a:lnSpc>
                <a:spcPts val="3000"/>
              </a:lnSpc>
            </a:pPr>
            <a:r>
              <a:rPr lang="en-US" sz="2000" b="0" dirty="0" smtClean="0"/>
              <a:t>Example – Posting a query to contact list</a:t>
            </a:r>
          </a:p>
        </p:txBody>
      </p:sp>
      <p:sp>
        <p:nvSpPr>
          <p:cNvPr id="7" name="Rectangle 6"/>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6" name="TextBox 5"/>
          <p:cNvSpPr txBox="1"/>
          <p:nvPr/>
        </p:nvSpPr>
        <p:spPr>
          <a:xfrm>
            <a:off x="274320" y="2681197"/>
            <a:ext cx="8595360" cy="35825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a:t>
            </a:r>
            <a:r>
              <a:rPr lang="en-US" sz="1800" b="0" dirty="0" err="1" smtClean="0">
                <a:solidFill>
                  <a:prstClr val="black"/>
                </a:solidFill>
                <a:latin typeface="Courier New" pitchFamily="49" charset="0"/>
                <a:cs typeface="Courier New" pitchFamily="49" charset="0"/>
              </a:rPr>
              <a:t>matos.cis493</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android:versionCode</a:t>
            </a:r>
            <a:r>
              <a:rPr lang="en-US" sz="1800" b="0" dirty="0" smtClean="0">
                <a:solidFill>
                  <a:prstClr val="black"/>
                </a:solidFill>
                <a:latin typeface="Courier New" pitchFamily="49" charset="0"/>
                <a:cs typeface="Courier New" pitchFamily="49" charset="0"/>
              </a:rPr>
              <a:t>="1"</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android:versionName</a:t>
            </a:r>
            <a:r>
              <a:rPr lang="en-US" sz="1800" b="0" dirty="0" smtClean="0">
                <a:solidFill>
                  <a:prstClr val="black"/>
                </a:solidFill>
                <a:latin typeface="Courier New" pitchFamily="49" charset="0"/>
                <a:cs typeface="Courier New" pitchFamily="49" charset="0"/>
              </a:rPr>
              <a:t>="1.0"&gt;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/icon" </a:t>
            </a: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AndDemo1</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p:txBody>
      </p:sp>
      <p:sp>
        <p:nvSpPr>
          <p:cNvPr id="7" name="Rectangle 6"/>
          <p:cNvSpPr>
            <a:spLocks noChangeArrowheads="1"/>
          </p:cNvSpPr>
          <p:nvPr/>
        </p:nvSpPr>
        <p:spPr bwMode="gray">
          <a:xfrm>
            <a:off x="1737360" y="1474949"/>
            <a:ext cx="56692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Querying a Content Provider: </a:t>
            </a:r>
          </a:p>
          <a:p>
            <a:pPr>
              <a:lnSpc>
                <a:spcPts val="3000"/>
              </a:lnSpc>
            </a:pPr>
            <a:r>
              <a:rPr lang="en-US" sz="2000" b="0" dirty="0" smtClean="0"/>
              <a:t>Example – Posting a query to contact list</a:t>
            </a:r>
          </a:p>
        </p:txBody>
      </p:sp>
      <p:sp>
        <p:nvSpPr>
          <p:cNvPr id="8" name="Rectangle 7"/>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6" name="TextBox 5"/>
          <p:cNvSpPr txBox="1"/>
          <p:nvPr/>
        </p:nvSpPr>
        <p:spPr>
          <a:xfrm>
            <a:off x="274320" y="2681197"/>
            <a:ext cx="8595360" cy="330552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a:t>
            </a:r>
            <a:r>
              <a:rPr lang="en-US" sz="1800" b="0" dirty="0" err="1" smtClean="0">
                <a:solidFill>
                  <a:prstClr val="black"/>
                </a:solidFill>
                <a:latin typeface="Courier New" pitchFamily="49" charset="0"/>
                <a:cs typeface="Courier New" pitchFamily="49" charset="0"/>
              </a:rPr>
              <a:t>sdkandroid:minSdkVersion</a:t>
            </a:r>
            <a:r>
              <a:rPr lang="en-US" sz="1800" b="0" dirty="0" smtClean="0">
                <a:solidFill>
                  <a:prstClr val="black"/>
                </a:solidFill>
                <a:latin typeface="Courier New" pitchFamily="49" charset="0"/>
                <a:cs typeface="Courier New" pitchFamily="49" charset="0"/>
              </a:rPr>
              <a:t>="3"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&lt;uses-permission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android.permission.READ_CONTACTS</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&lt;/uses-permission&gt;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&lt;/manifest&gt;</a:t>
            </a:r>
          </a:p>
        </p:txBody>
      </p:sp>
      <p:sp>
        <p:nvSpPr>
          <p:cNvPr id="8" name="Rectangle 7"/>
          <p:cNvSpPr>
            <a:spLocks noChangeArrowheads="1"/>
          </p:cNvSpPr>
          <p:nvPr/>
        </p:nvSpPr>
        <p:spPr bwMode="gray">
          <a:xfrm>
            <a:off x="1737360" y="1474949"/>
            <a:ext cx="56692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Querying a Content Provider: </a:t>
            </a:r>
          </a:p>
          <a:p>
            <a:pPr>
              <a:lnSpc>
                <a:spcPts val="3000"/>
              </a:lnSpc>
            </a:pPr>
            <a:r>
              <a:rPr lang="en-US" sz="2000" b="0" dirty="0" smtClean="0"/>
              <a:t>Example – Posting a query to contact list</a:t>
            </a:r>
          </a:p>
        </p:txBody>
      </p:sp>
      <p:sp>
        <p:nvSpPr>
          <p:cNvPr id="7" name="Rectangle 6"/>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Content Provider</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pic>
        <p:nvPicPr>
          <p:cNvPr id="53250" name="Picture 2"/>
          <p:cNvPicPr>
            <a:picLocks noChangeAspect="1" noChangeArrowheads="1"/>
          </p:cNvPicPr>
          <p:nvPr/>
        </p:nvPicPr>
        <p:blipFill>
          <a:blip r:embed="rId2"/>
          <a:srcRect/>
          <a:stretch>
            <a:fillRect/>
          </a:stretch>
        </p:blipFill>
        <p:spPr bwMode="auto">
          <a:xfrm>
            <a:off x="3467100" y="2888794"/>
            <a:ext cx="2209800" cy="1504950"/>
          </a:xfrm>
          <a:prstGeom prst="rect">
            <a:avLst/>
          </a:prstGeom>
          <a:noFill/>
          <a:ln w="9525">
            <a:solidFill>
              <a:schemeClr val="bg1">
                <a:lumMod val="85000"/>
              </a:schemeClr>
            </a:solidFill>
            <a:miter lim="800000"/>
            <a:headEnd/>
            <a:tailEnd/>
          </a:ln>
          <a:effectLst/>
        </p:spPr>
      </p:pic>
      <p:sp>
        <p:nvSpPr>
          <p:cNvPr id="7" name="Rectangle 6"/>
          <p:cNvSpPr>
            <a:spLocks noChangeArrowheads="1"/>
          </p:cNvSpPr>
          <p:nvPr/>
        </p:nvSpPr>
        <p:spPr bwMode="gray">
          <a:xfrm>
            <a:off x="457200" y="1474949"/>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Every application must have an </a:t>
            </a:r>
            <a:r>
              <a:rPr lang="en-US" sz="1800" b="0" dirty="0" smtClean="0">
                <a:solidFill>
                  <a:prstClr val="black"/>
                </a:solidFill>
                <a:latin typeface="Courier New" pitchFamily="49" charset="0"/>
                <a:cs typeface="Courier New" pitchFamily="49" charset="0"/>
              </a:rPr>
              <a:t>AndroidManifest.xml </a:t>
            </a:r>
            <a:r>
              <a:rPr lang="en-US" sz="2000" b="0" dirty="0" smtClean="0"/>
              <a:t>file</a:t>
            </a:r>
          </a:p>
          <a:p>
            <a:pPr>
              <a:lnSpc>
                <a:spcPts val="3000"/>
              </a:lnSpc>
            </a:pPr>
            <a:r>
              <a:rPr lang="en-US" sz="2000" b="0" dirty="0" smtClean="0"/>
              <a:t>(with precisely that name) in its root directory.</a:t>
            </a:r>
          </a:p>
        </p:txBody>
      </p:sp>
      <p:sp>
        <p:nvSpPr>
          <p:cNvPr id="9" name="Rectangle 8"/>
          <p:cNvSpPr>
            <a:spLocks noChangeArrowheads="1"/>
          </p:cNvSpPr>
          <p:nvPr/>
        </p:nvSpPr>
        <p:spPr bwMode="gray">
          <a:xfrm>
            <a:off x="457200" y="4984629"/>
            <a:ext cx="822960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 manifest presents essential information about the application to the Android system, information the system must have before it can run any of the application's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457200" y="1474949"/>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These are the only legal elements; you cannot add your own elements or attributes.</a:t>
            </a:r>
          </a:p>
        </p:txBody>
      </p:sp>
      <p:graphicFrame>
        <p:nvGraphicFramePr>
          <p:cNvPr id="12" name="Table 11"/>
          <p:cNvGraphicFramePr>
            <a:graphicFrameLocks noGrp="1"/>
          </p:cNvGraphicFramePr>
          <p:nvPr/>
        </p:nvGraphicFramePr>
        <p:xfrm>
          <a:off x="1524000" y="2351742"/>
          <a:ext cx="6096000" cy="4053840"/>
        </p:xfrm>
        <a:graphic>
          <a:graphicData uri="http://schemas.openxmlformats.org/drawingml/2006/table">
            <a:tbl>
              <a:tblPr firstRow="1" bandRow="1">
                <a:tableStyleId>{68D230F3-CF80-4859-8CE7-A43EE81993B5}</a:tableStyleId>
              </a:tblPr>
              <a:tblGrid>
                <a:gridCol w="3048000"/>
                <a:gridCol w="3048000"/>
              </a:tblGrid>
              <a:tr h="370840">
                <a:tc>
                  <a:txBody>
                    <a:bodyPr/>
                    <a:lstStyle/>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&lt;action&gt;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&lt;activity&gt;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&lt;activity-alias&gt;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&lt;application&gt;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&lt;category&gt;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&lt;data&gt;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&lt;grant-</a:t>
                      </a:r>
                      <a:r>
                        <a:rPr lang="en-US" sz="2000" b="0" kern="1200" dirty="0" err="1" smtClean="0">
                          <a:solidFill>
                            <a:prstClr val="black"/>
                          </a:solidFill>
                          <a:latin typeface="Calibri"/>
                          <a:ea typeface="+mn-ea"/>
                          <a:cs typeface="+mn-cs"/>
                        </a:rPr>
                        <a:t>uri</a:t>
                      </a:r>
                      <a:r>
                        <a:rPr lang="en-US" sz="2000" b="0" kern="1200" dirty="0" smtClean="0">
                          <a:solidFill>
                            <a:prstClr val="black"/>
                          </a:solidFill>
                          <a:latin typeface="Calibri"/>
                          <a:ea typeface="+mn-ea"/>
                          <a:cs typeface="+mn-cs"/>
                        </a:rPr>
                        <a:t>-permission&gt;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&lt;instrumentation&gt;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&lt;intent-filter&gt;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&lt;manifest&gt;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&lt;meta-data&gt;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&lt;permission&gt;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&lt;permission-group&gt;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&lt;permission-tree&gt;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&lt;provider&gt;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&lt;receiver&gt;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&lt;service&gt;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&lt;uses-configuration&gt;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&lt;uses-library&gt;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&lt;uses-permission&gt;</a:t>
                      </a:r>
                    </a:p>
                    <a:p>
                      <a:pPr marL="342900" lvl="0" indent="-342900" algn="l" rtl="0" fontAlgn="auto">
                        <a:spcBef>
                          <a:spcPct val="20000"/>
                        </a:spcBef>
                        <a:spcAft>
                          <a:spcPts val="0"/>
                        </a:spcAft>
                        <a:buFont typeface="Verdana" pitchFamily="34" charset="0"/>
                        <a:buChar char="•"/>
                      </a:pPr>
                      <a:r>
                        <a:rPr lang="en-US" sz="2000" b="0" kern="1200" dirty="0" smtClean="0">
                          <a:solidFill>
                            <a:prstClr val="black"/>
                          </a:solidFill>
                          <a:latin typeface="Calibri"/>
                          <a:ea typeface="+mn-ea"/>
                          <a:cs typeface="+mn-cs"/>
                        </a:rPr>
                        <a:t>&lt;uses-</a:t>
                      </a:r>
                      <a:r>
                        <a:rPr lang="en-US" sz="2000" b="0" kern="1200" dirty="0" err="1" smtClean="0">
                          <a:solidFill>
                            <a:prstClr val="black"/>
                          </a:solidFill>
                          <a:latin typeface="Calibri"/>
                          <a:ea typeface="+mn-ea"/>
                          <a:cs typeface="+mn-cs"/>
                        </a:rPr>
                        <a:t>sdk</a:t>
                      </a:r>
                      <a:r>
                        <a:rPr lang="en-US" sz="2000" b="0" kern="1200" dirty="0" smtClean="0">
                          <a:solidFill>
                            <a:prstClr val="black"/>
                          </a:solidFill>
                          <a:latin typeface="Calibri"/>
                          <a:ea typeface="+mn-ea"/>
                          <a:cs typeface="+mn-cs"/>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960120" y="1474949"/>
            <a:ext cx="72237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Among other things, the manifest does the following:</a:t>
            </a:r>
          </a:p>
        </p:txBody>
      </p:sp>
      <p:grpSp>
        <p:nvGrpSpPr>
          <p:cNvPr id="6" name="Group 5"/>
          <p:cNvGrpSpPr/>
          <p:nvPr/>
        </p:nvGrpSpPr>
        <p:grpSpPr>
          <a:xfrm>
            <a:off x="376517" y="2241333"/>
            <a:ext cx="822960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names the Java package for the application. The package name serves as a unique identifier for the application.</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9"/>
          <p:cNvGrpSpPr/>
          <p:nvPr/>
        </p:nvGrpSpPr>
        <p:grpSpPr>
          <a:xfrm>
            <a:off x="376517" y="3161112"/>
            <a:ext cx="822960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describes the components of the application —the activities, services, broadcast receivers, and content providers that the application is composed of.</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14"/>
          <p:cNvGrpSpPr/>
          <p:nvPr/>
        </p:nvGrpSpPr>
        <p:grpSpPr>
          <a:xfrm>
            <a:off x="376517" y="4446651"/>
            <a:ext cx="8229600" cy="192024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names the classes that implement each of the components and publishes their capabilities (for example, which Intent messages they can handle). These declarations let the Android system know what the components are and under what conditions they can be launched.</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Rectangle 17"/>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anim calcmode="lin" valueType="num">
                                      <p:cBhvr>
                                        <p:cTn id="29" dur="500" fill="hold"/>
                                        <p:tgtEl>
                                          <p:spTgt spid="15"/>
                                        </p:tgtEl>
                                        <p:attrNameLst>
                                          <p:attrName>ppt_x</p:attrName>
                                        </p:attrNameLst>
                                      </p:cBhvr>
                                      <p:tavLst>
                                        <p:tav tm="0">
                                          <p:val>
                                            <p:strVal val="#ppt_x"/>
                                          </p:val>
                                        </p:tav>
                                        <p:tav tm="100000">
                                          <p:val>
                                            <p:strVal val="#ppt_x"/>
                                          </p:val>
                                        </p:tav>
                                      </p:tavLst>
                                    </p:anim>
                                    <p:anim calcmode="lin" valueType="num">
                                      <p:cBhvr>
                                        <p:cTn id="3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2" name="Group 5"/>
          <p:cNvGrpSpPr/>
          <p:nvPr/>
        </p:nvGrpSpPr>
        <p:grpSpPr>
          <a:xfrm>
            <a:off x="376517" y="2496826"/>
            <a:ext cx="822960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determines which processes will host application components.</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9"/>
          <p:cNvGrpSpPr/>
          <p:nvPr/>
        </p:nvGrpSpPr>
        <p:grpSpPr>
          <a:xfrm>
            <a:off x="376517" y="3739333"/>
            <a:ext cx="822960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declares which permissions the application must have in order to access protected parts of the API and interact with other applications.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4"/>
          <p:cNvGrpSpPr/>
          <p:nvPr/>
        </p:nvGrpSpPr>
        <p:grpSpPr>
          <a:xfrm>
            <a:off x="376517" y="5347600"/>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also declares the permissions that others are required to have in order to interact with the application's components.</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14"/>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18" name="Rectangle 17"/>
          <p:cNvSpPr>
            <a:spLocks noChangeArrowheads="1"/>
          </p:cNvSpPr>
          <p:nvPr/>
        </p:nvSpPr>
        <p:spPr bwMode="gray">
          <a:xfrm>
            <a:off x="960120" y="1474949"/>
            <a:ext cx="72237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Among other things, the manifest does the following: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anim calcmode="lin" valueType="num">
                                      <p:cBhvr>
                                        <p:cTn id="29" dur="500" fill="hold"/>
                                        <p:tgtEl>
                                          <p:spTgt spid="18"/>
                                        </p:tgtEl>
                                        <p:attrNameLst>
                                          <p:attrName>ppt_x</p:attrName>
                                        </p:attrNameLst>
                                      </p:cBhvr>
                                      <p:tavLst>
                                        <p:tav tm="0">
                                          <p:val>
                                            <p:strVal val="#ppt_x"/>
                                          </p:val>
                                        </p:tav>
                                        <p:tav tm="100000">
                                          <p:val>
                                            <p:strVal val="#ppt_x"/>
                                          </p:val>
                                        </p:tav>
                                      </p:tavLst>
                                    </p:anim>
                                    <p:anim calcmode="lin" valueType="num">
                                      <p:cBhvr>
                                        <p:cTn id="30"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2" name="Group 5"/>
          <p:cNvGrpSpPr/>
          <p:nvPr/>
        </p:nvGrpSpPr>
        <p:grpSpPr>
          <a:xfrm>
            <a:off x="376517" y="2308568"/>
            <a:ext cx="8229600" cy="201168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lists the Instrumentation classes that provide profiling and other information as the application is running. These declarations are present in the manifest only while the application is being developed and tested; they're removed before the application is published.</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9"/>
          <p:cNvGrpSpPr/>
          <p:nvPr/>
        </p:nvGrpSpPr>
        <p:grpSpPr>
          <a:xfrm>
            <a:off x="376517" y="4509849"/>
            <a:ext cx="822960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declares the minimum level of the Android API that the application requires.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4"/>
          <p:cNvGrpSpPr/>
          <p:nvPr/>
        </p:nvGrpSpPr>
        <p:grpSpPr>
          <a:xfrm>
            <a:off x="376517" y="5522411"/>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lists the libraries that the application must be linked against.</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14"/>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18" name="Rectangle 17"/>
          <p:cNvSpPr>
            <a:spLocks noChangeArrowheads="1"/>
          </p:cNvSpPr>
          <p:nvPr/>
        </p:nvSpPr>
        <p:spPr bwMode="gray">
          <a:xfrm>
            <a:off x="960120" y="1474949"/>
            <a:ext cx="72237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Among other things, the manifest does the following: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anim calcmode="lin" valueType="num">
                                      <p:cBhvr>
                                        <p:cTn id="29" dur="500" fill="hold"/>
                                        <p:tgtEl>
                                          <p:spTgt spid="18"/>
                                        </p:tgtEl>
                                        <p:attrNameLst>
                                          <p:attrName>ppt_x</p:attrName>
                                        </p:attrNameLst>
                                      </p:cBhvr>
                                      <p:tavLst>
                                        <p:tav tm="0">
                                          <p:val>
                                            <p:strVal val="#ppt_x"/>
                                          </p:val>
                                        </p:tav>
                                        <p:tav tm="100000">
                                          <p:val>
                                            <p:strVal val="#ppt_x"/>
                                          </p:val>
                                        </p:tav>
                                      </p:tavLst>
                                    </p:anim>
                                    <p:anim calcmode="lin" valueType="num">
                                      <p:cBhvr>
                                        <p:cTn id="30"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885825"/>
            <a:ext cx="32004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Intents &amp; </a:t>
            </a:r>
            <a:r>
              <a:rPr lang="en-US" sz="2000" b="0" dirty="0" err="1" smtClean="0"/>
              <a:t>IntentFilters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1636215"/>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 intent is an abstract description of an operation to be performed.</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5"/>
          <p:cNvGrpSpPr/>
          <p:nvPr/>
        </p:nvGrpSpPr>
        <p:grpSpPr>
          <a:xfrm>
            <a:off x="411480" y="2617850"/>
            <a:ext cx="822960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Its most significant use is in the launching of activities, where it can be thought of as the glue between activities.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aphicFrame>
        <p:nvGraphicFramePr>
          <p:cNvPr id="21" name="Table 20"/>
          <p:cNvGraphicFramePr>
            <a:graphicFrameLocks noGrp="1"/>
          </p:cNvGraphicFramePr>
          <p:nvPr/>
        </p:nvGraphicFramePr>
        <p:xfrm>
          <a:off x="1524000" y="4516718"/>
          <a:ext cx="6096000" cy="1833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Action</a:t>
                      </a:r>
                      <a:endParaRPr lang="en-US" dirty="0"/>
                    </a:p>
                  </a:txBody>
                  <a:tcPr/>
                </a:tc>
                <a:tc>
                  <a:txBody>
                    <a:bodyPr/>
                    <a:lstStyle/>
                    <a:p>
                      <a:r>
                        <a:rPr lang="en-US" dirty="0" smtClean="0"/>
                        <a:t>Data</a:t>
                      </a:r>
                      <a:endParaRPr lang="en-US" dirty="0"/>
                    </a:p>
                  </a:txBody>
                  <a:tcPr/>
                </a:tc>
              </a:tr>
              <a:tr h="370840">
                <a:tc>
                  <a:txBody>
                    <a:bodyPr/>
                    <a:lstStyle/>
                    <a:p>
                      <a:r>
                        <a:rPr lang="en-US" dirty="0" smtClean="0"/>
                        <a:t>The general action to be performed, such as: </a:t>
                      </a:r>
                      <a:r>
                        <a:rPr lang="en-US" dirty="0" err="1" smtClean="0"/>
                        <a:t>ACTION_VIEW</a:t>
                      </a:r>
                      <a:r>
                        <a:rPr lang="en-US" dirty="0" smtClean="0"/>
                        <a:t>,</a:t>
                      </a:r>
                    </a:p>
                    <a:p>
                      <a:r>
                        <a:rPr lang="en-US" dirty="0" err="1" smtClean="0"/>
                        <a:t>ACTION_EDIT</a:t>
                      </a:r>
                      <a:r>
                        <a:rPr lang="en-US" dirty="0" smtClean="0"/>
                        <a:t>,</a:t>
                      </a:r>
                    </a:p>
                    <a:p>
                      <a:r>
                        <a:rPr lang="en-US" dirty="0" err="1" smtClean="0"/>
                        <a:t>ACTION_MAIN</a:t>
                      </a:r>
                      <a:r>
                        <a:rPr lang="en-US" dirty="0" smtClean="0"/>
                        <a:t>, etc.</a:t>
                      </a:r>
                      <a:endParaRPr lang="en-US" dirty="0"/>
                    </a:p>
                  </a:txBody>
                  <a:tcPr/>
                </a:tc>
                <a:tc>
                  <a:txBody>
                    <a:bodyPr/>
                    <a:lstStyle/>
                    <a:p>
                      <a:r>
                        <a:rPr lang="en-US" dirty="0" smtClean="0"/>
                        <a:t>The data to operate on, such as a person record in the contacts database, expressed as a Uri.</a:t>
                      </a:r>
                      <a:endParaRPr lang="en-US" dirty="0"/>
                    </a:p>
                  </a:txBody>
                  <a:tcPr/>
                </a:tc>
              </a:tr>
            </a:tbl>
          </a:graphicData>
        </a:graphic>
      </p:graphicFrame>
      <p:grpSp>
        <p:nvGrpSpPr>
          <p:cNvPr id="22" name="Group 5"/>
          <p:cNvGrpSpPr/>
          <p:nvPr/>
        </p:nvGrpSpPr>
        <p:grpSpPr>
          <a:xfrm>
            <a:off x="411480" y="3599485"/>
            <a:ext cx="8229600" cy="82296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primary pieces of information in an intent are:</a:t>
              </a: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anim calcmode="lin" valueType="num">
                                      <p:cBhvr>
                                        <p:cTn id="22" dur="500" fill="hold"/>
                                        <p:tgtEl>
                                          <p:spTgt spid="22"/>
                                        </p:tgtEl>
                                        <p:attrNameLst>
                                          <p:attrName>ppt_x</p:attrName>
                                        </p:attrNameLst>
                                      </p:cBhvr>
                                      <p:tavLst>
                                        <p:tav tm="0">
                                          <p:val>
                                            <p:strVal val="#ppt_x"/>
                                          </p:val>
                                        </p:tav>
                                        <p:tav tm="100000">
                                          <p:val>
                                            <p:strVal val="#ppt_x"/>
                                          </p:val>
                                        </p:tav>
                                      </p:tavLst>
                                    </p:anim>
                                    <p:anim calcmode="lin" valueType="num">
                                      <p:cBhvr>
                                        <p:cTn id="2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5" name="TextBox 14"/>
          <p:cNvSpPr txBox="1"/>
          <p:nvPr/>
        </p:nvSpPr>
        <p:spPr>
          <a:xfrm>
            <a:off x="274320" y="1511308"/>
            <a:ext cx="8595360" cy="4912114"/>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a:t>
            </a:r>
            <a:r>
              <a:rPr lang="en-US" sz="1800" b="0" dirty="0" err="1" smtClean="0">
                <a:solidFill>
                  <a:prstClr val="black"/>
                </a:solidFill>
                <a:latin typeface="Courier New" pitchFamily="49" charset="0"/>
                <a:cs typeface="Courier New" pitchFamily="49" charset="0"/>
              </a:rPr>
              <a:t>matos.earthquake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android:versionCode</a:t>
            </a:r>
            <a:r>
              <a:rPr lang="en-US" sz="1800" b="0" dirty="0" smtClean="0">
                <a:solidFill>
                  <a:prstClr val="black"/>
                </a:solidFill>
                <a:latin typeface="Courier New" pitchFamily="49" charset="0"/>
                <a:cs typeface="Courier New" pitchFamily="49" charset="0"/>
              </a:rPr>
              <a:t>="1"</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android:versionName</a:t>
            </a:r>
            <a:r>
              <a:rPr lang="en-US" sz="1800" b="0" dirty="0" smtClean="0">
                <a:solidFill>
                  <a:prstClr val="black"/>
                </a:solidFill>
                <a:latin typeface="Courier New" pitchFamily="49" charset="0"/>
                <a:cs typeface="Courier New" pitchFamily="49" charset="0"/>
              </a:rPr>
              <a:t>="1.0.0"&gt;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yellow_circle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AndQuake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&lt;/activity&gt;</a:t>
            </a:r>
          </a:p>
        </p:txBody>
      </p:sp>
      <p:sp>
        <p:nvSpPr>
          <p:cNvPr id="5" name="Rectangle 4"/>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5" name="TextBox 14"/>
          <p:cNvSpPr txBox="1"/>
          <p:nvPr/>
        </p:nvSpPr>
        <p:spPr>
          <a:xfrm>
            <a:off x="274320" y="1511308"/>
            <a:ext cx="8595360" cy="4912114"/>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SatelliteMapping</a:t>
            </a:r>
            <a:r>
              <a:rPr lang="en-US" sz="1800" b="0" dirty="0" smtClean="0">
                <a:solidFill>
                  <a:prstClr val="black"/>
                </a:solidFill>
                <a:latin typeface="Courier New" pitchFamily="49" charset="0"/>
                <a:cs typeface="Courier New" pitchFamily="49" charset="0"/>
              </a:rPr>
              <a:t>"&gt;&lt;/activity&gt;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&lt;service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AndQuakeService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android:enabled</a:t>
            </a:r>
            <a:r>
              <a:rPr lang="en-US" sz="1800" b="0" dirty="0" smtClean="0">
                <a:solidFill>
                  <a:prstClr val="black"/>
                </a:solidFill>
                <a:latin typeface="Courier New" pitchFamily="49" charset="0"/>
                <a:cs typeface="Courier New" pitchFamily="49" charset="0"/>
              </a:rPr>
              <a:t>="true"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&lt;/service&gt;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&lt;receiver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AndQuakeAlarmReceiver</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ALARM_TO_REFRESH_QUAKE_LIST</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&lt;/receiver&gt;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&lt;uses-library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com.google.android.maps</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&lt;uses-permission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android.permission.INTERNET</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&lt;/manifest&gt;</a:t>
            </a:r>
          </a:p>
        </p:txBody>
      </p:sp>
      <p:sp>
        <p:nvSpPr>
          <p:cNvPr id="5" name="Rectangle 4"/>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
        <p:nvSpPr>
          <p:cNvPr id="6" name="Rectangle 5"/>
          <p:cNvSpPr>
            <a:spLocks noChangeArrowheads="1"/>
          </p:cNvSpPr>
          <p:nvPr/>
        </p:nvSpPr>
        <p:spPr bwMode="gray">
          <a:xfrm>
            <a:off x="1600200" y="2443133"/>
            <a:ext cx="5943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Implementing a simple currency converter:</a:t>
            </a:r>
          </a:p>
          <a:p>
            <a:pPr>
              <a:lnSpc>
                <a:spcPts val="3000"/>
              </a:lnSpc>
            </a:pPr>
            <a:r>
              <a:rPr lang="en-US" sz="2000" b="0" dirty="0" smtClean="0"/>
              <a:t>USD –Euro –Colon (CR)</a:t>
            </a:r>
          </a:p>
        </p:txBody>
      </p:sp>
      <p:sp>
        <p:nvSpPr>
          <p:cNvPr id="7" name="TextBox 6"/>
          <p:cNvSpPr txBox="1"/>
          <p:nvPr/>
        </p:nvSpPr>
        <p:spPr>
          <a:xfrm>
            <a:off x="274320" y="3824192"/>
            <a:ext cx="8595360" cy="113877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2000" dirty="0" smtClean="0">
                <a:solidFill>
                  <a:prstClr val="black"/>
                </a:solidFill>
                <a:latin typeface="Calibri"/>
                <a:cs typeface="+mn-cs"/>
              </a:rPr>
              <a:t>Note: </a:t>
            </a:r>
            <a:r>
              <a:rPr lang="en-US" sz="2000" b="0" dirty="0" smtClean="0">
                <a:solidFill>
                  <a:prstClr val="black"/>
                </a:solidFill>
                <a:latin typeface="Calibri"/>
                <a:cs typeface="+mn-cs"/>
              </a:rPr>
              <a:t>Naive implementation using the rates</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1 Costa Rican Colon = 0.001736 U.S. dollars</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1 Euro = 1.39900 U.S. dollars</a:t>
            </a:r>
          </a:p>
        </p:txBody>
      </p:sp>
      <p:sp>
        <p:nvSpPr>
          <p:cNvPr id="8" name="Rectangle 7"/>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grpSp>
        <p:nvGrpSpPr>
          <p:cNvPr id="9" name="Group 8"/>
          <p:cNvGrpSpPr/>
          <p:nvPr/>
        </p:nvGrpSpPr>
        <p:grpSpPr>
          <a:xfrm>
            <a:off x="1381146" y="2286000"/>
            <a:ext cx="6381709" cy="4113679"/>
            <a:chOff x="1306086" y="2286000"/>
            <a:chExt cx="6381709" cy="4113679"/>
          </a:xfrm>
        </p:grpSpPr>
        <p:pic>
          <p:nvPicPr>
            <p:cNvPr id="54274" name="Picture 2"/>
            <p:cNvPicPr>
              <a:picLocks noChangeAspect="1" noChangeArrowheads="1"/>
            </p:cNvPicPr>
            <p:nvPr/>
          </p:nvPicPr>
          <p:blipFill>
            <a:blip r:embed="rId2"/>
            <a:srcRect/>
            <a:stretch>
              <a:fillRect/>
            </a:stretch>
          </p:blipFill>
          <p:spPr bwMode="auto">
            <a:xfrm>
              <a:off x="1306086" y="2286000"/>
              <a:ext cx="2942345" cy="4113679"/>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a:srcRect/>
            <a:stretch>
              <a:fillRect/>
            </a:stretch>
          </p:blipFill>
          <p:spPr bwMode="auto">
            <a:xfrm>
              <a:off x="5382745" y="3018864"/>
              <a:ext cx="2305050" cy="2647950"/>
            </a:xfrm>
            <a:prstGeom prst="rect">
              <a:avLst/>
            </a:prstGeom>
            <a:noFill/>
            <a:ln w="9525">
              <a:solidFill>
                <a:schemeClr val="bg1">
                  <a:lumMod val="85000"/>
                </a:schemeClr>
              </a:solidFill>
              <a:miter lim="800000"/>
              <a:headEnd/>
              <a:tailEnd/>
            </a:ln>
            <a:effectLst/>
          </p:spPr>
        </p:pic>
      </p:grpSp>
      <p:sp>
        <p:nvSpPr>
          <p:cNvPr id="8" name="Rectangle 7"/>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10" name="Rectangle 9"/>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5" name="TextBox 14"/>
          <p:cNvSpPr txBox="1"/>
          <p:nvPr/>
        </p:nvSpPr>
        <p:spPr>
          <a:xfrm>
            <a:off x="274320" y="2223999"/>
            <a:ext cx="8595360" cy="402571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packagematos.currencyconvereter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importandroid.app.Activity</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importandroid.os.Bundle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importandroid.view.View</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importandroid.view.View.OnClickListener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importandroid.widget.Button</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importandroid.widget.EditText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importandroid.widget.Toast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publicclassCurrency1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extendsActivity</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naive currency converter from USD to Euros &amp; </a:t>
            </a:r>
            <a:r>
              <a:rPr lang="en-US" sz="1800" b="0" dirty="0" err="1" smtClean="0">
                <a:solidFill>
                  <a:prstClr val="black"/>
                </a:solidFill>
                <a:latin typeface="Courier New" pitchFamily="49" charset="0"/>
                <a:cs typeface="Courier New" pitchFamily="49" charset="0"/>
              </a:rPr>
              <a:t>Colones</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finaldoubleEURO2USD</a:t>
            </a:r>
            <a:r>
              <a:rPr lang="en-US" sz="1800" b="0" dirty="0" smtClean="0">
                <a:solidFill>
                  <a:prstClr val="black"/>
                </a:solidFill>
                <a:latin typeface="Courier New" pitchFamily="49" charset="0"/>
                <a:cs typeface="Courier New" pitchFamily="49" charset="0"/>
              </a:rPr>
              <a:t>= 1.399;</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finaldoubleCOLON2USD</a:t>
            </a:r>
            <a:r>
              <a:rPr lang="en-US" sz="1800" b="0" dirty="0" smtClean="0">
                <a:solidFill>
                  <a:prstClr val="black"/>
                </a:solidFill>
                <a:latin typeface="Courier New" pitchFamily="49" charset="0"/>
                <a:cs typeface="Courier New" pitchFamily="49" charset="0"/>
              </a:rPr>
              <a:t>= 0.001736;</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5" name="TextBox 14"/>
          <p:cNvSpPr txBox="1"/>
          <p:nvPr/>
        </p:nvSpPr>
        <p:spPr>
          <a:xfrm>
            <a:off x="274320" y="2223999"/>
            <a:ext cx="8595360" cy="36933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GUI widgets</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Button </a:t>
            </a:r>
            <a:r>
              <a:rPr lang="en-US" sz="1800" b="0" dirty="0" err="1" smtClean="0">
                <a:solidFill>
                  <a:prstClr val="black"/>
                </a:solidFill>
                <a:latin typeface="Courier New" pitchFamily="49" charset="0"/>
                <a:cs typeface="Courier New" pitchFamily="49" charset="0"/>
              </a:rPr>
              <a:t>btnConvert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Button </a:t>
            </a:r>
            <a:r>
              <a:rPr lang="en-US" sz="1800" b="0" dirty="0" err="1" smtClean="0">
                <a:solidFill>
                  <a:prstClr val="black"/>
                </a:solidFill>
                <a:latin typeface="Courier New" pitchFamily="49" charset="0"/>
                <a:cs typeface="Courier New" pitchFamily="49" charset="0"/>
              </a:rPr>
              <a:t>btnClear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EditTexttxtUSDollars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EditTexttxtEuros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EditTexttxtColones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bind local controls to GUI widgets</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5" name="TextBox 14"/>
          <p:cNvSpPr txBox="1"/>
          <p:nvPr/>
        </p:nvSpPr>
        <p:spPr>
          <a:xfrm>
            <a:off x="274320" y="2223999"/>
            <a:ext cx="8595360" cy="402571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txtUSDollars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R.id.txtUSDollars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txtUSDollars.setHint</a:t>
            </a:r>
            <a:r>
              <a:rPr lang="en-US" sz="1800" b="0" dirty="0" smtClean="0">
                <a:solidFill>
                  <a:prstClr val="black"/>
                </a:solidFill>
                <a:latin typeface="Courier New" pitchFamily="49" charset="0"/>
                <a:cs typeface="Courier New" pitchFamily="49" charset="0"/>
              </a:rPr>
              <a:t>("Enter US dollars");</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txtEuros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R.id.txtEuros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txtColones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R.id.txtColones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attach click behavior to buttons</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btnClear</a:t>
            </a:r>
            <a:r>
              <a:rPr lang="en-US" sz="1800" b="0" dirty="0" smtClean="0">
                <a:solidFill>
                  <a:prstClr val="black"/>
                </a:solidFill>
                <a:latin typeface="Courier New" pitchFamily="49" charset="0"/>
                <a:cs typeface="Courier New" pitchFamily="49" charset="0"/>
              </a:rPr>
              <a:t>= (Button)</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R.id.btnClear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btnClear.setOnClickListener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newOnClickListener</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clear the text boxes</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publicvoidonClick</a:t>
            </a:r>
            <a:r>
              <a:rPr lang="en-US" sz="1800" b="0" dirty="0" smtClean="0">
                <a:solidFill>
                  <a:prstClr val="black"/>
                </a:solidFill>
                <a:latin typeface="Courier New" pitchFamily="49" charset="0"/>
                <a:cs typeface="Courier New" pitchFamily="49" charset="0"/>
              </a:rPr>
              <a:t>(View v)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txtColones.setText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txtEuros.setText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txtUSDollars.setText</a:t>
            </a:r>
            <a:r>
              <a:rPr lang="en-US" sz="1800" b="0" dirty="0" smtClean="0">
                <a:solidFill>
                  <a:prstClr val="black"/>
                </a:solidFill>
                <a:latin typeface="Courier New" pitchFamily="49" charset="0"/>
                <a:cs typeface="Courier New" pitchFamily="49" charset="0"/>
              </a:rPr>
              <a: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5" name="TextBox 14"/>
          <p:cNvSpPr txBox="1"/>
          <p:nvPr/>
        </p:nvSpPr>
        <p:spPr>
          <a:xfrm>
            <a:off x="274320" y="2223999"/>
            <a:ext cx="8595360" cy="36933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do the conversion from USD to Euros and </a:t>
            </a:r>
            <a:r>
              <a:rPr lang="en-US" sz="1800" b="0" dirty="0" err="1" smtClean="0">
                <a:solidFill>
                  <a:prstClr val="black"/>
                </a:solidFill>
                <a:latin typeface="Courier New" pitchFamily="49" charset="0"/>
                <a:cs typeface="Courier New" pitchFamily="49" charset="0"/>
              </a:rPr>
              <a:t>Colones</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btnConvert</a:t>
            </a:r>
            <a:r>
              <a:rPr lang="en-US" sz="1800" b="0" dirty="0" smtClean="0">
                <a:solidFill>
                  <a:prstClr val="black"/>
                </a:solidFill>
                <a:latin typeface="Courier New" pitchFamily="49" charset="0"/>
                <a:cs typeface="Courier New" pitchFamily="49" charset="0"/>
              </a:rPr>
              <a:t>= (Button)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R.id.btnConvert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btnConvert.setOnClickListener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newOnClickListener</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publicvoidonClick</a:t>
            </a:r>
            <a:r>
              <a:rPr lang="en-US" sz="1800" b="0" dirty="0" smtClean="0">
                <a:solidFill>
                  <a:prstClr val="black"/>
                </a:solidFill>
                <a:latin typeface="Courier New" pitchFamily="49" charset="0"/>
                <a:cs typeface="Courier New" pitchFamily="49" charset="0"/>
              </a:rPr>
              <a:t>(View v)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try{</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usdStr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txtUSDollars.getText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toString</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doubleusd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Double.parseDouble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usdStr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euros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String.valueOf</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usd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EURO2USD</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colones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String.valueOf</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usd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COLON2USD</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txtEuros.setText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euros</a:t>
            </a:r>
            <a:r>
              <a:rPr lang="en-US" sz="1800" b="0" dirty="0" smtClean="0">
                <a:solidFill>
                  <a:prstClr val="black"/>
                </a:solidFill>
                <a:latin typeface="Courier New" pitchFamily="49" charset="0"/>
                <a:cs typeface="Courier New" pitchFamily="49" charset="0"/>
              </a:rPr>
              <a: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15" name="TextBox 14"/>
          <p:cNvSpPr txBox="1"/>
          <p:nvPr/>
        </p:nvSpPr>
        <p:spPr>
          <a:xfrm>
            <a:off x="274320" y="2223999"/>
            <a:ext cx="8595360" cy="2973122"/>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txtColones.setText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colones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catch(Exception e)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v.getContext</a:t>
            </a:r>
            <a:r>
              <a:rPr lang="en-US" sz="1800" b="0" dirty="0" smtClean="0">
                <a:solidFill>
                  <a:prstClr val="black"/>
                </a:solidFill>
                <a:latin typeface="Courier New" pitchFamily="49" charset="0"/>
                <a:cs typeface="Courier New" pitchFamily="49" charset="0"/>
              </a:rPr>
              <a:t>(), "Invalid data -try again", </a:t>
            </a:r>
            <a:r>
              <a:rPr lang="en-US" sz="1800" b="0" dirty="0" err="1" smtClean="0">
                <a:solidFill>
                  <a:prstClr val="black"/>
                </a:solidFill>
                <a:latin typeface="Courier New" pitchFamily="49" charset="0"/>
                <a:cs typeface="Courier New" pitchFamily="49" charset="0"/>
              </a:rPr>
              <a:t>Toast.LENGTH_SHORT</a:t>
            </a:r>
            <a:r>
              <a:rPr lang="en-US" sz="1800" b="0" dirty="0" smtClean="0">
                <a:solidFill>
                  <a:prstClr val="black"/>
                </a:solidFill>
                <a:latin typeface="Courier New" pitchFamily="49" charset="0"/>
                <a:cs typeface="Courier New" pitchFamily="49" charset="0"/>
              </a:rPr>
              <a:t>).show();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setOnClick</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onCreate</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class</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pic>
        <p:nvPicPr>
          <p:cNvPr id="55298" name="Picture 2"/>
          <p:cNvPicPr>
            <a:picLocks noChangeAspect="1" noChangeArrowheads="1"/>
          </p:cNvPicPr>
          <p:nvPr/>
        </p:nvPicPr>
        <p:blipFill>
          <a:blip r:embed="rId2"/>
          <a:srcRect/>
          <a:stretch>
            <a:fillRect/>
          </a:stretch>
        </p:blipFill>
        <p:spPr bwMode="auto">
          <a:xfrm>
            <a:off x="654424" y="2649072"/>
            <a:ext cx="2187388" cy="3281082"/>
          </a:xfrm>
          <a:prstGeom prst="rect">
            <a:avLst/>
          </a:prstGeom>
          <a:noFill/>
          <a:ln w="9525">
            <a:solidFill>
              <a:schemeClr val="bg1">
                <a:lumMod val="85000"/>
              </a:schemeClr>
            </a:solidFill>
            <a:miter lim="800000"/>
            <a:headEnd/>
            <a:tailEnd/>
          </a:ln>
          <a:effectLst/>
        </p:spPr>
      </p:pic>
      <p:pic>
        <p:nvPicPr>
          <p:cNvPr id="55299" name="Picture 3"/>
          <p:cNvPicPr>
            <a:picLocks noChangeAspect="1" noChangeArrowheads="1"/>
          </p:cNvPicPr>
          <p:nvPr/>
        </p:nvPicPr>
        <p:blipFill>
          <a:blip r:embed="rId3"/>
          <a:srcRect/>
          <a:stretch>
            <a:fillRect/>
          </a:stretch>
        </p:blipFill>
        <p:spPr bwMode="auto">
          <a:xfrm>
            <a:off x="3374674" y="2647458"/>
            <a:ext cx="2188464" cy="3282696"/>
          </a:xfrm>
          <a:prstGeom prst="rect">
            <a:avLst/>
          </a:prstGeom>
          <a:noFill/>
          <a:ln w="9525">
            <a:solidFill>
              <a:schemeClr val="bg1">
                <a:lumMod val="85000"/>
              </a:schemeClr>
            </a:solidFill>
            <a:miter lim="800000"/>
            <a:headEnd/>
            <a:tailEnd/>
          </a:ln>
          <a:effectLst/>
        </p:spPr>
      </p:pic>
      <p:pic>
        <p:nvPicPr>
          <p:cNvPr id="55300" name="Picture 4"/>
          <p:cNvPicPr>
            <a:picLocks noChangeAspect="1" noChangeArrowheads="1"/>
          </p:cNvPicPr>
          <p:nvPr/>
        </p:nvPicPr>
        <p:blipFill>
          <a:blip r:embed="rId4"/>
          <a:srcRect/>
          <a:stretch>
            <a:fillRect/>
          </a:stretch>
        </p:blipFill>
        <p:spPr bwMode="auto">
          <a:xfrm>
            <a:off x="6096000" y="2647458"/>
            <a:ext cx="2188464" cy="3282696"/>
          </a:xfrm>
          <a:prstGeom prst="rect">
            <a:avLst/>
          </a:prstGeom>
          <a:noFill/>
          <a:ln w="9525">
            <a:solidFill>
              <a:schemeClr val="bg1">
                <a:lumMod val="85000"/>
              </a:schemeClr>
            </a:solidFill>
            <a:miter lim="800000"/>
            <a:headEnd/>
            <a:tailEnd/>
          </a:ln>
          <a:effectLst/>
        </p:spPr>
      </p:pic>
      <p:sp>
        <p:nvSpPr>
          <p:cNvPr id="8" name="Rectangle 7"/>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9" name="Rectangle 8"/>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885825"/>
            <a:ext cx="32004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Intents &amp; </a:t>
            </a:r>
            <a:r>
              <a:rPr lang="en-US" sz="2000" b="0" dirty="0" err="1" smtClean="0"/>
              <a:t>IntentFilters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411480" y="1636215"/>
            <a:ext cx="8229600" cy="64008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Some examples of Intent’s action/data pairs are:</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411479" y="2281305"/>
            <a:ext cx="8229600" cy="409342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ACTION_VIEWcontent</a:t>
            </a:r>
            <a:r>
              <a:rPr lang="en-US" sz="1800" b="0" dirty="0" smtClean="0">
                <a:solidFill>
                  <a:prstClr val="black"/>
                </a:solidFill>
                <a:latin typeface="Courier New" pitchFamily="49" charset="0"/>
                <a:cs typeface="Courier New" pitchFamily="49" charset="0"/>
              </a:rPr>
              <a:t>://contacts/1 </a:t>
            </a:r>
            <a:r>
              <a:rPr lang="en-US" sz="2000" b="0" dirty="0" smtClean="0">
                <a:solidFill>
                  <a:prstClr val="black"/>
                </a:solidFill>
                <a:latin typeface="Calibri"/>
                <a:cs typeface="+mn-cs"/>
              </a:rPr>
              <a:t>-- Display information about the person whose identifier is "1".</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ACTION_DIALcontent</a:t>
            </a:r>
            <a:r>
              <a:rPr lang="en-US" sz="1800" b="0" dirty="0" smtClean="0">
                <a:solidFill>
                  <a:prstClr val="black"/>
                </a:solidFill>
                <a:latin typeface="Courier New" pitchFamily="49" charset="0"/>
                <a:cs typeface="Courier New" pitchFamily="49" charset="0"/>
              </a:rPr>
              <a:t>://contacts/1</a:t>
            </a:r>
            <a:r>
              <a:rPr lang="en-US" sz="2000" b="0" dirty="0" smtClean="0">
                <a:solidFill>
                  <a:prstClr val="black"/>
                </a:solidFill>
                <a:latin typeface="Courier New" pitchFamily="49" charset="0"/>
                <a:cs typeface="Courier New" pitchFamily="49" charset="0"/>
              </a:rPr>
              <a:t> </a:t>
            </a:r>
            <a:r>
              <a:rPr lang="en-US" sz="2000" b="0" dirty="0" smtClean="0">
                <a:solidFill>
                  <a:prstClr val="black"/>
                </a:solidFill>
                <a:latin typeface="Calibri"/>
                <a:cs typeface="+mn-cs"/>
              </a:rPr>
              <a:t>-- Display the phone dialer with the person filled in.</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ACTION_VIEWtel:123</a:t>
            </a:r>
            <a:r>
              <a:rPr lang="en-US" sz="2000" b="0" dirty="0" smtClean="0">
                <a:solidFill>
                  <a:prstClr val="black"/>
                </a:solidFill>
                <a:latin typeface="Courier New" pitchFamily="49" charset="0"/>
                <a:cs typeface="Courier New" pitchFamily="49" charset="0"/>
              </a:rPr>
              <a:t> </a:t>
            </a:r>
            <a:r>
              <a:rPr lang="en-US" sz="2000" b="0" dirty="0" smtClean="0">
                <a:solidFill>
                  <a:prstClr val="black"/>
                </a:solidFill>
                <a:latin typeface="Calibri"/>
                <a:cs typeface="+mn-cs"/>
              </a:rPr>
              <a:t>-- Display the phone dialer with the given number filled in</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ACTION_DIAL </a:t>
            </a:r>
            <a:r>
              <a:rPr lang="en-US" sz="1800" b="0" dirty="0" err="1" smtClean="0">
                <a:solidFill>
                  <a:prstClr val="black"/>
                </a:solidFill>
                <a:latin typeface="Courier New" pitchFamily="49" charset="0"/>
                <a:cs typeface="Courier New" pitchFamily="49" charset="0"/>
                <a:hlinkClick r:id="rId2"/>
              </a:rPr>
              <a:t>tel:123 --</a:t>
            </a:r>
            <a:r>
              <a:rPr lang="en-US" sz="1800" b="0" dirty="0" err="1" smtClean="0">
                <a:solidFill>
                  <a:prstClr val="black"/>
                </a:solidFill>
                <a:latin typeface="Courier New" pitchFamily="49" charset="0"/>
                <a:cs typeface="Courier New" pitchFamily="49" charset="0"/>
              </a:rPr>
              <a:t> </a:t>
            </a:r>
            <a:r>
              <a:rPr lang="en-US" sz="1800" b="0" dirty="0" smtClean="0">
                <a:solidFill>
                  <a:prstClr val="black"/>
                </a:solidFill>
                <a:latin typeface="Courier New" pitchFamily="49" charset="0"/>
                <a:cs typeface="Courier New" pitchFamily="49" charset="0"/>
              </a:rPr>
              <a:t>D</a:t>
            </a:r>
            <a:r>
              <a:rPr lang="en-US" sz="2000" b="0" dirty="0" smtClean="0">
                <a:solidFill>
                  <a:prstClr val="black"/>
                </a:solidFill>
                <a:latin typeface="Calibri"/>
                <a:cs typeface="+mn-cs"/>
              </a:rPr>
              <a:t>isplay the phone dialer with the given number filled in.</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ACTION_EDITcontent</a:t>
            </a:r>
            <a:r>
              <a:rPr lang="en-US" sz="1800" b="0" dirty="0" smtClean="0">
                <a:solidFill>
                  <a:prstClr val="black"/>
                </a:solidFill>
                <a:latin typeface="Courier New" pitchFamily="49" charset="0"/>
                <a:cs typeface="Courier New" pitchFamily="49" charset="0"/>
              </a:rPr>
              <a:t>://contacts/1 </a:t>
            </a:r>
            <a:r>
              <a:rPr lang="en-US" sz="2000" b="0" dirty="0" smtClean="0">
                <a:solidFill>
                  <a:prstClr val="black"/>
                </a:solidFill>
                <a:latin typeface="Calibri"/>
                <a:cs typeface="+mn-cs"/>
              </a:rPr>
              <a:t>-- Edit information about the person whose identifier is "1".</a:t>
            </a:r>
          </a:p>
          <a:p>
            <a:pPr marL="342900" indent="-342900" algn="l" fontAlgn="auto">
              <a:spcBef>
                <a:spcPct val="20000"/>
              </a:spcBef>
              <a:spcAft>
                <a:spcPts val="0"/>
              </a:spcAft>
              <a:buFont typeface="Verdana" pitchFamily="34" charset="0"/>
              <a:buChar char="•"/>
            </a:pPr>
            <a:r>
              <a:rPr lang="en-US" sz="1800" b="0" dirty="0" err="1" smtClean="0">
                <a:solidFill>
                  <a:prstClr val="black"/>
                </a:solidFill>
                <a:latin typeface="Courier New" pitchFamily="49" charset="0"/>
                <a:cs typeface="Courier New" pitchFamily="49" charset="0"/>
              </a:rPr>
              <a:t>ACTION_VIEWcontent</a:t>
            </a:r>
            <a:r>
              <a:rPr lang="en-US" sz="1800" b="0" dirty="0" smtClean="0">
                <a:solidFill>
                  <a:prstClr val="black"/>
                </a:solidFill>
                <a:latin typeface="Courier New" pitchFamily="49" charset="0"/>
                <a:cs typeface="Courier New" pitchFamily="49" charset="0"/>
              </a:rPr>
              <a:t>://contacts/ </a:t>
            </a:r>
            <a:r>
              <a:rPr lang="en-US" sz="2000" b="0" dirty="0" smtClean="0">
                <a:solidFill>
                  <a:prstClr val="black"/>
                </a:solidFill>
                <a:latin typeface="Calibri"/>
                <a:cs typeface="+mn-cs"/>
              </a:rPr>
              <a:t>-- Display a list of people, which the user can browse through.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223999"/>
            <a:ext cx="8595360" cy="402571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xmlversion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1.0"encoding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widget47</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caption1</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="Currency Converter </a:t>
            </a:r>
            <a:r>
              <a:rPr lang="en-US" sz="1800" b="0" dirty="0" err="1" smtClean="0">
                <a:solidFill>
                  <a:prstClr val="black"/>
                </a:solidFill>
                <a:latin typeface="Courier New" pitchFamily="49" charset="0"/>
                <a:cs typeface="Courier New" pitchFamily="49" charset="0"/>
              </a:rPr>
              <a:t>v0.01</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android:textSize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18sp</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android:textStyle</a:t>
            </a:r>
            <a:r>
              <a:rPr lang="en-US" sz="1800" b="0" dirty="0" smtClean="0">
                <a:solidFill>
                  <a:prstClr val="black"/>
                </a:solidFill>
                <a:latin typeface="Courier New" pitchFamily="49" charset="0"/>
                <a:cs typeface="Courier New" pitchFamily="49" charset="0"/>
              </a:rPr>
              <a:t>="bold“ &gt; &lt;/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223999"/>
            <a:ext cx="8595360" cy="36933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greenFiller1</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ff006666</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 &lt;/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AbsoluteLayout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absLayout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316px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308px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ff003399</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223999"/>
            <a:ext cx="8595360" cy="4358116"/>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greenFiller1</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ff006666</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AbsoluteLayout</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absLayout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316px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308px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ff003399</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223999"/>
            <a:ext cx="8595360" cy="402571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usdCaption</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="US Dollars"</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40px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15px</a:t>
            </a:r>
            <a:r>
              <a:rPr lang="en-US" sz="1800" b="0" dirty="0" smtClean="0">
                <a:solidFill>
                  <a:prstClr val="black"/>
                </a:solidFill>
                <a:latin typeface="Courier New" pitchFamily="49" charset="0"/>
                <a:cs typeface="Courier New" pitchFamily="49" charset="0"/>
              </a:rPr>
              <a:t>“ &gt; &lt;/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txtUSDollars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150px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130px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 &lt;/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223999"/>
            <a:ext cx="8595360" cy="402571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txtEuros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150px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130px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70px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 &lt;/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colonCaption</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Colones</a:t>
            </a:r>
            <a:r>
              <a:rPr lang="en-US" sz="1800" b="0" dirty="0" smtClean="0">
                <a:solidFill>
                  <a:prstClr val="black"/>
                </a:solidFill>
                <a:latin typeface="Courier New" pitchFamily="49" charset="0"/>
                <a:cs typeface="Courier New" pitchFamily="49" charset="0"/>
              </a:rPr>
              <a:t>(CR)"</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40px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135px</a:t>
            </a:r>
            <a:r>
              <a:rPr lang="en-US" sz="1800" b="0" dirty="0" smtClean="0">
                <a:solidFill>
                  <a:prstClr val="black"/>
                </a:solidFill>
                <a:latin typeface="Courier New" pitchFamily="49" charset="0"/>
                <a:cs typeface="Courier New" pitchFamily="49" charset="0"/>
              </a:rPr>
              <a:t>“ &gt; &lt;/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Introduction To Android Development </a:t>
            </a:r>
            <a:endParaRPr lang="en-US" dirty="0" smtClean="0">
              <a:solidFill>
                <a:srgbClr val="3B4A1E"/>
              </a:solidFill>
              <a:ea typeface="SimSun" pitchFamily="2" charset="-122"/>
            </a:endParaRPr>
          </a:p>
        </p:txBody>
      </p:sp>
      <p:sp>
        <p:nvSpPr>
          <p:cNvPr id="8" name="TextBox 7"/>
          <p:cNvSpPr txBox="1"/>
          <p:nvPr/>
        </p:nvSpPr>
        <p:spPr>
          <a:xfrm>
            <a:off x="274320" y="2223999"/>
            <a:ext cx="8595360" cy="402571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txtColones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150px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130px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130px</a:t>
            </a:r>
            <a:r>
              <a:rPr lang="en-US" sz="1800" b="0" dirty="0" smtClean="0">
                <a:solidFill>
                  <a:prstClr val="black"/>
                </a:solidFill>
                <a:latin typeface="Courier New" pitchFamily="49" charset="0"/>
                <a:cs typeface="Courier New" pitchFamily="49" charset="0"/>
              </a:rPr>
              <a:t>“ &gt; &lt;/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btnConvert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 Convert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190px</a:t>
            </a:r>
            <a:r>
              <a:rPr lang="en-US" sz="1800" b="0" dirty="0" smtClean="0">
                <a:solidFill>
                  <a:prstClr val="black"/>
                </a:solidFill>
                <a:latin typeface="Courier New" pitchFamily="49" charset="0"/>
                <a:cs typeface="Courier New" pitchFamily="49" charset="0"/>
              </a:rPr>
              <a:t>“ &gt; &lt;/Button&gt;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274320" y="2223999"/>
            <a:ext cx="8595360" cy="36933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btnClear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 Clear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90px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190px</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AbsoluteLayout</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274320" y="2223999"/>
            <a:ext cx="8595360" cy="36933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a:t>
            </a:r>
            <a:r>
              <a:rPr lang="en-US" sz="1800" b="0" dirty="0" err="1" smtClean="0">
                <a:solidFill>
                  <a:prstClr val="black"/>
                </a:solidFill>
                <a:latin typeface="Courier New" pitchFamily="49" charset="0"/>
                <a:cs typeface="Courier New" pitchFamily="49" charset="0"/>
              </a:rPr>
              <a:t>matos.currencyconvereter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android:versionCode</a:t>
            </a:r>
            <a:r>
              <a:rPr lang="en-US" sz="1800" b="0" dirty="0" smtClean="0">
                <a:solidFill>
                  <a:prstClr val="black"/>
                </a:solidFill>
                <a:latin typeface="Courier New" pitchFamily="49" charset="0"/>
                <a:cs typeface="Courier New" pitchFamily="49" charset="0"/>
              </a:rPr>
              <a:t>="1"</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android:versionName</a:t>
            </a:r>
            <a:r>
              <a:rPr lang="en-US" sz="1800" b="0" dirty="0" smtClean="0">
                <a:solidFill>
                  <a:prstClr val="black"/>
                </a:solidFill>
                <a:latin typeface="Courier New" pitchFamily="49" charset="0"/>
                <a:cs typeface="Courier New" pitchFamily="49" charset="0"/>
              </a:rPr>
              <a:t>="1.0"&gt;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/icon" </a:t>
            </a: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Currency1</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sp>
        <p:nvSpPr>
          <p:cNvPr id="8" name="TextBox 7"/>
          <p:cNvSpPr txBox="1"/>
          <p:nvPr/>
        </p:nvSpPr>
        <p:spPr>
          <a:xfrm>
            <a:off x="274320" y="2223999"/>
            <a:ext cx="8595360" cy="2363724"/>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a:t>
            </a:r>
            <a:r>
              <a:rPr lang="en-US" sz="1800" b="0" dirty="0" err="1" smtClean="0">
                <a:solidFill>
                  <a:prstClr val="black"/>
                </a:solidFill>
                <a:latin typeface="Courier New" pitchFamily="49" charset="0"/>
                <a:cs typeface="Courier New" pitchFamily="49" charset="0"/>
              </a:rPr>
              <a:t>sdkandroid:minSdkVersion</a:t>
            </a:r>
            <a:r>
              <a:rPr lang="en-US" sz="1800" b="0" dirty="0" smtClean="0">
                <a:solidFill>
                  <a:prstClr val="black"/>
                </a:solidFill>
                <a:latin typeface="Courier New" pitchFamily="49" charset="0"/>
                <a:cs typeface="Courier New" pitchFamily="49" charset="0"/>
              </a:rPr>
              <a:t>="3"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&lt;/manifest&gt;</a:t>
            </a:r>
          </a:p>
        </p:txBody>
      </p:sp>
      <p:sp>
        <p:nvSpPr>
          <p:cNvPr id="6" name="Rectangle 5"/>
          <p:cNvSpPr/>
          <p:nvPr/>
        </p:nvSpPr>
        <p:spPr>
          <a:xfrm>
            <a:off x="2743200" y="885825"/>
            <a:ext cx="3657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Manifest xml File</a:t>
            </a:r>
            <a:endParaRPr lang="en-US" sz="2000" b="0" dirty="0"/>
          </a:p>
        </p:txBody>
      </p:sp>
      <p:sp>
        <p:nvSpPr>
          <p:cNvPr id="7" name="Rectangle 6"/>
          <p:cNvSpPr>
            <a:spLocks noChangeArrowheads="1"/>
          </p:cNvSpPr>
          <p:nvPr/>
        </p:nvSpPr>
        <p:spPr bwMode="gray">
          <a:xfrm>
            <a:off x="2468880" y="1474949"/>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Currency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885825"/>
            <a:ext cx="2743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Dissecting Intents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Components</a:t>
            </a:r>
            <a:endParaRPr lang="en-US" dirty="0" smtClean="0">
              <a:solidFill>
                <a:srgbClr val="3B4A1E"/>
              </a:solidFill>
              <a:ea typeface="SimSun" pitchFamily="2" charset="-122"/>
            </a:endParaRPr>
          </a:p>
        </p:txBody>
      </p:sp>
      <p:grpSp>
        <p:nvGrpSpPr>
          <p:cNvPr id="2" name="Group 5"/>
          <p:cNvGrpSpPr/>
          <p:nvPr/>
        </p:nvGrpSpPr>
        <p:grpSpPr>
          <a:xfrm>
            <a:off x="376517" y="2469932"/>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name of the component that should handle the intent ( for example "</a:t>
              </a:r>
              <a:r>
                <a:rPr lang="en-US" sz="1800" b="0" dirty="0" err="1" smtClean="0">
                  <a:solidFill>
                    <a:prstClr val="black"/>
                  </a:solidFill>
                  <a:latin typeface="Courier New" pitchFamily="49" charset="0"/>
                  <a:cs typeface="Courier New" pitchFamily="49" charset="0"/>
                </a:rPr>
                <a:t>com.example.project.app.MyActivity1</a:t>
              </a:r>
              <a:r>
                <a:rPr lang="en-US" sz="2000" b="0" dirty="0" smtClean="0">
                  <a:solidFill>
                    <a:srgbClr val="000000"/>
                  </a:solidFill>
                  <a:cs typeface="Courier New" pitchFamily="49" charset="0"/>
                </a:rPr>
                <a:t>" )</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9" name="Rectangle 8"/>
          <p:cNvSpPr>
            <a:spLocks noChangeArrowheads="1"/>
          </p:cNvSpPr>
          <p:nvPr/>
        </p:nvSpPr>
        <p:spPr bwMode="gray">
          <a:xfrm>
            <a:off x="376517" y="1970522"/>
            <a:ext cx="2743200" cy="465137"/>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Component name:</a:t>
            </a:r>
            <a:endParaRPr lang="en-US" sz="2000" b="0" dirty="0">
              <a:solidFill>
                <a:schemeClr val="bg1"/>
              </a:solidFill>
            </a:endParaRPr>
          </a:p>
        </p:txBody>
      </p:sp>
      <p:grpSp>
        <p:nvGrpSpPr>
          <p:cNvPr id="10" name="Group 5"/>
          <p:cNvGrpSpPr/>
          <p:nvPr/>
        </p:nvGrpSpPr>
        <p:grpSpPr>
          <a:xfrm>
            <a:off x="376517" y="4433201"/>
            <a:ext cx="8229600" cy="16459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string naming the action to be performed —or, in the case of broadcast intents, the action that took place and is being reported (for example: </a:t>
              </a:r>
              <a:r>
                <a:rPr lang="en-US" sz="2000" b="0" dirty="0" err="1" smtClean="0">
                  <a:solidFill>
                    <a:srgbClr val="000000"/>
                  </a:solidFill>
                  <a:cs typeface="Courier New" pitchFamily="49" charset="0"/>
                </a:rPr>
                <a:t>ACTION_VIEW</a:t>
              </a:r>
              <a:r>
                <a:rPr lang="en-US" sz="2000" b="0" dirty="0" smtClean="0">
                  <a:solidFill>
                    <a:srgbClr val="000000"/>
                  </a:solidFill>
                  <a:cs typeface="Courier New" pitchFamily="49" charset="0"/>
                </a:rPr>
                <a:t>, </a:t>
              </a:r>
              <a:r>
                <a:rPr lang="en-US" sz="2000" b="0" dirty="0" err="1" smtClean="0">
                  <a:solidFill>
                    <a:srgbClr val="000000"/>
                  </a:solidFill>
                  <a:cs typeface="Courier New" pitchFamily="49" charset="0"/>
                </a:rPr>
                <a:t>ACTION_CALL</a:t>
              </a:r>
              <a:r>
                <a:rPr lang="en-US" sz="2000" b="0" dirty="0" smtClean="0">
                  <a:solidFill>
                    <a:srgbClr val="000000"/>
                  </a:solidFill>
                  <a:cs typeface="Courier New" pitchFamily="49" charset="0"/>
                </a:rPr>
                <a:t>, </a:t>
              </a:r>
              <a:r>
                <a:rPr lang="en-US" sz="2000" b="0" dirty="0" err="1" smtClean="0">
                  <a:solidFill>
                    <a:srgbClr val="000000"/>
                  </a:solidFill>
                  <a:cs typeface="Courier New" pitchFamily="49" charset="0"/>
                </a:rPr>
                <a:t>ACTION_TIMEZONE_CHANGED</a:t>
              </a:r>
              <a:r>
                <a:rPr lang="en-US" sz="2000" b="0" dirty="0" smtClean="0">
                  <a:solidFill>
                    <a:srgbClr val="000000"/>
                  </a:solidFill>
                  <a:cs typeface="Courier New" pitchFamily="49" charset="0"/>
                </a:rPr>
                <a:t>, … )</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a:spLocks noChangeArrowheads="1"/>
          </p:cNvSpPr>
          <p:nvPr/>
        </p:nvSpPr>
        <p:spPr bwMode="gray">
          <a:xfrm>
            <a:off x="376517" y="3933791"/>
            <a:ext cx="274320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Action:</a:t>
            </a:r>
            <a:endParaRPr lang="en-US" sz="2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36741</TotalTime>
  <Words>5087</Words>
  <Application>Microsoft Office PowerPoint</Application>
  <PresentationFormat>On-screen Show (4:3)</PresentationFormat>
  <Paragraphs>862</Paragraphs>
  <Slides>88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4_TS_ILT_Sl1Template1_PPT_20_12_10_V1</vt:lpstr>
      <vt:lpstr>Image</vt:lpstr>
      <vt:lpstr>Slide 1</vt:lpstr>
      <vt:lpstr>Learning Objectives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Android Components</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Introduction To Android Development </vt:lpstr>
      <vt:lpstr>Android Components</vt:lpstr>
      <vt:lpstr>Android Components</vt:lpstr>
      <vt:lpstr>Android Components</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2376</cp:revision>
  <dcterms:created xsi:type="dcterms:W3CDTF">2008-06-23T11:45:25Z</dcterms:created>
  <dcterms:modified xsi:type="dcterms:W3CDTF">2015-09-14T09:31:39Z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B8D4C074-B133-4EB5-89D2-10F1FBB00D4C</vt:lpwstr>
  </property>
  <property fmtid="{D5CDD505-2E9C-101B-9397-08002B2CF9AE}" pid="6" name="ArticulateProjectFull">
    <vt:lpwstr>D:\Projects\Advance Java ILT\Storyboard\Ver_a\SEF_JEE_1_WebApplication_Ver1.ppta</vt:lpwstr>
  </property>
</Properties>
</file>