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90405" r:id="rId1"/>
  </p:sldMasterIdLst>
  <p:notesMasterIdLst>
    <p:notesMasterId r:id="rId46"/>
  </p:notesMasterIdLst>
  <p:handoutMasterIdLst>
    <p:handoutMasterId r:id="rId47"/>
  </p:handoutMasterIdLst>
  <p:sldIdLst>
    <p:sldId id="984" r:id="rId2"/>
    <p:sldId id="1413" r:id="rId3"/>
    <p:sldId id="1364" r:id="rId4"/>
    <p:sldId id="1365" r:id="rId5"/>
    <p:sldId id="1366" r:id="rId6"/>
    <p:sldId id="1367" r:id="rId7"/>
    <p:sldId id="1368" r:id="rId8"/>
    <p:sldId id="1375" r:id="rId9"/>
    <p:sldId id="1376" r:id="rId10"/>
    <p:sldId id="1377" r:id="rId11"/>
    <p:sldId id="1378" r:id="rId12"/>
    <p:sldId id="1379" r:id="rId13"/>
    <p:sldId id="1380" r:id="rId14"/>
    <p:sldId id="1381" r:id="rId15"/>
    <p:sldId id="1382" r:id="rId16"/>
    <p:sldId id="1383" r:id="rId17"/>
    <p:sldId id="1384" r:id="rId18"/>
    <p:sldId id="1385" r:id="rId19"/>
    <p:sldId id="1386" r:id="rId20"/>
    <p:sldId id="1387" r:id="rId21"/>
    <p:sldId id="1388" r:id="rId22"/>
    <p:sldId id="1389" r:id="rId23"/>
    <p:sldId id="1390" r:id="rId24"/>
    <p:sldId id="1391" r:id="rId25"/>
    <p:sldId id="1392" r:id="rId26"/>
    <p:sldId id="1393" r:id="rId27"/>
    <p:sldId id="1394" r:id="rId28"/>
    <p:sldId id="1395" r:id="rId29"/>
    <p:sldId id="1397" r:id="rId30"/>
    <p:sldId id="1398" r:id="rId31"/>
    <p:sldId id="1399" r:id="rId32"/>
    <p:sldId id="1400" r:id="rId33"/>
    <p:sldId id="1401" r:id="rId34"/>
    <p:sldId id="1402" r:id="rId35"/>
    <p:sldId id="1403" r:id="rId36"/>
    <p:sldId id="1404" r:id="rId37"/>
    <p:sldId id="1406" r:id="rId38"/>
    <p:sldId id="1405" r:id="rId39"/>
    <p:sldId id="1407" r:id="rId40"/>
    <p:sldId id="1408" r:id="rId41"/>
    <p:sldId id="1409" r:id="rId42"/>
    <p:sldId id="1410" r:id="rId43"/>
    <p:sldId id="1411" r:id="rId44"/>
    <p:sldId id="1412" r:id="rId45"/>
  </p:sldIdLst>
  <p:sldSz cx="9144000" cy="6858000" type="screen4x3"/>
  <p:notesSz cx="7315200" cy="9601200"/>
  <p:custDataLst>
    <p:tags r:id="rId4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B4E78"/>
    <a:srgbClr val="0070C0"/>
    <a:srgbClr val="000000"/>
    <a:srgbClr val="FCD5B5"/>
    <a:srgbClr val="0000FF"/>
    <a:srgbClr val="C5BFBB"/>
    <a:srgbClr val="8C8C8C"/>
    <a:srgbClr val="B8004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934" autoAdjust="0"/>
    <p:restoredTop sz="41165" autoAdjust="0"/>
  </p:normalViewPr>
  <p:slideViewPr>
    <p:cSldViewPr snapToGrid="0">
      <p:cViewPr>
        <p:scale>
          <a:sx n="66" d="100"/>
          <a:sy n="66" d="100"/>
        </p:scale>
        <p:origin x="-1686" y="-258"/>
      </p:cViewPr>
      <p:guideLst>
        <p:guide orient="horz" pos="3984"/>
        <p:guide pos="5520"/>
      </p:guideLst>
    </p:cSldViewPr>
  </p:slideViewPr>
  <p:outlineViewPr>
    <p:cViewPr>
      <p:scale>
        <a:sx n="33" d="100"/>
        <a:sy n="33" d="100"/>
      </p:scale>
      <p:origin x="0" y="61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10668"/>
    </p:cViewPr>
  </p:sorterViewPr>
  <p:notesViewPr>
    <p:cSldViewPr snapToGrid="0">
      <p:cViewPr>
        <p:scale>
          <a:sx n="75" d="100"/>
          <a:sy n="75" d="100"/>
        </p:scale>
        <p:origin x="-2088" y="76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317500"/>
            <a:ext cx="4929187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85" name="Rectangle 1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0238" y="4092575"/>
            <a:ext cx="53848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242" tIns="50121" rIns="100242" bIns="501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242888" y="9029700"/>
            <a:ext cx="6829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08188" y="9207500"/>
            <a:ext cx="3298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99" tIns="50701" rIns="101399" bIns="50701" numCol="1" anchor="b" anchorCtr="0" compatLnSpc="1">
            <a:prstTxWarp prst="textNoShape">
              <a:avLst/>
            </a:prstTxWarp>
          </a:bodyPr>
          <a:lstStyle>
            <a:lvl1pPr algn="ctr" defTabSz="1015219">
              <a:defRPr sz="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714480B-172A-463A-8856-F7A80AA70B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163513" y="234950"/>
            <a:ext cx="7054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12" name="Rectangle 20"/>
          <p:cNvSpPr txBox="1">
            <a:spLocks noChangeArrowheads="1"/>
          </p:cNvSpPr>
          <p:nvPr/>
        </p:nvSpPr>
        <p:spPr bwMode="auto">
          <a:xfrm>
            <a:off x="227013" y="9015413"/>
            <a:ext cx="36591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744" tIns="49871" rIns="99744" bIns="49871"/>
          <a:lstStyle>
            <a:lvl1pPr defTabSz="939031">
              <a:defRPr sz="9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l" defTabSz="998185">
              <a:defRPr/>
            </a:pPr>
            <a:r>
              <a:rPr lang="en-US" b="0" dirty="0" smtClean="0"/>
              <a:t>28 January 2011</a:t>
            </a:r>
            <a:endParaRPr lang="en-US" b="0" dirty="0"/>
          </a:p>
        </p:txBody>
      </p:sp>
      <p:sp>
        <p:nvSpPr>
          <p:cNvPr id="13" name="Rectangle 17"/>
          <p:cNvSpPr txBox="1">
            <a:spLocks noChangeArrowheads="1"/>
          </p:cNvSpPr>
          <p:nvPr/>
        </p:nvSpPr>
        <p:spPr bwMode="auto">
          <a:xfrm>
            <a:off x="6043613" y="474663"/>
            <a:ext cx="1271587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2" tIns="50121" rIns="100242" bIns="50121"/>
          <a:lstStyle/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Key Points for </a:t>
            </a:r>
          </a:p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Instructor: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1686719" y="4625182"/>
            <a:ext cx="8713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6037263" y="887413"/>
            <a:ext cx="1277937" cy="812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242" tIns="50121" rIns="100242" bIns="50121"/>
          <a:lstStyle/>
          <a:p>
            <a:pPr marL="120827" indent="-120827" algn="l" eaLnBrk="0" hangingPunct="0">
              <a:spcBef>
                <a:spcPct val="30000"/>
              </a:spcBef>
              <a:buFontTx/>
              <a:buChar char="•"/>
              <a:defRPr/>
            </a:pPr>
            <a:r>
              <a:rPr lang="en-US" b="0" dirty="0"/>
              <a:t>Edit </a:t>
            </a:r>
          </a:p>
        </p:txBody>
      </p:sp>
      <p:pic>
        <p:nvPicPr>
          <p:cNvPr id="24587" name="Picture 13" descr="Talent Spirnt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875" y="9085263"/>
            <a:ext cx="949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0" y="0"/>
            <a:ext cx="1889125" cy="250825"/>
          </a:xfrm>
          <a:prstGeom prst="rect">
            <a:avLst/>
          </a:prstGeom>
          <a:noFill/>
        </p:spPr>
        <p:txBody>
          <a:bodyPr wrap="none" lIns="96661" tIns="48331" rIns="96661" bIns="48331">
            <a:spAutoFit/>
          </a:bodyPr>
          <a:lstStyle/>
          <a:p>
            <a:pPr>
              <a:defRPr/>
            </a:pPr>
            <a:r>
              <a:rPr lang="en-US" dirty="0"/>
              <a:t>Personal Accountability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1143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2pPr>
    <a:lvl3pPr marL="8001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3pPr>
    <a:lvl4pPr marL="11430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4pPr>
    <a:lvl5pPr marL="14859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xfrm>
            <a:off x="792163" y="4240213"/>
            <a:ext cx="5384800" cy="472122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A497BB92-608F-41A3-BBDE-6525BD9589D4}" type="slidenum">
              <a:rPr lang="en-US" smtClean="0"/>
              <a:pPr defTabSz="1013600">
                <a:defRPr/>
              </a:pPr>
              <a:t>1</a:t>
            </a:fld>
            <a:endParaRPr lang="en-US" dirty="0" smtClean="0"/>
          </a:p>
        </p:txBody>
      </p:sp>
      <p:sp>
        <p:nvSpPr>
          <p:cNvPr id="25604" name="Slide Image Placeholder 8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Rectangle 1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700739" name="MSTSHP_03"/>
          <p:cNvSpPr>
            <a:spLocks noGrp="1" noChangeArrowheads="1"/>
          </p:cNvSpPr>
          <p:nvPr>
            <p:ph type="ctrTitle" sz="quarter"/>
          </p:nvPr>
        </p:nvSpPr>
        <p:spPr>
          <a:xfrm>
            <a:off x="892179" y="2695578"/>
            <a:ext cx="6581775" cy="549275"/>
          </a:xfrm>
          <a:ln algn="ctr"/>
        </p:spPr>
        <p:txBody>
          <a:bodyPr/>
          <a:lstStyle>
            <a:lvl1pPr>
              <a:lnSpc>
                <a:spcPts val="40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00740" name="MSTSHP_0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7" y="3516314"/>
            <a:ext cx="6583363" cy="439737"/>
          </a:xfr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hangingPunct="0">
              <a:lnSpc>
                <a:spcPts val="4000"/>
              </a:lnSpc>
              <a:spcBef>
                <a:spcPct val="10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None/>
              <a:defRPr lang="en-US" sz="2000" b="1" kern="1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4"/>
          <p:cNvCxnSpPr>
            <a:cxnSpLocks noChangeShapeType="1"/>
          </p:cNvCxnSpPr>
          <p:nvPr userDrawn="1"/>
        </p:nvCxnSpPr>
        <p:spPr bwMode="auto">
          <a:xfrm rot="10800000">
            <a:off x="0" y="23288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4" name="Straight Connector 15"/>
          <p:cNvCxnSpPr>
            <a:cxnSpLocks noChangeShapeType="1"/>
          </p:cNvCxnSpPr>
          <p:nvPr userDrawn="1"/>
        </p:nvCxnSpPr>
        <p:spPr bwMode="auto">
          <a:xfrm rot="10800000">
            <a:off x="0" y="44624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5" name="Straight Connector 16"/>
          <p:cNvCxnSpPr>
            <a:cxnSpLocks noChangeShapeType="1"/>
          </p:cNvCxnSpPr>
          <p:nvPr userDrawn="1"/>
        </p:nvCxnSpPr>
        <p:spPr bwMode="auto">
          <a:xfrm rot="5400000">
            <a:off x="5948363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 userDrawn="1"/>
        </p:nvCxnSpPr>
        <p:spPr bwMode="auto">
          <a:xfrm rot="5400000">
            <a:off x="71438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7543800" y="2362200"/>
          <a:ext cx="1600200" cy="2071688"/>
        </p:xfrm>
        <a:graphic>
          <a:graphicData uri="http://schemas.openxmlformats.org/presentationml/2006/ole">
            <p:oleObj spid="_x0000_s47106" name="Image" r:id="rId3" imgW="1473016" imgH="2412698" progId="">
              <p:embed/>
            </p:oleObj>
          </a:graphicData>
        </a:graphic>
      </p:graphicFrame>
      <p:pic>
        <p:nvPicPr>
          <p:cNvPr id="8" name="Picture 21" descr="j030125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0" y="2362200"/>
            <a:ext cx="1600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28"/>
          <p:cNvGrpSpPr>
            <a:grpSpLocks/>
          </p:cNvGrpSpPr>
          <p:nvPr userDrawn="1"/>
        </p:nvGrpSpPr>
        <p:grpSpPr bwMode="auto">
          <a:xfrm>
            <a:off x="3890963" y="571500"/>
            <a:ext cx="1050925" cy="1050925"/>
            <a:chOff x="2451" y="360"/>
            <a:chExt cx="662" cy="662"/>
          </a:xfrm>
        </p:grpSpPr>
        <p:sp>
          <p:nvSpPr>
            <p:cNvPr id="11" name="Oval 10"/>
            <p:cNvSpPr>
              <a:spLocks noChangeArrowheads="1"/>
            </p:cNvSpPr>
            <p:nvPr userDrawn="1"/>
          </p:nvSpPr>
          <p:spPr bwMode="auto">
            <a:xfrm>
              <a:off x="2451" y="360"/>
              <a:ext cx="662" cy="662"/>
            </a:xfrm>
            <a:prstGeom prst="ellipse">
              <a:avLst/>
            </a:prstGeom>
            <a:noFill/>
            <a:ln w="38100">
              <a:solidFill>
                <a:srgbClr val="95D5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Oval 11"/>
            <p:cNvSpPr>
              <a:spLocks noChangeArrowheads="1"/>
            </p:cNvSpPr>
            <p:nvPr userDrawn="1"/>
          </p:nvSpPr>
          <p:spPr bwMode="auto">
            <a:xfrm>
              <a:off x="2667" y="750"/>
              <a:ext cx="230" cy="230"/>
            </a:xfrm>
            <a:prstGeom prst="ellipse">
              <a:avLst/>
            </a:prstGeom>
            <a:noFill/>
            <a:ln w="38100">
              <a:solidFill>
                <a:srgbClr val="F99F2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3" name="Rectangle 2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4" name="Rectangle 3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Rectangle 3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3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Rectangle 3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Rectangle 3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21" name="Picture 3" descr="C:\Program Files\Microsoft Office\MEDIA\CAGCAT10\j0299125.wmf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022725" y="2525713"/>
            <a:ext cx="109855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05428" y="2391228"/>
            <a:ext cx="5715000" cy="1981200"/>
          </a:xfrm>
          <a:solidFill>
            <a:srgbClr val="EEF2F2"/>
          </a:solidFill>
          <a:ln w="28575">
            <a:noFill/>
            <a:miter lim="800000"/>
            <a:headEnd/>
            <a:tailEnd/>
          </a:ln>
        </p:spPr>
        <p:txBody>
          <a:bodyPr lIns="228600" rIns="274320" anchor="ctr" anchorCtr="1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SzPct val="80000"/>
              <a:buFontTx/>
              <a:buNone/>
              <a:defRPr lang="en-US" sz="2800" b="1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472C124-0E51-447D-AFF8-08F7803A90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marL="1139825" indent="-225425">
              <a:tabLst>
                <a:tab pos="1139825" algn="l"/>
                <a:tab pos="2000250" algn="l"/>
              </a:tabLst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0" y="304800"/>
            <a:ext cx="91440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2B00C601-6562-4980-AFA9-6587F945A9A9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A833CE2-2961-45C4-8700-151241701D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ADB1BA72-3ED0-4223-B526-BB349C1073C5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  <a:ln>
            <a:noFill/>
          </a:ln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B4E7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6075"/>
            <a:ext cx="8229600" cy="384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2813"/>
            <a:ext cx="8335963" cy="540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084" r:id="rId1"/>
    <p:sldLayoutId id="2147492085" r:id="rId2"/>
    <p:sldLayoutId id="2147492086" r:id="rId3"/>
    <p:sldLayoutId id="2147492087" r:id="rId4"/>
    <p:sldLayoutId id="2147492088" r:id="rId5"/>
    <p:sldLayoutId id="2147492089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tabLst>
          <a:tab pos="1085850" algn="l"/>
          <a:tab pos="2000250" algn="l"/>
        </a:tabLst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"/>
        <a:tabLst>
          <a:tab pos="1085850" algn="l"/>
          <a:tab pos="2000250" algn="l"/>
        </a:tabLst>
        <a:defRPr lang="en-US" sz="14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59543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1085850" algn="l"/>
          <a:tab pos="2000250" algn="l"/>
        </a:tabLst>
        <a:defRPr sz="1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developer.android.com/sdk/installing/index.html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developer.android.com/sdk/index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l.google.com/android/android-sdk_r08-linux_86.tgz" TargetMode="External"/><Relationship Id="rId5" Type="http://schemas.openxmlformats.org/officeDocument/2006/relationships/hyperlink" Target="http://dl.google.com/android/android-sdk_r08-mac_86.zip" TargetMode="External"/><Relationship Id="rId4" Type="http://schemas.openxmlformats.org/officeDocument/2006/relationships/hyperlink" Target="http://dl.google.com/android/installer_r08-windows.ex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sdk/eclipse-adt.html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developer.android.com/sdk/eclipse-adt.html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l-ssl.google.com/android/eclipse/Note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hometutorials.com/google-android.html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developers.sun.com/downloads/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developers.sun.com/downloads/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developing/eclipse-adt.html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/" TargetMode="External"/><Relationship Id="rId2" Type="http://schemas.openxmlformats.org/officeDocument/2006/relationships/hyperlink" Target="http://java.sun.com/javase/downloads/index.jsp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P_159"/>
          <p:cNvSpPr txBox="1">
            <a:spLocks noChangeArrowheads="1"/>
          </p:cNvSpPr>
          <p:nvPr/>
        </p:nvSpPr>
        <p:spPr bwMode="auto">
          <a:xfrm>
            <a:off x="436426" y="1450749"/>
            <a:ext cx="8432800" cy="2389187"/>
          </a:xfrm>
          <a:prstGeom prst="rect">
            <a:avLst/>
          </a:prstGeom>
          <a:solidFill>
            <a:srgbClr val="0B4E78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endParaRPr lang="en-US" sz="1600" dirty="0">
              <a:solidFill>
                <a:srgbClr val="F6882E"/>
              </a:solidFill>
            </a:endParaRPr>
          </a:p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IN" sz="4000" dirty="0" smtClean="0">
                <a:solidFill>
                  <a:schemeClr val="bg1"/>
                </a:solidFill>
              </a:rPr>
              <a:t>Session 03 :</a:t>
            </a:r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 Android Environment SDK </a:t>
            </a:r>
          </a:p>
          <a:p>
            <a:pPr>
              <a:buClr>
                <a:schemeClr val="tx2"/>
              </a:buClr>
              <a:buSzPct val="85000"/>
              <a:defRPr/>
            </a:pPr>
            <a:r>
              <a:rPr lang="en-IN" sz="4000" smtClean="0">
                <a:solidFill>
                  <a:schemeClr val="bg1"/>
                </a:solidFill>
              </a:rPr>
              <a:t>Module </a:t>
            </a:r>
            <a:r>
              <a:rPr lang="en-IN" sz="4000" smtClean="0">
                <a:solidFill>
                  <a:schemeClr val="bg1"/>
                </a:solidFill>
              </a:rPr>
              <a:t>4.3 </a:t>
            </a:r>
            <a:r>
              <a:rPr lang="en-IN" sz="4000" dirty="0" smtClean="0">
                <a:solidFill>
                  <a:schemeClr val="bg1"/>
                </a:solidFill>
              </a:rPr>
              <a:t>: Android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7400" y="885825"/>
            <a:ext cx="5029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Development Tool &amp; Eclipse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Environment SDK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gray">
          <a:xfrm>
            <a:off x="1143000" y="1498078"/>
            <a:ext cx="68580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 algn="l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dirty="0" smtClean="0">
                <a:solidFill>
                  <a:srgbClr val="000000"/>
                </a:solidFill>
                <a:cs typeface="Courier New" pitchFamily="49" charset="0"/>
              </a:rPr>
              <a:t>Step – 02: 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Downloading the SDK Starter Package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2651760" y="3205847"/>
            <a:ext cx="3840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Click the below icon to Download the Android SDK </a:t>
            </a:r>
          </a:p>
        </p:txBody>
      </p:sp>
      <p:pic>
        <p:nvPicPr>
          <p:cNvPr id="12" name="Picture 11" descr="downloa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286" y="4087904"/>
            <a:ext cx="1626534" cy="16265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7400" y="885825"/>
            <a:ext cx="5029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Development Tool &amp; Eclipse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Environment SDK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gray">
          <a:xfrm>
            <a:off x="1143000" y="1498078"/>
            <a:ext cx="68580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 algn="l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dirty="0" smtClean="0">
                <a:solidFill>
                  <a:srgbClr val="000000"/>
                </a:solidFill>
                <a:cs typeface="Courier New" pitchFamily="49" charset="0"/>
              </a:rPr>
              <a:t>Step – 02: 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Downloading the SDK Starter Package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365760" y="2694861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l">
              <a:lnSpc>
                <a:spcPts val="3000"/>
              </a:lnSpc>
            </a:pPr>
            <a:r>
              <a:rPr lang="en-US" sz="2000" b="0" dirty="0" smtClean="0"/>
              <a:t>If you're already using the Android SDK, you should update to the latest tools or platform using the Android SDK and </a:t>
            </a:r>
            <a:r>
              <a:rPr lang="en-US" sz="2000" b="0" dirty="0" err="1" smtClean="0"/>
              <a:t>AVD</a:t>
            </a:r>
            <a:r>
              <a:rPr lang="en-US" sz="2000" b="0" dirty="0" smtClean="0"/>
              <a:t> Manager, rather than downloading a new SDK starter package.</a:t>
            </a:r>
          </a:p>
        </p:txBody>
      </p:sp>
      <p:pic>
        <p:nvPicPr>
          <p:cNvPr id="8" name="Picture 7" descr="downloa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21" y="4235824"/>
            <a:ext cx="1626534" cy="1626534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196353" y="4530165"/>
          <a:ext cx="6096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7729"/>
                <a:gridCol w="38682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Windows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4"/>
                        </a:rPr>
                        <a:t>installer_r08-windows.exe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MAC OS X (</a:t>
                      </a:r>
                      <a:r>
                        <a:rPr lang="en-US" dirty="0" err="1" smtClean="0"/>
                        <a:t>intel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5"/>
                        </a:rPr>
                        <a:t>android-sdk_r08-mac_86.zip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Linux (</a:t>
                      </a:r>
                      <a:r>
                        <a:rPr lang="en-US" dirty="0" err="1" smtClean="0"/>
                        <a:t>i386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6"/>
                        </a:rPr>
                        <a:t>android-sdk_r08-linux_86.tgz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7400" y="885825"/>
            <a:ext cx="5029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Development Tool &amp; Eclipse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Environment SDK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gray">
          <a:xfrm>
            <a:off x="1143000" y="1498078"/>
            <a:ext cx="68580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 algn="l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dirty="0" smtClean="0">
                <a:solidFill>
                  <a:srgbClr val="000000"/>
                </a:solidFill>
                <a:cs typeface="Courier New" pitchFamily="49" charset="0"/>
              </a:rPr>
              <a:t>Step – 02: 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Downloading the SDK Starter Package</a:t>
            </a:r>
          </a:p>
        </p:txBody>
      </p:sp>
      <p:grpSp>
        <p:nvGrpSpPr>
          <p:cNvPr id="11" name="Group 13"/>
          <p:cNvGrpSpPr/>
          <p:nvPr/>
        </p:nvGrpSpPr>
        <p:grpSpPr>
          <a:xfrm>
            <a:off x="271096" y="2386940"/>
            <a:ext cx="8412480" cy="1554480"/>
            <a:chOff x="1066803" y="1711184"/>
            <a:chExt cx="7038111" cy="914921"/>
          </a:xfrm>
        </p:grpSpPr>
        <p:sp>
          <p:nvSpPr>
            <p:cNvPr id="12" name="Rectangle 11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The SDK starter package is not a full development environment—it includes only the core SDK Tools, which you can use to download the rest of the SDK components (such as the latest Android platform).</a:t>
              </a: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5" name="Group 13"/>
          <p:cNvGrpSpPr/>
          <p:nvPr/>
        </p:nvGrpSpPr>
        <p:grpSpPr>
          <a:xfrm>
            <a:off x="271096" y="4390552"/>
            <a:ext cx="8412480" cy="1554480"/>
            <a:chOff x="1066803" y="1711184"/>
            <a:chExt cx="7038111" cy="914921"/>
          </a:xfrm>
        </p:grpSpPr>
        <p:sp>
          <p:nvSpPr>
            <p:cNvPr id="16" name="Rectangle 15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If you downloaded the Windows installer (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.exe 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file), run it now to install the SDK Tools into a default location (which you can modify, usually the folder is:</a:t>
              </a:r>
            </a:p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c:/your-chosen-path/android-sdk-windows</a:t>
              </a:r>
            </a:p>
          </p:txBody>
        </p:sp>
        <p:sp>
          <p:nvSpPr>
            <p:cNvPr id="17" name="Isosceles Triangle 16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7400" y="885825"/>
            <a:ext cx="5029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Development Tool &amp; Eclipse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Environment SDK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gray">
          <a:xfrm>
            <a:off x="1143000" y="1498078"/>
            <a:ext cx="68580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 algn="l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dirty="0" smtClean="0">
                <a:solidFill>
                  <a:srgbClr val="000000"/>
                </a:solidFill>
                <a:cs typeface="Courier New" pitchFamily="49" charset="0"/>
              </a:rPr>
              <a:t>Step – 02: 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Downloading the SDK Starter Package</a:t>
            </a:r>
          </a:p>
        </p:txBody>
      </p:sp>
      <p:grpSp>
        <p:nvGrpSpPr>
          <p:cNvPr id="2" name="Group 13"/>
          <p:cNvGrpSpPr/>
          <p:nvPr/>
        </p:nvGrpSpPr>
        <p:grpSpPr>
          <a:xfrm>
            <a:off x="271096" y="3476147"/>
            <a:ext cx="8412480" cy="1554480"/>
            <a:chOff x="1066803" y="1711184"/>
            <a:chExt cx="7038111" cy="914921"/>
          </a:xfrm>
        </p:grpSpPr>
        <p:sp>
          <p:nvSpPr>
            <p:cNvPr id="12" name="Rectangle 11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Make a note of the name and location of the SDK directory on your system—you will need to refer to the SDK directory later, when setting up the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ADT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plugin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 and when using the SDK tools from command line.</a:t>
              </a: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7400" y="885825"/>
            <a:ext cx="5029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Development Tool &amp; Eclipse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Environment SDK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gray">
          <a:xfrm>
            <a:off x="1325880" y="1498078"/>
            <a:ext cx="64922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 algn="l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dirty="0" smtClean="0">
                <a:solidFill>
                  <a:srgbClr val="000000"/>
                </a:solidFill>
                <a:cs typeface="Courier New" pitchFamily="49" charset="0"/>
              </a:rPr>
              <a:t>Step – 03: 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Installing the </a:t>
            </a:r>
            <a:r>
              <a:rPr lang="en-US" sz="2000" b="0" dirty="0" err="1" smtClean="0">
                <a:solidFill>
                  <a:srgbClr val="000000"/>
                </a:solidFill>
                <a:cs typeface="Courier New" pitchFamily="49" charset="0"/>
              </a:rPr>
              <a:t>ADT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sz="2000" b="0" dirty="0" err="1" smtClean="0">
                <a:solidFill>
                  <a:srgbClr val="000000"/>
                </a:solidFill>
                <a:cs typeface="Courier New" pitchFamily="49" charset="0"/>
              </a:rPr>
              <a:t>Plugin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 for Eclipse</a:t>
            </a:r>
          </a:p>
        </p:txBody>
      </p:sp>
      <p:grpSp>
        <p:nvGrpSpPr>
          <p:cNvPr id="2" name="Group 13"/>
          <p:cNvGrpSpPr/>
          <p:nvPr/>
        </p:nvGrpSpPr>
        <p:grpSpPr>
          <a:xfrm>
            <a:off x="271096" y="3234101"/>
            <a:ext cx="8412480" cy="2011680"/>
            <a:chOff x="1066803" y="1711184"/>
            <a:chExt cx="7038111" cy="914921"/>
          </a:xfrm>
        </p:grpSpPr>
        <p:sp>
          <p:nvSpPr>
            <p:cNvPr id="12" name="Rectangle 11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Android offers a custom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plugin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 for the Eclipse IDE, called Android Development Tools (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ADT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). This is the recommended platform. You may want to first read 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  <a:hlinkClick r:id="rId2"/>
                </a:rPr>
                <a:t>Installing the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+mj-lt"/>
                  <a:cs typeface="Courier New" pitchFamily="49" charset="0"/>
                  <a:hlinkClick r:id="rId2"/>
                </a:rPr>
                <a:t>ADT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  <a:hlinkClick r:id="rId2"/>
                </a:rPr>
                <a:t>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+mj-lt"/>
                  <a:cs typeface="Courier New" pitchFamily="49" charset="0"/>
                  <a:hlinkClick r:id="rId2"/>
                </a:rPr>
                <a:t>Plugin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  <a:hlinkClick r:id="rId2"/>
                </a:rPr>
                <a:t> 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for step-by-step installation instructions, then return here to continue the last step in setting up your Android SDK.</a:t>
              </a: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7400" y="885825"/>
            <a:ext cx="5029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Development Tool &amp; Eclipse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Environment SDK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gray">
          <a:xfrm>
            <a:off x="960120" y="1498078"/>
            <a:ext cx="72237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 algn="l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dirty="0" smtClean="0">
                <a:solidFill>
                  <a:srgbClr val="000000"/>
                </a:solidFill>
                <a:cs typeface="Courier New" pitchFamily="49" charset="0"/>
              </a:rPr>
              <a:t>Step – 04: 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Adding Platforms and Other Components</a:t>
            </a:r>
          </a:p>
        </p:txBody>
      </p:sp>
      <p:grpSp>
        <p:nvGrpSpPr>
          <p:cNvPr id="2" name="Group 13"/>
          <p:cNvGrpSpPr/>
          <p:nvPr/>
        </p:nvGrpSpPr>
        <p:grpSpPr>
          <a:xfrm>
            <a:off x="271096" y="2628986"/>
            <a:ext cx="8412480" cy="1188720"/>
            <a:chOff x="1066803" y="1711184"/>
            <a:chExt cx="7038111" cy="914921"/>
          </a:xfrm>
        </p:grpSpPr>
        <p:sp>
          <p:nvSpPr>
            <p:cNvPr id="12" name="Rectangle 11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You will use the Android SDK and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AVD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 Manager(a tool included in the SDK starter package) to download essential SDK components into your development environment.</a:t>
              </a: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8" name="Group 13"/>
          <p:cNvGrpSpPr/>
          <p:nvPr/>
        </p:nvGrpSpPr>
        <p:grpSpPr>
          <a:xfrm>
            <a:off x="271096" y="4202293"/>
            <a:ext cx="8412480" cy="2011680"/>
            <a:chOff x="1066803" y="1711184"/>
            <a:chExt cx="7038111" cy="914921"/>
          </a:xfrm>
        </p:grpSpPr>
        <p:sp>
          <p:nvSpPr>
            <p:cNvPr id="9" name="Rectangle 8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If you used the Windows installer, when you complete the installation wizard, it will launch the Android SDK and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AVD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 Manager with a default set of platforms and other components selected for you to install. Simply click 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Install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 to accept the recommended set of components and install them.</a:t>
              </a:r>
            </a:p>
          </p:txBody>
        </p:sp>
        <p:sp>
          <p:nvSpPr>
            <p:cNvPr id="11" name="Isosceles Triangle 1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7400" y="885825"/>
            <a:ext cx="5029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Development Tool &amp; Eclipse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Environment SDK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gray">
          <a:xfrm>
            <a:off x="960120" y="1498078"/>
            <a:ext cx="72237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 algn="l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dirty="0" smtClean="0">
                <a:solidFill>
                  <a:srgbClr val="000000"/>
                </a:solidFill>
                <a:cs typeface="Courier New" pitchFamily="49" charset="0"/>
              </a:rPr>
              <a:t>Step – 04: 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Adding Platforms and Other Components</a:t>
            </a:r>
          </a:p>
        </p:txBody>
      </p:sp>
      <p:grpSp>
        <p:nvGrpSpPr>
          <p:cNvPr id="2" name="Group 13"/>
          <p:cNvGrpSpPr/>
          <p:nvPr/>
        </p:nvGrpSpPr>
        <p:grpSpPr>
          <a:xfrm>
            <a:off x="271096" y="2628986"/>
            <a:ext cx="8412480" cy="822960"/>
            <a:chOff x="1066803" y="1711184"/>
            <a:chExt cx="7038111" cy="914921"/>
          </a:xfrm>
        </p:grpSpPr>
        <p:sp>
          <p:nvSpPr>
            <p:cNvPr id="12" name="Rectangle 11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You can launch the Android SDK and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AVD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 Manager in one of the following ways:</a:t>
              </a: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71095" y="3467656"/>
            <a:ext cx="8412480" cy="107721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buFont typeface="Verdana" pitchFamily="34" charset="0"/>
              <a:buChar char="•"/>
            </a:pP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From within Eclipse, select 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cs typeface="+mn-cs"/>
              </a:rPr>
              <a:t>Window &gt; Android SDK </a:t>
            </a: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and </a:t>
            </a:r>
            <a:r>
              <a:rPr lang="en-US" sz="2000" dirty="0" err="1" smtClean="0">
                <a:solidFill>
                  <a:prstClr val="black"/>
                </a:solidFill>
                <a:latin typeface="Calibri"/>
                <a:cs typeface="+mn-cs"/>
              </a:rPr>
              <a:t>AVD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cs typeface="+mn-cs"/>
              </a:rPr>
              <a:t> Manager</a:t>
            </a: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.</a:t>
            </a: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buFont typeface="Verdana" pitchFamily="34" charset="0"/>
              <a:buChar char="•"/>
            </a:pP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On Windows, double-click the 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cs typeface="+mn-cs"/>
              </a:rPr>
              <a:t>SDK Manager.ext </a:t>
            </a: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file at the root of the Android SDK directory.</a:t>
            </a:r>
          </a:p>
        </p:txBody>
      </p:sp>
      <p:grpSp>
        <p:nvGrpSpPr>
          <p:cNvPr id="16" name="Group 13"/>
          <p:cNvGrpSpPr/>
          <p:nvPr/>
        </p:nvGrpSpPr>
        <p:grpSpPr>
          <a:xfrm>
            <a:off x="271095" y="4914986"/>
            <a:ext cx="8412480" cy="822960"/>
            <a:chOff x="1066803" y="1711184"/>
            <a:chExt cx="7038111" cy="914921"/>
          </a:xfrm>
        </p:grpSpPr>
        <p:sp>
          <p:nvSpPr>
            <p:cNvPr id="17" name="Rectangle 16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On Mac or Linux, open a terminal and navigate to the tools/directory in the Android SDK, then execute: android</a:t>
              </a:r>
            </a:p>
          </p:txBody>
        </p:sp>
        <p:sp>
          <p:nvSpPr>
            <p:cNvPr id="18" name="Isosceles Triangle 17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7400" y="885825"/>
            <a:ext cx="5029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Development Tool &amp; Eclipse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Environment SDK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gray">
          <a:xfrm>
            <a:off x="960120" y="1498078"/>
            <a:ext cx="72237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 algn="l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dirty="0" smtClean="0">
                <a:solidFill>
                  <a:srgbClr val="000000"/>
                </a:solidFill>
                <a:cs typeface="Courier New" pitchFamily="49" charset="0"/>
              </a:rPr>
              <a:t>Step – 04: 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Adding Platforms and Other Components</a:t>
            </a:r>
          </a:p>
        </p:txBody>
      </p:sp>
      <p:grpSp>
        <p:nvGrpSpPr>
          <p:cNvPr id="16" name="Group 13"/>
          <p:cNvGrpSpPr/>
          <p:nvPr/>
        </p:nvGrpSpPr>
        <p:grpSpPr>
          <a:xfrm>
            <a:off x="271096" y="2252470"/>
            <a:ext cx="8412480" cy="1645920"/>
            <a:chOff x="1066803" y="1711184"/>
            <a:chExt cx="7038111" cy="914921"/>
          </a:xfrm>
        </p:grpSpPr>
        <p:sp>
          <p:nvSpPr>
            <p:cNvPr id="19" name="Rectangle 18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To download components, use the graphical UI of the Android SDK and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AVD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 Manager. To begin with choose only the latest version of Android (include documentation, samples and USB driver) (Warning: this process is slow…)</a:t>
              </a:r>
            </a:p>
          </p:txBody>
        </p:sp>
        <p:sp>
          <p:nvSpPr>
            <p:cNvPr id="20" name="Isosceles Triangle 19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5387" y="4034118"/>
            <a:ext cx="1866901" cy="88240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8408" y="4034118"/>
            <a:ext cx="3802348" cy="235886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88260" y="5069541"/>
            <a:ext cx="4666128" cy="132343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The Android SDK and </a:t>
            </a:r>
            <a:r>
              <a:rPr lang="en-US" sz="2000" b="0" dirty="0" err="1" smtClean="0">
                <a:solidFill>
                  <a:prstClr val="black"/>
                </a:solidFill>
                <a:latin typeface="Calibri"/>
                <a:cs typeface="+mn-cs"/>
              </a:rPr>
              <a:t>AVD</a:t>
            </a: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 Manager's 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cs typeface="+mn-cs"/>
              </a:rPr>
              <a:t>Available Packages </a:t>
            </a: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panel, which shows the SDK components that are available for you to download into your environment.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7400" y="885825"/>
            <a:ext cx="5029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Development Tool &amp; Eclipse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Environment SDK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gray">
          <a:xfrm>
            <a:off x="2331720" y="1498078"/>
            <a:ext cx="44805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 algn="l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Installing the Eclipse </a:t>
            </a:r>
            <a:r>
              <a:rPr lang="en-US" sz="2000" b="0" dirty="0" err="1" smtClean="0">
                <a:solidFill>
                  <a:srgbClr val="000000"/>
                </a:solidFill>
                <a:cs typeface="Courier New" pitchFamily="49" charset="0"/>
              </a:rPr>
              <a:t>ADT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sz="2000" b="0" dirty="0" err="1" smtClean="0">
                <a:solidFill>
                  <a:srgbClr val="000000"/>
                </a:solidFill>
                <a:cs typeface="Courier New" pitchFamily="49" charset="0"/>
              </a:rPr>
              <a:t>Plugin</a:t>
            </a:r>
            <a:endParaRPr lang="en-US" sz="2000" b="0" dirty="0" smtClean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2651760" y="2735202"/>
            <a:ext cx="3840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Click the below icon to Download</a:t>
            </a:r>
          </a:p>
        </p:txBody>
      </p:sp>
      <p:pic>
        <p:nvPicPr>
          <p:cNvPr id="12" name="Picture 11" descr="downloa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286" y="3617259"/>
            <a:ext cx="1626534" cy="162653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65760" y="5593974"/>
            <a:ext cx="8412480" cy="73152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To simplify </a:t>
            </a:r>
            <a:r>
              <a:rPr lang="en-US" sz="2000" b="0" dirty="0" err="1" smtClean="0">
                <a:solidFill>
                  <a:prstClr val="black"/>
                </a:solidFill>
                <a:latin typeface="Calibri"/>
                <a:cs typeface="+mn-cs"/>
              </a:rPr>
              <a:t>ADT</a:t>
            </a: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 setup, it is recommend installing the Android SDK prior to installing </a:t>
            </a:r>
            <a:r>
              <a:rPr lang="en-US" sz="2000" b="0" dirty="0" err="1" smtClean="0">
                <a:solidFill>
                  <a:prstClr val="black"/>
                </a:solidFill>
                <a:latin typeface="Calibri"/>
                <a:cs typeface="+mn-cs"/>
              </a:rPr>
              <a:t>ADT</a:t>
            </a: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7400" y="885825"/>
            <a:ext cx="5029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Development Tool &amp; Eclipse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Environment SDK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gray">
          <a:xfrm>
            <a:off x="2103120" y="1498078"/>
            <a:ext cx="493776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Installing the Eclipse </a:t>
            </a:r>
            <a:r>
              <a:rPr lang="en-US" sz="2000" b="0" dirty="0" err="1" smtClean="0">
                <a:solidFill>
                  <a:srgbClr val="000000"/>
                </a:solidFill>
                <a:cs typeface="Courier New" pitchFamily="49" charset="0"/>
              </a:rPr>
              <a:t>ADT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sz="2000" b="0" dirty="0" err="1" smtClean="0">
                <a:solidFill>
                  <a:srgbClr val="000000"/>
                </a:solidFill>
                <a:cs typeface="Courier New" pitchFamily="49" charset="0"/>
              </a:rPr>
              <a:t>Plugin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: Eclipse 3.5 (Galileo) and 3.6 (Helios) </a:t>
            </a:r>
          </a:p>
        </p:txBody>
      </p:sp>
      <p:grpSp>
        <p:nvGrpSpPr>
          <p:cNvPr id="8" name="Group 13"/>
          <p:cNvGrpSpPr/>
          <p:nvPr/>
        </p:nvGrpSpPr>
        <p:grpSpPr>
          <a:xfrm>
            <a:off x="271096" y="2628986"/>
            <a:ext cx="8412480" cy="822960"/>
            <a:chOff x="1066803" y="1711184"/>
            <a:chExt cx="7038111" cy="914921"/>
          </a:xfrm>
        </p:grpSpPr>
        <p:sp>
          <p:nvSpPr>
            <p:cNvPr id="9" name="Rectangle 8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Start Eclipse, then select 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Help&gt;Install New Software...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.</a:t>
              </a:r>
            </a:p>
          </p:txBody>
        </p:sp>
        <p:sp>
          <p:nvSpPr>
            <p:cNvPr id="15" name="Isosceles Triangle 14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6" name="Group 13"/>
          <p:cNvGrpSpPr/>
          <p:nvPr/>
        </p:nvGrpSpPr>
        <p:grpSpPr>
          <a:xfrm>
            <a:off x="271096" y="3657685"/>
            <a:ext cx="8412480" cy="822960"/>
            <a:chOff x="1066803" y="1711184"/>
            <a:chExt cx="7038111" cy="914921"/>
          </a:xfrm>
        </p:grpSpPr>
        <p:sp>
          <p:nvSpPr>
            <p:cNvPr id="17" name="Rectangle 16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Click 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Add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, in the top-right corner.</a:t>
              </a:r>
            </a:p>
          </p:txBody>
        </p:sp>
        <p:sp>
          <p:nvSpPr>
            <p:cNvPr id="18" name="Isosceles Triangle 17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9" name="Group 13"/>
          <p:cNvGrpSpPr/>
          <p:nvPr/>
        </p:nvGrpSpPr>
        <p:grpSpPr>
          <a:xfrm>
            <a:off x="271096" y="4686385"/>
            <a:ext cx="8412480" cy="1645920"/>
            <a:chOff x="1066803" y="1711184"/>
            <a:chExt cx="7038111" cy="914921"/>
          </a:xfrm>
        </p:grpSpPr>
        <p:sp>
          <p:nvSpPr>
            <p:cNvPr id="20" name="Rectangle 1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In the Add Repository dialog that appears, enter "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ADT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Plugin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" for the Name and the following URL for the Location: 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  <a:hlinkClick r:id="rId2"/>
                </a:rPr>
                <a:t>https://dl-ssl.google.com/android/eclipse/Note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: If you have troubles try using "</a:t>
              </a:r>
              <a:r>
                <a:rPr lang="en-US" sz="1800" b="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http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" instead of "</a:t>
              </a:r>
              <a:r>
                <a:rPr lang="en-US" sz="1800" b="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https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” Click 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OK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.</a:t>
              </a:r>
            </a:p>
          </p:txBody>
        </p:sp>
        <p:sp>
          <p:nvSpPr>
            <p:cNvPr id="21" name="Isosceles Triangle 2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endParaRPr lang="en-US" sz="2400" dirty="0" smtClean="0"/>
          </a:p>
          <a:p>
            <a:pPr marL="228600" indent="-2286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Describe Android Development Tool &amp; Eclipse.</a:t>
            </a:r>
          </a:p>
          <a:p>
            <a:pPr marL="228600" indent="-2286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Explain process to create Android project</a:t>
            </a: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7400" y="885825"/>
            <a:ext cx="5029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Development Tool &amp; Eclipse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Environment SDK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gray">
          <a:xfrm>
            <a:off x="2103120" y="1498078"/>
            <a:ext cx="493776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Installing the Eclipse </a:t>
            </a:r>
            <a:r>
              <a:rPr lang="en-US" sz="2000" b="0" dirty="0" err="1" smtClean="0">
                <a:solidFill>
                  <a:srgbClr val="000000"/>
                </a:solidFill>
                <a:cs typeface="Courier New" pitchFamily="49" charset="0"/>
              </a:rPr>
              <a:t>ADT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sz="2000" b="0" dirty="0" err="1" smtClean="0">
                <a:solidFill>
                  <a:srgbClr val="000000"/>
                </a:solidFill>
                <a:cs typeface="Courier New" pitchFamily="49" charset="0"/>
              </a:rPr>
              <a:t>Plugin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: Eclipse 3.5 (Galileo) and 3.6 (Helios) </a:t>
            </a:r>
          </a:p>
        </p:txBody>
      </p:sp>
      <p:grpSp>
        <p:nvGrpSpPr>
          <p:cNvPr id="2" name="Group 13"/>
          <p:cNvGrpSpPr/>
          <p:nvPr/>
        </p:nvGrpSpPr>
        <p:grpSpPr>
          <a:xfrm>
            <a:off x="271096" y="2628986"/>
            <a:ext cx="8412480" cy="822960"/>
            <a:chOff x="1066803" y="1711184"/>
            <a:chExt cx="7038111" cy="914921"/>
          </a:xfrm>
        </p:grpSpPr>
        <p:sp>
          <p:nvSpPr>
            <p:cNvPr id="9" name="Rectangle 8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In the Available Software dialog, select the checkbox next to Developer Tools and click 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Next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.</a:t>
              </a:r>
            </a:p>
          </p:txBody>
        </p:sp>
        <p:sp>
          <p:nvSpPr>
            <p:cNvPr id="15" name="Isosceles Triangle 14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4" name="Group 13"/>
          <p:cNvGrpSpPr/>
          <p:nvPr/>
        </p:nvGrpSpPr>
        <p:grpSpPr>
          <a:xfrm>
            <a:off x="271096" y="3619586"/>
            <a:ext cx="8412480" cy="822960"/>
            <a:chOff x="1066803" y="1711184"/>
            <a:chExt cx="7038111" cy="914921"/>
          </a:xfrm>
        </p:grpSpPr>
        <p:sp>
          <p:nvSpPr>
            <p:cNvPr id="17" name="Rectangle 16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In the next window, you'll see a list of the tools to be downloaded. Click 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Next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.</a:t>
              </a:r>
            </a:p>
          </p:txBody>
        </p:sp>
        <p:sp>
          <p:nvSpPr>
            <p:cNvPr id="18" name="Isosceles Triangle 17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5" name="Group 13"/>
          <p:cNvGrpSpPr/>
          <p:nvPr/>
        </p:nvGrpSpPr>
        <p:grpSpPr>
          <a:xfrm>
            <a:off x="271096" y="4610186"/>
            <a:ext cx="8412480" cy="822960"/>
            <a:chOff x="1066803" y="1711184"/>
            <a:chExt cx="7038111" cy="914921"/>
          </a:xfrm>
        </p:grpSpPr>
        <p:sp>
          <p:nvSpPr>
            <p:cNvPr id="20" name="Rectangle 1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Read and accept the license agreements, then click 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Finish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.</a:t>
              </a:r>
            </a:p>
          </p:txBody>
        </p:sp>
        <p:sp>
          <p:nvSpPr>
            <p:cNvPr id="21" name="Isosceles Triangle 2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71096" y="5600785"/>
            <a:ext cx="8412480" cy="822960"/>
            <a:chOff x="1066803" y="1711184"/>
            <a:chExt cx="7038111" cy="914921"/>
          </a:xfrm>
        </p:grpSpPr>
        <p:sp>
          <p:nvSpPr>
            <p:cNvPr id="16" name="Rectangle 15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When the installation completes, restart Eclipse.</a:t>
              </a:r>
            </a:p>
          </p:txBody>
        </p:sp>
        <p:sp>
          <p:nvSpPr>
            <p:cNvPr id="19" name="Isosceles Triangle 18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7400" y="885825"/>
            <a:ext cx="5029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Development Tool &amp; Eclipse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Environment SDK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gray">
          <a:xfrm>
            <a:off x="365760" y="1498078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Configuring the </a:t>
            </a:r>
            <a:r>
              <a:rPr lang="en-US" sz="2000" b="0" dirty="0" err="1" smtClean="0">
                <a:solidFill>
                  <a:srgbClr val="000000"/>
                </a:solidFill>
                <a:cs typeface="Courier New" pitchFamily="49" charset="0"/>
              </a:rPr>
              <a:t>ADT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sz="2000" b="0" dirty="0" err="1" smtClean="0">
                <a:solidFill>
                  <a:srgbClr val="000000"/>
                </a:solidFill>
                <a:cs typeface="Courier New" pitchFamily="49" charset="0"/>
              </a:rPr>
              <a:t>Plugin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: The next step is to modify your </a:t>
            </a:r>
            <a:r>
              <a:rPr lang="en-US" sz="2000" b="0" dirty="0" err="1" smtClean="0">
                <a:solidFill>
                  <a:srgbClr val="000000"/>
                </a:solidFill>
                <a:cs typeface="Courier New" pitchFamily="49" charset="0"/>
              </a:rPr>
              <a:t>ADT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 preferences in Eclipse to point Android SDK directory:</a:t>
            </a:r>
          </a:p>
        </p:txBody>
      </p:sp>
      <p:grpSp>
        <p:nvGrpSpPr>
          <p:cNvPr id="2" name="Group 13"/>
          <p:cNvGrpSpPr/>
          <p:nvPr/>
        </p:nvGrpSpPr>
        <p:grpSpPr>
          <a:xfrm>
            <a:off x="271096" y="2615539"/>
            <a:ext cx="8412480" cy="822960"/>
            <a:chOff x="1066803" y="1711184"/>
            <a:chExt cx="7038111" cy="914921"/>
          </a:xfrm>
        </p:grpSpPr>
        <p:sp>
          <p:nvSpPr>
            <p:cNvPr id="9" name="Rectangle 8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Select 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Window&gt;Preferences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...to open the Preferences panel (Mac OS X: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Eclipse&gt;Preferences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).</a:t>
              </a:r>
            </a:p>
          </p:txBody>
        </p:sp>
        <p:sp>
          <p:nvSpPr>
            <p:cNvPr id="15" name="Isosceles Triangle 14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4" name="Group 13"/>
          <p:cNvGrpSpPr/>
          <p:nvPr/>
        </p:nvGrpSpPr>
        <p:grpSpPr>
          <a:xfrm>
            <a:off x="271096" y="3569383"/>
            <a:ext cx="8412480" cy="822960"/>
            <a:chOff x="1066803" y="1711184"/>
            <a:chExt cx="7038111" cy="914921"/>
          </a:xfrm>
        </p:grpSpPr>
        <p:sp>
          <p:nvSpPr>
            <p:cNvPr id="17" name="Rectangle 16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Select 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Android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 from the left panel.</a:t>
              </a:r>
            </a:p>
          </p:txBody>
        </p:sp>
        <p:sp>
          <p:nvSpPr>
            <p:cNvPr id="18" name="Isosceles Triangle 17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5" name="Group 13"/>
          <p:cNvGrpSpPr/>
          <p:nvPr/>
        </p:nvGrpSpPr>
        <p:grpSpPr>
          <a:xfrm>
            <a:off x="271096" y="4523227"/>
            <a:ext cx="8412480" cy="822960"/>
            <a:chOff x="1066803" y="1711184"/>
            <a:chExt cx="7038111" cy="914921"/>
          </a:xfrm>
        </p:grpSpPr>
        <p:sp>
          <p:nvSpPr>
            <p:cNvPr id="20" name="Rectangle 1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For SDK Location in main panel, click 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Browse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...and locate downloaded SDK directory (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c:/path/android-sdk-windows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)</a:t>
              </a:r>
            </a:p>
          </p:txBody>
        </p:sp>
        <p:sp>
          <p:nvSpPr>
            <p:cNvPr id="21" name="Isosceles Triangle 2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6" name="Group 13"/>
          <p:cNvGrpSpPr/>
          <p:nvPr/>
        </p:nvGrpSpPr>
        <p:grpSpPr>
          <a:xfrm>
            <a:off x="271096" y="5479762"/>
            <a:ext cx="8412480" cy="822960"/>
            <a:chOff x="1066803" y="1711184"/>
            <a:chExt cx="7038111" cy="914921"/>
          </a:xfrm>
        </p:grpSpPr>
        <p:sp>
          <p:nvSpPr>
            <p:cNvPr id="16" name="Rectangle 15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Click 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Apply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, then 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OK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.</a:t>
              </a:r>
            </a:p>
          </p:txBody>
        </p:sp>
        <p:sp>
          <p:nvSpPr>
            <p:cNvPr id="19" name="Isosceles Triangle 18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7400" y="885825"/>
            <a:ext cx="5029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Development Tool &amp; Eclipse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Environment SDK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gray">
          <a:xfrm>
            <a:off x="1737360" y="1498078"/>
            <a:ext cx="56692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Creating an Android Virtual Device (</a:t>
            </a:r>
            <a:r>
              <a:rPr lang="en-US" sz="2000" b="0" dirty="0" err="1" smtClean="0">
                <a:solidFill>
                  <a:srgbClr val="000000"/>
                </a:solidFill>
                <a:cs typeface="Courier New" pitchFamily="49" charset="0"/>
              </a:rPr>
              <a:t>AVD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)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gray">
          <a:xfrm>
            <a:off x="365760" y="2304902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 algn="l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Android Virtual Devices (</a:t>
            </a:r>
            <a:r>
              <a:rPr lang="en-US" sz="2000" b="0" dirty="0" err="1" smtClean="0">
                <a:solidFill>
                  <a:srgbClr val="000000"/>
                </a:solidFill>
                <a:cs typeface="Courier New" pitchFamily="49" charset="0"/>
              </a:rPr>
              <a:t>AVDs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) are configurations of emulator options that let you better model an actual device.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1894" y="3304615"/>
            <a:ext cx="2160213" cy="298064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7400" y="885825"/>
            <a:ext cx="5029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Development Tool &amp; Eclipse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Environment SDK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gray">
          <a:xfrm>
            <a:off x="1737360" y="1498078"/>
            <a:ext cx="56692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Creating an Android Virtual Device (</a:t>
            </a:r>
            <a:r>
              <a:rPr lang="en-US" sz="2000" b="0" dirty="0" err="1" smtClean="0">
                <a:solidFill>
                  <a:srgbClr val="000000"/>
                </a:solidFill>
                <a:cs typeface="Courier New" pitchFamily="49" charset="0"/>
              </a:rPr>
              <a:t>AVD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)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9188" y="2860863"/>
            <a:ext cx="2160213" cy="298064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grpSp>
        <p:nvGrpSpPr>
          <p:cNvPr id="7" name="Group 13"/>
          <p:cNvGrpSpPr/>
          <p:nvPr/>
        </p:nvGrpSpPr>
        <p:grpSpPr>
          <a:xfrm>
            <a:off x="271096" y="2292811"/>
            <a:ext cx="6143151" cy="822960"/>
            <a:chOff x="1066803" y="1711184"/>
            <a:chExt cx="7038111" cy="914921"/>
          </a:xfrm>
        </p:grpSpPr>
        <p:sp>
          <p:nvSpPr>
            <p:cNvPr id="8" name="Rectangle 7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In Eclipse, choose 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Window&gt;Android SDK &amp; </a:t>
              </a:r>
              <a:r>
                <a:rPr lang="en-US" sz="2000" dirty="0" err="1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AVD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 Manager</a:t>
              </a:r>
              <a:endParaRPr lang="en-US" sz="2000" b="0" dirty="0" smtClean="0">
                <a:solidFill>
                  <a:srgbClr val="000000"/>
                </a:solidFill>
                <a:latin typeface="+mj-lt"/>
                <a:cs typeface="Courier New" pitchFamily="49" charset="0"/>
              </a:endParaRPr>
            </a:p>
          </p:txBody>
        </p:sp>
        <p:sp>
          <p:nvSpPr>
            <p:cNvPr id="9" name="Isosceles Triangle 8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1" name="Group 13"/>
          <p:cNvGrpSpPr/>
          <p:nvPr/>
        </p:nvGrpSpPr>
        <p:grpSpPr>
          <a:xfrm>
            <a:off x="271096" y="3310305"/>
            <a:ext cx="6143151" cy="822960"/>
            <a:chOff x="1066803" y="1711184"/>
            <a:chExt cx="7038111" cy="914921"/>
          </a:xfrm>
        </p:grpSpPr>
        <p:sp>
          <p:nvSpPr>
            <p:cNvPr id="12" name="Rectangle 11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Select 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Virtual Devices 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in the left panel</a:t>
              </a: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5" name="Group 13"/>
          <p:cNvGrpSpPr/>
          <p:nvPr/>
        </p:nvGrpSpPr>
        <p:grpSpPr>
          <a:xfrm>
            <a:off x="271096" y="4327799"/>
            <a:ext cx="6143151" cy="822960"/>
            <a:chOff x="1066803" y="1711184"/>
            <a:chExt cx="7038111" cy="914921"/>
          </a:xfrm>
        </p:grpSpPr>
        <p:sp>
          <p:nvSpPr>
            <p:cNvPr id="16" name="Rectangle 15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Click 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New</a:t>
              </a:r>
              <a:endParaRPr lang="en-US" sz="2000" b="0" dirty="0" smtClean="0">
                <a:solidFill>
                  <a:srgbClr val="000000"/>
                </a:solidFill>
                <a:latin typeface="+mj-lt"/>
                <a:cs typeface="Courier New" pitchFamily="49" charset="0"/>
              </a:endParaRPr>
            </a:p>
          </p:txBody>
        </p:sp>
        <p:sp>
          <p:nvSpPr>
            <p:cNvPr id="17" name="Isosceles Triangle 16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8" name="Group 13"/>
          <p:cNvGrpSpPr/>
          <p:nvPr/>
        </p:nvGrpSpPr>
        <p:grpSpPr>
          <a:xfrm>
            <a:off x="271096" y="5345292"/>
            <a:ext cx="6143151" cy="822960"/>
            <a:chOff x="1066803" y="1711184"/>
            <a:chExt cx="7038111" cy="914921"/>
          </a:xfrm>
        </p:grpSpPr>
        <p:sp>
          <p:nvSpPr>
            <p:cNvPr id="19" name="Rectangle 18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The 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Create New </a:t>
              </a:r>
              <a:r>
                <a:rPr lang="en-US" sz="2000" dirty="0" err="1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AVD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 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dialog appears</a:t>
              </a:r>
            </a:p>
          </p:txBody>
        </p:sp>
        <p:sp>
          <p:nvSpPr>
            <p:cNvPr id="20" name="Isosceles Triangle 19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7400" y="885825"/>
            <a:ext cx="5029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Development Tool &amp; Eclipse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Environment SDK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gray">
          <a:xfrm>
            <a:off x="1737360" y="1498078"/>
            <a:ext cx="56692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Creating an Android Virtual Device (</a:t>
            </a:r>
            <a:r>
              <a:rPr lang="en-US" sz="2000" b="0" dirty="0" err="1" smtClean="0">
                <a:solidFill>
                  <a:srgbClr val="000000"/>
                </a:solidFill>
                <a:cs typeface="Courier New" pitchFamily="49" charset="0"/>
              </a:rPr>
              <a:t>AVD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)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9188" y="2860863"/>
            <a:ext cx="2160213" cy="298064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grpSp>
        <p:nvGrpSpPr>
          <p:cNvPr id="2" name="Group 13"/>
          <p:cNvGrpSpPr/>
          <p:nvPr/>
        </p:nvGrpSpPr>
        <p:grpSpPr>
          <a:xfrm>
            <a:off x="271096" y="2292811"/>
            <a:ext cx="6143151" cy="822960"/>
            <a:chOff x="1066803" y="1711184"/>
            <a:chExt cx="7038111" cy="914921"/>
          </a:xfrm>
        </p:grpSpPr>
        <p:sp>
          <p:nvSpPr>
            <p:cNvPr id="8" name="Rectangle 7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Type the name of the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AVD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, such as “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AVD23API9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”</a:t>
              </a:r>
            </a:p>
          </p:txBody>
        </p:sp>
        <p:sp>
          <p:nvSpPr>
            <p:cNvPr id="9" name="Isosceles Triangle 8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4" name="Group 13"/>
          <p:cNvGrpSpPr/>
          <p:nvPr/>
        </p:nvGrpSpPr>
        <p:grpSpPr>
          <a:xfrm>
            <a:off x="271096" y="3310305"/>
            <a:ext cx="6143151" cy="822960"/>
            <a:chOff x="1066803" y="1711184"/>
            <a:chExt cx="7038111" cy="914921"/>
          </a:xfrm>
        </p:grpSpPr>
        <p:sp>
          <p:nvSpPr>
            <p:cNvPr id="12" name="Rectangle 11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Choose a target (such as “Android 2.3 –API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Level9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”)</a:t>
              </a: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5" name="Group 13"/>
          <p:cNvGrpSpPr/>
          <p:nvPr/>
        </p:nvGrpSpPr>
        <p:grpSpPr>
          <a:xfrm>
            <a:off x="271096" y="4327799"/>
            <a:ext cx="6143151" cy="822960"/>
            <a:chOff x="1066803" y="1711184"/>
            <a:chExt cx="7038111" cy="914921"/>
          </a:xfrm>
        </p:grpSpPr>
        <p:sp>
          <p:nvSpPr>
            <p:cNvPr id="16" name="Rectangle 15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Optionally specify any additional settings (SD, camera, trackball, ….) YES to all</a:t>
              </a:r>
            </a:p>
          </p:txBody>
        </p:sp>
        <p:sp>
          <p:nvSpPr>
            <p:cNvPr id="17" name="Isosceles Triangle 16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6" name="Group 13"/>
          <p:cNvGrpSpPr/>
          <p:nvPr/>
        </p:nvGrpSpPr>
        <p:grpSpPr>
          <a:xfrm>
            <a:off x="271096" y="5345292"/>
            <a:ext cx="6143151" cy="822960"/>
            <a:chOff x="1066803" y="1711184"/>
            <a:chExt cx="7038111" cy="914921"/>
          </a:xfrm>
        </p:grpSpPr>
        <p:sp>
          <p:nvSpPr>
            <p:cNvPr id="19" name="Rectangle 18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Click 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Create </a:t>
              </a:r>
              <a:r>
                <a:rPr lang="en-US" sz="2000" dirty="0" err="1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AVD</a:t>
              </a:r>
              <a:endParaRPr lang="en-US" sz="2000" b="0" dirty="0" smtClean="0">
                <a:solidFill>
                  <a:srgbClr val="000000"/>
                </a:solidFill>
                <a:latin typeface="+mj-lt"/>
                <a:cs typeface="Courier New" pitchFamily="49" charset="0"/>
              </a:endParaRPr>
            </a:p>
          </p:txBody>
        </p:sp>
        <p:sp>
          <p:nvSpPr>
            <p:cNvPr id="20" name="Isosceles Triangle 19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7400" y="885825"/>
            <a:ext cx="5029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Development Tool &amp; Eclipse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Environment SDK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gray">
          <a:xfrm>
            <a:off x="3017520" y="1498078"/>
            <a:ext cx="31089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Testing The Emulator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gray">
          <a:xfrm>
            <a:off x="365760" y="2439372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 algn="l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Android Virtual Devices (</a:t>
            </a:r>
            <a:r>
              <a:rPr lang="en-US" sz="2000" b="0" dirty="0" err="1" smtClean="0">
                <a:solidFill>
                  <a:srgbClr val="000000"/>
                </a:solidFill>
                <a:cs typeface="Courier New" pitchFamily="49" charset="0"/>
              </a:rPr>
              <a:t>AVDs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) are configurations of emulator options that let you better model an actual device.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012015" y="3469343"/>
            <a:ext cx="4603938" cy="2882140"/>
            <a:chOff x="5230905" y="2433917"/>
            <a:chExt cx="3706345" cy="2737598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880275" y="2433917"/>
              <a:ext cx="3056975" cy="1564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230905" y="3171177"/>
              <a:ext cx="2787184" cy="2000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7400" y="885825"/>
            <a:ext cx="5029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Development Tool &amp; Eclipse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Environment SDK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gray">
          <a:xfrm>
            <a:off x="3017520" y="1498078"/>
            <a:ext cx="31089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Testing The Emulator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18412" y="3089451"/>
            <a:ext cx="2818838" cy="2082063"/>
            <a:chOff x="5230905" y="2433917"/>
            <a:chExt cx="3706345" cy="2737598"/>
          </a:xfrm>
        </p:grpSpPr>
        <p:pic>
          <p:nvPicPr>
            <p:cNvPr id="542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880275" y="2433917"/>
              <a:ext cx="3056975" cy="1564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427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30905" y="3171177"/>
              <a:ext cx="2787184" cy="2000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" name="Group 13"/>
          <p:cNvGrpSpPr/>
          <p:nvPr/>
        </p:nvGrpSpPr>
        <p:grpSpPr>
          <a:xfrm>
            <a:off x="271096" y="2292811"/>
            <a:ext cx="5739739" cy="822960"/>
            <a:chOff x="1066803" y="1711184"/>
            <a:chExt cx="7038111" cy="914921"/>
          </a:xfrm>
        </p:grpSpPr>
        <p:sp>
          <p:nvSpPr>
            <p:cNvPr id="11" name="Rectangle 10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In Eclipse, choose 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Window &gt; Android SDK and </a:t>
              </a:r>
              <a:r>
                <a:rPr lang="en-US" sz="2000" dirty="0" err="1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AVD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 Manager</a:t>
              </a:r>
            </a:p>
          </p:txBody>
        </p:sp>
        <p:sp>
          <p:nvSpPr>
            <p:cNvPr id="12" name="Isosceles Triangle 11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71096" y="3310305"/>
            <a:ext cx="5739739" cy="822960"/>
            <a:chOff x="1066803" y="1711184"/>
            <a:chExt cx="7038111" cy="914921"/>
          </a:xfrm>
        </p:grpSpPr>
        <p:sp>
          <p:nvSpPr>
            <p:cNvPr id="15" name="Rectangle 14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Select 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Virtual Devices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 in the left panel</a:t>
              </a:r>
            </a:p>
          </p:txBody>
        </p:sp>
        <p:sp>
          <p:nvSpPr>
            <p:cNvPr id="16" name="Isosceles Triangle 15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7" name="Group 13"/>
          <p:cNvGrpSpPr/>
          <p:nvPr/>
        </p:nvGrpSpPr>
        <p:grpSpPr>
          <a:xfrm>
            <a:off x="271096" y="4327799"/>
            <a:ext cx="5739739" cy="822960"/>
            <a:chOff x="1066803" y="1711184"/>
            <a:chExt cx="7038111" cy="914921"/>
          </a:xfrm>
        </p:grpSpPr>
        <p:sp>
          <p:nvSpPr>
            <p:cNvPr id="19" name="Rectangle 18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Click on an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AVD</a:t>
              </a:r>
              <a:endParaRPr lang="en-US" sz="2000" b="0" dirty="0" smtClean="0">
                <a:solidFill>
                  <a:srgbClr val="000000"/>
                </a:solidFill>
                <a:latin typeface="+mj-lt"/>
                <a:cs typeface="Courier New" pitchFamily="49" charset="0"/>
              </a:endParaRPr>
            </a:p>
          </p:txBody>
        </p:sp>
        <p:sp>
          <p:nvSpPr>
            <p:cNvPr id="20" name="Isosceles Triangle 19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21" name="Group 13"/>
          <p:cNvGrpSpPr/>
          <p:nvPr/>
        </p:nvGrpSpPr>
        <p:grpSpPr>
          <a:xfrm>
            <a:off x="271096" y="5345292"/>
            <a:ext cx="5739739" cy="822960"/>
            <a:chOff x="1066803" y="1711184"/>
            <a:chExt cx="7038111" cy="914921"/>
          </a:xfrm>
        </p:grpSpPr>
        <p:sp>
          <p:nvSpPr>
            <p:cNvPr id="22" name="Rectangle 21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Click 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Start</a:t>
              </a:r>
            </a:p>
          </p:txBody>
        </p:sp>
        <p:sp>
          <p:nvSpPr>
            <p:cNvPr id="23" name="Isosceles Triangle 22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7400" y="885825"/>
            <a:ext cx="5029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Development Tool &amp; Eclipse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Environment SDK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gray">
          <a:xfrm>
            <a:off x="3611880" y="1498078"/>
            <a:ext cx="19202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A Final Step</a:t>
            </a:r>
          </a:p>
        </p:txBody>
      </p:sp>
      <p:pic>
        <p:nvPicPr>
          <p:cNvPr id="21" name="Picture 20" descr="1070601182_0fe532a66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9617" y="2407018"/>
            <a:ext cx="1964766" cy="1964766"/>
          </a:xfrm>
          <a:prstGeom prst="rect">
            <a:avLst/>
          </a:prstGeom>
        </p:spPr>
      </p:pic>
      <p:sp>
        <p:nvSpPr>
          <p:cNvPr id="24" name="Rectangle 23"/>
          <p:cNvSpPr>
            <a:spLocks noChangeArrowheads="1"/>
          </p:cNvSpPr>
          <p:nvPr/>
        </p:nvSpPr>
        <p:spPr bwMode="gray">
          <a:xfrm>
            <a:off x="365760" y="4658128"/>
            <a:ext cx="8412480" cy="15544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This seems to be a transitional issue, and may go away in future releases. For now, update the system’s PATH variable to recognize two folders inside your </a:t>
            </a:r>
            <a:r>
              <a:rPr lang="en-US" sz="18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android-</a:t>
            </a:r>
            <a:r>
              <a:rPr lang="en-US" sz="18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sdk</a:t>
            </a:r>
            <a:r>
              <a:rPr lang="en-US" sz="18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8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winwows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. The first is: </a:t>
            </a:r>
            <a:r>
              <a:rPr lang="en-US" sz="18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tools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 and the second is </a:t>
            </a:r>
            <a:r>
              <a:rPr lang="en-US" sz="18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platform-tools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7400" y="885825"/>
            <a:ext cx="5029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Development Tool &amp; Eclipse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Environment SDK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gray">
          <a:xfrm>
            <a:off x="3611880" y="1498078"/>
            <a:ext cx="19202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A Final Step</a:t>
            </a:r>
          </a:p>
        </p:txBody>
      </p:sp>
      <p:pic>
        <p:nvPicPr>
          <p:cNvPr id="21" name="Picture 20" descr="1070601182_0fe532a66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5850" y="3318072"/>
            <a:ext cx="1964766" cy="1964766"/>
          </a:xfrm>
          <a:prstGeom prst="rect">
            <a:avLst/>
          </a:prstGeom>
        </p:spPr>
      </p:pic>
      <p:grpSp>
        <p:nvGrpSpPr>
          <p:cNvPr id="7" name="Group 13"/>
          <p:cNvGrpSpPr/>
          <p:nvPr/>
        </p:nvGrpSpPr>
        <p:grpSpPr>
          <a:xfrm>
            <a:off x="271095" y="2292811"/>
            <a:ext cx="6583680" cy="1188720"/>
            <a:chOff x="1066803" y="1711184"/>
            <a:chExt cx="7038111" cy="914921"/>
          </a:xfrm>
        </p:grpSpPr>
        <p:sp>
          <p:nvSpPr>
            <p:cNvPr id="8" name="Rectangle 7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Windows &gt; Start &gt; Control Panel &gt; System &gt; Advanced &gt; Environment Variables &gt; System Variables &gt; PATH &gt; Edit</a:t>
              </a:r>
              <a:endParaRPr lang="en-US" sz="2000" dirty="0" smtClean="0">
                <a:solidFill>
                  <a:srgbClr val="000000"/>
                </a:solidFill>
                <a:latin typeface="+mj-lt"/>
                <a:cs typeface="Courier New" pitchFamily="49" charset="0"/>
              </a:endParaRPr>
            </a:p>
          </p:txBody>
        </p:sp>
        <p:sp>
          <p:nvSpPr>
            <p:cNvPr id="9" name="Isosceles Triangle 8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71095" y="3661721"/>
            <a:ext cx="6583680" cy="822960"/>
            <a:chOff x="1066803" y="1711184"/>
            <a:chExt cx="7038111" cy="914921"/>
          </a:xfrm>
        </p:grpSpPr>
        <p:sp>
          <p:nvSpPr>
            <p:cNvPr id="12" name="Rectangle 11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Add references to the sub-folders mentioned above. In this example:</a:t>
              </a: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5" name="Group 13"/>
          <p:cNvGrpSpPr/>
          <p:nvPr/>
        </p:nvGrpSpPr>
        <p:grpSpPr>
          <a:xfrm>
            <a:off x="271095" y="4664871"/>
            <a:ext cx="6583680" cy="822960"/>
            <a:chOff x="1066803" y="1711184"/>
            <a:chExt cx="7038111" cy="914921"/>
          </a:xfrm>
        </p:grpSpPr>
        <p:sp>
          <p:nvSpPr>
            <p:cNvPr id="16" name="Rectangle 15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c:\android-sdk-windows\tools; C:\android-sdk-windows\platform-tools;</a:t>
              </a:r>
            </a:p>
          </p:txBody>
        </p:sp>
        <p:sp>
          <p:nvSpPr>
            <p:cNvPr id="17" name="Isosceles Triangle 16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8" name="Group 13"/>
          <p:cNvGrpSpPr/>
          <p:nvPr/>
        </p:nvGrpSpPr>
        <p:grpSpPr>
          <a:xfrm>
            <a:off x="271095" y="5668020"/>
            <a:ext cx="6583680" cy="640080"/>
            <a:chOff x="1066803" y="1711184"/>
            <a:chExt cx="7038111" cy="914921"/>
          </a:xfrm>
        </p:grpSpPr>
        <p:sp>
          <p:nvSpPr>
            <p:cNvPr id="19" name="Rectangle 18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OK</a:t>
              </a:r>
              <a:endParaRPr lang="en-US" sz="2000" dirty="0" smtClean="0">
                <a:solidFill>
                  <a:srgbClr val="000000"/>
                </a:solidFill>
                <a:latin typeface="+mj-lt"/>
                <a:cs typeface="Courier New" pitchFamily="49" charset="0"/>
              </a:endParaRPr>
            </a:p>
          </p:txBody>
        </p:sp>
        <p:sp>
          <p:nvSpPr>
            <p:cNvPr id="20" name="Isosceles Triangle 19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17520" y="885825"/>
            <a:ext cx="31089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Setup Videos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Environment SDK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gray">
          <a:xfrm>
            <a:off x="1048871" y="1558378"/>
            <a:ext cx="7046259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Five videos are available at:</a:t>
            </a:r>
            <a:endParaRPr lang="en-US" sz="2000" b="0" dirty="0" smtClean="0">
              <a:solidFill>
                <a:srgbClr val="000000"/>
              </a:solidFill>
              <a:cs typeface="Courier New" pitchFamily="49" charset="0"/>
              <a:hlinkClick r:id="rId2"/>
            </a:endParaRPr>
          </a:p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  <a:hlinkClick r:id="rId2"/>
              </a:rPr>
              <a:t>http://www.hometutorials.com/google-android.html</a:t>
            </a:r>
            <a:endParaRPr lang="en-US" sz="2000" b="0" dirty="0" smtClean="0">
              <a:solidFill>
                <a:srgbClr val="000000"/>
              </a:solidFill>
              <a:cs typeface="Courier New" pitchFamily="49" charset="0"/>
            </a:endParaRPr>
          </a:p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In these videos you will learn about following:</a:t>
            </a:r>
          </a:p>
        </p:txBody>
      </p:sp>
      <p:grpSp>
        <p:nvGrpSpPr>
          <p:cNvPr id="4" name="Group 27"/>
          <p:cNvGrpSpPr/>
          <p:nvPr/>
        </p:nvGrpSpPr>
        <p:grpSpPr>
          <a:xfrm>
            <a:off x="478397" y="3102642"/>
            <a:ext cx="5701553" cy="822960"/>
            <a:chOff x="1066803" y="1711184"/>
            <a:chExt cx="7038111" cy="914921"/>
          </a:xfrm>
        </p:grpSpPr>
        <p:sp>
          <p:nvSpPr>
            <p:cNvPr id="29" name="Rectangle 28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How to setup Java.</a:t>
              </a:r>
            </a:p>
          </p:txBody>
        </p:sp>
        <p:sp>
          <p:nvSpPr>
            <p:cNvPr id="30" name="Isosceles Triangle 29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5" name="Group 30"/>
          <p:cNvGrpSpPr/>
          <p:nvPr/>
        </p:nvGrpSpPr>
        <p:grpSpPr>
          <a:xfrm>
            <a:off x="478397" y="4178406"/>
            <a:ext cx="5701553" cy="822960"/>
            <a:chOff x="1066803" y="1711184"/>
            <a:chExt cx="7038111" cy="914921"/>
          </a:xfrm>
        </p:grpSpPr>
        <p:sp>
          <p:nvSpPr>
            <p:cNvPr id="32" name="Rectangle 31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How to install Eclipse IDE</a:t>
              </a:r>
            </a:p>
          </p:txBody>
        </p:sp>
        <p:sp>
          <p:nvSpPr>
            <p:cNvPr id="33" name="Isosceles Triangle 32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6" name="Group 33"/>
          <p:cNvGrpSpPr/>
          <p:nvPr/>
        </p:nvGrpSpPr>
        <p:grpSpPr>
          <a:xfrm>
            <a:off x="478397" y="5254170"/>
            <a:ext cx="5701553" cy="822960"/>
            <a:chOff x="1066803" y="1711184"/>
            <a:chExt cx="7038111" cy="914921"/>
          </a:xfrm>
        </p:grpSpPr>
        <p:sp>
          <p:nvSpPr>
            <p:cNvPr id="35" name="Rectangle 34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Application development: “Hello World” using Eclipse + Android</a:t>
              </a:r>
            </a:p>
          </p:txBody>
        </p:sp>
        <p:sp>
          <p:nvSpPr>
            <p:cNvPr id="36" name="Isosceles Triangle 35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3454" y="3204884"/>
            <a:ext cx="1893347" cy="315557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7400" y="885825"/>
            <a:ext cx="5029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Development Tool &amp; Eclipse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Environment SDK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pic>
        <p:nvPicPr>
          <p:cNvPr id="5" name="Picture 4" descr="eclipse-galileo-splash-for-linu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655762"/>
            <a:ext cx="3200400" cy="20749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1143000" y="4109773"/>
            <a:ext cx="685800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The Android Development Tools (</a:t>
            </a:r>
            <a:r>
              <a:rPr lang="en-US" sz="2000" b="0" dirty="0" err="1" smtClean="0"/>
              <a:t>ADT</a:t>
            </a:r>
            <a:r>
              <a:rPr lang="en-US" sz="2000" b="0" dirty="0" smtClean="0"/>
              <a:t>) is a </a:t>
            </a:r>
            <a:r>
              <a:rPr lang="en-US" sz="2000" b="0" dirty="0" err="1" smtClean="0"/>
              <a:t>plugin</a:t>
            </a:r>
            <a:r>
              <a:rPr lang="en-US" sz="2000" b="0" dirty="0" smtClean="0"/>
              <a:t> for Eclipse; it adds extensions to the Eclipse IDE.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1143000" y="5333455"/>
            <a:ext cx="685800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It allows to create and debug Android applications easier and faster.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26080" y="885825"/>
            <a:ext cx="32918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Setup Tutorial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Environment SDK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gray">
          <a:xfrm>
            <a:off x="3474720" y="1498079"/>
            <a:ext cx="21945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MAC OS Users</a:t>
            </a:r>
          </a:p>
        </p:txBody>
      </p:sp>
      <p:grpSp>
        <p:nvGrpSpPr>
          <p:cNvPr id="4" name="Group 27"/>
          <p:cNvGrpSpPr/>
          <p:nvPr/>
        </p:nvGrpSpPr>
        <p:grpSpPr>
          <a:xfrm>
            <a:off x="134469" y="2263230"/>
            <a:ext cx="8869680" cy="822960"/>
            <a:chOff x="1066803" y="1711184"/>
            <a:chExt cx="7038111" cy="914921"/>
          </a:xfrm>
        </p:grpSpPr>
        <p:sp>
          <p:nvSpPr>
            <p:cNvPr id="29" name="Rectangle 28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In a terminal window send the command: </a:t>
              </a:r>
              <a:r>
                <a:rPr lang="en-US" sz="2000" dirty="0" err="1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sudosu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. You will act as the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superuser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.</a:t>
              </a:r>
            </a:p>
          </p:txBody>
        </p:sp>
        <p:sp>
          <p:nvSpPr>
            <p:cNvPr id="30" name="Isosceles Triangle 29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5" name="Group 30"/>
          <p:cNvGrpSpPr/>
          <p:nvPr/>
        </p:nvGrpSpPr>
        <p:grpSpPr>
          <a:xfrm>
            <a:off x="134469" y="3204524"/>
            <a:ext cx="8869680" cy="822960"/>
            <a:chOff x="1066803" y="1711184"/>
            <a:chExt cx="7038111" cy="914921"/>
          </a:xfrm>
        </p:grpSpPr>
        <p:sp>
          <p:nvSpPr>
            <p:cNvPr id="32" name="Rectangle 31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Enter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superuser’s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 password. After accepted, you will issue commands from a shell line.</a:t>
              </a:r>
            </a:p>
          </p:txBody>
        </p:sp>
        <p:sp>
          <p:nvSpPr>
            <p:cNvPr id="33" name="Isosceles Triangle 32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6" name="Group 33"/>
          <p:cNvGrpSpPr/>
          <p:nvPr/>
        </p:nvGrpSpPr>
        <p:grpSpPr>
          <a:xfrm>
            <a:off x="134469" y="4159265"/>
            <a:ext cx="8869680" cy="822960"/>
            <a:chOff x="1066803" y="1711184"/>
            <a:chExt cx="7038111" cy="914921"/>
          </a:xfrm>
        </p:grpSpPr>
        <p:sp>
          <p:nvSpPr>
            <p:cNvPr id="35" name="Rectangle 34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Locate 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.profile 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file and edit (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pico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, vi,…); path contents at: </a:t>
              </a:r>
            </a:p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1800" b="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exportPATH</a:t>
              </a:r>
              <a:r>
                <a:rPr lang="en-US" sz="1800" b="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="/Users/</a:t>
              </a:r>
              <a:r>
                <a:rPr lang="en-US" sz="1800" b="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myfolder</a:t>
              </a:r>
              <a:r>
                <a:rPr lang="en-US" sz="1800" b="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/android-</a:t>
              </a:r>
              <a:r>
                <a:rPr lang="en-US" sz="1800" b="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sdk</a:t>
              </a:r>
              <a:r>
                <a:rPr lang="en-US" sz="1800" b="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800" b="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mac_86</a:t>
              </a:r>
              <a:r>
                <a:rPr lang="en-US" sz="1800" b="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3/tools“:$PATH</a:t>
              </a:r>
              <a:endParaRPr lang="en-US" sz="20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Isosceles Triangle 35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gray">
          <a:xfrm>
            <a:off x="134469" y="5142234"/>
            <a:ext cx="88696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 algn="l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Where </a:t>
            </a:r>
            <a:r>
              <a:rPr lang="en-US" sz="18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"/Users/</a:t>
            </a:r>
            <a:r>
              <a:rPr lang="en-US" sz="18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myfolder</a:t>
            </a:r>
            <a:r>
              <a:rPr lang="en-US" sz="18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/android-</a:t>
            </a:r>
            <a:r>
              <a:rPr lang="en-US" sz="18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sdk</a:t>
            </a:r>
            <a:r>
              <a:rPr lang="en-US" sz="18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8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mac_86</a:t>
            </a:r>
            <a:r>
              <a:rPr lang="en-US" sz="18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3/tools" 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(including the quotes) is the location of the /tools directory in our Android SDK folder.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26080" y="885825"/>
            <a:ext cx="32918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Setup Tutorial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Environment SDK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gray">
          <a:xfrm>
            <a:off x="3657600" y="1498079"/>
            <a:ext cx="18288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Install Java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gray">
          <a:xfrm>
            <a:off x="1463040" y="3205847"/>
            <a:ext cx="621792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Click the below icon to 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Download the latest version of Java SE (</a:t>
            </a:r>
            <a:r>
              <a:rPr lang="en-US" sz="2000" b="0" dirty="0" err="1" smtClean="0"/>
              <a:t>JDK</a:t>
            </a:r>
            <a:r>
              <a:rPr lang="en-US" sz="2000" b="0" dirty="0" smtClean="0"/>
              <a:t>)</a:t>
            </a:r>
          </a:p>
        </p:txBody>
      </p:sp>
      <p:pic>
        <p:nvPicPr>
          <p:cNvPr id="37" name="Picture 36" descr="downloa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286" y="4087904"/>
            <a:ext cx="1626534" cy="16265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26080" y="885825"/>
            <a:ext cx="32918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Setup Tutorial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Environment SDK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gray">
          <a:xfrm>
            <a:off x="3200400" y="1498079"/>
            <a:ext cx="27432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Install Eclipse IDE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gray">
          <a:xfrm>
            <a:off x="365760" y="4646794"/>
            <a:ext cx="8412480" cy="15544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Eclipse is a multi-language software development platform comprising an IDE and a plug-in system to extend it. It can be used to develop applications in Java and, by means of the various plug-ins, in other languages</a:t>
            </a:r>
          </a:p>
        </p:txBody>
      </p:sp>
      <p:pic>
        <p:nvPicPr>
          <p:cNvPr id="7" name="Picture 6" descr="eclipse-galileo-splash-for-linu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334657"/>
            <a:ext cx="3200400" cy="20749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26080" y="885825"/>
            <a:ext cx="32918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Setup Tutorial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Environment SDK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gray">
          <a:xfrm>
            <a:off x="3200400" y="1498079"/>
            <a:ext cx="27432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Install Eclipse IDE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gray">
          <a:xfrm>
            <a:off x="1645920" y="3205847"/>
            <a:ext cx="585216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Click the below icon to 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Download the latest version of Eclipse IDE</a:t>
            </a:r>
          </a:p>
        </p:txBody>
      </p:sp>
      <p:pic>
        <p:nvPicPr>
          <p:cNvPr id="9" name="Picture 8" descr="downloa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286" y="4087904"/>
            <a:ext cx="1626534" cy="16265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26080" y="885825"/>
            <a:ext cx="32918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Setup Tutorial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Environment SDK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gray">
          <a:xfrm>
            <a:off x="2606040" y="1498079"/>
            <a:ext cx="393192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Creating An Android Project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gray">
          <a:xfrm>
            <a:off x="1645920" y="2416112"/>
            <a:ext cx="585216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Reference:</a:t>
            </a:r>
          </a:p>
          <a:p>
            <a:pPr>
              <a:lnSpc>
                <a:spcPts val="3000"/>
              </a:lnSpc>
            </a:pPr>
            <a:r>
              <a:rPr lang="en-US" sz="2000" b="0" dirty="0" smtClean="0">
                <a:hlinkClick r:id="rId2"/>
              </a:rPr>
              <a:t>http://developer.android.com/guide/developing/eclipse-adt.html</a:t>
            </a:r>
            <a:endParaRPr lang="en-US" sz="20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26080" y="885825"/>
            <a:ext cx="32918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Setup Tutorial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Environment SDK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gray">
          <a:xfrm>
            <a:off x="2148840" y="1498079"/>
            <a:ext cx="484632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Steps to create An Android Project</a:t>
            </a:r>
          </a:p>
        </p:txBody>
      </p:sp>
      <p:grpSp>
        <p:nvGrpSpPr>
          <p:cNvPr id="8" name="Group 27"/>
          <p:cNvGrpSpPr/>
          <p:nvPr/>
        </p:nvGrpSpPr>
        <p:grpSpPr>
          <a:xfrm>
            <a:off x="134469" y="2401780"/>
            <a:ext cx="5157967" cy="640080"/>
            <a:chOff x="1066803" y="1711184"/>
            <a:chExt cx="7038111" cy="914921"/>
          </a:xfrm>
        </p:grpSpPr>
        <p:sp>
          <p:nvSpPr>
            <p:cNvPr id="9" name="Rectangle 8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Start Eclipse</a:t>
              </a:r>
            </a:p>
          </p:txBody>
        </p:sp>
        <p:sp>
          <p:nvSpPr>
            <p:cNvPr id="11" name="Isosceles Triangle 1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2" name="Group 27"/>
          <p:cNvGrpSpPr/>
          <p:nvPr/>
        </p:nvGrpSpPr>
        <p:grpSpPr>
          <a:xfrm>
            <a:off x="134469" y="3187332"/>
            <a:ext cx="5157967" cy="640080"/>
            <a:chOff x="1066803" y="1711184"/>
            <a:chExt cx="7038111" cy="914921"/>
          </a:xfrm>
        </p:grpSpPr>
        <p:sp>
          <p:nvSpPr>
            <p:cNvPr id="14" name="Rectangle 13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Select File&gt; New&gt; Project</a:t>
              </a:r>
            </a:p>
          </p:txBody>
        </p:sp>
        <p:sp>
          <p:nvSpPr>
            <p:cNvPr id="15" name="Isosceles Triangle 14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6" name="Group 27"/>
          <p:cNvGrpSpPr/>
          <p:nvPr/>
        </p:nvGrpSpPr>
        <p:grpSpPr>
          <a:xfrm>
            <a:off x="134469" y="3972884"/>
            <a:ext cx="5157967" cy="822960"/>
            <a:chOff x="1066803" y="1711184"/>
            <a:chExt cx="7038111" cy="914921"/>
          </a:xfrm>
        </p:grpSpPr>
        <p:sp>
          <p:nvSpPr>
            <p:cNvPr id="17" name="Rectangle 16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Select Android&gt; Android Project, and click Next</a:t>
              </a:r>
            </a:p>
          </p:txBody>
        </p:sp>
        <p:sp>
          <p:nvSpPr>
            <p:cNvPr id="18" name="Isosceles Triangle 17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9" name="Group 27"/>
          <p:cNvGrpSpPr/>
          <p:nvPr/>
        </p:nvGrpSpPr>
        <p:grpSpPr>
          <a:xfrm>
            <a:off x="134469" y="4941316"/>
            <a:ext cx="5157967" cy="640080"/>
            <a:chOff x="1066803" y="1711184"/>
            <a:chExt cx="7038111" cy="914921"/>
          </a:xfrm>
        </p:grpSpPr>
        <p:sp>
          <p:nvSpPr>
            <p:cNvPr id="20" name="Rectangle 1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Enter Project name: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AndHolaMundo</a:t>
              </a:r>
              <a:endParaRPr lang="en-US" sz="2000" b="0" dirty="0" smtClean="0">
                <a:solidFill>
                  <a:srgbClr val="000000"/>
                </a:solidFill>
                <a:latin typeface="+mj-lt"/>
                <a:cs typeface="Courier New" pitchFamily="49" charset="0"/>
              </a:endParaRPr>
            </a:p>
          </p:txBody>
        </p:sp>
        <p:sp>
          <p:nvSpPr>
            <p:cNvPr id="21" name="Isosceles Triangle 2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26" name="Group 27"/>
          <p:cNvGrpSpPr/>
          <p:nvPr/>
        </p:nvGrpSpPr>
        <p:grpSpPr>
          <a:xfrm>
            <a:off x="134469" y="5726867"/>
            <a:ext cx="5157967" cy="640080"/>
            <a:chOff x="1066803" y="1711184"/>
            <a:chExt cx="7038111" cy="914921"/>
          </a:xfrm>
        </p:grpSpPr>
        <p:sp>
          <p:nvSpPr>
            <p:cNvPr id="27" name="Rectangle 26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Select Target Android 1.5</a:t>
              </a:r>
            </a:p>
          </p:txBody>
        </p:sp>
        <p:sp>
          <p:nvSpPr>
            <p:cNvPr id="28" name="Isosceles Triangle 27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5906" y="2341417"/>
            <a:ext cx="2903510" cy="4059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26080" y="885825"/>
            <a:ext cx="32918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Setup Tutorial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Environment SDK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gray">
          <a:xfrm>
            <a:off x="2148840" y="1498079"/>
            <a:ext cx="484632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Steps to create An Android Project</a:t>
            </a:r>
          </a:p>
        </p:txBody>
      </p:sp>
      <p:grpSp>
        <p:nvGrpSpPr>
          <p:cNvPr id="2" name="Group 27"/>
          <p:cNvGrpSpPr/>
          <p:nvPr/>
        </p:nvGrpSpPr>
        <p:grpSpPr>
          <a:xfrm>
            <a:off x="134469" y="2404872"/>
            <a:ext cx="5157967" cy="640080"/>
            <a:chOff x="1066803" y="1711184"/>
            <a:chExt cx="7038111" cy="914921"/>
          </a:xfrm>
        </p:grpSpPr>
        <p:sp>
          <p:nvSpPr>
            <p:cNvPr id="9" name="Rectangle 8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Application name: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Hola</a:t>
              </a:r>
              <a:endParaRPr lang="en-US" sz="2000" b="0" dirty="0" smtClean="0">
                <a:solidFill>
                  <a:srgbClr val="000000"/>
                </a:solidFill>
                <a:latin typeface="+mj-lt"/>
                <a:cs typeface="Courier New" pitchFamily="49" charset="0"/>
              </a:endParaRPr>
            </a:p>
          </p:txBody>
        </p:sp>
        <p:sp>
          <p:nvSpPr>
            <p:cNvPr id="11" name="Isosceles Triangle 1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4" name="Group 27"/>
          <p:cNvGrpSpPr/>
          <p:nvPr/>
        </p:nvGrpSpPr>
        <p:grpSpPr>
          <a:xfrm>
            <a:off x="134469" y="3234690"/>
            <a:ext cx="5157967" cy="640080"/>
            <a:chOff x="1066803" y="1711184"/>
            <a:chExt cx="7038111" cy="914921"/>
          </a:xfrm>
        </p:grpSpPr>
        <p:sp>
          <p:nvSpPr>
            <p:cNvPr id="14" name="Rectangle 13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Package name: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cis493.demo</a:t>
              </a:r>
              <a:endParaRPr lang="en-US" sz="2000" b="0" dirty="0" smtClean="0">
                <a:solidFill>
                  <a:srgbClr val="000000"/>
                </a:solidFill>
                <a:latin typeface="+mj-lt"/>
                <a:cs typeface="Courier New" pitchFamily="49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5" name="Group 27"/>
          <p:cNvGrpSpPr/>
          <p:nvPr/>
        </p:nvGrpSpPr>
        <p:grpSpPr>
          <a:xfrm>
            <a:off x="134469" y="4064508"/>
            <a:ext cx="5157967" cy="640080"/>
            <a:chOff x="1066803" y="1711184"/>
            <a:chExt cx="7038111" cy="914921"/>
          </a:xfrm>
        </p:grpSpPr>
        <p:sp>
          <p:nvSpPr>
            <p:cNvPr id="17" name="Rectangle 16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Create Activity: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HolaMundo</a:t>
              </a:r>
              <a:endParaRPr lang="en-US" sz="2000" b="0" dirty="0" smtClean="0">
                <a:solidFill>
                  <a:srgbClr val="000000"/>
                </a:solidFill>
                <a:latin typeface="+mj-lt"/>
                <a:cs typeface="Courier New" pitchFamily="49" charset="0"/>
              </a:endParaRPr>
            </a:p>
          </p:txBody>
        </p:sp>
        <p:sp>
          <p:nvSpPr>
            <p:cNvPr id="18" name="Isosceles Triangle 17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6" name="Group 27"/>
          <p:cNvGrpSpPr/>
          <p:nvPr/>
        </p:nvGrpSpPr>
        <p:grpSpPr>
          <a:xfrm>
            <a:off x="134469" y="4894326"/>
            <a:ext cx="5157967" cy="640080"/>
            <a:chOff x="1066803" y="1711184"/>
            <a:chExt cx="7038111" cy="914921"/>
          </a:xfrm>
        </p:grpSpPr>
        <p:sp>
          <p:nvSpPr>
            <p:cNvPr id="20" name="Rectangle 1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Min SDK Version: 3</a:t>
              </a:r>
            </a:p>
          </p:txBody>
        </p:sp>
        <p:sp>
          <p:nvSpPr>
            <p:cNvPr id="21" name="Isosceles Triangle 2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9" name="Group 27"/>
          <p:cNvGrpSpPr/>
          <p:nvPr/>
        </p:nvGrpSpPr>
        <p:grpSpPr>
          <a:xfrm>
            <a:off x="134469" y="5724144"/>
            <a:ext cx="5157967" cy="640080"/>
            <a:chOff x="1066803" y="1711184"/>
            <a:chExt cx="7038111" cy="914921"/>
          </a:xfrm>
        </p:grpSpPr>
        <p:sp>
          <p:nvSpPr>
            <p:cNvPr id="22" name="Rectangle 21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Click Finish</a:t>
              </a:r>
            </a:p>
          </p:txBody>
        </p:sp>
        <p:sp>
          <p:nvSpPr>
            <p:cNvPr id="23" name="Isosceles Triangle 22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5906" y="2341417"/>
            <a:ext cx="2903510" cy="4059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26080" y="885825"/>
            <a:ext cx="32918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Setup Tutorial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Environment SDK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gray">
          <a:xfrm>
            <a:off x="2606040" y="1498079"/>
            <a:ext cx="393192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Creating An Android Project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gray">
          <a:xfrm>
            <a:off x="365760" y="2246199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After creation of New Project, </a:t>
            </a:r>
            <a:r>
              <a:rPr lang="en-US" sz="2000" b="0" dirty="0" err="1" smtClean="0">
                <a:solidFill>
                  <a:srgbClr val="000000"/>
                </a:solidFill>
                <a:cs typeface="Courier New" pitchFamily="49" charset="0"/>
              </a:rPr>
              <a:t>ADT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 creates the following folders and files in your new project: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5760" y="3057781"/>
            <a:ext cx="8412480" cy="243143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buFont typeface="Verdana" pitchFamily="34" charset="0"/>
              <a:buChar char="•"/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 </a:t>
            </a: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Includes your stub Activity Java file. All other Java files for your application go here.</a:t>
            </a: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buFont typeface="Verdana" pitchFamily="34" charset="0"/>
              <a:buChar char="•"/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&lt;Android Version&gt;/ </a:t>
            </a: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(e.g., Android 1.5/) Includes the android .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jar</a:t>
            </a: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 file that your application will build against.</a:t>
            </a: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buFont typeface="Verdana" pitchFamily="34" charset="0"/>
              <a:buChar char="•"/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gen/</a:t>
            </a: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 This contains the Java files generated by </a:t>
            </a:r>
            <a:r>
              <a:rPr lang="en-US" sz="2000" b="0" dirty="0" err="1" smtClean="0">
                <a:solidFill>
                  <a:prstClr val="black"/>
                </a:solidFill>
                <a:latin typeface="Calibri"/>
                <a:cs typeface="+mn-cs"/>
              </a:rPr>
              <a:t>ADT</a:t>
            </a: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, such as your 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R.java </a:t>
            </a: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file and interfaces created from </a:t>
            </a:r>
            <a:r>
              <a:rPr lang="en-US" sz="2000" b="0" dirty="0" err="1" smtClean="0">
                <a:solidFill>
                  <a:prstClr val="black"/>
                </a:solidFill>
                <a:latin typeface="Calibri"/>
                <a:cs typeface="+mn-cs"/>
              </a:rPr>
              <a:t>AIDL</a:t>
            </a: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 files.</a:t>
            </a: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buFont typeface="Verdana" pitchFamily="34" charset="0"/>
              <a:buChar char="•"/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assets/ </a:t>
            </a: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This is empty. You can use it to store raw asset files.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26080" y="885825"/>
            <a:ext cx="32918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Setup Tutorial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Environment SDK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gray">
          <a:xfrm>
            <a:off x="2606040" y="1498079"/>
            <a:ext cx="393192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Creating An Android Project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gray">
          <a:xfrm>
            <a:off x="365760" y="2246199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After creation of New Project, </a:t>
            </a:r>
            <a:r>
              <a:rPr lang="en-US" sz="2000" b="0" dirty="0" err="1" smtClean="0">
                <a:solidFill>
                  <a:srgbClr val="000000"/>
                </a:solidFill>
                <a:cs typeface="Courier New" pitchFamily="49" charset="0"/>
              </a:rPr>
              <a:t>ADT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 creates the following folders and files in your new project: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5760" y="3073656"/>
            <a:ext cx="8412480" cy="175432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buFont typeface="Verdana" pitchFamily="34" charset="0"/>
              <a:buChar char="•"/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res/</a:t>
            </a: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A folder for your application resources, such as </a:t>
            </a:r>
            <a:r>
              <a:rPr lang="en-US" sz="2000" b="0" dirty="0" err="1" smtClean="0">
                <a:solidFill>
                  <a:prstClr val="black"/>
                </a:solidFill>
                <a:latin typeface="Calibri"/>
                <a:cs typeface="+mn-cs"/>
              </a:rPr>
              <a:t>drawable</a:t>
            </a: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 files, layout files, string values, etc.</a:t>
            </a: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buFont typeface="Verdana" pitchFamily="34" charset="0"/>
              <a:buChar char="•"/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AndroidManifest.xml </a:t>
            </a: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The Android Manifest for your project.</a:t>
            </a: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buFont typeface="Verdana" pitchFamily="34" charset="0"/>
              <a:buChar char="•"/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default.properties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This file contains project settings, such as the build target.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26080" y="885825"/>
            <a:ext cx="32918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Setup Tutorial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Environment SDK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gray">
          <a:xfrm>
            <a:off x="2606040" y="1498079"/>
            <a:ext cx="393192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Creating An Android Project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gray">
          <a:xfrm>
            <a:off x="365760" y="3384122"/>
            <a:ext cx="4307840" cy="17373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After creation of New Project, </a:t>
            </a:r>
            <a:r>
              <a:rPr lang="en-US" sz="2000" b="0" dirty="0" err="1" smtClean="0">
                <a:solidFill>
                  <a:srgbClr val="000000"/>
                </a:solidFill>
                <a:cs typeface="Courier New" pitchFamily="49" charset="0"/>
              </a:rPr>
              <a:t>ADT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 creates the following folders and files in your new project: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6946" y="2235200"/>
            <a:ext cx="4013854" cy="403520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7400" y="885825"/>
            <a:ext cx="5029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Development Tool &amp; Eclipse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Environment SDK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gray">
          <a:xfrm>
            <a:off x="3611880" y="1484626"/>
            <a:ext cx="19202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Advantages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71096" y="2414913"/>
            <a:ext cx="8412480" cy="914921"/>
            <a:chOff x="1066803" y="1711184"/>
            <a:chExt cx="7038111" cy="914921"/>
          </a:xfrm>
        </p:grpSpPr>
        <p:sp>
          <p:nvSpPr>
            <p:cNvPr id="10" name="Rectangle 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It gives you access to other Android development tools from inside the Eclipse IDE. For example:</a:t>
              </a:r>
            </a:p>
          </p:txBody>
        </p:sp>
        <p:sp>
          <p:nvSpPr>
            <p:cNvPr id="11" name="Isosceles Triangle 1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71095" y="3346633"/>
            <a:ext cx="8412480" cy="1138773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buFont typeface="Verdana" pitchFamily="34" charset="0"/>
              <a:buChar char="•"/>
            </a:pP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Take screenshots</a:t>
            </a: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buFont typeface="Verdana" pitchFamily="34" charset="0"/>
              <a:buChar char="•"/>
            </a:pP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Debug / set breakpoints</a:t>
            </a:r>
          </a:p>
          <a:p>
            <a:pPr marL="342900" lvl="0" indent="-342900" algn="l" fontAlgn="auto">
              <a:spcBef>
                <a:spcPct val="20000"/>
              </a:spcBef>
              <a:spcAft>
                <a:spcPts val="0"/>
              </a:spcAft>
              <a:buFont typeface="Verdana" pitchFamily="34" charset="0"/>
              <a:buChar char="•"/>
            </a:pPr>
            <a:r>
              <a:rPr lang="en-US" sz="2000" b="0" dirty="0" smtClean="0">
                <a:solidFill>
                  <a:prstClr val="black"/>
                </a:solidFill>
                <a:latin typeface="Calibri"/>
                <a:cs typeface="+mn-cs"/>
              </a:rPr>
              <a:t>View thread and process information directly from Eclipse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71096" y="4821935"/>
            <a:ext cx="8412480" cy="1188720"/>
            <a:chOff x="1066803" y="1711184"/>
            <a:chExt cx="7038111" cy="914921"/>
          </a:xfrm>
        </p:grpSpPr>
        <p:sp>
          <p:nvSpPr>
            <p:cNvPr id="15" name="Rectangle 14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It provides a New Project Wizard, which helps you quickly create and set up all of the basic files you'll need for a new Android application.</a:t>
              </a:r>
            </a:p>
          </p:txBody>
        </p:sp>
        <p:sp>
          <p:nvSpPr>
            <p:cNvPr id="16" name="Isosceles Triangle 15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26080" y="885825"/>
            <a:ext cx="32918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Setup Tutorial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Environment SDK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gray">
          <a:xfrm>
            <a:off x="2606040" y="1498079"/>
            <a:ext cx="393192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Creating An Android Project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5289" y="2197715"/>
            <a:ext cx="7213423" cy="415898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26080" y="885825"/>
            <a:ext cx="32918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Setup Tutorial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Environment SDK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gray">
          <a:xfrm>
            <a:off x="1783080" y="1498079"/>
            <a:ext cx="55778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Creating An Android Project: Debugging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263268"/>
            <a:ext cx="5486400" cy="41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26080" y="885825"/>
            <a:ext cx="32918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Setup Tutorial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Environment SDK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gray">
          <a:xfrm>
            <a:off x="1783080" y="1498079"/>
            <a:ext cx="55778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Creating An Android Project: Debugging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" y="2260872"/>
            <a:ext cx="8412480" cy="336092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matos.demo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android.app.Activity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android.os.Bundle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android.widget.Toast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HolaMundoextends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Activity {</a:t>
            </a:r>
          </a:p>
          <a:p>
            <a:pPr lvl="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/** Called when the activity is first created. */</a:t>
            </a:r>
          </a:p>
          <a:p>
            <a:pPr lvl="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lvl="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(Bundle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super.onCreate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setContentView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R.layout.main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26080" y="885825"/>
            <a:ext cx="32918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Setup Tutorial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Environment SDK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gray">
          <a:xfrm>
            <a:off x="1783080" y="1498079"/>
            <a:ext cx="55778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Creating An Android Project: Debugging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" y="2260872"/>
            <a:ext cx="8412480" cy="230832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&lt;3;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 lvl="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getApplicationContext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"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HolaMundo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1).show();</a:t>
            </a:r>
          </a:p>
          <a:p>
            <a:pPr lvl="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getApplicationContext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" Adios", 1).show();</a:t>
            </a:r>
          </a:p>
          <a:p>
            <a:pPr lvl="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b="0" dirty="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2">
            <a:lum contrast="-20000"/>
          </a:blip>
          <a:srcRect/>
          <a:stretch>
            <a:fillRect/>
          </a:stretch>
        </p:blipFill>
        <p:spPr bwMode="auto">
          <a:xfrm>
            <a:off x="6654800" y="2917372"/>
            <a:ext cx="2078736" cy="311810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926080" y="885825"/>
            <a:ext cx="32918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Setup Tutorial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Environment SDK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gray">
          <a:xfrm>
            <a:off x="1783080" y="1498079"/>
            <a:ext cx="55778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Creating An Android Project: Debugging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2413000"/>
            <a:ext cx="1942646" cy="194264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33952" y="2413000"/>
            <a:ext cx="1710267" cy="25654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27524" y="2413000"/>
            <a:ext cx="2077962" cy="311694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7400" y="885825"/>
            <a:ext cx="5029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Development Tool &amp; Eclipse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Environment SDK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gray">
          <a:xfrm>
            <a:off x="3611880" y="1484626"/>
            <a:ext cx="19202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Advantages</a:t>
            </a:r>
          </a:p>
        </p:txBody>
      </p:sp>
      <p:grpSp>
        <p:nvGrpSpPr>
          <p:cNvPr id="2" name="Group 8"/>
          <p:cNvGrpSpPr/>
          <p:nvPr/>
        </p:nvGrpSpPr>
        <p:grpSpPr>
          <a:xfrm>
            <a:off x="271096" y="2549383"/>
            <a:ext cx="8412480" cy="822960"/>
            <a:chOff x="1066803" y="1711184"/>
            <a:chExt cx="7038111" cy="914921"/>
          </a:xfrm>
        </p:grpSpPr>
        <p:sp>
          <p:nvSpPr>
            <p:cNvPr id="10" name="Rectangle 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It automates and simplifies the process of building your Android application.</a:t>
              </a:r>
            </a:p>
          </p:txBody>
        </p:sp>
        <p:sp>
          <p:nvSpPr>
            <p:cNvPr id="11" name="Isosceles Triangle 1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4" name="Group 13"/>
          <p:cNvGrpSpPr/>
          <p:nvPr/>
        </p:nvGrpSpPr>
        <p:grpSpPr>
          <a:xfrm>
            <a:off x="271096" y="3933345"/>
            <a:ext cx="8412480" cy="822960"/>
            <a:chOff x="1066803" y="1711184"/>
            <a:chExt cx="7038111" cy="914921"/>
          </a:xfrm>
        </p:grpSpPr>
        <p:sp>
          <p:nvSpPr>
            <p:cNvPr id="15" name="Rectangle 14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It provides an Android code editor that helps you write valid XML for your Android manifest and resource files.</a:t>
              </a:r>
            </a:p>
          </p:txBody>
        </p:sp>
        <p:sp>
          <p:nvSpPr>
            <p:cNvPr id="16" name="Isosceles Triangle 15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71096" y="5225345"/>
            <a:ext cx="8412480" cy="822960"/>
            <a:chOff x="1066803" y="1711184"/>
            <a:chExt cx="7038111" cy="914921"/>
          </a:xfrm>
        </p:grpSpPr>
        <p:sp>
          <p:nvSpPr>
            <p:cNvPr id="17" name="Rectangle 16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It will export your project into a signed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APK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, which can be distributed to users.</a:t>
              </a:r>
            </a:p>
          </p:txBody>
        </p:sp>
        <p:sp>
          <p:nvSpPr>
            <p:cNvPr id="18" name="Isosceles Triangle 17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7400" y="885825"/>
            <a:ext cx="5029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Development Tool &amp; Eclipse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Environment SDK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gray">
          <a:xfrm>
            <a:off x="594360" y="1484626"/>
            <a:ext cx="79552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Typical Layout of the Eclipse IDE for Android Development: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9966" y="2218765"/>
            <a:ext cx="7244068" cy="415402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7400" y="885825"/>
            <a:ext cx="5029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Development Tool &amp; Eclipse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Environment SDK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gray">
          <a:xfrm>
            <a:off x="594360" y="1484626"/>
            <a:ext cx="79552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Typical Layout of the Eclipse IDE for Android Development: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" y="2587438"/>
            <a:ext cx="5143500" cy="8763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7" name="Line Callout 2 6"/>
          <p:cNvSpPr/>
          <p:nvPr/>
        </p:nvSpPr>
        <p:spPr>
          <a:xfrm>
            <a:off x="2996452" y="3693458"/>
            <a:ext cx="2552700" cy="7315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7801"/>
              <a:gd name="adj6" fmla="val -4563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Android SDK and </a:t>
            </a:r>
            <a:r>
              <a:rPr lang="en-US" sz="1400" dirty="0" err="1" smtClean="0"/>
              <a:t>AVD</a:t>
            </a:r>
            <a:r>
              <a:rPr lang="en-US" sz="1400" dirty="0" smtClean="0"/>
              <a:t> Manager</a:t>
            </a:r>
          </a:p>
          <a:p>
            <a:r>
              <a:rPr lang="en-US" sz="1400" dirty="0" smtClean="0"/>
              <a:t>New Android Project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92165" y="4785192"/>
            <a:ext cx="2657475" cy="6762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9" name="Line Callout 2 8"/>
          <p:cNvSpPr/>
          <p:nvPr/>
        </p:nvSpPr>
        <p:spPr>
          <a:xfrm>
            <a:off x="3359523" y="5643281"/>
            <a:ext cx="2552700" cy="731520"/>
          </a:xfrm>
          <a:prstGeom prst="borderCallout2">
            <a:avLst>
              <a:gd name="adj1" fmla="val 33456"/>
              <a:gd name="adj2" fmla="val 100710"/>
              <a:gd name="adj3" fmla="val 13235"/>
              <a:gd name="adj4" fmla="val 108706"/>
              <a:gd name="adj5" fmla="val -75154"/>
              <a:gd name="adj6" fmla="val 13399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 smtClean="0"/>
              <a:t>DDMS</a:t>
            </a:r>
            <a:r>
              <a:rPr lang="en-US" sz="1400" dirty="0" smtClean="0"/>
              <a:t> Perspective</a:t>
            </a:r>
          </a:p>
          <a:p>
            <a:r>
              <a:rPr lang="en-US" sz="1400" dirty="0" err="1" smtClean="0"/>
              <a:t>DalvikDebugging</a:t>
            </a:r>
            <a:r>
              <a:rPr lang="en-US" sz="1400" dirty="0" smtClean="0"/>
              <a:t> Monitoring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7400" y="885825"/>
            <a:ext cx="5029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Development Tool &amp; Eclipse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Environment SDK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gray">
          <a:xfrm>
            <a:off x="1188720" y="1726677"/>
            <a:ext cx="67665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l">
              <a:lnSpc>
                <a:spcPts val="3000"/>
              </a:lnSpc>
            </a:pPr>
            <a:r>
              <a:rPr lang="en-US" sz="2000" b="0" dirty="0" smtClean="0"/>
              <a:t>Steps you must follow to set up the Android SDK: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90884" y="2656959"/>
            <a:ext cx="5760720" cy="63971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365760" tIns="0" rIns="91440" bIns="0" anchor="ctr"/>
          <a:lstStyle/>
          <a:p>
            <a:pPr marL="4763" indent="-4763" algn="l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Preparing Your Development Computer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90884" y="3638594"/>
            <a:ext cx="5760720" cy="63971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365760" tIns="0" rIns="91440" bIns="0" anchor="ctr"/>
          <a:lstStyle/>
          <a:p>
            <a:pPr marL="4763" indent="-4763" algn="l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Downloading the SDK Starter Package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90884" y="4620229"/>
            <a:ext cx="5760720" cy="63971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365760" tIns="0" rIns="91440" bIns="0" anchor="ctr"/>
          <a:lstStyle/>
          <a:p>
            <a:pPr marL="4763" indent="-4763" algn="l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Installing the </a:t>
            </a:r>
            <a:r>
              <a:rPr lang="en-US" sz="2000" b="0" dirty="0" err="1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ADT</a:t>
            </a:r>
            <a:r>
              <a:rPr lang="en-US" sz="2000" b="0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 </a:t>
            </a:r>
            <a:r>
              <a:rPr lang="en-US" sz="2000" b="0" dirty="0" err="1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Plugin</a:t>
            </a:r>
            <a:r>
              <a:rPr lang="en-US" sz="2000" b="0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 for Eclipse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90884" y="5601865"/>
            <a:ext cx="5760720" cy="63971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365760" tIns="0" rIns="91440" bIns="0" anchor="ctr"/>
          <a:lstStyle/>
          <a:p>
            <a:pPr marL="4763" indent="-4763" algn="l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Adding Platforms and Other Components</a:t>
            </a:r>
          </a:p>
        </p:txBody>
      </p:sp>
      <p:sp>
        <p:nvSpPr>
          <p:cNvPr id="24" name="Pentagon 23"/>
          <p:cNvSpPr>
            <a:spLocks noChangeArrowheads="1"/>
          </p:cNvSpPr>
          <p:nvPr/>
        </p:nvSpPr>
        <p:spPr bwMode="gray">
          <a:xfrm>
            <a:off x="145145" y="2622126"/>
            <a:ext cx="2103120" cy="640080"/>
          </a:xfrm>
          <a:prstGeom prst="homePlate">
            <a:avLst/>
          </a:prstGeom>
          <a:solidFill>
            <a:schemeClr val="accent6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000" b="0" dirty="0" smtClean="0">
                <a:solidFill>
                  <a:schemeClr val="bg1"/>
                </a:solidFill>
              </a:rPr>
              <a:t>Step - 01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25" name="Pentagon 24"/>
          <p:cNvSpPr>
            <a:spLocks noChangeArrowheads="1"/>
          </p:cNvSpPr>
          <p:nvPr/>
        </p:nvSpPr>
        <p:spPr bwMode="gray">
          <a:xfrm>
            <a:off x="145145" y="3615372"/>
            <a:ext cx="2103120" cy="640080"/>
          </a:xfrm>
          <a:prstGeom prst="homePlate">
            <a:avLst/>
          </a:prstGeom>
          <a:solidFill>
            <a:schemeClr val="accent2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000" b="0" dirty="0" smtClean="0">
                <a:solidFill>
                  <a:schemeClr val="bg1"/>
                </a:solidFill>
              </a:rPr>
              <a:t>Step - 02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26" name="Pentagon 25"/>
          <p:cNvSpPr>
            <a:spLocks noChangeArrowheads="1"/>
          </p:cNvSpPr>
          <p:nvPr/>
        </p:nvSpPr>
        <p:spPr bwMode="gray">
          <a:xfrm>
            <a:off x="145145" y="4608618"/>
            <a:ext cx="2103120" cy="640080"/>
          </a:xfrm>
          <a:prstGeom prst="homePlate">
            <a:avLst/>
          </a:prstGeom>
          <a:solidFill>
            <a:schemeClr val="accent4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000" b="0" dirty="0" smtClean="0">
                <a:solidFill>
                  <a:schemeClr val="bg1"/>
                </a:solidFill>
              </a:rPr>
              <a:t>Step - 03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27" name="Pentagon 26"/>
          <p:cNvSpPr>
            <a:spLocks noChangeArrowheads="1"/>
          </p:cNvSpPr>
          <p:nvPr/>
        </p:nvSpPr>
        <p:spPr bwMode="gray">
          <a:xfrm>
            <a:off x="145145" y="5601865"/>
            <a:ext cx="2103120" cy="640080"/>
          </a:xfrm>
          <a:prstGeom prst="homePlate">
            <a:avLst/>
          </a:prstGeom>
          <a:solidFill>
            <a:schemeClr val="accent5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000" b="0" dirty="0" smtClean="0">
                <a:solidFill>
                  <a:schemeClr val="bg1"/>
                </a:solidFill>
              </a:rPr>
              <a:t>Step - 04</a:t>
            </a:r>
            <a:endParaRPr lang="en-US" sz="2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7400" y="885825"/>
            <a:ext cx="5029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Development Tool &amp; Eclipse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Environment SDK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gray">
          <a:xfrm>
            <a:off x="1097280" y="1498078"/>
            <a:ext cx="69494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 algn="l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dirty="0" smtClean="0">
                <a:solidFill>
                  <a:srgbClr val="000000"/>
                </a:solidFill>
                <a:cs typeface="Courier New" pitchFamily="49" charset="0"/>
              </a:rPr>
              <a:t>Step – 01: 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Preparing Your Development Computer</a:t>
            </a:r>
          </a:p>
        </p:txBody>
      </p:sp>
      <p:grpSp>
        <p:nvGrpSpPr>
          <p:cNvPr id="20" name="Group 8"/>
          <p:cNvGrpSpPr/>
          <p:nvPr/>
        </p:nvGrpSpPr>
        <p:grpSpPr>
          <a:xfrm>
            <a:off x="271096" y="2549383"/>
            <a:ext cx="8412480" cy="822960"/>
            <a:chOff x="1066803" y="1711184"/>
            <a:chExt cx="7038111" cy="914921"/>
          </a:xfrm>
        </p:grpSpPr>
        <p:sp>
          <p:nvSpPr>
            <p:cNvPr id="23" name="Rectangle 22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Make sure you have already installed the most recent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+mj-lt"/>
                  <a:cs typeface="Courier New" pitchFamily="49" charset="0"/>
                  <a:hlinkClick r:id="rId2"/>
                </a:rPr>
                <a:t>JDK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.</a:t>
              </a:r>
            </a:p>
          </p:txBody>
        </p:sp>
        <p:sp>
          <p:nvSpPr>
            <p:cNvPr id="24" name="Isosceles Triangle 23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25" name="Group 13"/>
          <p:cNvGrpSpPr/>
          <p:nvPr/>
        </p:nvGrpSpPr>
        <p:grpSpPr>
          <a:xfrm>
            <a:off x="271096" y="3933345"/>
            <a:ext cx="8412480" cy="1554480"/>
            <a:chOff x="1066803" y="1711184"/>
            <a:chExt cx="7038111" cy="914921"/>
          </a:xfrm>
        </p:grpSpPr>
        <p:sp>
          <p:nvSpPr>
            <p:cNvPr id="26" name="Rectangle 25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Make sure you have Eclipse installed on your computer (3.4 or newer is recommended). Eclipse is available from: 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  <a:hlinkClick r:id="rId3"/>
                </a:rPr>
                <a:t>http://www.eclipse.org/downloads/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(For Eclipse 3.5 or newer, the "Eclipse Classic" version is recommended)</a:t>
              </a:r>
            </a:p>
          </p:txBody>
        </p:sp>
        <p:sp>
          <p:nvSpPr>
            <p:cNvPr id="27" name="Isosceles Triangle 26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lt;Course Name&amp;gt;&amp;quot;&quot;/&gt;&lt;property id=&quot;20307&quot; value=&quot;377&quot;/&gt;&lt;/object&gt;&lt;object type=&quot;3&quot; unique_id=&quot;10005&quot;&gt;&lt;property id=&quot;20148&quot; value=&quot;5&quot;/&gt;&lt;property id=&quot;20300&quot; value=&quot;Slide 2 - &amp;quot;Copyright&amp;quot;&quot;/&gt;&lt;property id=&quot;20307&quot; value=&quot;398&quot;/&gt;&lt;/object&gt;&lt;object type=&quot;3&quot; unique_id=&quot;10006&quot;&gt;&lt;property id=&quot;20148&quot; value=&quot;5&quot;/&gt;&lt;property id=&quot;20300&quot; value=&quot;Slide 7 - &amp;quot;Agenda&amp;quot;&quot;/&gt;&lt;property id=&quot;20307&quot; value=&quot;502&quot;/&gt;&lt;/object&gt;&lt;object type=&quot;3&quot; unique_id=&quot;10007&quot;&gt;&lt;property id=&quot;20148&quot; value=&quot;5&quot;/&gt;&lt;property id=&quot;20300&quot; value=&quot;Slide 5&quot;/&gt;&lt;property id=&quot;20307&quot; value=&quot;408&quot;/&gt;&lt;/object&gt;&lt;object type=&quot;3&quot; unique_id=&quot;10008&quot;&gt;&lt;property id=&quot;20148&quot; value=&quot;5&quot;/&gt;&lt;property id=&quot;20300&quot; value=&quot;Slide 4 - &amp;quot;Welcome!&amp;quot;&quot;/&gt;&lt;property id=&quot;20307&quot; value=&quot;462&quot;/&gt;&lt;/object&gt;&lt;object type=&quot;3&quot; unique_id=&quot;10009&quot;&gt;&lt;property id=&quot;20148&quot; value=&quot;5&quot;/&gt;&lt;property id=&quot;20300&quot; value=&quot;Slide 10 - &amp;quot;Training Methodology&amp;quot;&quot;/&gt;&lt;property id=&quot;20307&quot; value=&quot;463&quot;/&gt;&lt;/object&gt;&lt;object type=&quot;3&quot; unique_id=&quot;10012&quot;&gt;&lt;property id=&quot;20148&quot; value=&quot;5&quot;/&gt;&lt;property id=&quot;20300&quot; value=&quot;Slide 12&quot;/&gt;&lt;property id=&quot;20307&quot; value=&quot;423&quot;/&gt;&lt;/object&gt;&lt;object type=&quot;3&quot; unique_id=&quot;10034&quot;&gt;&lt;property id=&quot;20148&quot; value=&quot;5&quot;/&gt;&lt;property id=&quot;20300&quot; value=&quot;Slide 27 - &amp;quot;Chapter Review&amp;quot;&quot;/&gt;&lt;property id=&quot;20307&quot; value=&quot;498&quot;/&gt;&lt;/object&gt;&lt;object type=&quot;3&quot; unique_id=&quot;10035&quot;&gt;&lt;property id=&quot;20148&quot; value=&quot;5&quot;/&gt;&lt;property id=&quot;20300&quot; value=&quot;Slide 28 - &amp;quot;Answers to Chapter Review &amp;quot;&quot;/&gt;&lt;property id=&quot;20307&quot; value=&quot;499&quot;/&gt;&lt;/object&gt;&lt;object type=&quot;3&quot; unique_id=&quot;17365&quot;&gt;&lt;property id=&quot;20148&quot; value=&quot;5&quot;/&gt;&lt;property id=&quot;20300&quot; value=&quot;Slide 3 - &amp;quot;Preface&amp;quot;&quot;/&gt;&lt;property id=&quot;20307&quot; value=&quot;550&quot;/&gt;&lt;/object&gt;&lt;object type=&quot;3&quot; unique_id=&quot;22171&quot;&gt;&lt;property id=&quot;20148&quot; value=&quot;5&quot;/&gt;&lt;property id=&quot;20300&quot; value=&quot;Slide 17 - &amp;quot;&amp;lt;Name of Course&amp;gt;Process Flow – (Linear) &amp;quot;&quot;/&gt;&lt;property id=&quot;20307&quot; value=&quot;585&quot;/&gt;&lt;/object&gt;&lt;object type=&quot;3&quot; unique_id=&quot;50534&quot;&gt;&lt;property id=&quot;20148&quot; value=&quot;5&quot;/&gt;&lt;property id=&quot;20300&quot; value=&quot;Slide 13 - &amp;quot;&amp;lt;Overview Slide&amp;gt;&amp;quot;&quot;/&gt;&lt;property id=&quot;20307&quot; value=&quot;596&quot;/&gt;&lt;/object&gt;&lt;object type=&quot;3&quot; unique_id=&quot;50535&quot;&gt;&lt;property id=&quot;20148&quot; value=&quot;5&quot;/&gt;&lt;property id=&quot;20300&quot; value=&quot;Slide 14 - &amp;quot;Key Terms&amp;quot;&quot;/&gt;&lt;property id=&quot;20307&quot; value=&quot;605&quot;/&gt;&lt;/object&gt;&lt;object type=&quot;3&quot; unique_id=&quot;50542&quot;&gt;&lt;property id=&quot;20148&quot; value=&quot;5&quot;/&gt;&lt;property id=&quot;20300&quot; value=&quot;Slide 31&quot;/&gt;&lt;property id=&quot;20307&quot; value=&quot;595&quot;/&gt;&lt;/object&gt;&lt;object type=&quot;3&quot; unique_id=&quot;50545&quot;&gt;&lt;property id=&quot;20148&quot; value=&quot;5&quot;/&gt;&lt;property id=&quot;20300&quot; value=&quot;Slide 34 - &amp;quot;Where to Find Help?&amp;quot;&quot;/&gt;&lt;property id=&quot;20307&quot; value=&quot;603&quot;/&gt;&lt;/object&gt;&lt;object type=&quot;3&quot; unique_id=&quot;67320&quot;&gt;&lt;property id=&quot;20148&quot; value=&quot;5&quot;/&gt;&lt;property id=&quot;20300&quot; value=&quot;Slide 6&quot;/&gt;&lt;property id=&quot;20307&quot; value=&quot;608&quot;/&gt;&lt;/object&gt;&lt;object type=&quot;3&quot; unique_id=&quot;67321&quot;&gt;&lt;property id=&quot;20148&quot; value=&quot;5&quot;/&gt;&lt;property id=&quot;20300&quot; value=&quot;Slide 8 - &amp;quot;Agenda&amp;quot;&quot;/&gt;&lt;property id=&quot;20307&quot; value=&quot;729&quot;/&gt;&lt;/object&gt;&lt;object type=&quot;3&quot; unique_id=&quot;67322&quot;&gt;&lt;property id=&quot;20148&quot; value=&quot;5&quot;/&gt;&lt;property id=&quot;20300&quot; value=&quot;Slide 9 - &amp;quot;Agenda&amp;quot;&quot;/&gt;&lt;property id=&quot;20307&quot; value=&quot;730&quot;/&gt;&lt;/object&gt;&lt;object type=&quot;3&quot; unique_id=&quot;67323&quot;&gt;&lt;property id=&quot;20148&quot; value=&quot;5&quot;/&gt;&lt;property id=&quot;20300&quot; value=&quot;Slide 11 - &amp;quot;Agenda&amp;quot;&quot;/&gt;&lt;property id=&quot;20307&quot; value=&quot;726&quot;/&gt;&lt;/object&gt;&lt;object type=&quot;3&quot; unique_id=&quot;67324&quot;&gt;&lt;property id=&quot;20148&quot; value=&quot;5&quot;/&gt;&lt;property id=&quot;20300&quot; value=&quot;Slide 15 - &amp;quot;Key Terms&amp;quot;&quot;/&gt;&lt;property id=&quot;20307&quot; value=&quot;716&quot;/&gt;&lt;/object&gt;&lt;object type=&quot;3&quot; unique_id=&quot;67325&quot;&gt;&lt;property id=&quot;20148&quot; value=&quot;5&quot;/&gt;&lt;property id=&quot;20300&quot; value=&quot;Slide 16 - &amp;quot;Key Terms (contd.)&amp;quot;&quot;/&gt;&lt;property id=&quot;20307&quot; value=&quot;633&quot;/&gt;&lt;/object&gt;&lt;object type=&quot;3&quot; unique_id=&quot;67326&quot;&gt;&lt;property id=&quot;20148&quot; value=&quot;5&quot;/&gt;&lt;property id=&quot;20300&quot; value=&quot;Slide 18 - &amp;quot;&amp;lt;Name of Course&amp;gt;Process Flow – (Complex) &amp;quot;&quot;/&gt;&lt;property id=&quot;20307&quot; value=&quot;715&quot;/&gt;&lt;/object&gt;&lt;object type=&quot;3&quot; unique_id=&quot;67327&quot;&gt;&lt;property id=&quot;20148&quot; value=&quot;5&quot;/&gt;&lt;property id=&quot;20300&quot; value=&quot;Slide 19 - &amp;quot;Concepts slide 1&amp;quot;&quot;/&gt;&lt;property id=&quot;20307&quot; value=&quot;614&quot;/&gt;&lt;/object&gt;&lt;object type=&quot;3&quot; unique_id=&quot;67328&quot;&gt;&lt;property id=&quot;20148&quot; value=&quot;5&quot;/&gt;&lt;property id=&quot;20300&quot; value=&quot;Slide 20 - &amp;quot;Material Master Requirements – Sample Slide&amp;quot;&quot;/&gt;&lt;property id=&quot;20307&quot; value=&quot;731&quot;/&gt;&lt;/object&gt;&lt;object type=&quot;3&quot; unique_id=&quot;67329&quot;&gt;&lt;property id=&quot;20148&quot; value=&quot;5&quot;/&gt;&lt;property id=&quot;20300&quot; value=&quot;Slide 21 - &amp;quot;Chapter Concepts – Sample Slides&amp;quot;&quot;/&gt;&lt;property id=&quot;20307&quot; value=&quot;719&quot;/&gt;&lt;/object&gt;&lt;object type=&quot;3&quot; unique_id=&quot;67330&quot;&gt;&lt;property id=&quot;20148&quot; value=&quot;5&quot;/&gt;&lt;property id=&quot;20300&quot; value=&quot;Slide 22 - &amp;quot;Chapter Concepts – Sample Slides&amp;quot;&quot;/&gt;&lt;property id=&quot;20307&quot; value=&quot;720&quot;/&gt;&lt;/object&gt;&lt;object type=&quot;3&quot; unique_id=&quot;67331&quot;&gt;&lt;property id=&quot;20148&quot; value=&quot;5&quot;/&gt;&lt;property id=&quot;20300&quot; value=&quot;Slide 23 - &amp;quot;Concept Slide Sample Slide&amp;quot;&quot;/&gt;&lt;property id=&quot;20307&quot; value=&quot;721&quot;/&gt;&lt;/object&gt;&lt;object type=&quot;3&quot; unique_id=&quot;67332&quot;&gt;&lt;property id=&quot;20148&quot; value=&quot;5&quot;/&gt;&lt;property id=&quot;20300&quot; value=&quot;Slide 24 - &amp;quot;Change Impact – Sample Slide&amp;quot;&quot;/&gt;&lt;property id=&quot;20307&quot; value=&quot;722&quot;/&gt;&lt;/object&gt;&lt;object type=&quot;3&quot; unique_id=&quot;67333&quot;&gt;&lt;property id=&quot;20148&quot; value=&quot;5&quot;/&gt;&lt;property id=&quot;20300&quot; value=&quot;Slide 25 - &amp;quot;Benefits of the &amp;lt;process name&amp;gt; – Sample Slide&amp;quot;&quot;/&gt;&lt;property id=&quot;20307&quot; value=&quot;723&quot;/&gt;&lt;/object&gt;&lt;object type=&quot;3&quot; unique_id=&quot;67334&quot;&gt;&lt;property id=&quot;20148&quot; value=&quot;5&quot;/&gt;&lt;property id=&quot;20300&quot; value=&quot;Slide 26 - &amp;quot;Concepts slide n&amp;quot;&quot;/&gt;&lt;property id=&quot;20307&quot; value=&quot;732&quot;/&gt;&lt;/object&gt;&lt;object type=&quot;3&quot; unique_id=&quot;67335&quot;&gt;&lt;property id=&quot;20148&quot; value=&quot;5&quot;/&gt;&lt;property id=&quot;20300&quot; value=&quot;Slide 29&quot;/&gt;&lt;property id=&quot;20307&quot; value=&quot;728&quot;/&gt;&lt;/object&gt;&lt;object type=&quot;3&quot; unique_id=&quot;67336&quot;&gt;&lt;property id=&quot;20148&quot; value=&quot;5&quot;/&gt;&lt;property id=&quot;20300&quot; value=&quot;Slide 30 - &amp;quot;Agenda&amp;quot;&quot;/&gt;&lt;property id=&quot;20307&quot; value=&quot;727&quot;/&gt;&lt;/object&gt;&lt;object type=&quot;3&quot; unique_id=&quot;67337&quot;&gt;&lt;property id=&quot;20148&quot; value=&quot;5&quot;/&gt;&lt;property id=&quot;20300&quot; value=&quot;Slide 32 - &amp;quot;Course Review Questions&amp;quot;&quot;/&gt;&lt;property id=&quot;20307&quot; value=&quot;724&quot;/&gt;&lt;/object&gt;&lt;object type=&quot;3&quot; unique_id=&quot;67338&quot;&gt;&lt;property id=&quot;20148&quot; value=&quot;5&quot;/&gt;&lt;property id=&quot;20300&quot; value=&quot;Slide 33 - &amp;quot;Answers to Course Review &amp;quot;&quot;/&gt;&lt;property id=&quot;20307&quot; value=&quot;725&quot;/&gt;&lt;/object&gt;&lt;/object&gt;&lt;/object&gt;&lt;/database&gt;"/>
  <p:tag name="SECTOMILLISECCONVERTED" val="1"/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4_TS_ILT_Sl1Template1_PPT_20_12_10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txDef>
      <a:spPr>
        <a:noFill/>
        <a:ln w="19050">
          <a:solidFill>
            <a:schemeClr val="bg1">
              <a:lumMod val="85000"/>
            </a:schemeClr>
          </a:solidFill>
        </a:ln>
      </a:spPr>
      <a:bodyPr wrap="square" rtlCol="0">
        <a:spAutoFit/>
      </a:bodyPr>
      <a:lstStyle>
        <a:defPPr marL="342900" indent="-342900" algn="l" fontAlgn="auto">
          <a:spcBef>
            <a:spcPct val="20000"/>
          </a:spcBef>
          <a:spcAft>
            <a:spcPts val="0"/>
          </a:spcAft>
          <a:defRPr sz="1800" b="0" dirty="0" smtClean="0">
            <a:solidFill>
              <a:prstClr val="black"/>
            </a:solidFill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36655</TotalTime>
  <Words>2180</Words>
  <Application>Microsoft Office PowerPoint</Application>
  <PresentationFormat>On-screen Show (4:3)</PresentationFormat>
  <Paragraphs>266</Paragraphs>
  <Slides>44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4_TS_ILT_Sl1Template1_PPT_20_12_10_V1</vt:lpstr>
      <vt:lpstr>Image</vt:lpstr>
      <vt:lpstr>Slide 1</vt:lpstr>
      <vt:lpstr>Learning Objectives</vt:lpstr>
      <vt:lpstr>Android Environment SDK</vt:lpstr>
      <vt:lpstr>Android Environment SDK</vt:lpstr>
      <vt:lpstr>Android Environment SDK</vt:lpstr>
      <vt:lpstr>Android Environment SDK</vt:lpstr>
      <vt:lpstr>Android Environment SDK</vt:lpstr>
      <vt:lpstr>Android Environment SDK</vt:lpstr>
      <vt:lpstr>Android Environment SDK</vt:lpstr>
      <vt:lpstr>Android Environment SDK</vt:lpstr>
      <vt:lpstr>Android Environment SDK</vt:lpstr>
      <vt:lpstr>Android Environment SDK</vt:lpstr>
      <vt:lpstr>Android Environment SDK</vt:lpstr>
      <vt:lpstr>Android Environment SDK</vt:lpstr>
      <vt:lpstr>Android Environment SDK</vt:lpstr>
      <vt:lpstr>Android Environment SDK</vt:lpstr>
      <vt:lpstr>Android Environment SDK</vt:lpstr>
      <vt:lpstr>Android Environment SDK</vt:lpstr>
      <vt:lpstr>Android Environment SDK</vt:lpstr>
      <vt:lpstr>Android Environment SDK</vt:lpstr>
      <vt:lpstr>Android Environment SDK</vt:lpstr>
      <vt:lpstr>Android Environment SDK</vt:lpstr>
      <vt:lpstr>Android Environment SDK</vt:lpstr>
      <vt:lpstr>Android Environment SDK</vt:lpstr>
      <vt:lpstr>Android Environment SDK</vt:lpstr>
      <vt:lpstr>Android Environment SDK</vt:lpstr>
      <vt:lpstr>Android Environment SDK</vt:lpstr>
      <vt:lpstr>Android Environment SDK</vt:lpstr>
      <vt:lpstr>Android Environment SDK</vt:lpstr>
      <vt:lpstr>Android Environment SDK</vt:lpstr>
      <vt:lpstr>Android Environment SDK</vt:lpstr>
      <vt:lpstr>Android Environment SDK</vt:lpstr>
      <vt:lpstr>Android Environment SDK</vt:lpstr>
      <vt:lpstr>Android Environment SDK</vt:lpstr>
      <vt:lpstr>Android Environment SDK</vt:lpstr>
      <vt:lpstr>Android Environment SDK</vt:lpstr>
      <vt:lpstr>Android Environment SDK</vt:lpstr>
      <vt:lpstr>Android Environment SDK</vt:lpstr>
      <vt:lpstr>Android Environment SDK</vt:lpstr>
      <vt:lpstr>Android Environment SDK</vt:lpstr>
      <vt:lpstr>Android Environment SDK</vt:lpstr>
      <vt:lpstr>Android Environment SDK</vt:lpstr>
      <vt:lpstr>Android Environment SDK</vt:lpstr>
      <vt:lpstr>Android Environment SDK</vt:lpstr>
    </vt:vector>
  </TitlesOfParts>
  <Manager>Praveen</Manager>
  <Company>Talent Sprint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Template_for_ILT</dc:title>
  <dc:subject>PGDFST_ILT</dc:subject>
  <dc:creator>S S Mangal Murthy</dc:creator>
  <cp:lastModifiedBy>IT Admin</cp:lastModifiedBy>
  <cp:revision>2521</cp:revision>
  <dcterms:created xsi:type="dcterms:W3CDTF">2008-06-23T11:45:25Z</dcterms:created>
  <dcterms:modified xsi:type="dcterms:W3CDTF">2015-09-14T09:31:47Z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0x010100538100929B86BF4395864A3B4913962D</vt:lpwstr>
  </property>
  <property fmtid="{D5CDD505-2E9C-101B-9397-08002B2CF9AE}" pid="3" name="ArticulateUseProject">
    <vt:lpwstr>1</vt:lpwstr>
  </property>
  <property fmtid="{D5CDD505-2E9C-101B-9397-08002B2CF9AE}" pid="4" name="ArticulatePath">
    <vt:lpwstr>TS_Template_ILT_Course Code_Course Name_Version_v1</vt:lpwstr>
  </property>
  <property fmtid="{D5CDD505-2E9C-101B-9397-08002B2CF9AE}" pid="5" name="ArticulateGUID">
    <vt:lpwstr>B8D4C074-B133-4EB5-89D2-10F1FBB00D4C</vt:lpwstr>
  </property>
  <property fmtid="{D5CDD505-2E9C-101B-9397-08002B2CF9AE}" pid="6" name="ArticulateProjectFull">
    <vt:lpwstr>D:\Projects\Advance Java ILT\Storyboard\Ver_a\SEF_JEE_1_WebApplication_Ver1.ppta</vt:lpwstr>
  </property>
</Properties>
</file>