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Default Extension="png" ContentType="image/png"/>
  <Default Extension="bin" ContentType="application/vnd.openxmlformats-officedocument.oleObject"/>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90405" r:id="rId1"/>
  </p:sldMasterIdLst>
  <p:notesMasterIdLst>
    <p:notesMasterId r:id="rId66"/>
  </p:notesMasterIdLst>
  <p:handoutMasterIdLst>
    <p:handoutMasterId r:id="rId67"/>
  </p:handoutMasterIdLst>
  <p:sldIdLst>
    <p:sldId id="984" r:id="rId2"/>
    <p:sldId id="1428" r:id="rId3"/>
    <p:sldId id="1364" r:id="rId4"/>
    <p:sldId id="1365" r:id="rId5"/>
    <p:sldId id="1366" r:id="rId6"/>
    <p:sldId id="1367" r:id="rId7"/>
    <p:sldId id="1368" r:id="rId8"/>
    <p:sldId id="1369" r:id="rId9"/>
    <p:sldId id="1370" r:id="rId10"/>
    <p:sldId id="1371" r:id="rId11"/>
    <p:sldId id="1372" r:id="rId12"/>
    <p:sldId id="1373" r:id="rId13"/>
    <p:sldId id="1374" r:id="rId14"/>
    <p:sldId id="1375" r:id="rId15"/>
    <p:sldId id="1376" r:id="rId16"/>
    <p:sldId id="1377" r:id="rId17"/>
    <p:sldId id="1426" r:id="rId18"/>
    <p:sldId id="1378" r:id="rId19"/>
    <p:sldId id="1379" r:id="rId20"/>
    <p:sldId id="1380" r:id="rId21"/>
    <p:sldId id="1381" r:id="rId22"/>
    <p:sldId id="1382" r:id="rId23"/>
    <p:sldId id="1383" r:id="rId24"/>
    <p:sldId id="1384" r:id="rId25"/>
    <p:sldId id="1385" r:id="rId26"/>
    <p:sldId id="1386" r:id="rId27"/>
    <p:sldId id="1387" r:id="rId28"/>
    <p:sldId id="1388" r:id="rId29"/>
    <p:sldId id="1389" r:id="rId30"/>
    <p:sldId id="1390" r:id="rId31"/>
    <p:sldId id="1391" r:id="rId32"/>
    <p:sldId id="1392" r:id="rId33"/>
    <p:sldId id="1393" r:id="rId34"/>
    <p:sldId id="1394" r:id="rId35"/>
    <p:sldId id="1395" r:id="rId36"/>
    <p:sldId id="1396" r:id="rId37"/>
    <p:sldId id="1397" r:id="rId38"/>
    <p:sldId id="1398" r:id="rId39"/>
    <p:sldId id="1399" r:id="rId40"/>
    <p:sldId id="1427" r:id="rId41"/>
    <p:sldId id="1400" r:id="rId42"/>
    <p:sldId id="1401" r:id="rId43"/>
    <p:sldId id="1402" r:id="rId44"/>
    <p:sldId id="1403" r:id="rId45"/>
    <p:sldId id="1404" r:id="rId46"/>
    <p:sldId id="1405" r:id="rId47"/>
    <p:sldId id="1406" r:id="rId48"/>
    <p:sldId id="1408" r:id="rId49"/>
    <p:sldId id="1407" r:id="rId50"/>
    <p:sldId id="1409" r:id="rId51"/>
    <p:sldId id="1410" r:id="rId52"/>
    <p:sldId id="1411" r:id="rId53"/>
    <p:sldId id="1412" r:id="rId54"/>
    <p:sldId id="1414" r:id="rId55"/>
    <p:sldId id="1415" r:id="rId56"/>
    <p:sldId id="1416" r:id="rId57"/>
    <p:sldId id="1417" r:id="rId58"/>
    <p:sldId id="1418" r:id="rId59"/>
    <p:sldId id="1419" r:id="rId60"/>
    <p:sldId id="1420" r:id="rId61"/>
    <p:sldId id="1421" r:id="rId62"/>
    <p:sldId id="1422" r:id="rId63"/>
    <p:sldId id="1423" r:id="rId64"/>
    <p:sldId id="1424" r:id="rId65"/>
  </p:sldIdLst>
  <p:sldSz cx="9144000" cy="6858000" type="screen4x3"/>
  <p:notesSz cx="7315200" cy="9601200"/>
  <p:custDataLst>
    <p:tags r:id="rId68"/>
  </p:custDataLst>
  <p:defaultTextStyle>
    <a:defPPr>
      <a:defRPr lang="en-US"/>
    </a:defPPr>
    <a:lvl1pPr algn="ctr" rtl="0" fontAlgn="base">
      <a:spcBef>
        <a:spcPct val="0"/>
      </a:spcBef>
      <a:spcAft>
        <a:spcPct val="0"/>
      </a:spcAft>
      <a:defRPr sz="1000" b="1" kern="1200">
        <a:solidFill>
          <a:schemeClr val="tx1"/>
        </a:solidFill>
        <a:latin typeface="Verdana" pitchFamily="34" charset="0"/>
        <a:ea typeface="+mn-ea"/>
        <a:cs typeface="Arial" charset="0"/>
      </a:defRPr>
    </a:lvl1pPr>
    <a:lvl2pPr marL="457200" algn="ctr" rtl="0" fontAlgn="base">
      <a:spcBef>
        <a:spcPct val="0"/>
      </a:spcBef>
      <a:spcAft>
        <a:spcPct val="0"/>
      </a:spcAft>
      <a:defRPr sz="1000" b="1" kern="1200">
        <a:solidFill>
          <a:schemeClr val="tx1"/>
        </a:solidFill>
        <a:latin typeface="Verdana" pitchFamily="34" charset="0"/>
        <a:ea typeface="+mn-ea"/>
        <a:cs typeface="Arial" charset="0"/>
      </a:defRPr>
    </a:lvl2pPr>
    <a:lvl3pPr marL="914400" algn="ctr" rtl="0" fontAlgn="base">
      <a:spcBef>
        <a:spcPct val="0"/>
      </a:spcBef>
      <a:spcAft>
        <a:spcPct val="0"/>
      </a:spcAft>
      <a:defRPr sz="1000" b="1" kern="1200">
        <a:solidFill>
          <a:schemeClr val="tx1"/>
        </a:solidFill>
        <a:latin typeface="Verdana" pitchFamily="34" charset="0"/>
        <a:ea typeface="+mn-ea"/>
        <a:cs typeface="Arial" charset="0"/>
      </a:defRPr>
    </a:lvl3pPr>
    <a:lvl4pPr marL="1371600" algn="ctr" rtl="0" fontAlgn="base">
      <a:spcBef>
        <a:spcPct val="0"/>
      </a:spcBef>
      <a:spcAft>
        <a:spcPct val="0"/>
      </a:spcAft>
      <a:defRPr sz="1000" b="1" kern="1200">
        <a:solidFill>
          <a:schemeClr val="tx1"/>
        </a:solidFill>
        <a:latin typeface="Verdana" pitchFamily="34" charset="0"/>
        <a:ea typeface="+mn-ea"/>
        <a:cs typeface="Arial" charset="0"/>
      </a:defRPr>
    </a:lvl4pPr>
    <a:lvl5pPr marL="1828800" algn="ctr" rtl="0" fontAlgn="base">
      <a:spcBef>
        <a:spcPct val="0"/>
      </a:spcBef>
      <a:spcAft>
        <a:spcPct val="0"/>
      </a:spcAft>
      <a:defRPr sz="1000" b="1" kern="1200">
        <a:solidFill>
          <a:schemeClr val="tx1"/>
        </a:solidFill>
        <a:latin typeface="Verdana" pitchFamily="34" charset="0"/>
        <a:ea typeface="+mn-ea"/>
        <a:cs typeface="Arial" charset="0"/>
      </a:defRPr>
    </a:lvl5pPr>
    <a:lvl6pPr marL="2286000" algn="l" defTabSz="914400" rtl="0" eaLnBrk="1" latinLnBrk="0" hangingPunct="1">
      <a:defRPr sz="1000" b="1" kern="1200">
        <a:solidFill>
          <a:schemeClr val="tx1"/>
        </a:solidFill>
        <a:latin typeface="Verdana" pitchFamily="34" charset="0"/>
        <a:ea typeface="+mn-ea"/>
        <a:cs typeface="Arial" charset="0"/>
      </a:defRPr>
    </a:lvl6pPr>
    <a:lvl7pPr marL="2743200" algn="l" defTabSz="914400" rtl="0" eaLnBrk="1" latinLnBrk="0" hangingPunct="1">
      <a:defRPr sz="1000" b="1" kern="1200">
        <a:solidFill>
          <a:schemeClr val="tx1"/>
        </a:solidFill>
        <a:latin typeface="Verdana" pitchFamily="34" charset="0"/>
        <a:ea typeface="+mn-ea"/>
        <a:cs typeface="Arial" charset="0"/>
      </a:defRPr>
    </a:lvl7pPr>
    <a:lvl8pPr marL="3200400" algn="l" defTabSz="914400" rtl="0" eaLnBrk="1" latinLnBrk="0" hangingPunct="1">
      <a:defRPr sz="1000" b="1" kern="1200">
        <a:solidFill>
          <a:schemeClr val="tx1"/>
        </a:solidFill>
        <a:latin typeface="Verdana" pitchFamily="34" charset="0"/>
        <a:ea typeface="+mn-ea"/>
        <a:cs typeface="Arial" charset="0"/>
      </a:defRPr>
    </a:lvl8pPr>
    <a:lvl9pPr marL="3657600" algn="l" defTabSz="914400" rtl="0" eaLnBrk="1" latinLnBrk="0" hangingPunct="1">
      <a:defRPr sz="1000" b="1" kern="1200">
        <a:solidFill>
          <a:schemeClr val="tx1"/>
        </a:solidFill>
        <a:latin typeface="Verdan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webPr encoding="windows-1252"/>
  <p:clrMru>
    <a:srgbClr val="0B4E78"/>
    <a:srgbClr val="0070C0"/>
    <a:srgbClr val="000000"/>
    <a:srgbClr val="FCD5B5"/>
    <a:srgbClr val="0000FF"/>
    <a:srgbClr val="C5BFBB"/>
    <a:srgbClr val="8C8C8C"/>
    <a:srgbClr val="B8004A"/>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0934" autoAdjust="0"/>
    <p:restoredTop sz="41165" autoAdjust="0"/>
  </p:normalViewPr>
  <p:slideViewPr>
    <p:cSldViewPr snapToGrid="0">
      <p:cViewPr>
        <p:scale>
          <a:sx n="66" d="100"/>
          <a:sy n="66" d="100"/>
        </p:scale>
        <p:origin x="-1686" y="-258"/>
      </p:cViewPr>
      <p:guideLst>
        <p:guide orient="horz" pos="3984"/>
        <p:guide pos="5520"/>
      </p:guideLst>
    </p:cSldViewPr>
  </p:slideViewPr>
  <p:outlineViewPr>
    <p:cViewPr>
      <p:scale>
        <a:sx n="33" d="100"/>
        <a:sy n="33" d="100"/>
      </p:scale>
      <p:origin x="0" y="6192"/>
    </p:cViewPr>
  </p:outlineViewPr>
  <p:notesTextViewPr>
    <p:cViewPr>
      <p:scale>
        <a:sx n="66" d="100"/>
        <a:sy n="66" d="100"/>
      </p:scale>
      <p:origin x="0" y="0"/>
    </p:cViewPr>
  </p:notesTextViewPr>
  <p:sorterViewPr>
    <p:cViewPr>
      <p:scale>
        <a:sx n="66" d="100"/>
        <a:sy n="66" d="100"/>
      </p:scale>
      <p:origin x="0" y="10668"/>
    </p:cViewPr>
  </p:sorterViewPr>
  <p:notesViewPr>
    <p:cSldViewPr snapToGrid="0">
      <p:cViewPr>
        <p:scale>
          <a:sx n="75" d="100"/>
          <a:sy n="75" d="100"/>
        </p:scale>
        <p:origin x="-2088" y="762"/>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gs" Target="tags/tag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16"/>
          <p:cNvSpPr>
            <a:spLocks noGrp="1" noRot="1" noChangeAspect="1" noChangeArrowheads="1" noTextEdit="1"/>
          </p:cNvSpPr>
          <p:nvPr>
            <p:ph type="sldImg" idx="2"/>
          </p:nvPr>
        </p:nvSpPr>
        <p:spPr bwMode="auto">
          <a:xfrm>
            <a:off x="760413" y="317500"/>
            <a:ext cx="4929187" cy="3697288"/>
          </a:xfrm>
          <a:prstGeom prst="rect">
            <a:avLst/>
          </a:prstGeom>
          <a:noFill/>
          <a:ln w="9525">
            <a:solidFill>
              <a:srgbClr val="000000"/>
            </a:solidFill>
            <a:miter lim="800000"/>
            <a:headEnd/>
            <a:tailEnd/>
          </a:ln>
        </p:spPr>
      </p:sp>
      <p:sp>
        <p:nvSpPr>
          <p:cNvPr id="7185" name="Rectangle 17"/>
          <p:cNvSpPr>
            <a:spLocks noGrp="1" noChangeArrowheads="1"/>
          </p:cNvSpPr>
          <p:nvPr>
            <p:ph type="body" sz="quarter" idx="3"/>
          </p:nvPr>
        </p:nvSpPr>
        <p:spPr bwMode="auto">
          <a:xfrm>
            <a:off x="630238" y="4092575"/>
            <a:ext cx="5384800" cy="4918075"/>
          </a:xfrm>
          <a:prstGeom prst="rect">
            <a:avLst/>
          </a:prstGeom>
          <a:noFill/>
          <a:ln w="9525">
            <a:noFill/>
            <a:miter lim="800000"/>
            <a:headEnd/>
            <a:tailEnd/>
          </a:ln>
          <a:effectLst/>
        </p:spPr>
        <p:txBody>
          <a:bodyPr vert="horz" wrap="square" lIns="100242" tIns="50121" rIns="100242" bIns="50121"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7186" name="Line 18"/>
          <p:cNvSpPr>
            <a:spLocks noChangeShapeType="1"/>
          </p:cNvSpPr>
          <p:nvPr/>
        </p:nvSpPr>
        <p:spPr bwMode="auto">
          <a:xfrm>
            <a:off x="242888" y="9029700"/>
            <a:ext cx="6829425" cy="0"/>
          </a:xfrm>
          <a:prstGeom prst="line">
            <a:avLst/>
          </a:prstGeom>
          <a:noFill/>
          <a:ln w="12700">
            <a:solidFill>
              <a:schemeClr val="tx1"/>
            </a:solidFill>
            <a:round/>
            <a:headEnd/>
            <a:tailEnd/>
          </a:ln>
          <a:effectLst/>
        </p:spPr>
        <p:txBody>
          <a:bodyPr wrap="none" lIns="98115" tIns="49057" rIns="98115" bIns="49057" anchor="ctr"/>
          <a:lstStyle/>
          <a:p>
            <a:pPr algn="l">
              <a:defRPr/>
            </a:pPr>
            <a:endParaRPr lang="en-US" sz="1900" b="0" dirty="0">
              <a:latin typeface="Arial" charset="0"/>
              <a:cs typeface="+mn-cs"/>
            </a:endParaRPr>
          </a:p>
        </p:txBody>
      </p:sp>
      <p:sp>
        <p:nvSpPr>
          <p:cNvPr id="7187" name="Rectangle 19"/>
          <p:cNvSpPr>
            <a:spLocks noGrp="1" noChangeArrowheads="1"/>
          </p:cNvSpPr>
          <p:nvPr>
            <p:ph type="sldNum" sz="quarter" idx="5"/>
          </p:nvPr>
        </p:nvSpPr>
        <p:spPr bwMode="auto">
          <a:xfrm>
            <a:off x="2008188" y="9207500"/>
            <a:ext cx="3298825" cy="307975"/>
          </a:xfrm>
          <a:prstGeom prst="rect">
            <a:avLst/>
          </a:prstGeom>
          <a:noFill/>
          <a:ln w="9525">
            <a:noFill/>
            <a:miter lim="800000"/>
            <a:headEnd/>
            <a:tailEnd/>
          </a:ln>
          <a:effectLst/>
        </p:spPr>
        <p:txBody>
          <a:bodyPr vert="horz" wrap="square" lIns="101399" tIns="50701" rIns="101399" bIns="50701" numCol="1" anchor="b" anchorCtr="0" compatLnSpc="1">
            <a:prstTxWarp prst="textNoShape">
              <a:avLst/>
            </a:prstTxWarp>
          </a:bodyPr>
          <a:lstStyle>
            <a:lvl1pPr algn="ctr" defTabSz="1015219">
              <a:defRPr sz="800" b="0">
                <a:latin typeface="Arial" charset="0"/>
                <a:cs typeface="+mn-cs"/>
              </a:defRPr>
            </a:lvl1pPr>
          </a:lstStyle>
          <a:p>
            <a:pPr>
              <a:defRPr/>
            </a:pPr>
            <a:fld id="{6714480B-172A-463A-8856-F7A80AA70B9C}" type="slidenum">
              <a:rPr lang="en-US"/>
              <a:pPr>
                <a:defRPr/>
              </a:pPr>
              <a:t>‹#›</a:t>
            </a:fld>
            <a:endParaRPr lang="en-US" dirty="0"/>
          </a:p>
        </p:txBody>
      </p:sp>
      <p:sp>
        <p:nvSpPr>
          <p:cNvPr id="7189" name="Line 21"/>
          <p:cNvSpPr>
            <a:spLocks noChangeShapeType="1"/>
          </p:cNvSpPr>
          <p:nvPr/>
        </p:nvSpPr>
        <p:spPr bwMode="auto">
          <a:xfrm>
            <a:off x="163513" y="234950"/>
            <a:ext cx="7054850" cy="0"/>
          </a:xfrm>
          <a:prstGeom prst="line">
            <a:avLst/>
          </a:prstGeom>
          <a:noFill/>
          <a:ln w="12700">
            <a:solidFill>
              <a:schemeClr val="tx1"/>
            </a:solidFill>
            <a:round/>
            <a:headEnd/>
            <a:tailEnd/>
          </a:ln>
          <a:effectLst/>
        </p:spPr>
        <p:txBody>
          <a:bodyPr wrap="none" lIns="98115" tIns="49057" rIns="98115" bIns="49057" anchor="ctr"/>
          <a:lstStyle/>
          <a:p>
            <a:pPr algn="l">
              <a:defRPr/>
            </a:pPr>
            <a:endParaRPr lang="en-US" sz="1900" b="0" dirty="0">
              <a:latin typeface="Arial" charset="0"/>
              <a:cs typeface="+mn-cs"/>
            </a:endParaRPr>
          </a:p>
        </p:txBody>
      </p:sp>
      <p:sp>
        <p:nvSpPr>
          <p:cNvPr id="12" name="Rectangle 20"/>
          <p:cNvSpPr txBox="1">
            <a:spLocks noChangeArrowheads="1"/>
          </p:cNvSpPr>
          <p:nvPr/>
        </p:nvSpPr>
        <p:spPr bwMode="auto">
          <a:xfrm>
            <a:off x="227013" y="9015413"/>
            <a:ext cx="3659187" cy="242887"/>
          </a:xfrm>
          <a:prstGeom prst="rect">
            <a:avLst/>
          </a:prstGeom>
          <a:noFill/>
          <a:ln w="9525">
            <a:noFill/>
            <a:miter lim="800000"/>
            <a:headEnd/>
            <a:tailEnd/>
          </a:ln>
          <a:effectLst/>
        </p:spPr>
        <p:txBody>
          <a:bodyPr lIns="99744" tIns="49871" rIns="99744" bIns="49871"/>
          <a:lstStyle>
            <a:lvl1pPr defTabSz="939031">
              <a:defRPr sz="900">
                <a:latin typeface="Verdana" pitchFamily="34" charset="0"/>
                <a:ea typeface="Verdana" pitchFamily="34" charset="0"/>
                <a:cs typeface="Verdana" pitchFamily="34" charset="0"/>
              </a:defRPr>
            </a:lvl1pPr>
          </a:lstStyle>
          <a:p>
            <a:pPr algn="l" defTabSz="998185">
              <a:defRPr/>
            </a:pPr>
            <a:r>
              <a:rPr lang="en-US" b="0" dirty="0" smtClean="0"/>
              <a:t>28 January 2011</a:t>
            </a:r>
            <a:endParaRPr lang="en-US" b="0" dirty="0"/>
          </a:p>
        </p:txBody>
      </p:sp>
      <p:sp>
        <p:nvSpPr>
          <p:cNvPr id="13" name="Rectangle 17"/>
          <p:cNvSpPr txBox="1">
            <a:spLocks noChangeArrowheads="1"/>
          </p:cNvSpPr>
          <p:nvPr/>
        </p:nvSpPr>
        <p:spPr bwMode="auto">
          <a:xfrm>
            <a:off x="6043613" y="474663"/>
            <a:ext cx="1271587" cy="4721225"/>
          </a:xfrm>
          <a:prstGeom prst="rect">
            <a:avLst/>
          </a:prstGeom>
          <a:noFill/>
          <a:ln w="9525">
            <a:noFill/>
            <a:miter lim="800000"/>
            <a:headEnd/>
            <a:tailEnd/>
          </a:ln>
          <a:effectLst/>
        </p:spPr>
        <p:txBody>
          <a:bodyPr lIns="100242" tIns="50121" rIns="100242" bIns="50121"/>
          <a:lstStyle/>
          <a:p>
            <a:pPr marL="120827" indent="-120827" algn="l">
              <a:spcBef>
                <a:spcPct val="30000"/>
              </a:spcBef>
              <a:defRPr/>
            </a:pPr>
            <a:r>
              <a:rPr lang="en-US" b="0" dirty="0">
                <a:ea typeface="Verdana" pitchFamily="34" charset="0"/>
                <a:cs typeface="Verdana" pitchFamily="34" charset="0"/>
              </a:rPr>
              <a:t>Key Points for </a:t>
            </a:r>
          </a:p>
          <a:p>
            <a:pPr marL="120827" indent="-120827" algn="l">
              <a:spcBef>
                <a:spcPct val="30000"/>
              </a:spcBef>
              <a:defRPr/>
            </a:pPr>
            <a:r>
              <a:rPr lang="en-US" b="0" dirty="0">
                <a:ea typeface="Verdana" pitchFamily="34" charset="0"/>
                <a:cs typeface="Verdana" pitchFamily="34" charset="0"/>
              </a:rPr>
              <a:t>Instructor:</a:t>
            </a:r>
          </a:p>
        </p:txBody>
      </p:sp>
      <p:cxnSp>
        <p:nvCxnSpPr>
          <p:cNvPr id="15" name="Straight Connector 14"/>
          <p:cNvCxnSpPr/>
          <p:nvPr/>
        </p:nvCxnSpPr>
        <p:spPr>
          <a:xfrm rot="16200000" flipH="1">
            <a:off x="1686719" y="4625182"/>
            <a:ext cx="871378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Rectangle 17"/>
          <p:cNvSpPr>
            <a:spLocks noChangeArrowheads="1"/>
          </p:cNvSpPr>
          <p:nvPr/>
        </p:nvSpPr>
        <p:spPr bwMode="auto">
          <a:xfrm>
            <a:off x="6037263" y="887413"/>
            <a:ext cx="1277937" cy="8123237"/>
          </a:xfrm>
          <a:prstGeom prst="rect">
            <a:avLst/>
          </a:prstGeom>
          <a:noFill/>
          <a:ln w="9525">
            <a:solidFill>
              <a:schemeClr val="tx1"/>
            </a:solidFill>
            <a:miter lim="800000"/>
            <a:headEnd/>
            <a:tailEnd/>
          </a:ln>
        </p:spPr>
        <p:txBody>
          <a:bodyPr lIns="100242" tIns="50121" rIns="100242" bIns="50121"/>
          <a:lstStyle/>
          <a:p>
            <a:pPr marL="120827" indent="-120827" algn="l" eaLnBrk="0" hangingPunct="0">
              <a:spcBef>
                <a:spcPct val="30000"/>
              </a:spcBef>
              <a:buFontTx/>
              <a:buChar char="•"/>
              <a:defRPr/>
            </a:pPr>
            <a:r>
              <a:rPr lang="en-US" b="0" dirty="0"/>
              <a:t>Edit </a:t>
            </a:r>
          </a:p>
        </p:txBody>
      </p:sp>
      <p:pic>
        <p:nvPicPr>
          <p:cNvPr id="24587" name="Picture 13" descr="Talent Spirnt Logo"/>
          <p:cNvPicPr>
            <a:picLocks noChangeAspect="1" noChangeArrowheads="1"/>
          </p:cNvPicPr>
          <p:nvPr/>
        </p:nvPicPr>
        <p:blipFill>
          <a:blip r:embed="rId2"/>
          <a:srcRect/>
          <a:stretch>
            <a:fillRect/>
          </a:stretch>
        </p:blipFill>
        <p:spPr bwMode="auto">
          <a:xfrm>
            <a:off x="6365875" y="9085263"/>
            <a:ext cx="949325" cy="515937"/>
          </a:xfrm>
          <a:prstGeom prst="rect">
            <a:avLst/>
          </a:prstGeom>
          <a:noFill/>
          <a:ln w="9525">
            <a:noFill/>
            <a:miter lim="800000"/>
            <a:headEnd/>
            <a:tailEnd/>
          </a:ln>
        </p:spPr>
      </p:pic>
      <p:sp>
        <p:nvSpPr>
          <p:cNvPr id="18" name="TextBox 17"/>
          <p:cNvSpPr txBox="1"/>
          <p:nvPr/>
        </p:nvSpPr>
        <p:spPr>
          <a:xfrm>
            <a:off x="0" y="0"/>
            <a:ext cx="1889125" cy="250825"/>
          </a:xfrm>
          <a:prstGeom prst="rect">
            <a:avLst/>
          </a:prstGeom>
          <a:noFill/>
        </p:spPr>
        <p:txBody>
          <a:bodyPr wrap="none" lIns="96661" tIns="48331" rIns="96661" bIns="48331">
            <a:spAutoFit/>
          </a:bodyPr>
          <a:lstStyle/>
          <a:p>
            <a:pPr>
              <a:defRPr/>
            </a:pPr>
            <a:r>
              <a:rPr lang="en-US" dirty="0"/>
              <a:t>Personal Accountability</a:t>
            </a:r>
          </a:p>
        </p:txBody>
      </p:sp>
    </p:spTree>
  </p:cSld>
  <p:clrMap bg1="lt1" tx1="dk1" bg2="lt2" tx2="dk2" accent1="accent1" accent2="accent2" accent3="accent3" accent4="accent4" accent5="accent5" accent6="accent6" hlink="hlink" folHlink="folHlink"/>
  <p:hf/>
  <p:notesStyle>
    <a:lvl1pPr marL="114300" indent="-114300" algn="l" rtl="0" eaLnBrk="0" fontAlgn="base" hangingPunct="0">
      <a:spcBef>
        <a:spcPct val="30000"/>
      </a:spcBef>
      <a:spcAft>
        <a:spcPct val="0"/>
      </a:spcAft>
      <a:buChar char="•"/>
      <a:defRPr sz="1000" kern="1200">
        <a:solidFill>
          <a:schemeClr val="tx1"/>
        </a:solidFill>
        <a:latin typeface="Verdana" pitchFamily="34" charset="0"/>
        <a:ea typeface="Verdana" pitchFamily="34" charset="0"/>
        <a:cs typeface="Verdana" pitchFamily="34" charset="0"/>
      </a:defRPr>
    </a:lvl1pPr>
    <a:lvl2pPr marL="457200" indent="-114300" algn="l" rtl="0" eaLnBrk="0" fontAlgn="base" hangingPunct="0">
      <a:spcBef>
        <a:spcPct val="30000"/>
      </a:spcBef>
      <a:spcAft>
        <a:spcPct val="0"/>
      </a:spcAft>
      <a:buChar char="•"/>
      <a:defRPr sz="1000" kern="1200">
        <a:solidFill>
          <a:schemeClr val="tx1"/>
        </a:solidFill>
        <a:latin typeface="Verdana" pitchFamily="34" charset="0"/>
        <a:ea typeface="Verdana" pitchFamily="34" charset="0"/>
        <a:cs typeface="Verdana" pitchFamily="34" charset="0"/>
      </a:defRPr>
    </a:lvl2pPr>
    <a:lvl3pPr marL="800100" indent="-114300" algn="l" rtl="0" eaLnBrk="0" fontAlgn="base" hangingPunct="0">
      <a:spcBef>
        <a:spcPct val="30000"/>
      </a:spcBef>
      <a:spcAft>
        <a:spcPct val="0"/>
      </a:spcAft>
      <a:buChar char="•"/>
      <a:defRPr sz="1000" kern="1200">
        <a:solidFill>
          <a:schemeClr val="tx1"/>
        </a:solidFill>
        <a:latin typeface="Verdana" pitchFamily="34" charset="0"/>
        <a:ea typeface="Verdana" pitchFamily="34" charset="0"/>
        <a:cs typeface="Verdana" pitchFamily="34" charset="0"/>
      </a:defRPr>
    </a:lvl3pPr>
    <a:lvl4pPr marL="1143000" indent="-114300" algn="l" rtl="0" eaLnBrk="0" fontAlgn="base" hangingPunct="0">
      <a:spcBef>
        <a:spcPct val="30000"/>
      </a:spcBef>
      <a:spcAft>
        <a:spcPct val="0"/>
      </a:spcAft>
      <a:buChar char="•"/>
      <a:defRPr sz="1000" kern="1200">
        <a:solidFill>
          <a:schemeClr val="tx1"/>
        </a:solidFill>
        <a:latin typeface="Verdana" pitchFamily="34" charset="0"/>
        <a:ea typeface="Verdana" pitchFamily="34" charset="0"/>
        <a:cs typeface="Verdana" pitchFamily="34" charset="0"/>
      </a:defRPr>
    </a:lvl4pPr>
    <a:lvl5pPr marL="1485900" indent="-114300" algn="l" rtl="0" eaLnBrk="0" fontAlgn="base" hangingPunct="0">
      <a:spcBef>
        <a:spcPct val="30000"/>
      </a:spcBef>
      <a:spcAft>
        <a:spcPct val="0"/>
      </a:spcAft>
      <a:buChar char="•"/>
      <a:defRPr sz="1000" kern="1200">
        <a:solidFill>
          <a:schemeClr val="tx1"/>
        </a:solidFill>
        <a:latin typeface="Verdana" pitchFamily="34" charset="0"/>
        <a:ea typeface="Verdana" pitchFamily="34" charset="0"/>
        <a:cs typeface="Verdana"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Notes Placeholder 2"/>
          <p:cNvSpPr>
            <a:spLocks noGrp="1"/>
          </p:cNvSpPr>
          <p:nvPr>
            <p:ph type="body" idx="1"/>
          </p:nvPr>
        </p:nvSpPr>
        <p:spPr>
          <a:xfrm>
            <a:off x="792163" y="4240213"/>
            <a:ext cx="5384800" cy="4721225"/>
          </a:xfrm>
          <a:noFill/>
          <a:ln/>
        </p:spPr>
        <p:txBody>
          <a:bodyPr/>
          <a:lstStyle/>
          <a:p>
            <a:pPr eaLnBrk="1" hangingPunct="1">
              <a:buFontTx/>
              <a:buNone/>
            </a:pPr>
            <a:r>
              <a:rPr lang="en-US" smtClean="0"/>
              <a:t> </a:t>
            </a:r>
          </a:p>
        </p:txBody>
      </p:sp>
      <p:sp>
        <p:nvSpPr>
          <p:cNvPr id="47107" name="Slide Number Placeholder 3"/>
          <p:cNvSpPr>
            <a:spLocks noGrp="1"/>
          </p:cNvSpPr>
          <p:nvPr>
            <p:ph type="sldNum" sz="quarter" idx="5"/>
          </p:nvPr>
        </p:nvSpPr>
        <p:spPr/>
        <p:txBody>
          <a:bodyPr/>
          <a:lstStyle/>
          <a:p>
            <a:pPr defTabSz="1013600">
              <a:defRPr/>
            </a:pPr>
            <a:fld id="{A497BB92-608F-41A3-BBDE-6525BD9589D4}" type="slidenum">
              <a:rPr lang="en-US" smtClean="0"/>
              <a:pPr defTabSz="1013600">
                <a:defRPr/>
              </a:pPr>
              <a:t>1</a:t>
            </a:fld>
            <a:endParaRPr lang="en-US" dirty="0" smtClean="0"/>
          </a:p>
        </p:txBody>
      </p:sp>
      <p:sp>
        <p:nvSpPr>
          <p:cNvPr id="25604" name="Slide Image Placeholder 8"/>
          <p:cNvSpPr>
            <a:spLocks noGrp="1" noRot="1" noChangeAspect="1" noTextEdit="1"/>
          </p:cNvSpPr>
          <p:nvPr>
            <p:ph type="sldImg"/>
          </p:nvPr>
        </p:nvSpPr>
        <p:spPr>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image" Target="../media/image2.w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6" name="Rectangle 9"/>
          <p:cNvSpPr>
            <a:spLocks noChangeArrowheads="1"/>
          </p:cNvSpPr>
          <p:nvPr userDrawn="1"/>
        </p:nvSpPr>
        <p:spPr bwMode="auto">
          <a:xfrm>
            <a:off x="-2057400" y="1600200"/>
            <a:ext cx="1600200" cy="304800"/>
          </a:xfrm>
          <a:prstGeom prst="rect">
            <a:avLst/>
          </a:prstGeom>
          <a:solidFill>
            <a:schemeClr val="bg1"/>
          </a:solidFill>
          <a:ln w="25400" algn="ctr">
            <a:noFill/>
            <a:miter lim="800000"/>
            <a:headEnd/>
            <a:tailEnd/>
          </a:ln>
          <a:effectLst/>
        </p:spPr>
        <p:txBody>
          <a:bodyPr wrap="none" anchor="ctr"/>
          <a:lstStyle/>
          <a:p>
            <a:pPr>
              <a:defRPr/>
            </a:pPr>
            <a:r>
              <a:rPr lang="en-US" dirty="0"/>
              <a:t>Color Templates</a:t>
            </a:r>
          </a:p>
        </p:txBody>
      </p:sp>
      <p:sp>
        <p:nvSpPr>
          <p:cNvPr id="7" name="Rectangle 10"/>
          <p:cNvSpPr>
            <a:spLocks noChangeArrowheads="1"/>
          </p:cNvSpPr>
          <p:nvPr userDrawn="1"/>
        </p:nvSpPr>
        <p:spPr bwMode="auto">
          <a:xfrm>
            <a:off x="-2057400" y="1905000"/>
            <a:ext cx="1600200" cy="533400"/>
          </a:xfrm>
          <a:prstGeom prst="rect">
            <a:avLst/>
          </a:prstGeom>
          <a:solidFill>
            <a:srgbClr val="FDD9B1"/>
          </a:solidFill>
          <a:ln w="25400" algn="ctr">
            <a:noFill/>
            <a:miter lim="800000"/>
            <a:headEnd/>
            <a:tailEnd/>
          </a:ln>
          <a:effectLst/>
        </p:spPr>
        <p:txBody>
          <a:bodyPr wrap="none" anchor="ctr"/>
          <a:lstStyle/>
          <a:p>
            <a:pPr>
              <a:defRPr/>
            </a:pPr>
            <a:endParaRPr lang="en-US" dirty="0"/>
          </a:p>
        </p:txBody>
      </p:sp>
      <p:sp>
        <p:nvSpPr>
          <p:cNvPr id="8" name="Rectangle 11"/>
          <p:cNvSpPr>
            <a:spLocks noChangeArrowheads="1"/>
          </p:cNvSpPr>
          <p:nvPr userDrawn="1"/>
        </p:nvSpPr>
        <p:spPr bwMode="auto">
          <a:xfrm>
            <a:off x="-2057400" y="2438400"/>
            <a:ext cx="1600200" cy="533400"/>
          </a:xfrm>
          <a:prstGeom prst="rect">
            <a:avLst/>
          </a:prstGeom>
          <a:solidFill>
            <a:srgbClr val="95D519"/>
          </a:solidFill>
          <a:ln w="25400" algn="ctr">
            <a:noFill/>
            <a:miter lim="800000"/>
            <a:headEnd/>
            <a:tailEnd/>
          </a:ln>
          <a:effectLst/>
        </p:spPr>
        <p:txBody>
          <a:bodyPr wrap="none" anchor="ctr"/>
          <a:lstStyle/>
          <a:p>
            <a:pPr>
              <a:defRPr/>
            </a:pPr>
            <a:endParaRPr lang="en-US" dirty="0"/>
          </a:p>
        </p:txBody>
      </p:sp>
      <p:sp>
        <p:nvSpPr>
          <p:cNvPr id="9" name="Rectangle 12"/>
          <p:cNvSpPr>
            <a:spLocks noChangeArrowheads="1"/>
          </p:cNvSpPr>
          <p:nvPr userDrawn="1"/>
        </p:nvSpPr>
        <p:spPr bwMode="auto">
          <a:xfrm>
            <a:off x="-2057400" y="2971800"/>
            <a:ext cx="1600200" cy="533400"/>
          </a:xfrm>
          <a:prstGeom prst="rect">
            <a:avLst/>
          </a:prstGeom>
          <a:solidFill>
            <a:srgbClr val="8F992D"/>
          </a:solidFill>
          <a:ln w="25400" algn="ctr">
            <a:noFill/>
            <a:miter lim="800000"/>
            <a:headEnd/>
            <a:tailEnd/>
          </a:ln>
          <a:effectLst/>
        </p:spPr>
        <p:txBody>
          <a:bodyPr wrap="none" anchor="ctr"/>
          <a:lstStyle/>
          <a:p>
            <a:pPr>
              <a:defRPr/>
            </a:pPr>
            <a:endParaRPr lang="en-US" dirty="0"/>
          </a:p>
        </p:txBody>
      </p:sp>
      <p:sp>
        <p:nvSpPr>
          <p:cNvPr id="10" name="Rectangle 13"/>
          <p:cNvSpPr>
            <a:spLocks noChangeArrowheads="1"/>
          </p:cNvSpPr>
          <p:nvPr userDrawn="1"/>
        </p:nvSpPr>
        <p:spPr bwMode="auto">
          <a:xfrm>
            <a:off x="-2057400" y="3505200"/>
            <a:ext cx="1600200" cy="533400"/>
          </a:xfrm>
          <a:prstGeom prst="rect">
            <a:avLst/>
          </a:prstGeom>
          <a:solidFill>
            <a:srgbClr val="F99523"/>
          </a:solidFill>
          <a:ln w="25400" algn="ctr">
            <a:noFill/>
            <a:miter lim="800000"/>
            <a:headEnd/>
            <a:tailEnd/>
          </a:ln>
          <a:effectLst/>
        </p:spPr>
        <p:txBody>
          <a:bodyPr wrap="none" anchor="ctr"/>
          <a:lstStyle/>
          <a:p>
            <a:pPr>
              <a:defRPr/>
            </a:pPr>
            <a:endParaRPr lang="en-US" dirty="0"/>
          </a:p>
        </p:txBody>
      </p:sp>
      <p:sp>
        <p:nvSpPr>
          <p:cNvPr id="11" name="Rectangle 14"/>
          <p:cNvSpPr>
            <a:spLocks noChangeArrowheads="1"/>
          </p:cNvSpPr>
          <p:nvPr userDrawn="1"/>
        </p:nvSpPr>
        <p:spPr bwMode="auto">
          <a:xfrm>
            <a:off x="-2057400" y="4038600"/>
            <a:ext cx="1600200" cy="533400"/>
          </a:xfrm>
          <a:prstGeom prst="rect">
            <a:avLst/>
          </a:prstGeom>
          <a:solidFill>
            <a:srgbClr val="0051CC"/>
          </a:solidFill>
          <a:ln w="25400" algn="ctr">
            <a:noFill/>
            <a:miter lim="800000"/>
            <a:headEnd/>
            <a:tailEnd/>
          </a:ln>
          <a:effectLst/>
        </p:spPr>
        <p:txBody>
          <a:bodyPr wrap="none" anchor="ctr"/>
          <a:lstStyle/>
          <a:p>
            <a:pPr>
              <a:defRPr/>
            </a:pPr>
            <a:endParaRPr lang="en-US" dirty="0"/>
          </a:p>
        </p:txBody>
      </p:sp>
      <p:sp>
        <p:nvSpPr>
          <p:cNvPr id="12" name="Rectangle 15"/>
          <p:cNvSpPr>
            <a:spLocks noChangeArrowheads="1"/>
          </p:cNvSpPr>
          <p:nvPr userDrawn="1"/>
        </p:nvSpPr>
        <p:spPr bwMode="auto">
          <a:xfrm>
            <a:off x="-2057400" y="4572000"/>
            <a:ext cx="1600200" cy="533400"/>
          </a:xfrm>
          <a:prstGeom prst="rect">
            <a:avLst/>
          </a:prstGeom>
          <a:solidFill>
            <a:schemeClr val="folHlink"/>
          </a:solidFill>
          <a:ln w="25400" algn="ctr">
            <a:solidFill>
              <a:srgbClr val="8F992D"/>
            </a:solidFill>
            <a:miter lim="800000"/>
            <a:headEnd/>
            <a:tailEnd/>
          </a:ln>
          <a:effectLst/>
        </p:spPr>
        <p:txBody>
          <a:bodyPr wrap="none" anchor="ctr"/>
          <a:lstStyle/>
          <a:p>
            <a:pPr>
              <a:defRPr/>
            </a:pPr>
            <a:endParaRPr lang="en-US" dirty="0"/>
          </a:p>
        </p:txBody>
      </p:sp>
      <p:sp>
        <p:nvSpPr>
          <p:cNvPr id="13" name="Rectangle 16"/>
          <p:cNvSpPr>
            <a:spLocks noChangeArrowheads="1"/>
          </p:cNvSpPr>
          <p:nvPr userDrawn="1"/>
        </p:nvSpPr>
        <p:spPr bwMode="auto">
          <a:xfrm>
            <a:off x="-2057400" y="5105400"/>
            <a:ext cx="1600200" cy="533400"/>
          </a:xfrm>
          <a:prstGeom prst="rect">
            <a:avLst/>
          </a:prstGeom>
          <a:solidFill>
            <a:srgbClr val="E90505"/>
          </a:solidFill>
          <a:ln w="25400" algn="ctr">
            <a:noFill/>
            <a:miter lim="800000"/>
            <a:headEnd/>
            <a:tailEnd/>
          </a:ln>
          <a:effectLst/>
        </p:spPr>
        <p:txBody>
          <a:bodyPr wrap="none" anchor="ctr"/>
          <a:lstStyle/>
          <a:p>
            <a:pPr>
              <a:defRPr/>
            </a:pPr>
            <a:endParaRPr lang="en-US" dirty="0"/>
          </a:p>
        </p:txBody>
      </p:sp>
      <p:sp>
        <p:nvSpPr>
          <p:cNvPr id="3700739" name="MSTSHP_03"/>
          <p:cNvSpPr>
            <a:spLocks noGrp="1" noChangeArrowheads="1"/>
          </p:cNvSpPr>
          <p:nvPr>
            <p:ph type="ctrTitle" sz="quarter"/>
          </p:nvPr>
        </p:nvSpPr>
        <p:spPr>
          <a:xfrm>
            <a:off x="892179" y="2695578"/>
            <a:ext cx="6581775" cy="549275"/>
          </a:xfrm>
          <a:ln algn="ctr"/>
        </p:spPr>
        <p:txBody>
          <a:bodyPr/>
          <a:lstStyle>
            <a:lvl1pPr>
              <a:lnSpc>
                <a:spcPts val="4000"/>
              </a:lnSpc>
              <a:spcBef>
                <a:spcPct val="100000"/>
              </a:spcBef>
              <a:buClr>
                <a:schemeClr val="tx2"/>
              </a:buClr>
              <a:buSzPct val="85000"/>
              <a:buFont typeface="Wingdings" pitchFamily="2" charset="2"/>
              <a:buNone/>
              <a:defRPr sz="2800">
                <a:solidFill>
                  <a:schemeClr val="tx2">
                    <a:lumMod val="75000"/>
                  </a:schemeClr>
                </a:solidFill>
              </a:defRPr>
            </a:lvl1pPr>
          </a:lstStyle>
          <a:p>
            <a:r>
              <a:rPr lang="en-US" dirty="0" smtClean="0"/>
              <a:t>Click to edit Master title style</a:t>
            </a:r>
            <a:endParaRPr lang="en-US" dirty="0"/>
          </a:p>
        </p:txBody>
      </p:sp>
      <p:sp>
        <p:nvSpPr>
          <p:cNvPr id="3700740" name="MSTSHP_04"/>
          <p:cNvSpPr>
            <a:spLocks noGrp="1" noChangeArrowheads="1"/>
          </p:cNvSpPr>
          <p:nvPr>
            <p:ph type="subTitle" sz="quarter" idx="1"/>
          </p:nvPr>
        </p:nvSpPr>
        <p:spPr>
          <a:xfrm>
            <a:off x="892177" y="3516314"/>
            <a:ext cx="6583363" cy="439737"/>
          </a:xfrm>
          <a:noFill/>
          <a:ln w="9525" algn="ctr">
            <a:noFill/>
            <a:miter lim="800000"/>
            <a:headEnd/>
            <a:tailEnd/>
          </a:ln>
        </p:spPr>
        <p:txBody>
          <a:bodyPr anchor="ctr"/>
          <a:lstStyle>
            <a:lvl1pPr algn="l" rtl="0" eaLnBrk="0" fontAlgn="base" hangingPunct="0">
              <a:lnSpc>
                <a:spcPts val="4000"/>
              </a:lnSpc>
              <a:spcBef>
                <a:spcPct val="100000"/>
              </a:spcBef>
              <a:spcAft>
                <a:spcPct val="0"/>
              </a:spcAft>
              <a:buClr>
                <a:schemeClr val="tx2"/>
              </a:buClr>
              <a:buSzPct val="85000"/>
              <a:buFont typeface="Wingdings" pitchFamily="2" charset="2"/>
              <a:buNone/>
              <a:defRPr lang="en-US" sz="2000" b="1" kern="1200" dirty="0">
                <a:solidFill>
                  <a:schemeClr val="tx2">
                    <a:lumMod val="75000"/>
                  </a:schemeClr>
                </a:solidFill>
                <a:latin typeface="Verdana" pitchFamily="34" charset="0"/>
                <a:ea typeface="Verdana" pitchFamily="34" charset="0"/>
                <a:cs typeface="Verdana" pitchFamily="34" charset="0"/>
              </a:defRPr>
            </a:lvl1pPr>
          </a:lstStyle>
          <a:p>
            <a:r>
              <a:rPr lang="en-US" dirty="0" smtClean="0"/>
              <a:t>Click to edit Master subtitle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ivider Slide">
    <p:bg>
      <p:bgPr>
        <a:solidFill>
          <a:schemeClr val="bg1"/>
        </a:solidFill>
        <a:effectLst/>
      </p:bgPr>
    </p:bg>
    <p:spTree>
      <p:nvGrpSpPr>
        <p:cNvPr id="1" name=""/>
        <p:cNvGrpSpPr/>
        <p:nvPr/>
      </p:nvGrpSpPr>
      <p:grpSpPr>
        <a:xfrm>
          <a:off x="0" y="0"/>
          <a:ext cx="0" cy="0"/>
          <a:chOff x="0" y="0"/>
          <a:chExt cx="0" cy="0"/>
        </a:xfrm>
      </p:grpSpPr>
      <p:cxnSp>
        <p:nvCxnSpPr>
          <p:cNvPr id="3" name="Straight Connector 14"/>
          <p:cNvCxnSpPr>
            <a:cxnSpLocks noChangeShapeType="1"/>
          </p:cNvCxnSpPr>
          <p:nvPr userDrawn="1"/>
        </p:nvCxnSpPr>
        <p:spPr bwMode="auto">
          <a:xfrm rot="10800000">
            <a:off x="0" y="2328863"/>
            <a:ext cx="9144000" cy="0"/>
          </a:xfrm>
          <a:prstGeom prst="line">
            <a:avLst/>
          </a:prstGeom>
          <a:noFill/>
          <a:ln w="57150" algn="ctr">
            <a:solidFill>
              <a:srgbClr val="99CC00"/>
            </a:solidFill>
            <a:round/>
            <a:headEnd/>
            <a:tailEnd/>
          </a:ln>
        </p:spPr>
      </p:cxnSp>
      <p:cxnSp>
        <p:nvCxnSpPr>
          <p:cNvPr id="4" name="Straight Connector 15"/>
          <p:cNvCxnSpPr>
            <a:cxnSpLocks noChangeShapeType="1"/>
          </p:cNvCxnSpPr>
          <p:nvPr userDrawn="1"/>
        </p:nvCxnSpPr>
        <p:spPr bwMode="auto">
          <a:xfrm rot="10800000">
            <a:off x="0" y="4462463"/>
            <a:ext cx="9144000" cy="0"/>
          </a:xfrm>
          <a:prstGeom prst="line">
            <a:avLst/>
          </a:prstGeom>
          <a:noFill/>
          <a:ln w="57150" algn="ctr">
            <a:solidFill>
              <a:srgbClr val="99CC00"/>
            </a:solidFill>
            <a:round/>
            <a:headEnd/>
            <a:tailEnd/>
          </a:ln>
        </p:spPr>
      </p:cxnSp>
      <p:cxnSp>
        <p:nvCxnSpPr>
          <p:cNvPr id="5" name="Straight Connector 16"/>
          <p:cNvCxnSpPr>
            <a:cxnSpLocks noChangeShapeType="1"/>
          </p:cNvCxnSpPr>
          <p:nvPr userDrawn="1"/>
        </p:nvCxnSpPr>
        <p:spPr bwMode="auto">
          <a:xfrm rot="5400000">
            <a:off x="5948363" y="3433763"/>
            <a:ext cx="3124200" cy="0"/>
          </a:xfrm>
          <a:prstGeom prst="line">
            <a:avLst/>
          </a:prstGeom>
          <a:noFill/>
          <a:ln w="57150" algn="ctr">
            <a:solidFill>
              <a:srgbClr val="FF9900"/>
            </a:solidFill>
            <a:round/>
            <a:headEnd/>
            <a:tailEnd/>
          </a:ln>
        </p:spPr>
      </p:cxnSp>
      <p:cxnSp>
        <p:nvCxnSpPr>
          <p:cNvPr id="6" name="Straight Connector 10"/>
          <p:cNvCxnSpPr>
            <a:cxnSpLocks noChangeShapeType="1"/>
          </p:cNvCxnSpPr>
          <p:nvPr userDrawn="1"/>
        </p:nvCxnSpPr>
        <p:spPr bwMode="auto">
          <a:xfrm rot="5400000">
            <a:off x="71438" y="3433763"/>
            <a:ext cx="3124200" cy="0"/>
          </a:xfrm>
          <a:prstGeom prst="line">
            <a:avLst/>
          </a:prstGeom>
          <a:noFill/>
          <a:ln w="57150" algn="ctr">
            <a:solidFill>
              <a:srgbClr val="FF9900"/>
            </a:solidFill>
            <a:round/>
            <a:headEnd/>
            <a:tailEnd/>
          </a:ln>
        </p:spPr>
      </p:cxnSp>
      <p:graphicFrame>
        <p:nvGraphicFramePr>
          <p:cNvPr id="7" name="Object 20"/>
          <p:cNvGraphicFramePr>
            <a:graphicFrameLocks noChangeAspect="1"/>
          </p:cNvGraphicFramePr>
          <p:nvPr/>
        </p:nvGraphicFramePr>
        <p:xfrm>
          <a:off x="7543800" y="2362200"/>
          <a:ext cx="1600200" cy="2071688"/>
        </p:xfrm>
        <a:graphic>
          <a:graphicData uri="http://schemas.openxmlformats.org/presentationml/2006/ole">
            <p:oleObj spid="_x0000_s47106" name="Image" r:id="rId3" imgW="1473016" imgH="2412698" progId="">
              <p:embed/>
            </p:oleObj>
          </a:graphicData>
        </a:graphic>
      </p:graphicFrame>
      <p:pic>
        <p:nvPicPr>
          <p:cNvPr id="8" name="Picture 21" descr="j0301252"/>
          <p:cNvPicPr>
            <a:picLocks noChangeAspect="1" noChangeArrowheads="1"/>
          </p:cNvPicPr>
          <p:nvPr userDrawn="1"/>
        </p:nvPicPr>
        <p:blipFill>
          <a:blip r:embed="rId4"/>
          <a:srcRect/>
          <a:stretch>
            <a:fillRect/>
          </a:stretch>
        </p:blipFill>
        <p:spPr bwMode="auto">
          <a:xfrm flipH="1">
            <a:off x="0" y="2362200"/>
            <a:ext cx="1600200" cy="2057400"/>
          </a:xfrm>
          <a:prstGeom prst="rect">
            <a:avLst/>
          </a:prstGeom>
          <a:noFill/>
          <a:ln w="9525">
            <a:noFill/>
            <a:miter lim="800000"/>
            <a:headEnd/>
            <a:tailEnd/>
          </a:ln>
        </p:spPr>
      </p:pic>
      <p:grpSp>
        <p:nvGrpSpPr>
          <p:cNvPr id="9" name="Group 28"/>
          <p:cNvGrpSpPr>
            <a:grpSpLocks/>
          </p:cNvGrpSpPr>
          <p:nvPr userDrawn="1"/>
        </p:nvGrpSpPr>
        <p:grpSpPr bwMode="auto">
          <a:xfrm>
            <a:off x="3890963" y="571500"/>
            <a:ext cx="1050925" cy="1050925"/>
            <a:chOff x="2451" y="360"/>
            <a:chExt cx="662" cy="662"/>
          </a:xfrm>
        </p:grpSpPr>
        <p:sp>
          <p:nvSpPr>
            <p:cNvPr id="11" name="Oval 10"/>
            <p:cNvSpPr>
              <a:spLocks noChangeArrowheads="1"/>
            </p:cNvSpPr>
            <p:nvPr userDrawn="1"/>
          </p:nvSpPr>
          <p:spPr bwMode="auto">
            <a:xfrm>
              <a:off x="2451" y="360"/>
              <a:ext cx="662" cy="662"/>
            </a:xfrm>
            <a:prstGeom prst="ellipse">
              <a:avLst/>
            </a:prstGeom>
            <a:noFill/>
            <a:ln w="38100">
              <a:solidFill>
                <a:srgbClr val="95D519"/>
              </a:solidFill>
              <a:round/>
              <a:headEnd/>
              <a:tailEnd/>
            </a:ln>
            <a:effectLst/>
          </p:spPr>
          <p:txBody>
            <a:bodyPr wrap="none" anchor="ctr"/>
            <a:lstStyle/>
            <a:p>
              <a:pPr>
                <a:defRPr/>
              </a:pPr>
              <a:endParaRPr lang="en-US" dirty="0"/>
            </a:p>
          </p:txBody>
        </p:sp>
        <p:sp>
          <p:nvSpPr>
            <p:cNvPr id="12" name="Oval 11"/>
            <p:cNvSpPr>
              <a:spLocks noChangeArrowheads="1"/>
            </p:cNvSpPr>
            <p:nvPr userDrawn="1"/>
          </p:nvSpPr>
          <p:spPr bwMode="auto">
            <a:xfrm>
              <a:off x="2667" y="750"/>
              <a:ext cx="230" cy="230"/>
            </a:xfrm>
            <a:prstGeom prst="ellipse">
              <a:avLst/>
            </a:prstGeom>
            <a:noFill/>
            <a:ln w="38100">
              <a:solidFill>
                <a:srgbClr val="F99F23"/>
              </a:solidFill>
              <a:round/>
              <a:headEnd/>
              <a:tailEnd/>
            </a:ln>
            <a:effectLst/>
          </p:spPr>
          <p:txBody>
            <a:bodyPr wrap="none" anchor="ctr"/>
            <a:lstStyle/>
            <a:p>
              <a:pPr>
                <a:defRPr/>
              </a:pPr>
              <a:endParaRPr lang="en-US" dirty="0"/>
            </a:p>
          </p:txBody>
        </p:sp>
      </p:grpSp>
      <p:sp>
        <p:nvSpPr>
          <p:cNvPr id="13" name="Rectangle 29"/>
          <p:cNvSpPr>
            <a:spLocks noChangeArrowheads="1"/>
          </p:cNvSpPr>
          <p:nvPr userDrawn="1"/>
        </p:nvSpPr>
        <p:spPr bwMode="auto">
          <a:xfrm>
            <a:off x="-2057400" y="1600200"/>
            <a:ext cx="1600200" cy="304800"/>
          </a:xfrm>
          <a:prstGeom prst="rect">
            <a:avLst/>
          </a:prstGeom>
          <a:solidFill>
            <a:schemeClr val="bg1"/>
          </a:solidFill>
          <a:ln w="25400" algn="ctr">
            <a:noFill/>
            <a:miter lim="800000"/>
            <a:headEnd/>
            <a:tailEnd/>
          </a:ln>
          <a:effectLst/>
        </p:spPr>
        <p:txBody>
          <a:bodyPr wrap="none" anchor="ctr"/>
          <a:lstStyle/>
          <a:p>
            <a:pPr>
              <a:defRPr/>
            </a:pPr>
            <a:r>
              <a:rPr lang="en-US" dirty="0"/>
              <a:t>Color Templates</a:t>
            </a:r>
          </a:p>
        </p:txBody>
      </p:sp>
      <p:sp>
        <p:nvSpPr>
          <p:cNvPr id="14" name="Rectangle 30"/>
          <p:cNvSpPr>
            <a:spLocks noChangeArrowheads="1"/>
          </p:cNvSpPr>
          <p:nvPr userDrawn="1"/>
        </p:nvSpPr>
        <p:spPr bwMode="auto">
          <a:xfrm>
            <a:off x="-2057400" y="1905000"/>
            <a:ext cx="1600200" cy="533400"/>
          </a:xfrm>
          <a:prstGeom prst="rect">
            <a:avLst/>
          </a:prstGeom>
          <a:solidFill>
            <a:srgbClr val="FDD9B1"/>
          </a:solidFill>
          <a:ln w="25400" algn="ctr">
            <a:noFill/>
            <a:miter lim="800000"/>
            <a:headEnd/>
            <a:tailEnd/>
          </a:ln>
          <a:effectLst/>
        </p:spPr>
        <p:txBody>
          <a:bodyPr wrap="none" anchor="ctr"/>
          <a:lstStyle/>
          <a:p>
            <a:pPr>
              <a:defRPr/>
            </a:pPr>
            <a:endParaRPr lang="en-US" dirty="0"/>
          </a:p>
        </p:txBody>
      </p:sp>
      <p:sp>
        <p:nvSpPr>
          <p:cNvPr id="15" name="Rectangle 31"/>
          <p:cNvSpPr>
            <a:spLocks noChangeArrowheads="1"/>
          </p:cNvSpPr>
          <p:nvPr userDrawn="1"/>
        </p:nvSpPr>
        <p:spPr bwMode="auto">
          <a:xfrm>
            <a:off x="-2057400" y="2438400"/>
            <a:ext cx="1600200" cy="533400"/>
          </a:xfrm>
          <a:prstGeom prst="rect">
            <a:avLst/>
          </a:prstGeom>
          <a:solidFill>
            <a:srgbClr val="95D519"/>
          </a:solidFill>
          <a:ln w="25400" algn="ctr">
            <a:noFill/>
            <a:miter lim="800000"/>
            <a:headEnd/>
            <a:tailEnd/>
          </a:ln>
          <a:effectLst/>
        </p:spPr>
        <p:txBody>
          <a:bodyPr wrap="none" anchor="ctr"/>
          <a:lstStyle/>
          <a:p>
            <a:pPr>
              <a:defRPr/>
            </a:pPr>
            <a:endParaRPr lang="en-US" dirty="0"/>
          </a:p>
        </p:txBody>
      </p:sp>
      <p:sp>
        <p:nvSpPr>
          <p:cNvPr id="16" name="Rectangle 32"/>
          <p:cNvSpPr>
            <a:spLocks noChangeArrowheads="1"/>
          </p:cNvSpPr>
          <p:nvPr userDrawn="1"/>
        </p:nvSpPr>
        <p:spPr bwMode="auto">
          <a:xfrm>
            <a:off x="-2057400" y="2971800"/>
            <a:ext cx="1600200" cy="533400"/>
          </a:xfrm>
          <a:prstGeom prst="rect">
            <a:avLst/>
          </a:prstGeom>
          <a:solidFill>
            <a:srgbClr val="8F992D"/>
          </a:solidFill>
          <a:ln w="25400" algn="ctr">
            <a:noFill/>
            <a:miter lim="800000"/>
            <a:headEnd/>
            <a:tailEnd/>
          </a:ln>
          <a:effectLst/>
        </p:spPr>
        <p:txBody>
          <a:bodyPr wrap="none" anchor="ctr"/>
          <a:lstStyle/>
          <a:p>
            <a:pPr>
              <a:defRPr/>
            </a:pPr>
            <a:endParaRPr lang="en-US" dirty="0"/>
          </a:p>
        </p:txBody>
      </p:sp>
      <p:sp>
        <p:nvSpPr>
          <p:cNvPr id="17" name="Rectangle 33"/>
          <p:cNvSpPr>
            <a:spLocks noChangeArrowheads="1"/>
          </p:cNvSpPr>
          <p:nvPr userDrawn="1"/>
        </p:nvSpPr>
        <p:spPr bwMode="auto">
          <a:xfrm>
            <a:off x="-2057400" y="3505200"/>
            <a:ext cx="1600200" cy="533400"/>
          </a:xfrm>
          <a:prstGeom prst="rect">
            <a:avLst/>
          </a:prstGeom>
          <a:solidFill>
            <a:srgbClr val="F99523"/>
          </a:solidFill>
          <a:ln w="25400" algn="ctr">
            <a:noFill/>
            <a:miter lim="800000"/>
            <a:headEnd/>
            <a:tailEnd/>
          </a:ln>
          <a:effectLst/>
        </p:spPr>
        <p:txBody>
          <a:bodyPr wrap="none" anchor="ctr"/>
          <a:lstStyle/>
          <a:p>
            <a:pPr>
              <a:defRPr/>
            </a:pPr>
            <a:endParaRPr lang="en-US" dirty="0"/>
          </a:p>
        </p:txBody>
      </p:sp>
      <p:sp>
        <p:nvSpPr>
          <p:cNvPr id="18" name="Rectangle 34"/>
          <p:cNvSpPr>
            <a:spLocks noChangeArrowheads="1"/>
          </p:cNvSpPr>
          <p:nvPr userDrawn="1"/>
        </p:nvSpPr>
        <p:spPr bwMode="auto">
          <a:xfrm>
            <a:off x="-2057400" y="4038600"/>
            <a:ext cx="1600200" cy="533400"/>
          </a:xfrm>
          <a:prstGeom prst="rect">
            <a:avLst/>
          </a:prstGeom>
          <a:solidFill>
            <a:srgbClr val="0051CC"/>
          </a:solidFill>
          <a:ln w="25400" algn="ctr">
            <a:noFill/>
            <a:miter lim="800000"/>
            <a:headEnd/>
            <a:tailEnd/>
          </a:ln>
          <a:effectLst/>
        </p:spPr>
        <p:txBody>
          <a:bodyPr wrap="none" anchor="ctr"/>
          <a:lstStyle/>
          <a:p>
            <a:pPr>
              <a:defRPr/>
            </a:pPr>
            <a:endParaRPr lang="en-US" dirty="0"/>
          </a:p>
        </p:txBody>
      </p:sp>
      <p:sp>
        <p:nvSpPr>
          <p:cNvPr id="19" name="Rectangle 35"/>
          <p:cNvSpPr>
            <a:spLocks noChangeArrowheads="1"/>
          </p:cNvSpPr>
          <p:nvPr userDrawn="1"/>
        </p:nvSpPr>
        <p:spPr bwMode="auto">
          <a:xfrm>
            <a:off x="-2057400" y="4572000"/>
            <a:ext cx="1600200" cy="533400"/>
          </a:xfrm>
          <a:prstGeom prst="rect">
            <a:avLst/>
          </a:prstGeom>
          <a:solidFill>
            <a:schemeClr val="folHlink"/>
          </a:solidFill>
          <a:ln w="25400" algn="ctr">
            <a:solidFill>
              <a:srgbClr val="8F992D"/>
            </a:solidFill>
            <a:miter lim="800000"/>
            <a:headEnd/>
            <a:tailEnd/>
          </a:ln>
          <a:effectLst/>
        </p:spPr>
        <p:txBody>
          <a:bodyPr wrap="none" anchor="ctr"/>
          <a:lstStyle/>
          <a:p>
            <a:pPr>
              <a:defRPr/>
            </a:pPr>
            <a:endParaRPr lang="en-US" dirty="0"/>
          </a:p>
        </p:txBody>
      </p:sp>
      <p:sp>
        <p:nvSpPr>
          <p:cNvPr id="20" name="Rectangle 36"/>
          <p:cNvSpPr>
            <a:spLocks noChangeArrowheads="1"/>
          </p:cNvSpPr>
          <p:nvPr userDrawn="1"/>
        </p:nvSpPr>
        <p:spPr bwMode="auto">
          <a:xfrm>
            <a:off x="-2057400" y="5105400"/>
            <a:ext cx="1600200" cy="533400"/>
          </a:xfrm>
          <a:prstGeom prst="rect">
            <a:avLst/>
          </a:prstGeom>
          <a:solidFill>
            <a:srgbClr val="E90505"/>
          </a:solidFill>
          <a:ln w="25400" algn="ctr">
            <a:noFill/>
            <a:miter lim="800000"/>
            <a:headEnd/>
            <a:tailEnd/>
          </a:ln>
          <a:effectLst/>
        </p:spPr>
        <p:txBody>
          <a:bodyPr wrap="none" anchor="ctr"/>
          <a:lstStyle/>
          <a:p>
            <a:pPr>
              <a:defRPr/>
            </a:pPr>
            <a:endParaRPr lang="en-US" dirty="0"/>
          </a:p>
        </p:txBody>
      </p:sp>
      <p:pic>
        <p:nvPicPr>
          <p:cNvPr id="21" name="Picture 3" descr="C:\Program Files\Microsoft Office\MEDIA\CAGCAT10\j0299125.wmf"/>
          <p:cNvPicPr>
            <a:picLocks noChangeAspect="1" noChangeArrowheads="1"/>
          </p:cNvPicPr>
          <p:nvPr userDrawn="1"/>
        </p:nvPicPr>
        <p:blipFill>
          <a:blip r:embed="rId5"/>
          <a:srcRect/>
          <a:stretch>
            <a:fillRect/>
          </a:stretch>
        </p:blipFill>
        <p:spPr bwMode="auto">
          <a:xfrm>
            <a:off x="4022725" y="2525713"/>
            <a:ext cx="1098550" cy="1806575"/>
          </a:xfrm>
          <a:prstGeom prst="rect">
            <a:avLst/>
          </a:prstGeom>
          <a:noFill/>
          <a:ln w="9525">
            <a:noFill/>
            <a:miter lim="800000"/>
            <a:headEnd/>
            <a:tailEnd/>
          </a:ln>
        </p:spPr>
      </p:pic>
      <p:sp>
        <p:nvSpPr>
          <p:cNvPr id="10" name="Text Placeholder 9"/>
          <p:cNvSpPr>
            <a:spLocks noGrp="1"/>
          </p:cNvSpPr>
          <p:nvPr>
            <p:ph type="body" sz="quarter" idx="10"/>
          </p:nvPr>
        </p:nvSpPr>
        <p:spPr>
          <a:xfrm>
            <a:off x="1705428" y="2391228"/>
            <a:ext cx="5715000" cy="1981200"/>
          </a:xfrm>
          <a:solidFill>
            <a:srgbClr val="EEF2F2"/>
          </a:solidFill>
          <a:ln w="28575">
            <a:noFill/>
            <a:miter lim="800000"/>
            <a:headEnd/>
            <a:tailEnd/>
          </a:ln>
        </p:spPr>
        <p:txBody>
          <a:bodyPr lIns="228600" rIns="274320" anchor="ctr" anchorCtr="1"/>
          <a:lstStyle>
            <a:lvl1pPr marL="0" indent="0" algn="ctr" rtl="0" fontAlgn="base">
              <a:spcBef>
                <a:spcPct val="0"/>
              </a:spcBef>
              <a:spcAft>
                <a:spcPct val="0"/>
              </a:spcAft>
              <a:buSzPct val="80000"/>
              <a:buFontTx/>
              <a:buNone/>
              <a:defRPr lang="en-US" sz="2800" b="1" kern="1200" dirty="0" smtClean="0">
                <a:solidFill>
                  <a:schemeClr val="tx2">
                    <a:lumMod val="75000"/>
                  </a:schemeClr>
                </a:solidFill>
                <a:latin typeface="Verdana" pitchFamily="34" charset="0"/>
                <a:ea typeface="+mn-ea"/>
                <a:cs typeface="Arial" charset="0"/>
              </a:defRPr>
            </a:lvl1pPr>
          </a:lstStyle>
          <a:p>
            <a:pPr lvl="0"/>
            <a:r>
              <a:rPr lang="en-US" dirty="0" smtClean="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extBox 5"/>
          <p:cNvSpPr txBox="1"/>
          <p:nvPr userDrawn="1"/>
        </p:nvSpPr>
        <p:spPr>
          <a:xfrm>
            <a:off x="8382000" y="6553200"/>
            <a:ext cx="457200" cy="246063"/>
          </a:xfrm>
          <a:prstGeom prst="rect">
            <a:avLst/>
          </a:prstGeom>
          <a:noFill/>
        </p:spPr>
        <p:txBody>
          <a:bodyPr>
            <a:spAutoFit/>
          </a:bodyPr>
          <a:lstStyle/>
          <a:p>
            <a:pPr algn="r">
              <a:defRPr/>
            </a:pPr>
            <a:fld id="{1472C124-0E51-447D-AFF8-08F7803A90E3}"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4400"/>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marL="1139825" indent="-225425">
              <a:tabLst>
                <a:tab pos="1139825" algn="l"/>
                <a:tab pos="2000250" algn="l"/>
              </a:tabLst>
              <a:defRPr sz="1800">
                <a:solidFill>
                  <a:schemeClr val="tx2">
                    <a:lumMod val="75000"/>
                  </a:schemeClr>
                </a:solidFill>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itle 1"/>
          <p:cNvSpPr>
            <a:spLocks noGrp="1"/>
          </p:cNvSpPr>
          <p:nvPr>
            <p:ph type="title"/>
          </p:nvPr>
        </p:nvSpPr>
        <p:spPr>
          <a:xfrm>
            <a:off x="457200" y="347472"/>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extBox 5"/>
          <p:cNvSpPr txBox="1"/>
          <p:nvPr userDrawn="1"/>
        </p:nvSpPr>
        <p:spPr>
          <a:xfrm>
            <a:off x="8382000" y="6553200"/>
            <a:ext cx="457200" cy="246063"/>
          </a:xfrm>
          <a:prstGeom prst="rect">
            <a:avLst/>
          </a:prstGeom>
          <a:noFill/>
        </p:spPr>
        <p:txBody>
          <a:bodyPr>
            <a:spAutoFit/>
          </a:bodyPr>
          <a:lstStyle/>
          <a:p>
            <a:pPr algn="r">
              <a:defRPr/>
            </a:pPr>
            <a:fld id="{2B00C601-6562-4980-AFA9-6587F945A9A9}"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10" name="Title 1"/>
          <p:cNvSpPr>
            <a:spLocks noGrp="1"/>
          </p:cNvSpPr>
          <p:nvPr>
            <p:ph type="title"/>
          </p:nvPr>
        </p:nvSpPr>
        <p:spPr>
          <a:xfrm>
            <a:off x="457200" y="347472"/>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1A833CE2-2961-45C4-8700-151241701DE3}"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without lesson">
    <p:spTree>
      <p:nvGrpSpPr>
        <p:cNvPr id="1" name=""/>
        <p:cNvGrpSpPr/>
        <p:nvPr/>
      </p:nvGrpSpPr>
      <p:grpSpPr>
        <a:xfrm>
          <a:off x="0" y="0"/>
          <a:ext cx="0" cy="0"/>
          <a:chOff x="0" y="0"/>
          <a:chExt cx="0" cy="0"/>
        </a:xfrm>
      </p:grpSpPr>
      <p:sp>
        <p:nvSpPr>
          <p:cNvPr id="3" name="TextBox 2"/>
          <p:cNvSpPr txBox="1"/>
          <p:nvPr userDrawn="1"/>
        </p:nvSpPr>
        <p:spPr>
          <a:xfrm>
            <a:off x="8382000" y="6553200"/>
            <a:ext cx="457200" cy="246063"/>
          </a:xfrm>
          <a:prstGeom prst="rect">
            <a:avLst/>
          </a:prstGeom>
          <a:noFill/>
        </p:spPr>
        <p:txBody>
          <a:bodyPr>
            <a:spAutoFit/>
          </a:bodyPr>
          <a:lstStyle/>
          <a:p>
            <a:pPr algn="r">
              <a:defRPr/>
            </a:pPr>
            <a:fld id="{ADB1BA72-3ED0-4223-B526-BB349C1073C5}"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9" name="Rectangle 5"/>
          <p:cNvSpPr>
            <a:spLocks noChangeArrowheads="1"/>
          </p:cNvSpPr>
          <p:nvPr userDrawn="1"/>
        </p:nvSpPr>
        <p:spPr bwMode="auto">
          <a:xfrm>
            <a:off x="0" y="0"/>
            <a:ext cx="9144000" cy="762000"/>
          </a:xfrm>
          <a:prstGeom prst="rect">
            <a:avLst/>
          </a:prstGeom>
          <a:solidFill>
            <a:srgbClr val="0B4E78"/>
          </a:solidFill>
          <a:ln w="9525">
            <a:noFill/>
            <a:miter lim="800000"/>
            <a:headEnd/>
            <a:tailEnd/>
          </a:ln>
          <a:effectLst/>
        </p:spPr>
        <p:txBody>
          <a:bodyPr wrap="none" anchor="ctr"/>
          <a:lstStyle/>
          <a:p>
            <a:pPr>
              <a:defRPr/>
            </a:pPr>
            <a:endParaRPr lang="en-US" dirty="0"/>
          </a:p>
        </p:txBody>
      </p:sp>
      <p:sp>
        <p:nvSpPr>
          <p:cNvPr id="3075" name="Title Placeholder 1"/>
          <p:cNvSpPr>
            <a:spLocks noGrp="1"/>
          </p:cNvSpPr>
          <p:nvPr>
            <p:ph type="title"/>
          </p:nvPr>
        </p:nvSpPr>
        <p:spPr bwMode="auto">
          <a:xfrm>
            <a:off x="457200" y="346075"/>
            <a:ext cx="8229600" cy="3841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6" name="Text Placeholder 2"/>
          <p:cNvSpPr>
            <a:spLocks noGrp="1"/>
          </p:cNvSpPr>
          <p:nvPr>
            <p:ph type="body" idx="1"/>
          </p:nvPr>
        </p:nvSpPr>
        <p:spPr bwMode="auto">
          <a:xfrm>
            <a:off x="457200" y="912813"/>
            <a:ext cx="8335963" cy="54086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First level</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1" name="Rectangle 7"/>
          <p:cNvSpPr>
            <a:spLocks noChangeArrowheads="1"/>
          </p:cNvSpPr>
          <p:nvPr userDrawn="1"/>
        </p:nvSpPr>
        <p:spPr bwMode="auto">
          <a:xfrm>
            <a:off x="-2057400" y="1600200"/>
            <a:ext cx="1600200" cy="304800"/>
          </a:xfrm>
          <a:prstGeom prst="rect">
            <a:avLst/>
          </a:prstGeom>
          <a:solidFill>
            <a:schemeClr val="bg1"/>
          </a:solidFill>
          <a:ln w="25400" algn="ctr">
            <a:noFill/>
            <a:miter lim="800000"/>
            <a:headEnd/>
            <a:tailEnd/>
          </a:ln>
          <a:effectLst/>
        </p:spPr>
        <p:txBody>
          <a:bodyPr wrap="none" anchor="ctr"/>
          <a:lstStyle/>
          <a:p>
            <a:pPr>
              <a:defRPr/>
            </a:pPr>
            <a:r>
              <a:rPr lang="en-US" dirty="0"/>
              <a:t>Color Templates</a:t>
            </a:r>
          </a:p>
        </p:txBody>
      </p:sp>
      <p:sp>
        <p:nvSpPr>
          <p:cNvPr id="1032" name="Rectangle 8"/>
          <p:cNvSpPr>
            <a:spLocks noChangeArrowheads="1"/>
          </p:cNvSpPr>
          <p:nvPr userDrawn="1"/>
        </p:nvSpPr>
        <p:spPr bwMode="auto">
          <a:xfrm>
            <a:off x="-2057400" y="1905000"/>
            <a:ext cx="1600200" cy="533400"/>
          </a:xfrm>
          <a:prstGeom prst="rect">
            <a:avLst/>
          </a:prstGeom>
          <a:solidFill>
            <a:srgbClr val="FDD9B1"/>
          </a:solidFill>
          <a:ln w="25400" algn="ctr">
            <a:noFill/>
            <a:miter lim="800000"/>
            <a:headEnd/>
            <a:tailEnd/>
          </a:ln>
          <a:effectLst/>
        </p:spPr>
        <p:txBody>
          <a:bodyPr wrap="none" anchor="ctr"/>
          <a:lstStyle/>
          <a:p>
            <a:pPr>
              <a:defRPr/>
            </a:pPr>
            <a:endParaRPr lang="en-US" dirty="0"/>
          </a:p>
        </p:txBody>
      </p:sp>
      <p:sp>
        <p:nvSpPr>
          <p:cNvPr id="1033" name="Rectangle 9"/>
          <p:cNvSpPr>
            <a:spLocks noChangeArrowheads="1"/>
          </p:cNvSpPr>
          <p:nvPr userDrawn="1"/>
        </p:nvSpPr>
        <p:spPr bwMode="auto">
          <a:xfrm>
            <a:off x="-2057400" y="2438400"/>
            <a:ext cx="1600200" cy="533400"/>
          </a:xfrm>
          <a:prstGeom prst="rect">
            <a:avLst/>
          </a:prstGeom>
          <a:solidFill>
            <a:srgbClr val="95D519"/>
          </a:solidFill>
          <a:ln w="25400" algn="ctr">
            <a:noFill/>
            <a:miter lim="800000"/>
            <a:headEnd/>
            <a:tailEnd/>
          </a:ln>
          <a:effectLst/>
        </p:spPr>
        <p:txBody>
          <a:bodyPr wrap="none" anchor="ctr"/>
          <a:lstStyle/>
          <a:p>
            <a:pPr>
              <a:defRPr/>
            </a:pPr>
            <a:endParaRPr lang="en-US" dirty="0"/>
          </a:p>
        </p:txBody>
      </p:sp>
      <p:sp>
        <p:nvSpPr>
          <p:cNvPr id="1034" name="Rectangle 10"/>
          <p:cNvSpPr>
            <a:spLocks noChangeArrowheads="1"/>
          </p:cNvSpPr>
          <p:nvPr userDrawn="1"/>
        </p:nvSpPr>
        <p:spPr bwMode="auto">
          <a:xfrm>
            <a:off x="-2057400" y="2971800"/>
            <a:ext cx="1600200" cy="533400"/>
          </a:xfrm>
          <a:prstGeom prst="rect">
            <a:avLst/>
          </a:prstGeom>
          <a:solidFill>
            <a:srgbClr val="8F992D"/>
          </a:solidFill>
          <a:ln w="25400" algn="ctr">
            <a:noFill/>
            <a:miter lim="800000"/>
            <a:headEnd/>
            <a:tailEnd/>
          </a:ln>
          <a:effectLst/>
        </p:spPr>
        <p:txBody>
          <a:bodyPr wrap="none" anchor="ctr"/>
          <a:lstStyle/>
          <a:p>
            <a:pPr>
              <a:defRPr/>
            </a:pPr>
            <a:endParaRPr lang="en-US" dirty="0"/>
          </a:p>
        </p:txBody>
      </p:sp>
      <p:sp>
        <p:nvSpPr>
          <p:cNvPr id="1035" name="Rectangle 11"/>
          <p:cNvSpPr>
            <a:spLocks noChangeArrowheads="1"/>
          </p:cNvSpPr>
          <p:nvPr userDrawn="1"/>
        </p:nvSpPr>
        <p:spPr bwMode="auto">
          <a:xfrm>
            <a:off x="-2057400" y="3505200"/>
            <a:ext cx="1600200" cy="533400"/>
          </a:xfrm>
          <a:prstGeom prst="rect">
            <a:avLst/>
          </a:prstGeom>
          <a:solidFill>
            <a:srgbClr val="F99523"/>
          </a:solidFill>
          <a:ln w="25400" algn="ctr">
            <a:noFill/>
            <a:miter lim="800000"/>
            <a:headEnd/>
            <a:tailEnd/>
          </a:ln>
          <a:effectLst/>
        </p:spPr>
        <p:txBody>
          <a:bodyPr wrap="none" anchor="ctr"/>
          <a:lstStyle/>
          <a:p>
            <a:pPr>
              <a:defRPr/>
            </a:pPr>
            <a:endParaRPr lang="en-US" dirty="0"/>
          </a:p>
        </p:txBody>
      </p:sp>
      <p:sp>
        <p:nvSpPr>
          <p:cNvPr id="1036" name="Rectangle 12"/>
          <p:cNvSpPr>
            <a:spLocks noChangeArrowheads="1"/>
          </p:cNvSpPr>
          <p:nvPr userDrawn="1"/>
        </p:nvSpPr>
        <p:spPr bwMode="auto">
          <a:xfrm>
            <a:off x="-2057400" y="4038600"/>
            <a:ext cx="1600200" cy="533400"/>
          </a:xfrm>
          <a:prstGeom prst="rect">
            <a:avLst/>
          </a:prstGeom>
          <a:solidFill>
            <a:srgbClr val="0051CC"/>
          </a:solidFill>
          <a:ln w="25400" algn="ctr">
            <a:noFill/>
            <a:miter lim="800000"/>
            <a:headEnd/>
            <a:tailEnd/>
          </a:ln>
          <a:effectLst/>
        </p:spPr>
        <p:txBody>
          <a:bodyPr wrap="none" anchor="ctr"/>
          <a:lstStyle/>
          <a:p>
            <a:pPr>
              <a:defRPr/>
            </a:pPr>
            <a:endParaRPr lang="en-US" dirty="0"/>
          </a:p>
        </p:txBody>
      </p:sp>
      <p:sp>
        <p:nvSpPr>
          <p:cNvPr id="1037" name="Rectangle 13"/>
          <p:cNvSpPr>
            <a:spLocks noChangeArrowheads="1"/>
          </p:cNvSpPr>
          <p:nvPr userDrawn="1"/>
        </p:nvSpPr>
        <p:spPr bwMode="auto">
          <a:xfrm>
            <a:off x="-2057400" y="4572000"/>
            <a:ext cx="1600200" cy="533400"/>
          </a:xfrm>
          <a:prstGeom prst="rect">
            <a:avLst/>
          </a:prstGeom>
          <a:solidFill>
            <a:schemeClr val="folHlink"/>
          </a:solidFill>
          <a:ln w="25400" algn="ctr">
            <a:solidFill>
              <a:srgbClr val="8F992D"/>
            </a:solidFill>
            <a:miter lim="800000"/>
            <a:headEnd/>
            <a:tailEnd/>
          </a:ln>
          <a:effectLst/>
        </p:spPr>
        <p:txBody>
          <a:bodyPr wrap="none" anchor="ctr"/>
          <a:lstStyle/>
          <a:p>
            <a:pPr>
              <a:defRPr/>
            </a:pPr>
            <a:endParaRPr lang="en-US" dirty="0"/>
          </a:p>
        </p:txBody>
      </p:sp>
      <p:sp>
        <p:nvSpPr>
          <p:cNvPr id="1038" name="Rectangle 14"/>
          <p:cNvSpPr>
            <a:spLocks noChangeArrowheads="1"/>
          </p:cNvSpPr>
          <p:nvPr userDrawn="1"/>
        </p:nvSpPr>
        <p:spPr bwMode="auto">
          <a:xfrm>
            <a:off x="-2057400" y="5105400"/>
            <a:ext cx="1600200" cy="533400"/>
          </a:xfrm>
          <a:prstGeom prst="rect">
            <a:avLst/>
          </a:prstGeom>
          <a:solidFill>
            <a:srgbClr val="E90505"/>
          </a:solidFill>
          <a:ln w="25400" algn="ctr">
            <a:noFill/>
            <a:miter lim="800000"/>
            <a:headEnd/>
            <a:tailEnd/>
          </a:ln>
          <a:effectLst/>
        </p:spPr>
        <p:txBody>
          <a:bodyPr wrap="none" anchor="ct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92084" r:id="rId1"/>
    <p:sldLayoutId id="2147492085" r:id="rId2"/>
    <p:sldLayoutId id="2147492086" r:id="rId3"/>
    <p:sldLayoutId id="2147492087" r:id="rId4"/>
    <p:sldLayoutId id="2147492088" r:id="rId5"/>
    <p:sldLayoutId id="2147492089" r:id="rId6"/>
  </p:sldLayoutIdLst>
  <p:hf sldNum="0" hdr="0" ftr="0" dt="0"/>
  <p:txStyles>
    <p:titleStyle>
      <a:lvl1pPr algn="l" rtl="0" eaLnBrk="0" fontAlgn="base" hangingPunct="0">
        <a:spcBef>
          <a:spcPct val="0"/>
        </a:spcBef>
        <a:spcAft>
          <a:spcPct val="0"/>
        </a:spcAft>
        <a:defRPr sz="2200" b="1" kern="1200">
          <a:solidFill>
            <a:schemeClr val="tx1"/>
          </a:solidFill>
          <a:latin typeface="Verdana" pitchFamily="34" charset="0"/>
          <a:ea typeface="Verdana" pitchFamily="34" charset="0"/>
          <a:cs typeface="Verdana" pitchFamily="34" charset="0"/>
        </a:defRPr>
      </a:lvl1pPr>
      <a:lvl2pPr algn="l" rtl="0" eaLnBrk="0" fontAlgn="base" hangingPunct="0">
        <a:spcBef>
          <a:spcPct val="0"/>
        </a:spcBef>
        <a:spcAft>
          <a:spcPct val="0"/>
        </a:spcAft>
        <a:defRPr sz="2200" b="1">
          <a:solidFill>
            <a:schemeClr val="tx1"/>
          </a:solidFill>
          <a:latin typeface="Verdana" pitchFamily="34" charset="0"/>
          <a:ea typeface="Verdana" pitchFamily="34" charset="0"/>
          <a:cs typeface="Verdana" pitchFamily="34" charset="0"/>
        </a:defRPr>
      </a:lvl2pPr>
      <a:lvl3pPr algn="l" rtl="0" eaLnBrk="0" fontAlgn="base" hangingPunct="0">
        <a:spcBef>
          <a:spcPct val="0"/>
        </a:spcBef>
        <a:spcAft>
          <a:spcPct val="0"/>
        </a:spcAft>
        <a:defRPr sz="2200" b="1">
          <a:solidFill>
            <a:schemeClr val="tx1"/>
          </a:solidFill>
          <a:latin typeface="Verdana" pitchFamily="34" charset="0"/>
          <a:ea typeface="Verdana" pitchFamily="34" charset="0"/>
          <a:cs typeface="Verdana" pitchFamily="34" charset="0"/>
        </a:defRPr>
      </a:lvl3pPr>
      <a:lvl4pPr algn="l" rtl="0" eaLnBrk="0" fontAlgn="base" hangingPunct="0">
        <a:spcBef>
          <a:spcPct val="0"/>
        </a:spcBef>
        <a:spcAft>
          <a:spcPct val="0"/>
        </a:spcAft>
        <a:defRPr sz="2200" b="1">
          <a:solidFill>
            <a:schemeClr val="tx1"/>
          </a:solidFill>
          <a:latin typeface="Verdana" pitchFamily="34" charset="0"/>
          <a:ea typeface="Verdana" pitchFamily="34" charset="0"/>
          <a:cs typeface="Verdana" pitchFamily="34" charset="0"/>
        </a:defRPr>
      </a:lvl4pPr>
      <a:lvl5pPr algn="l" rtl="0" eaLnBrk="0" fontAlgn="base" hangingPunct="0">
        <a:spcBef>
          <a:spcPct val="0"/>
        </a:spcBef>
        <a:spcAft>
          <a:spcPct val="0"/>
        </a:spcAft>
        <a:defRPr sz="2200" b="1">
          <a:solidFill>
            <a:schemeClr val="tx1"/>
          </a:solidFill>
          <a:latin typeface="Verdana" pitchFamily="34" charset="0"/>
          <a:ea typeface="Verdana" pitchFamily="34" charset="0"/>
          <a:cs typeface="Verdana" pitchFamily="34" charset="0"/>
        </a:defRPr>
      </a:lvl5pPr>
      <a:lvl6pPr marL="457200" algn="l" rtl="0" fontAlgn="base">
        <a:spcBef>
          <a:spcPct val="0"/>
        </a:spcBef>
        <a:spcAft>
          <a:spcPct val="0"/>
        </a:spcAft>
        <a:defRPr sz="2200" b="1">
          <a:solidFill>
            <a:schemeClr val="tx1"/>
          </a:solidFill>
          <a:latin typeface="Verdana" pitchFamily="34" charset="0"/>
          <a:ea typeface="Verdana" pitchFamily="34" charset="0"/>
          <a:cs typeface="Verdana" pitchFamily="34" charset="0"/>
        </a:defRPr>
      </a:lvl6pPr>
      <a:lvl7pPr marL="914400" algn="l" rtl="0" fontAlgn="base">
        <a:spcBef>
          <a:spcPct val="0"/>
        </a:spcBef>
        <a:spcAft>
          <a:spcPct val="0"/>
        </a:spcAft>
        <a:defRPr sz="2200" b="1">
          <a:solidFill>
            <a:schemeClr val="tx1"/>
          </a:solidFill>
          <a:latin typeface="Verdana" pitchFamily="34" charset="0"/>
          <a:ea typeface="Verdana" pitchFamily="34" charset="0"/>
          <a:cs typeface="Verdana" pitchFamily="34" charset="0"/>
        </a:defRPr>
      </a:lvl7pPr>
      <a:lvl8pPr marL="1371600" algn="l" rtl="0" fontAlgn="base">
        <a:spcBef>
          <a:spcPct val="0"/>
        </a:spcBef>
        <a:spcAft>
          <a:spcPct val="0"/>
        </a:spcAft>
        <a:defRPr sz="2200" b="1">
          <a:solidFill>
            <a:schemeClr val="tx1"/>
          </a:solidFill>
          <a:latin typeface="Verdana" pitchFamily="34" charset="0"/>
          <a:ea typeface="Verdana" pitchFamily="34" charset="0"/>
          <a:cs typeface="Verdana" pitchFamily="34" charset="0"/>
        </a:defRPr>
      </a:lvl8pPr>
      <a:lvl9pPr marL="1828800" algn="l" rtl="0" fontAlgn="base">
        <a:spcBef>
          <a:spcPct val="0"/>
        </a:spcBef>
        <a:spcAft>
          <a:spcPct val="0"/>
        </a:spcAft>
        <a:defRPr sz="2200" b="1">
          <a:solidFill>
            <a:schemeClr val="tx1"/>
          </a:solidFill>
          <a:latin typeface="Verdana" pitchFamily="34" charset="0"/>
          <a:ea typeface="Verdana" pitchFamily="34" charset="0"/>
          <a:cs typeface="Verdana" pitchFamily="34" charset="0"/>
        </a:defRPr>
      </a:lvl9pPr>
    </p:titleStyle>
    <p:bodyStyle>
      <a:lvl1pPr marL="233363" indent="-233363" algn="l" rtl="0" eaLnBrk="0" fontAlgn="base" hangingPunct="0">
        <a:spcBef>
          <a:spcPct val="20000"/>
        </a:spcBef>
        <a:spcAft>
          <a:spcPct val="0"/>
        </a:spcAft>
        <a:buFont typeface="Verdana" pitchFamily="34" charset="0"/>
        <a:buChar char="•"/>
        <a:tabLst>
          <a:tab pos="1085850" algn="l"/>
          <a:tab pos="2000250" algn="l"/>
        </a:tabLst>
        <a:defRPr sz="3200" kern="1200">
          <a:solidFill>
            <a:schemeClr val="tx1"/>
          </a:solidFill>
          <a:latin typeface="Verdana" pitchFamily="34" charset="0"/>
          <a:ea typeface="Verdana" pitchFamily="34" charset="0"/>
          <a:cs typeface="Verdana" pitchFamily="34" charset="0"/>
        </a:defRPr>
      </a:lvl1pPr>
      <a:lvl2pPr marL="682625" indent="-225425" algn="l" rtl="0" eaLnBrk="0" fontAlgn="base" hangingPunct="0">
        <a:spcBef>
          <a:spcPct val="20000"/>
        </a:spcBef>
        <a:spcAft>
          <a:spcPct val="0"/>
        </a:spcAft>
        <a:buFont typeface="Arial" charset="0"/>
        <a:buChar char="–"/>
        <a:tabLst>
          <a:tab pos="1085850" algn="l"/>
          <a:tab pos="2000250" algn="l"/>
        </a:tabLst>
        <a:defRPr sz="1600" kern="1200">
          <a:solidFill>
            <a:schemeClr val="tx1"/>
          </a:solidFill>
          <a:latin typeface="Verdana" pitchFamily="34" charset="0"/>
          <a:ea typeface="Verdana" pitchFamily="34" charset="0"/>
          <a:cs typeface="Verdana" pitchFamily="34" charset="0"/>
        </a:defRPr>
      </a:lvl2pPr>
      <a:lvl3pPr marL="1085850" indent="-171450" algn="l" rtl="0" eaLnBrk="0" fontAlgn="base" hangingPunct="0">
        <a:spcBef>
          <a:spcPct val="20000"/>
        </a:spcBef>
        <a:spcAft>
          <a:spcPct val="0"/>
        </a:spcAft>
        <a:buFont typeface="Wingdings" pitchFamily="2" charset="2"/>
        <a:buChar char=""/>
        <a:tabLst>
          <a:tab pos="1085850" algn="l"/>
          <a:tab pos="2000250" algn="l"/>
        </a:tabLst>
        <a:defRPr lang="en-US" sz="1400" kern="1200" dirty="0">
          <a:solidFill>
            <a:schemeClr val="tx1"/>
          </a:solidFill>
          <a:latin typeface="Verdana" pitchFamily="34" charset="0"/>
          <a:ea typeface="Verdana" pitchFamily="34" charset="0"/>
          <a:cs typeface="Verdana" pitchFamily="34" charset="0"/>
        </a:defRPr>
      </a:lvl3pPr>
      <a:lvl4pPr marL="1595438" indent="-228600" algn="l" rtl="0" eaLnBrk="0" fontAlgn="base" hangingPunct="0">
        <a:spcBef>
          <a:spcPct val="20000"/>
        </a:spcBef>
        <a:spcAft>
          <a:spcPct val="0"/>
        </a:spcAft>
        <a:buFont typeface="Arial" charset="0"/>
        <a:buChar char="–"/>
        <a:tabLst>
          <a:tab pos="1085850" algn="l"/>
          <a:tab pos="2000250" algn="l"/>
        </a:tabLst>
        <a:defRPr sz="1200" kern="1200">
          <a:solidFill>
            <a:schemeClr val="tx1"/>
          </a:solidFill>
          <a:latin typeface="Verdana" pitchFamily="34" charset="0"/>
          <a:ea typeface="Verdana" pitchFamily="34" charset="0"/>
          <a:cs typeface="Verdana" pitchFamily="34" charset="0"/>
        </a:defRPr>
      </a:lvl4pPr>
      <a:lvl5pPr marL="2057400" indent="-228600" algn="l" rtl="0" eaLnBrk="0" fontAlgn="base" hangingPunct="0">
        <a:spcBef>
          <a:spcPct val="20000"/>
        </a:spcBef>
        <a:spcAft>
          <a:spcPct val="0"/>
        </a:spcAft>
        <a:buFont typeface="Wingdings" pitchFamily="2" charset="2"/>
        <a:buChar char="§"/>
        <a:tabLst>
          <a:tab pos="1085850" algn="l"/>
          <a:tab pos="2000250" algn="l"/>
        </a:tabLst>
        <a:defRPr sz="10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 Id="rId5" Type="http://schemas.openxmlformats.org/officeDocument/2006/relationships/image" Target="../media/image28.png"/><Relationship Id="rId4" Type="http://schemas.openxmlformats.org/officeDocument/2006/relationships/image" Target="../media/image27.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png"/><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P_159"/>
          <p:cNvSpPr txBox="1">
            <a:spLocks noChangeArrowheads="1"/>
          </p:cNvSpPr>
          <p:nvPr/>
        </p:nvSpPr>
        <p:spPr bwMode="auto">
          <a:xfrm>
            <a:off x="436426" y="1450749"/>
            <a:ext cx="8432800" cy="2389187"/>
          </a:xfrm>
          <a:prstGeom prst="rect">
            <a:avLst/>
          </a:prstGeom>
          <a:solidFill>
            <a:srgbClr val="0B4E78"/>
          </a:solidFill>
          <a:ln w="9525" algn="ctr">
            <a:noFill/>
            <a:miter lim="800000"/>
            <a:headEnd/>
            <a:tailEnd/>
          </a:ln>
        </p:spPr>
        <p:txBody>
          <a:bodyPr anchor="ctr"/>
          <a:lstStyle/>
          <a:p>
            <a:pPr>
              <a:buClr>
                <a:schemeClr val="tx2"/>
              </a:buClr>
              <a:buSzPct val="85000"/>
              <a:buFont typeface="Wingdings" pitchFamily="2" charset="2"/>
              <a:buNone/>
              <a:defRPr/>
            </a:pPr>
            <a:endParaRPr lang="en-US" sz="1600" dirty="0">
              <a:solidFill>
                <a:srgbClr val="F6882E"/>
              </a:solidFill>
            </a:endParaRPr>
          </a:p>
          <a:p>
            <a:pPr>
              <a:buClr>
                <a:schemeClr val="tx2"/>
              </a:buClr>
              <a:buSzPct val="85000"/>
              <a:buFont typeface="Wingdings" pitchFamily="2" charset="2"/>
              <a:buNone/>
              <a:defRPr/>
            </a:pPr>
            <a:r>
              <a:rPr lang="en-IN" sz="4000" dirty="0" smtClean="0">
                <a:solidFill>
                  <a:schemeClr val="bg1"/>
                </a:solidFill>
              </a:rPr>
              <a:t>Session 04 :</a:t>
            </a:r>
            <a:r>
              <a:rPr lang="en-US" sz="4000" dirty="0" smtClean="0">
                <a:solidFill>
                  <a:schemeClr val="bg1"/>
                </a:solidFill>
                <a:ea typeface="MS Gothic" charset="-128"/>
              </a:rPr>
              <a:t> Android Environment Emulator</a:t>
            </a:r>
          </a:p>
          <a:p>
            <a:pPr>
              <a:buClr>
                <a:schemeClr val="tx2"/>
              </a:buClr>
              <a:buSzPct val="85000"/>
              <a:defRPr/>
            </a:pPr>
            <a:r>
              <a:rPr lang="en-IN" sz="4000" smtClean="0">
                <a:solidFill>
                  <a:schemeClr val="bg1"/>
                </a:solidFill>
              </a:rPr>
              <a:t>Module </a:t>
            </a:r>
            <a:r>
              <a:rPr lang="en-IN" sz="4000" smtClean="0">
                <a:solidFill>
                  <a:schemeClr val="bg1"/>
                </a:solidFill>
              </a:rPr>
              <a:t>4.3 </a:t>
            </a:r>
            <a:r>
              <a:rPr lang="en-IN" sz="4000" dirty="0" smtClean="0">
                <a:solidFill>
                  <a:schemeClr val="bg1"/>
                </a:solidFill>
              </a:rPr>
              <a:t>: Android</a:t>
            </a:r>
            <a:endParaRPr lang="en-US" sz="4000"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46120" y="885825"/>
            <a:ext cx="26517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Emulator</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Environment Emulator</a:t>
            </a:r>
            <a:endParaRPr lang="en-US" dirty="0" smtClean="0">
              <a:solidFill>
                <a:srgbClr val="3B4A1E"/>
              </a:solidFill>
              <a:ea typeface="SimSun" pitchFamily="2" charset="-122"/>
            </a:endParaRPr>
          </a:p>
        </p:txBody>
      </p:sp>
      <p:sp>
        <p:nvSpPr>
          <p:cNvPr id="6" name="Rectangle 3"/>
          <p:cNvSpPr>
            <a:spLocks noChangeArrowheads="1"/>
          </p:cNvSpPr>
          <p:nvPr/>
        </p:nvSpPr>
        <p:spPr bwMode="gray">
          <a:xfrm>
            <a:off x="822960" y="1455598"/>
            <a:ext cx="749808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dirty="0" smtClean="0"/>
              <a:t>Features –</a:t>
            </a:r>
            <a:r>
              <a:rPr lang="en-US" sz="2000" b="0" dirty="0" smtClean="0"/>
              <a:t> Emulating First Generation Android Phones</a:t>
            </a:r>
          </a:p>
        </p:txBody>
      </p:sp>
      <p:sp>
        <p:nvSpPr>
          <p:cNvPr id="7" name="Rectangle 3"/>
          <p:cNvSpPr>
            <a:spLocks noChangeArrowheads="1"/>
          </p:cNvSpPr>
          <p:nvPr/>
        </p:nvSpPr>
        <p:spPr bwMode="gray">
          <a:xfrm>
            <a:off x="261257" y="2239370"/>
            <a:ext cx="8412480" cy="82296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The Android emulator supports many hardware features likely to be found on mobile devices (such as the </a:t>
            </a:r>
            <a:r>
              <a:rPr lang="en-US" sz="2000" b="0" dirty="0" err="1" smtClean="0"/>
              <a:t>HTC-G1</a:t>
            </a:r>
            <a:r>
              <a:rPr lang="en-US" sz="2000" b="0" dirty="0" smtClean="0"/>
              <a:t>), including:</a:t>
            </a:r>
          </a:p>
        </p:txBody>
      </p:sp>
      <p:grpSp>
        <p:nvGrpSpPr>
          <p:cNvPr id="8" name="Group 5"/>
          <p:cNvGrpSpPr/>
          <p:nvPr/>
        </p:nvGrpSpPr>
        <p:grpSpPr>
          <a:xfrm>
            <a:off x="457857" y="3333496"/>
            <a:ext cx="8229600" cy="822960"/>
            <a:chOff x="1066803" y="1711184"/>
            <a:chExt cx="7038111" cy="914921"/>
          </a:xfrm>
        </p:grpSpPr>
        <p:sp>
          <p:nvSpPr>
            <p:cNvPr id="9" name="Rectangle 8"/>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latin typeface="+mj-lt"/>
                  <a:cs typeface="Courier New" pitchFamily="49" charset="0"/>
                </a:rPr>
                <a:t>An </a:t>
              </a:r>
              <a:r>
                <a:rPr lang="en-US" sz="2000" b="0" dirty="0" err="1" smtClean="0">
                  <a:solidFill>
                    <a:srgbClr val="000000"/>
                  </a:solidFill>
                  <a:latin typeface="+mj-lt"/>
                  <a:cs typeface="Courier New" pitchFamily="49" charset="0"/>
                </a:rPr>
                <a:t>ARMv5</a:t>
              </a:r>
              <a:r>
                <a:rPr lang="en-US" sz="2000" b="0" dirty="0" smtClean="0">
                  <a:solidFill>
                    <a:srgbClr val="000000"/>
                  </a:solidFill>
                  <a:latin typeface="+mj-lt"/>
                  <a:cs typeface="Courier New" pitchFamily="49" charset="0"/>
                </a:rPr>
                <a:t> CPU and the corresponding memory-management unit (</a:t>
              </a:r>
              <a:r>
                <a:rPr lang="en-US" sz="2000" b="0" dirty="0" err="1" smtClean="0">
                  <a:solidFill>
                    <a:srgbClr val="000000"/>
                  </a:solidFill>
                  <a:latin typeface="+mj-lt"/>
                  <a:cs typeface="Courier New" pitchFamily="49" charset="0"/>
                </a:rPr>
                <a:t>MMU</a:t>
              </a:r>
              <a:r>
                <a:rPr lang="en-US" sz="2000" b="0" dirty="0" smtClean="0">
                  <a:solidFill>
                    <a:srgbClr val="000000"/>
                  </a:solidFill>
                  <a:latin typeface="+mj-lt"/>
                  <a:cs typeface="Courier New" pitchFamily="49" charset="0"/>
                </a:rPr>
                <a:t>)</a:t>
              </a:r>
            </a:p>
          </p:txBody>
        </p:sp>
        <p:sp>
          <p:nvSpPr>
            <p:cNvPr id="10" name="Isosceles Triangle 9"/>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11" name="Group 5"/>
          <p:cNvGrpSpPr/>
          <p:nvPr/>
        </p:nvGrpSpPr>
        <p:grpSpPr>
          <a:xfrm>
            <a:off x="457857" y="4356755"/>
            <a:ext cx="8229600" cy="822960"/>
            <a:chOff x="1066803" y="1711184"/>
            <a:chExt cx="7038111" cy="914921"/>
          </a:xfrm>
        </p:grpSpPr>
        <p:sp>
          <p:nvSpPr>
            <p:cNvPr id="12" name="Rectangle 11"/>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latin typeface="+mj-lt"/>
                  <a:cs typeface="Courier New" pitchFamily="49" charset="0"/>
                </a:rPr>
                <a:t>A 16-bit LCD display (mimicking 360 x 480 pixels)</a:t>
              </a:r>
            </a:p>
          </p:txBody>
        </p:sp>
        <p:sp>
          <p:nvSpPr>
            <p:cNvPr id="14" name="Isosceles Triangle 13"/>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15" name="Group 5"/>
          <p:cNvGrpSpPr/>
          <p:nvPr/>
        </p:nvGrpSpPr>
        <p:grpSpPr>
          <a:xfrm>
            <a:off x="457857" y="5380015"/>
            <a:ext cx="8229600" cy="822960"/>
            <a:chOff x="1066803" y="1711184"/>
            <a:chExt cx="7038111" cy="914921"/>
          </a:xfrm>
        </p:grpSpPr>
        <p:sp>
          <p:nvSpPr>
            <p:cNvPr id="16" name="Rectangle 15"/>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latin typeface="+mj-lt"/>
                  <a:cs typeface="Courier New" pitchFamily="49" charset="0"/>
                </a:rPr>
                <a:t>One or more keyboards (a Qwerty-based keyboard and associated </a:t>
              </a:r>
              <a:r>
                <a:rPr lang="en-US" sz="2000" b="0" dirty="0" err="1" smtClean="0">
                  <a:solidFill>
                    <a:srgbClr val="000000"/>
                  </a:solidFill>
                  <a:latin typeface="+mj-lt"/>
                  <a:cs typeface="Courier New" pitchFamily="49" charset="0"/>
                </a:rPr>
                <a:t>Dpad</a:t>
              </a:r>
              <a:r>
                <a:rPr lang="en-US" sz="2000" b="0" dirty="0" smtClean="0">
                  <a:solidFill>
                    <a:srgbClr val="000000"/>
                  </a:solidFill>
                  <a:latin typeface="+mj-lt"/>
                  <a:cs typeface="Courier New" pitchFamily="49" charset="0"/>
                </a:rPr>
                <a:t>/Phone buttons)</a:t>
              </a:r>
            </a:p>
          </p:txBody>
        </p:sp>
        <p:sp>
          <p:nvSpPr>
            <p:cNvPr id="17" name="Isosceles Triangle 16"/>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46120" y="885825"/>
            <a:ext cx="26517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Emulator</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Environment Emulator</a:t>
            </a:r>
            <a:endParaRPr lang="en-US" dirty="0" smtClean="0">
              <a:solidFill>
                <a:srgbClr val="3B4A1E"/>
              </a:solidFill>
              <a:ea typeface="SimSun" pitchFamily="2" charset="-122"/>
            </a:endParaRPr>
          </a:p>
        </p:txBody>
      </p:sp>
      <p:sp>
        <p:nvSpPr>
          <p:cNvPr id="6" name="Rectangle 3"/>
          <p:cNvSpPr>
            <a:spLocks noChangeArrowheads="1"/>
          </p:cNvSpPr>
          <p:nvPr/>
        </p:nvSpPr>
        <p:spPr bwMode="gray">
          <a:xfrm>
            <a:off x="822960" y="1455598"/>
            <a:ext cx="749808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dirty="0" smtClean="0"/>
              <a:t>Features –</a:t>
            </a:r>
            <a:r>
              <a:rPr lang="en-US" sz="2000" b="0" dirty="0" smtClean="0"/>
              <a:t> Emulating First Generation Android Phones</a:t>
            </a:r>
          </a:p>
        </p:txBody>
      </p:sp>
      <p:sp>
        <p:nvSpPr>
          <p:cNvPr id="7" name="Rectangle 3"/>
          <p:cNvSpPr>
            <a:spLocks noChangeArrowheads="1"/>
          </p:cNvSpPr>
          <p:nvPr/>
        </p:nvSpPr>
        <p:spPr bwMode="gray">
          <a:xfrm>
            <a:off x="365760" y="2239370"/>
            <a:ext cx="8412480" cy="82296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The Android emulator supports many hardware features likely to be found on mobile devices (such as the </a:t>
            </a:r>
            <a:r>
              <a:rPr lang="en-US" sz="2000" b="0" dirty="0" err="1" smtClean="0"/>
              <a:t>HTC-G1</a:t>
            </a:r>
            <a:r>
              <a:rPr lang="en-US" sz="2000" b="0" dirty="0" smtClean="0"/>
              <a:t>), including:</a:t>
            </a:r>
          </a:p>
        </p:txBody>
      </p:sp>
      <p:grpSp>
        <p:nvGrpSpPr>
          <p:cNvPr id="2" name="Group 5"/>
          <p:cNvGrpSpPr/>
          <p:nvPr/>
        </p:nvGrpSpPr>
        <p:grpSpPr>
          <a:xfrm>
            <a:off x="457857" y="3333496"/>
            <a:ext cx="8229600" cy="822960"/>
            <a:chOff x="1066803" y="1711184"/>
            <a:chExt cx="7038111" cy="914921"/>
          </a:xfrm>
        </p:grpSpPr>
        <p:sp>
          <p:nvSpPr>
            <p:cNvPr id="9" name="Rectangle 8"/>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latin typeface="+mj-lt"/>
                  <a:cs typeface="Courier New" pitchFamily="49" charset="0"/>
                </a:rPr>
                <a:t>A sound chip with output and input capabilities</a:t>
              </a:r>
            </a:p>
          </p:txBody>
        </p:sp>
        <p:sp>
          <p:nvSpPr>
            <p:cNvPr id="10" name="Isosceles Triangle 9"/>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4" name="Group 5"/>
          <p:cNvGrpSpPr/>
          <p:nvPr/>
        </p:nvGrpSpPr>
        <p:grpSpPr>
          <a:xfrm>
            <a:off x="457857" y="4356755"/>
            <a:ext cx="8229600" cy="822960"/>
            <a:chOff x="1066803" y="1711184"/>
            <a:chExt cx="7038111" cy="914921"/>
          </a:xfrm>
        </p:grpSpPr>
        <p:sp>
          <p:nvSpPr>
            <p:cNvPr id="12" name="Rectangle 11"/>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latin typeface="+mj-lt"/>
                  <a:cs typeface="Courier New" pitchFamily="49" charset="0"/>
                </a:rPr>
                <a:t>Flash memory partitions (emulated through disk image files on the development machine)</a:t>
              </a:r>
            </a:p>
          </p:txBody>
        </p:sp>
        <p:sp>
          <p:nvSpPr>
            <p:cNvPr id="14" name="Isosceles Triangle 13"/>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5" name="Group 5"/>
          <p:cNvGrpSpPr/>
          <p:nvPr/>
        </p:nvGrpSpPr>
        <p:grpSpPr>
          <a:xfrm>
            <a:off x="457857" y="5380015"/>
            <a:ext cx="8229600" cy="822960"/>
            <a:chOff x="1066803" y="1711184"/>
            <a:chExt cx="7038111" cy="914921"/>
          </a:xfrm>
        </p:grpSpPr>
        <p:sp>
          <p:nvSpPr>
            <p:cNvPr id="16" name="Rectangle 15"/>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latin typeface="+mj-lt"/>
                  <a:cs typeface="Courier New" pitchFamily="49" charset="0"/>
                </a:rPr>
                <a:t>A </a:t>
              </a:r>
              <a:r>
                <a:rPr lang="en-US" sz="2000" b="0" dirty="0" err="1" smtClean="0">
                  <a:solidFill>
                    <a:srgbClr val="000000"/>
                  </a:solidFill>
                  <a:latin typeface="+mj-lt"/>
                  <a:cs typeface="Courier New" pitchFamily="49" charset="0"/>
                </a:rPr>
                <a:t>GSM</a:t>
              </a:r>
              <a:r>
                <a:rPr lang="en-US" sz="2000" b="0" dirty="0" smtClean="0">
                  <a:solidFill>
                    <a:srgbClr val="000000"/>
                  </a:solidFill>
                  <a:latin typeface="+mj-lt"/>
                  <a:cs typeface="Courier New" pitchFamily="49" charset="0"/>
                </a:rPr>
                <a:t> modem, including a simulated </a:t>
              </a:r>
              <a:r>
                <a:rPr lang="en-US" sz="2000" b="0" dirty="0" err="1" smtClean="0">
                  <a:solidFill>
                    <a:srgbClr val="000000"/>
                  </a:solidFill>
                  <a:latin typeface="+mj-lt"/>
                  <a:cs typeface="Courier New" pitchFamily="49" charset="0"/>
                </a:rPr>
                <a:t>SIM</a:t>
              </a:r>
              <a:r>
                <a:rPr lang="en-US" sz="2000" b="0" dirty="0" smtClean="0">
                  <a:solidFill>
                    <a:srgbClr val="000000"/>
                  </a:solidFill>
                  <a:latin typeface="+mj-lt"/>
                  <a:cs typeface="Courier New" pitchFamily="49" charset="0"/>
                </a:rPr>
                <a:t> Card</a:t>
              </a:r>
            </a:p>
          </p:txBody>
        </p:sp>
        <p:sp>
          <p:nvSpPr>
            <p:cNvPr id="17" name="Isosceles Triangle 16"/>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46120" y="885825"/>
            <a:ext cx="26517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Emulator</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Environment Emulator</a:t>
            </a:r>
            <a:endParaRPr lang="en-US" dirty="0" smtClean="0">
              <a:solidFill>
                <a:srgbClr val="3B4A1E"/>
              </a:solidFill>
              <a:ea typeface="SimSun" pitchFamily="2" charset="-122"/>
            </a:endParaRPr>
          </a:p>
        </p:txBody>
      </p:sp>
      <p:sp>
        <p:nvSpPr>
          <p:cNvPr id="6" name="Rectangle 3"/>
          <p:cNvSpPr>
            <a:spLocks noChangeArrowheads="1"/>
          </p:cNvSpPr>
          <p:nvPr/>
        </p:nvSpPr>
        <p:spPr bwMode="gray">
          <a:xfrm>
            <a:off x="3749040" y="1455598"/>
            <a:ext cx="164592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err="1" smtClean="0"/>
              <a:t>Neus</a:t>
            </a:r>
            <a:r>
              <a:rPr lang="en-US" sz="2000" b="0" dirty="0" smtClean="0"/>
              <a:t> One</a:t>
            </a:r>
          </a:p>
        </p:txBody>
      </p:sp>
      <p:pic>
        <p:nvPicPr>
          <p:cNvPr id="56322" name="Picture 2"/>
          <p:cNvPicPr>
            <a:picLocks noChangeAspect="1" noChangeArrowheads="1"/>
          </p:cNvPicPr>
          <p:nvPr/>
        </p:nvPicPr>
        <p:blipFill>
          <a:blip r:embed="rId2"/>
          <a:srcRect/>
          <a:stretch>
            <a:fillRect/>
          </a:stretch>
        </p:blipFill>
        <p:spPr bwMode="auto">
          <a:xfrm>
            <a:off x="2321005" y="2133601"/>
            <a:ext cx="4501991" cy="4263568"/>
          </a:xfrm>
          <a:prstGeom prst="rect">
            <a:avLst/>
          </a:prstGeom>
          <a:noFill/>
          <a:ln w="9525">
            <a:solidFill>
              <a:schemeClr val="bg1">
                <a:lumMod val="85000"/>
              </a:schemeClr>
            </a:solid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46120" y="885825"/>
            <a:ext cx="26517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Emulator</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Environment Emulator</a:t>
            </a:r>
            <a:endParaRPr lang="en-US" dirty="0" smtClean="0">
              <a:solidFill>
                <a:srgbClr val="3B4A1E"/>
              </a:solidFill>
              <a:ea typeface="SimSun" pitchFamily="2" charset="-122"/>
            </a:endParaRPr>
          </a:p>
        </p:txBody>
      </p:sp>
      <p:sp>
        <p:nvSpPr>
          <p:cNvPr id="6" name="Rectangle 3"/>
          <p:cNvSpPr>
            <a:spLocks noChangeArrowheads="1"/>
          </p:cNvSpPr>
          <p:nvPr/>
        </p:nvSpPr>
        <p:spPr bwMode="gray">
          <a:xfrm>
            <a:off x="2057400" y="1455598"/>
            <a:ext cx="502920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Working with Emulator Disk Images</a:t>
            </a:r>
          </a:p>
        </p:txBody>
      </p:sp>
      <p:sp>
        <p:nvSpPr>
          <p:cNvPr id="7" name="Rectangle 3"/>
          <p:cNvSpPr>
            <a:spLocks noChangeArrowheads="1"/>
          </p:cNvSpPr>
          <p:nvPr/>
        </p:nvSpPr>
        <p:spPr bwMode="gray">
          <a:xfrm>
            <a:off x="365760" y="2297427"/>
            <a:ext cx="8412480" cy="118872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The emulator uses mountable disk images (ANDROID SYSTEM IMAGE) stored on your development machine to simulate flash (or similar) partitions on an actual device.</a:t>
            </a:r>
          </a:p>
        </p:txBody>
      </p:sp>
      <p:pic>
        <p:nvPicPr>
          <p:cNvPr id="57346" name="Picture 2"/>
          <p:cNvPicPr>
            <a:picLocks noChangeAspect="1" noChangeArrowheads="1"/>
          </p:cNvPicPr>
          <p:nvPr/>
        </p:nvPicPr>
        <p:blipFill>
          <a:blip r:embed="rId2"/>
          <a:srcRect/>
          <a:stretch>
            <a:fillRect/>
          </a:stretch>
        </p:blipFill>
        <p:spPr bwMode="auto">
          <a:xfrm>
            <a:off x="3354349" y="3541486"/>
            <a:ext cx="2435302" cy="2884033"/>
          </a:xfrm>
          <a:prstGeom prst="rect">
            <a:avLst/>
          </a:prstGeom>
          <a:noFill/>
          <a:ln w="9525">
            <a:solidFill>
              <a:schemeClr val="bg1">
                <a:lumMod val="85000"/>
              </a:schemeClr>
            </a:solid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46120" y="885825"/>
            <a:ext cx="26517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Emulator</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Environment Emulator</a:t>
            </a:r>
            <a:endParaRPr lang="en-US" dirty="0" smtClean="0">
              <a:solidFill>
                <a:srgbClr val="3B4A1E"/>
              </a:solidFill>
              <a:ea typeface="SimSun" pitchFamily="2" charset="-122"/>
            </a:endParaRPr>
          </a:p>
        </p:txBody>
      </p:sp>
      <p:sp>
        <p:nvSpPr>
          <p:cNvPr id="6" name="Rectangle 3"/>
          <p:cNvSpPr>
            <a:spLocks noChangeArrowheads="1"/>
          </p:cNvSpPr>
          <p:nvPr/>
        </p:nvSpPr>
        <p:spPr bwMode="gray">
          <a:xfrm>
            <a:off x="2057400" y="1455598"/>
            <a:ext cx="502920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Working with Emulator Disk Images</a:t>
            </a:r>
          </a:p>
        </p:txBody>
      </p:sp>
      <p:pic>
        <p:nvPicPr>
          <p:cNvPr id="57346" name="Picture 2"/>
          <p:cNvPicPr>
            <a:picLocks noChangeAspect="1" noChangeArrowheads="1"/>
          </p:cNvPicPr>
          <p:nvPr/>
        </p:nvPicPr>
        <p:blipFill>
          <a:blip r:embed="rId2"/>
          <a:srcRect/>
          <a:stretch>
            <a:fillRect/>
          </a:stretch>
        </p:blipFill>
        <p:spPr bwMode="auto">
          <a:xfrm>
            <a:off x="6684168" y="3030009"/>
            <a:ext cx="2220006" cy="2629067"/>
          </a:xfrm>
          <a:prstGeom prst="rect">
            <a:avLst/>
          </a:prstGeom>
          <a:noFill/>
          <a:ln w="9525">
            <a:solidFill>
              <a:schemeClr val="bg1">
                <a:lumMod val="85000"/>
              </a:schemeClr>
            </a:solidFill>
            <a:miter lim="800000"/>
            <a:headEnd/>
            <a:tailEnd/>
          </a:ln>
          <a:effectLst/>
        </p:spPr>
      </p:pic>
      <p:grpSp>
        <p:nvGrpSpPr>
          <p:cNvPr id="8" name="Group 5"/>
          <p:cNvGrpSpPr/>
          <p:nvPr/>
        </p:nvGrpSpPr>
        <p:grpSpPr>
          <a:xfrm>
            <a:off x="457857" y="3972114"/>
            <a:ext cx="6015514" cy="640080"/>
            <a:chOff x="1066803" y="1711184"/>
            <a:chExt cx="7038111" cy="914921"/>
          </a:xfrm>
        </p:grpSpPr>
        <p:sp>
          <p:nvSpPr>
            <p:cNvPr id="9" name="Rectangle 8"/>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latin typeface="+mj-lt"/>
                  <a:cs typeface="Courier New" pitchFamily="49" charset="0"/>
                </a:rPr>
                <a:t>The Android system</a:t>
              </a:r>
            </a:p>
          </p:txBody>
        </p:sp>
        <p:sp>
          <p:nvSpPr>
            <p:cNvPr id="10" name="Isosceles Triangle 9"/>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11" name="Group 5"/>
          <p:cNvGrpSpPr/>
          <p:nvPr/>
        </p:nvGrpSpPr>
        <p:grpSpPr>
          <a:xfrm>
            <a:off x="457857" y="4741378"/>
            <a:ext cx="6015514" cy="640080"/>
            <a:chOff x="1066803" y="1711184"/>
            <a:chExt cx="7038111" cy="914921"/>
          </a:xfrm>
        </p:grpSpPr>
        <p:sp>
          <p:nvSpPr>
            <p:cNvPr id="12" name="Rectangle 11"/>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latin typeface="+mj-lt"/>
                  <a:cs typeface="Courier New" pitchFamily="49" charset="0"/>
                </a:rPr>
                <a:t>A ram-disk image</a:t>
              </a:r>
            </a:p>
          </p:txBody>
        </p:sp>
        <p:sp>
          <p:nvSpPr>
            <p:cNvPr id="14" name="Isosceles Triangle 13"/>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15" name="Group 5"/>
          <p:cNvGrpSpPr/>
          <p:nvPr/>
        </p:nvGrpSpPr>
        <p:grpSpPr>
          <a:xfrm>
            <a:off x="457857" y="5510641"/>
            <a:ext cx="6015514" cy="822960"/>
            <a:chOff x="1066803" y="1711184"/>
            <a:chExt cx="7038111" cy="914921"/>
          </a:xfrm>
        </p:grpSpPr>
        <p:sp>
          <p:nvSpPr>
            <p:cNvPr id="16" name="Rectangle 15"/>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latin typeface="+mj-lt"/>
                  <a:cs typeface="Courier New" pitchFamily="49" charset="0"/>
                </a:rPr>
                <a:t>Writeable images for user data and simulated SD card</a:t>
              </a:r>
            </a:p>
          </p:txBody>
        </p:sp>
        <p:sp>
          <p:nvSpPr>
            <p:cNvPr id="17" name="Isosceles Triangle 16"/>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18" name="Group 5"/>
          <p:cNvGrpSpPr/>
          <p:nvPr/>
        </p:nvGrpSpPr>
        <p:grpSpPr>
          <a:xfrm>
            <a:off x="457857" y="3202850"/>
            <a:ext cx="6015514" cy="640080"/>
            <a:chOff x="1066803" y="1711184"/>
            <a:chExt cx="7038111" cy="914921"/>
          </a:xfrm>
        </p:grpSpPr>
        <p:sp>
          <p:nvSpPr>
            <p:cNvPr id="19" name="Rectangle 18"/>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latin typeface="+mj-lt"/>
                  <a:cs typeface="Courier New" pitchFamily="49" charset="0"/>
                </a:rPr>
                <a:t>An emulator-specific kernel</a:t>
              </a:r>
            </a:p>
          </p:txBody>
        </p:sp>
        <p:sp>
          <p:nvSpPr>
            <p:cNvPr id="20" name="Isosceles Triangle 19"/>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
        <p:nvSpPr>
          <p:cNvPr id="21" name="Rectangle 3"/>
          <p:cNvSpPr>
            <a:spLocks noChangeArrowheads="1"/>
          </p:cNvSpPr>
          <p:nvPr/>
        </p:nvSpPr>
        <p:spPr bwMode="gray">
          <a:xfrm>
            <a:off x="457857" y="2355484"/>
            <a:ext cx="6016752"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For example, it uses disk images containing:</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46120" y="885825"/>
            <a:ext cx="26517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Emulator</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Environment Emulator</a:t>
            </a:r>
            <a:endParaRPr lang="en-US" dirty="0" smtClean="0">
              <a:solidFill>
                <a:srgbClr val="3B4A1E"/>
              </a:solidFill>
              <a:ea typeface="SimSun" pitchFamily="2" charset="-122"/>
            </a:endParaRPr>
          </a:p>
        </p:txBody>
      </p:sp>
      <p:sp>
        <p:nvSpPr>
          <p:cNvPr id="6" name="Rectangle 3"/>
          <p:cNvSpPr>
            <a:spLocks noChangeArrowheads="1"/>
          </p:cNvSpPr>
          <p:nvPr/>
        </p:nvSpPr>
        <p:spPr bwMode="gray">
          <a:xfrm>
            <a:off x="2057400" y="1455598"/>
            <a:ext cx="502920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Working with Emulator Disk Images</a:t>
            </a:r>
          </a:p>
        </p:txBody>
      </p:sp>
      <p:pic>
        <p:nvPicPr>
          <p:cNvPr id="57346" name="Picture 2"/>
          <p:cNvPicPr>
            <a:picLocks noChangeAspect="1" noChangeArrowheads="1"/>
          </p:cNvPicPr>
          <p:nvPr/>
        </p:nvPicPr>
        <p:blipFill>
          <a:blip r:embed="rId2"/>
          <a:srcRect/>
          <a:stretch>
            <a:fillRect/>
          </a:stretch>
        </p:blipFill>
        <p:spPr bwMode="auto">
          <a:xfrm>
            <a:off x="3461997" y="2420409"/>
            <a:ext cx="2220006" cy="2629067"/>
          </a:xfrm>
          <a:prstGeom prst="rect">
            <a:avLst/>
          </a:prstGeom>
          <a:noFill/>
          <a:ln w="9525">
            <a:solidFill>
              <a:schemeClr val="bg1">
                <a:lumMod val="85000"/>
              </a:schemeClr>
            </a:solidFill>
            <a:miter lim="800000"/>
            <a:headEnd/>
            <a:tailEnd/>
          </a:ln>
          <a:effectLst/>
        </p:spPr>
      </p:pic>
      <p:sp>
        <p:nvSpPr>
          <p:cNvPr id="22" name="Rectangle 3"/>
          <p:cNvSpPr>
            <a:spLocks noChangeArrowheads="1"/>
          </p:cNvSpPr>
          <p:nvPr/>
        </p:nvSpPr>
        <p:spPr bwMode="gray">
          <a:xfrm>
            <a:off x="365760" y="5171258"/>
            <a:ext cx="8412480" cy="118872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By default, the Emulator always looks for the disk images in the private storage area of the </a:t>
            </a:r>
            <a:r>
              <a:rPr lang="en-US" sz="2000" b="0" dirty="0" err="1" smtClean="0"/>
              <a:t>AVD</a:t>
            </a:r>
            <a:r>
              <a:rPr lang="en-US" sz="2000" b="0" dirty="0" smtClean="0"/>
              <a:t> in use (</a:t>
            </a:r>
            <a:r>
              <a:rPr lang="en-US" sz="1800" b="0" dirty="0" smtClean="0">
                <a:latin typeface="Courier New" pitchFamily="49" charset="0"/>
                <a:cs typeface="Courier New" pitchFamily="49" charset="0"/>
              </a:rPr>
              <a:t>c:\android-sdk-windows\platform\…</a:t>
            </a:r>
            <a:r>
              <a:rPr lang="en-US" sz="2000" b="0" dirty="0" smtClean="0"/>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46120" y="885825"/>
            <a:ext cx="26517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Emulator</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Environment Emulator</a:t>
            </a:r>
            <a:endParaRPr lang="en-US" dirty="0" smtClean="0">
              <a:solidFill>
                <a:srgbClr val="3B4A1E"/>
              </a:solidFill>
              <a:ea typeface="SimSun" pitchFamily="2" charset="-122"/>
            </a:endParaRPr>
          </a:p>
        </p:txBody>
      </p:sp>
      <p:sp>
        <p:nvSpPr>
          <p:cNvPr id="6" name="Rectangle 3"/>
          <p:cNvSpPr>
            <a:spLocks noChangeArrowheads="1"/>
          </p:cNvSpPr>
          <p:nvPr/>
        </p:nvSpPr>
        <p:spPr bwMode="gray">
          <a:xfrm>
            <a:off x="2057400" y="1455598"/>
            <a:ext cx="502920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Working with Emulator Disk Images</a:t>
            </a:r>
          </a:p>
        </p:txBody>
      </p:sp>
      <p:pic>
        <p:nvPicPr>
          <p:cNvPr id="57346" name="Picture 2"/>
          <p:cNvPicPr>
            <a:picLocks noChangeAspect="1" noChangeArrowheads="1"/>
          </p:cNvPicPr>
          <p:nvPr/>
        </p:nvPicPr>
        <p:blipFill>
          <a:blip r:embed="rId2"/>
          <a:srcRect/>
          <a:stretch>
            <a:fillRect/>
          </a:stretch>
        </p:blipFill>
        <p:spPr bwMode="auto">
          <a:xfrm>
            <a:off x="4927997" y="2244711"/>
            <a:ext cx="3475773" cy="4116223"/>
          </a:xfrm>
          <a:prstGeom prst="rect">
            <a:avLst/>
          </a:prstGeom>
          <a:noFill/>
          <a:ln w="9525">
            <a:solidFill>
              <a:schemeClr val="bg1">
                <a:lumMod val="85000"/>
              </a:schemeClr>
            </a:solidFill>
            <a:miter lim="800000"/>
            <a:headEnd/>
            <a:tailEnd/>
          </a:ln>
          <a:effectLst/>
        </p:spPr>
      </p:pic>
      <p:sp>
        <p:nvSpPr>
          <p:cNvPr id="7" name="Rectangle 3"/>
          <p:cNvSpPr>
            <a:spLocks noChangeArrowheads="1"/>
          </p:cNvSpPr>
          <p:nvPr/>
        </p:nvSpPr>
        <p:spPr bwMode="gray">
          <a:xfrm>
            <a:off x="365760" y="3068382"/>
            <a:ext cx="4297680" cy="24688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If no platform images exist there when the Emulator is launched, it creates the images in the </a:t>
            </a:r>
            <a:r>
              <a:rPr lang="en-US" sz="2000" b="0" dirty="0" err="1" smtClean="0"/>
              <a:t>AVD</a:t>
            </a:r>
            <a:r>
              <a:rPr lang="en-US" sz="2000" b="0" dirty="0" smtClean="0"/>
              <a:t> directory based on default versions stored in the SDK.</a:t>
            </a:r>
            <a:endParaRPr lang="en-US" sz="1800" b="0" dirty="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46120" y="885825"/>
            <a:ext cx="26517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Emulator</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Environment Emulator</a:t>
            </a:r>
            <a:endParaRPr lang="en-US" dirty="0" smtClean="0">
              <a:solidFill>
                <a:srgbClr val="3B4A1E"/>
              </a:solidFill>
              <a:ea typeface="SimSun" pitchFamily="2" charset="-122"/>
            </a:endParaRPr>
          </a:p>
        </p:txBody>
      </p:sp>
      <p:sp>
        <p:nvSpPr>
          <p:cNvPr id="6" name="Rectangle 3"/>
          <p:cNvSpPr>
            <a:spLocks noChangeArrowheads="1"/>
          </p:cNvSpPr>
          <p:nvPr/>
        </p:nvSpPr>
        <p:spPr bwMode="gray">
          <a:xfrm>
            <a:off x="2057400" y="1455598"/>
            <a:ext cx="502920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Working with Emulator Disk Images</a:t>
            </a:r>
          </a:p>
        </p:txBody>
      </p:sp>
      <p:pic>
        <p:nvPicPr>
          <p:cNvPr id="57346" name="Picture 2"/>
          <p:cNvPicPr>
            <a:picLocks noChangeAspect="1" noChangeArrowheads="1"/>
          </p:cNvPicPr>
          <p:nvPr/>
        </p:nvPicPr>
        <p:blipFill>
          <a:blip r:embed="rId2"/>
          <a:srcRect/>
          <a:stretch>
            <a:fillRect/>
          </a:stretch>
        </p:blipFill>
        <p:spPr bwMode="auto">
          <a:xfrm>
            <a:off x="5863773" y="2235227"/>
            <a:ext cx="3193143" cy="3781515"/>
          </a:xfrm>
          <a:prstGeom prst="rect">
            <a:avLst/>
          </a:prstGeom>
          <a:noFill/>
          <a:ln w="9525">
            <a:solidFill>
              <a:schemeClr val="bg1">
                <a:lumMod val="85000"/>
              </a:schemeClr>
            </a:solidFill>
            <a:miter lim="800000"/>
            <a:headEnd/>
            <a:tailEnd/>
          </a:ln>
          <a:effectLst/>
        </p:spPr>
      </p:pic>
      <p:sp>
        <p:nvSpPr>
          <p:cNvPr id="7" name="Rectangle 3"/>
          <p:cNvSpPr>
            <a:spLocks noChangeArrowheads="1"/>
          </p:cNvSpPr>
          <p:nvPr/>
        </p:nvSpPr>
        <p:spPr bwMode="gray">
          <a:xfrm>
            <a:off x="89981" y="2754384"/>
            <a:ext cx="5669280" cy="27432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l">
              <a:lnSpc>
                <a:spcPts val="3000"/>
              </a:lnSpc>
            </a:pPr>
            <a:r>
              <a:rPr lang="en-US" sz="2000" dirty="0" smtClean="0"/>
              <a:t>Note: </a:t>
            </a:r>
            <a:r>
              <a:rPr lang="en-US" sz="2000" b="0" dirty="0" smtClean="0"/>
              <a:t>The default storage location for </a:t>
            </a:r>
            <a:r>
              <a:rPr lang="en-US" sz="2000" b="0" dirty="0" err="1" smtClean="0"/>
              <a:t>AVDs</a:t>
            </a:r>
            <a:r>
              <a:rPr lang="en-US" sz="2000" b="0" dirty="0" smtClean="0"/>
              <a:t> is in </a:t>
            </a:r>
            <a:r>
              <a:rPr lang="en-US" sz="1800" b="0" dirty="0" smtClean="0">
                <a:latin typeface="Courier New" pitchFamily="49" charset="0"/>
                <a:cs typeface="Courier New" pitchFamily="49" charset="0"/>
              </a:rPr>
              <a:t>~/.android/</a:t>
            </a:r>
            <a:r>
              <a:rPr lang="en-US" sz="1800" b="0" dirty="0" err="1" smtClean="0">
                <a:latin typeface="Courier New" pitchFamily="49" charset="0"/>
                <a:cs typeface="Courier New" pitchFamily="49" charset="0"/>
              </a:rPr>
              <a:t>avdon</a:t>
            </a:r>
            <a:r>
              <a:rPr lang="en-US" sz="1800" b="0" dirty="0" smtClean="0">
                <a:latin typeface="Courier New" pitchFamily="49" charset="0"/>
                <a:cs typeface="Courier New" pitchFamily="49" charset="0"/>
              </a:rPr>
              <a:t> </a:t>
            </a:r>
            <a:r>
              <a:rPr lang="en-US" sz="2000" b="0" dirty="0" smtClean="0"/>
              <a:t>OS X and Linux, </a:t>
            </a:r>
            <a:r>
              <a:rPr lang="en-US" sz="1800" b="0" dirty="0" smtClean="0">
                <a:latin typeface="Courier New" pitchFamily="49" charset="0"/>
                <a:cs typeface="Courier New" pitchFamily="49" charset="0"/>
              </a:rPr>
              <a:t>C:\Documents and Settings\&lt;user&gt;\.android\</a:t>
            </a:r>
            <a:r>
              <a:rPr lang="en-US" sz="1800" b="0" dirty="0" err="1" smtClean="0">
                <a:latin typeface="Courier New" pitchFamily="49" charset="0"/>
                <a:cs typeface="Courier New" pitchFamily="49" charset="0"/>
              </a:rPr>
              <a:t>avd</a:t>
            </a:r>
            <a:r>
              <a:rPr lang="en-US" sz="1800" b="0" dirty="0" smtClean="0">
                <a:latin typeface="Courier New" pitchFamily="49" charset="0"/>
                <a:cs typeface="Courier New" pitchFamily="49" charset="0"/>
              </a:rPr>
              <a:t>\... </a:t>
            </a:r>
            <a:r>
              <a:rPr lang="en-US" sz="2000" b="0" dirty="0" smtClean="0"/>
              <a:t>on Windows XP, and </a:t>
            </a:r>
            <a:r>
              <a:rPr lang="en-US" sz="1800" b="0" dirty="0" smtClean="0">
                <a:latin typeface="Courier New" pitchFamily="49" charset="0"/>
                <a:cs typeface="Courier New" pitchFamily="49" charset="0"/>
              </a:rPr>
              <a:t>C:\Users\&lt;user&gt;\.android\on Windows Vista.</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46120" y="885825"/>
            <a:ext cx="26517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Emulator</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Environment Emulator</a:t>
            </a:r>
            <a:endParaRPr lang="en-US" dirty="0" smtClean="0">
              <a:solidFill>
                <a:srgbClr val="3B4A1E"/>
              </a:solidFill>
              <a:ea typeface="SimSun" pitchFamily="2" charset="-122"/>
            </a:endParaRPr>
          </a:p>
        </p:txBody>
      </p:sp>
      <p:sp>
        <p:nvSpPr>
          <p:cNvPr id="8" name="Rectangle 3"/>
          <p:cNvSpPr>
            <a:spLocks noChangeArrowheads="1"/>
          </p:cNvSpPr>
          <p:nvPr/>
        </p:nvSpPr>
        <p:spPr bwMode="gray">
          <a:xfrm>
            <a:off x="275771" y="1455597"/>
            <a:ext cx="8636000" cy="953773"/>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nSpc>
                <a:spcPts val="3000"/>
              </a:lnSpc>
            </a:pPr>
            <a:r>
              <a:rPr lang="en-US" sz="2000" b="0" dirty="0" smtClean="0"/>
              <a:t>Creating an </a:t>
            </a:r>
            <a:r>
              <a:rPr lang="en-US" sz="2000" b="0" dirty="0" err="1" smtClean="0"/>
              <a:t>AVD</a:t>
            </a:r>
            <a:r>
              <a:rPr lang="en-US" sz="2000" b="0" dirty="0" smtClean="0"/>
              <a:t> using the android tool: Listing targets  </a:t>
            </a:r>
          </a:p>
          <a:p>
            <a:pPr>
              <a:lnSpc>
                <a:spcPts val="3000"/>
              </a:lnSpc>
            </a:pPr>
            <a:r>
              <a:rPr lang="en-US" sz="2000" b="0" dirty="0" smtClean="0"/>
              <a:t>To generate a list of system image targets, use these commands:</a:t>
            </a:r>
          </a:p>
        </p:txBody>
      </p:sp>
      <p:sp>
        <p:nvSpPr>
          <p:cNvPr id="9" name="TextBox 8"/>
          <p:cNvSpPr txBox="1"/>
          <p:nvPr/>
        </p:nvSpPr>
        <p:spPr>
          <a:xfrm>
            <a:off x="365760" y="2464068"/>
            <a:ext cx="8412480" cy="3970318"/>
          </a:xfrm>
          <a:prstGeom prst="rect">
            <a:avLst/>
          </a:prstGeom>
          <a:noFill/>
          <a:ln w="19050">
            <a:solidFill>
              <a:schemeClr val="bg1">
                <a:lumMod val="85000"/>
              </a:schemeClr>
            </a:solidFill>
          </a:ln>
        </p:spPr>
        <p:txBody>
          <a:bodyPr wrap="square" rtlCol="0">
            <a:spAutoFit/>
          </a:bodyPr>
          <a:lstStyle/>
          <a:p>
            <a:pPr lvl="0" algn="l" fontAlgn="auto">
              <a:spcBef>
                <a:spcPct val="20000"/>
              </a:spcBef>
              <a:spcAft>
                <a:spcPts val="0"/>
              </a:spcAft>
            </a:pPr>
            <a:r>
              <a:rPr lang="en-US" sz="1800" b="0" dirty="0" smtClean="0">
                <a:solidFill>
                  <a:prstClr val="black"/>
                </a:solidFill>
                <a:latin typeface="Courier New" pitchFamily="49" charset="0"/>
                <a:cs typeface="Courier New" pitchFamily="49" charset="0"/>
              </a:rPr>
              <a:t>C:\Documents and Settings\Administrator\.android\</a:t>
            </a:r>
            <a:r>
              <a:rPr lang="en-US" sz="1800" b="0" dirty="0" err="1" smtClean="0">
                <a:solidFill>
                  <a:prstClr val="black"/>
                </a:solidFill>
                <a:latin typeface="Courier New" pitchFamily="49" charset="0"/>
                <a:cs typeface="Courier New" pitchFamily="49" charset="0"/>
              </a:rPr>
              <a:t>avd</a:t>
            </a:r>
            <a:r>
              <a:rPr lang="en-US" sz="1800" b="0" dirty="0" smtClean="0">
                <a:solidFill>
                  <a:prstClr val="black"/>
                </a:solidFill>
                <a:latin typeface="Courier New" pitchFamily="49" charset="0"/>
                <a:cs typeface="Courier New" pitchFamily="49" charset="0"/>
              </a:rPr>
              <a:t>\AVD22GoogleAPI8.avd&gt;a</a:t>
            </a:r>
          </a:p>
          <a:p>
            <a:pPr lvl="0" algn="l" fontAlgn="auto">
              <a:spcBef>
                <a:spcPct val="20000"/>
              </a:spcBef>
              <a:spcAft>
                <a:spcPts val="0"/>
              </a:spcAft>
            </a:pPr>
            <a:r>
              <a:rPr lang="en-US" sz="1800" b="0" dirty="0" smtClean="0">
                <a:solidFill>
                  <a:prstClr val="black"/>
                </a:solidFill>
                <a:latin typeface="Courier New" pitchFamily="49" charset="0"/>
                <a:cs typeface="Courier New" pitchFamily="49" charset="0"/>
              </a:rPr>
              <a:t>Available Android targets:</a:t>
            </a:r>
          </a:p>
          <a:p>
            <a:pPr lvl="0" algn="l" fontAlgn="auto">
              <a:spcBef>
                <a:spcPct val="20000"/>
              </a:spcBef>
              <a:spcAft>
                <a:spcPts val="0"/>
              </a:spcAft>
            </a:pPr>
            <a:r>
              <a:rPr lang="en-US" sz="1800" b="0" dirty="0" smtClean="0">
                <a:solidFill>
                  <a:prstClr val="black"/>
                </a:solidFill>
                <a:latin typeface="Courier New" pitchFamily="49" charset="0"/>
                <a:cs typeface="Courier New" pitchFamily="49" charset="0"/>
              </a:rPr>
              <a:t>id: 1 or "android-3"</a:t>
            </a:r>
          </a:p>
          <a:p>
            <a:pPr lvl="0" algn="l" fontAlgn="auto">
              <a:spcBef>
                <a:spcPct val="20000"/>
              </a:spcBef>
              <a:spcAft>
                <a:spcPts val="0"/>
              </a:spcAft>
            </a:pPr>
            <a:r>
              <a:rPr lang="en-US" sz="1800" b="0" dirty="0" smtClean="0">
                <a:solidFill>
                  <a:prstClr val="black"/>
                </a:solidFill>
                <a:latin typeface="Courier New" pitchFamily="49" charset="0"/>
                <a:cs typeface="Courier New" pitchFamily="49" charset="0"/>
              </a:rPr>
              <a:t>Name: Android 1.5</a:t>
            </a:r>
          </a:p>
          <a:p>
            <a:pPr lvl="0" algn="l" fontAlgn="auto">
              <a:spcBef>
                <a:spcPct val="20000"/>
              </a:spcBef>
              <a:spcAft>
                <a:spcPts val="0"/>
              </a:spcAft>
            </a:pPr>
            <a:r>
              <a:rPr lang="en-US" sz="1800" b="0" dirty="0" smtClean="0">
                <a:solidFill>
                  <a:prstClr val="black"/>
                </a:solidFill>
                <a:latin typeface="Courier New" pitchFamily="49" charset="0"/>
                <a:cs typeface="Courier New" pitchFamily="49" charset="0"/>
              </a:rPr>
              <a:t>Type: Platform</a:t>
            </a:r>
          </a:p>
          <a:p>
            <a:pPr lvl="0" algn="l" fontAlgn="auto">
              <a:spcBef>
                <a:spcPct val="20000"/>
              </a:spcBef>
              <a:spcAft>
                <a:spcPts val="0"/>
              </a:spcAft>
            </a:pPr>
            <a:r>
              <a:rPr lang="en-US" sz="1800" b="0" dirty="0" smtClean="0">
                <a:solidFill>
                  <a:prstClr val="black"/>
                </a:solidFill>
                <a:latin typeface="Courier New" pitchFamily="49" charset="0"/>
                <a:cs typeface="Courier New" pitchFamily="49" charset="0"/>
              </a:rPr>
              <a:t>API level: 3</a:t>
            </a:r>
          </a:p>
          <a:p>
            <a:pPr lvl="0" algn="l" fontAlgn="auto">
              <a:spcBef>
                <a:spcPct val="20000"/>
              </a:spcBef>
              <a:spcAft>
                <a:spcPts val="0"/>
              </a:spcAft>
            </a:pPr>
            <a:r>
              <a:rPr lang="en-US" sz="1800" b="0" dirty="0" smtClean="0">
                <a:solidFill>
                  <a:prstClr val="black"/>
                </a:solidFill>
                <a:latin typeface="Courier New" pitchFamily="49" charset="0"/>
                <a:cs typeface="Courier New" pitchFamily="49" charset="0"/>
              </a:rPr>
              <a:t>Revision: 4</a:t>
            </a:r>
          </a:p>
          <a:p>
            <a:pPr lvl="0" algn="l" fontAlgn="auto">
              <a:spcBef>
                <a:spcPct val="20000"/>
              </a:spcBef>
              <a:spcAft>
                <a:spcPts val="0"/>
              </a:spcAft>
            </a:pPr>
            <a:r>
              <a:rPr lang="en-US" sz="1800" b="0" dirty="0" smtClean="0">
                <a:solidFill>
                  <a:prstClr val="black"/>
                </a:solidFill>
                <a:latin typeface="Courier New" pitchFamily="49" charset="0"/>
                <a:cs typeface="Courier New" pitchFamily="49" charset="0"/>
              </a:rPr>
              <a:t>Skins: </a:t>
            </a:r>
            <a:r>
              <a:rPr lang="en-US" sz="1800" b="0" dirty="0" err="1" smtClean="0">
                <a:solidFill>
                  <a:prstClr val="black"/>
                </a:solidFill>
                <a:latin typeface="Courier New" pitchFamily="49" charset="0"/>
                <a:cs typeface="Courier New" pitchFamily="49" charset="0"/>
              </a:rPr>
              <a:t>HVGA</a:t>
            </a:r>
            <a:r>
              <a:rPr lang="en-US" sz="1800" b="0" dirty="0" smtClean="0">
                <a:solidFill>
                  <a:prstClr val="black"/>
                </a:solidFill>
                <a:latin typeface="Courier New" pitchFamily="49" charset="0"/>
                <a:cs typeface="Courier New" pitchFamily="49" charset="0"/>
              </a:rPr>
              <a:t> (default), </a:t>
            </a:r>
            <a:r>
              <a:rPr lang="en-US" sz="1800" b="0" dirty="0" err="1" smtClean="0">
                <a:solidFill>
                  <a:prstClr val="black"/>
                </a:solidFill>
                <a:latin typeface="Courier New" pitchFamily="49" charset="0"/>
                <a:cs typeface="Courier New" pitchFamily="49" charset="0"/>
              </a:rPr>
              <a:t>HVGA</a:t>
            </a:r>
            <a:r>
              <a:rPr lang="en-US" sz="1800" b="0" dirty="0" smtClean="0">
                <a:solidFill>
                  <a:prstClr val="black"/>
                </a:solidFill>
                <a:latin typeface="Courier New" pitchFamily="49" charset="0"/>
                <a:cs typeface="Courier New" pitchFamily="49" charset="0"/>
              </a:rPr>
              <a:t>-L, </a:t>
            </a:r>
            <a:r>
              <a:rPr lang="en-US" sz="1800" b="0" dirty="0" err="1" smtClean="0">
                <a:solidFill>
                  <a:prstClr val="black"/>
                </a:solidFill>
                <a:latin typeface="Courier New" pitchFamily="49" charset="0"/>
                <a:cs typeface="Courier New" pitchFamily="49" charset="0"/>
              </a:rPr>
              <a:t>HVGA</a:t>
            </a:r>
            <a:r>
              <a:rPr lang="en-US" sz="1800" b="0" dirty="0" smtClean="0">
                <a:solidFill>
                  <a:prstClr val="black"/>
                </a:solidFill>
                <a:latin typeface="Courier New" pitchFamily="49" charset="0"/>
                <a:cs typeface="Courier New" pitchFamily="49" charset="0"/>
              </a:rPr>
              <a:t>-P, </a:t>
            </a:r>
            <a:r>
              <a:rPr lang="en-US" sz="1800" b="0" dirty="0" err="1" smtClean="0">
                <a:solidFill>
                  <a:prstClr val="black"/>
                </a:solidFill>
                <a:latin typeface="Courier New" pitchFamily="49" charset="0"/>
                <a:cs typeface="Courier New" pitchFamily="49" charset="0"/>
              </a:rPr>
              <a:t>QVGA</a:t>
            </a:r>
            <a:r>
              <a:rPr lang="en-US" sz="1800" b="0" dirty="0" smtClean="0">
                <a:solidFill>
                  <a:prstClr val="black"/>
                </a:solidFill>
                <a:latin typeface="Courier New" pitchFamily="49" charset="0"/>
                <a:cs typeface="Courier New" pitchFamily="49" charset="0"/>
              </a:rPr>
              <a:t>-L, </a:t>
            </a:r>
            <a:r>
              <a:rPr lang="en-US" sz="1800" b="0" dirty="0" err="1" smtClean="0">
                <a:solidFill>
                  <a:prstClr val="black"/>
                </a:solidFill>
                <a:latin typeface="Courier New" pitchFamily="49" charset="0"/>
                <a:cs typeface="Courier New" pitchFamily="49" charset="0"/>
              </a:rPr>
              <a:t>QVGA</a:t>
            </a:r>
            <a:r>
              <a:rPr lang="en-US" sz="1800" b="0" dirty="0" smtClean="0">
                <a:solidFill>
                  <a:prstClr val="black"/>
                </a:solidFill>
                <a:latin typeface="Courier New" pitchFamily="49" charset="0"/>
                <a:cs typeface="Courier New" pitchFamily="49" charset="0"/>
              </a:rPr>
              <a:t>-P</a:t>
            </a:r>
          </a:p>
          <a:p>
            <a:pPr lvl="0" algn="l" fontAlgn="auto">
              <a:spcBef>
                <a:spcPct val="20000"/>
              </a:spcBef>
              <a:spcAft>
                <a:spcPts val="0"/>
              </a:spcAft>
            </a:pPr>
            <a:r>
              <a:rPr lang="en-US" sz="1800" b="0" dirty="0" smtClean="0">
                <a:solidFill>
                  <a:prstClr val="black"/>
                </a:solidFill>
                <a:latin typeface="Courier New" pitchFamily="49" charset="0"/>
                <a:cs typeface="Courier New" pitchFamily="49" charset="0"/>
              </a:rPr>
              <a:t>id: 2 or "Google </a:t>
            </a:r>
            <a:r>
              <a:rPr lang="en-US" sz="1800" b="0" dirty="0" err="1" smtClean="0">
                <a:solidFill>
                  <a:prstClr val="black"/>
                </a:solidFill>
                <a:latin typeface="Courier New" pitchFamily="49" charset="0"/>
                <a:cs typeface="Courier New" pitchFamily="49" charset="0"/>
              </a:rPr>
              <a:t>Inc.:GoogleAPIs:3</a:t>
            </a:r>
            <a:r>
              <a:rPr lang="en-US" sz="1800" b="0" dirty="0" smtClean="0">
                <a:solidFill>
                  <a:prstClr val="black"/>
                </a:solidFill>
                <a:latin typeface="Courier New" pitchFamily="49" charset="0"/>
                <a:cs typeface="Courier New" pitchFamily="49" charset="0"/>
              </a:rPr>
              <a:t>"</a:t>
            </a:r>
          </a:p>
          <a:p>
            <a:pPr lvl="0" algn="l" fontAlgn="auto">
              <a:spcBef>
                <a:spcPct val="20000"/>
              </a:spcBef>
              <a:spcAft>
                <a:spcPts val="0"/>
              </a:spcAft>
            </a:pPr>
            <a:r>
              <a:rPr lang="en-US" sz="1800" b="0" dirty="0" smtClean="0">
                <a:solidFill>
                  <a:prstClr val="black"/>
                </a:solidFill>
                <a:latin typeface="Courier New" pitchFamily="49" charset="0"/>
                <a:cs typeface="Courier New" pitchFamily="49" charset="0"/>
              </a:rPr>
              <a:t>Name: Google APIs</a:t>
            </a:r>
          </a:p>
          <a:p>
            <a:pPr lvl="0" algn="l" fontAlgn="auto">
              <a:spcBef>
                <a:spcPct val="20000"/>
              </a:spcBef>
              <a:spcAft>
                <a:spcPts val="0"/>
              </a:spcAft>
            </a:pPr>
            <a:r>
              <a:rPr lang="en-US" sz="1800" b="0" dirty="0" smtClean="0">
                <a:solidFill>
                  <a:prstClr val="black"/>
                </a:solidFill>
                <a:latin typeface="Courier New" pitchFamily="49" charset="0"/>
                <a:cs typeface="Courier New" pitchFamily="49" charset="0"/>
              </a:rPr>
              <a:t>Type: Add-On</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46120" y="885825"/>
            <a:ext cx="26517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Emulator</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Environment Emulator</a:t>
            </a:r>
            <a:endParaRPr lang="en-US" dirty="0" smtClean="0">
              <a:solidFill>
                <a:srgbClr val="3B4A1E"/>
              </a:solidFill>
              <a:ea typeface="SimSun" pitchFamily="2" charset="-122"/>
            </a:endParaRPr>
          </a:p>
        </p:txBody>
      </p:sp>
      <p:sp>
        <p:nvSpPr>
          <p:cNvPr id="9" name="TextBox 8"/>
          <p:cNvSpPr txBox="1"/>
          <p:nvPr/>
        </p:nvSpPr>
        <p:spPr>
          <a:xfrm>
            <a:off x="365760" y="2468880"/>
            <a:ext cx="8412480" cy="4025717"/>
          </a:xfrm>
          <a:prstGeom prst="rect">
            <a:avLst/>
          </a:prstGeom>
          <a:noFill/>
          <a:ln w="19050">
            <a:solidFill>
              <a:schemeClr val="bg1">
                <a:lumMod val="85000"/>
              </a:schemeClr>
            </a:solidFill>
          </a:ln>
        </p:spPr>
        <p:txBody>
          <a:bodyPr wrap="square" rtlCol="0">
            <a:spAutoFit/>
          </a:bodyPr>
          <a:lstStyle/>
          <a:p>
            <a:pPr lvl="0" algn="l" fontAlgn="auto">
              <a:spcBef>
                <a:spcPct val="20000"/>
              </a:spcBef>
              <a:spcAft>
                <a:spcPts val="0"/>
              </a:spcAft>
            </a:pPr>
            <a:r>
              <a:rPr lang="en-US" sz="1800" b="0" dirty="0" smtClean="0">
                <a:solidFill>
                  <a:prstClr val="black"/>
                </a:solidFill>
                <a:latin typeface="Courier New" pitchFamily="49" charset="0"/>
                <a:cs typeface="Courier New" pitchFamily="49" charset="0"/>
              </a:rPr>
              <a:t>Vendor: Google Inc.</a:t>
            </a:r>
          </a:p>
          <a:p>
            <a:pPr lvl="0" algn="l" fontAlgn="auto">
              <a:spcBef>
                <a:spcPct val="20000"/>
              </a:spcBef>
              <a:spcAft>
                <a:spcPts val="0"/>
              </a:spcAft>
            </a:pPr>
            <a:r>
              <a:rPr lang="en-US" sz="1800" b="0" dirty="0" smtClean="0">
                <a:solidFill>
                  <a:prstClr val="black"/>
                </a:solidFill>
                <a:latin typeface="Courier New" pitchFamily="49" charset="0"/>
                <a:cs typeface="Courier New" pitchFamily="49" charset="0"/>
              </a:rPr>
              <a:t>Revision: 3</a:t>
            </a:r>
          </a:p>
          <a:p>
            <a:pPr lvl="0" algn="l" fontAlgn="auto">
              <a:spcBef>
                <a:spcPct val="20000"/>
              </a:spcBef>
              <a:spcAft>
                <a:spcPts val="0"/>
              </a:spcAft>
            </a:pPr>
            <a:r>
              <a:rPr lang="en-US" sz="1800" b="0" dirty="0" smtClean="0">
                <a:solidFill>
                  <a:prstClr val="black"/>
                </a:solidFill>
                <a:latin typeface="Courier New" pitchFamily="49" charset="0"/>
                <a:cs typeface="Courier New" pitchFamily="49" charset="0"/>
              </a:rPr>
              <a:t>Description: Android + Google APIs</a:t>
            </a:r>
          </a:p>
          <a:p>
            <a:pPr lvl="0" algn="l" fontAlgn="auto">
              <a:spcBef>
                <a:spcPct val="20000"/>
              </a:spcBef>
              <a:spcAft>
                <a:spcPts val="0"/>
              </a:spcAft>
            </a:pPr>
            <a:r>
              <a:rPr lang="en-US" sz="1800" b="0" dirty="0" smtClean="0">
                <a:solidFill>
                  <a:prstClr val="black"/>
                </a:solidFill>
                <a:latin typeface="Courier New" pitchFamily="49" charset="0"/>
                <a:cs typeface="Courier New" pitchFamily="49" charset="0"/>
              </a:rPr>
              <a:t>Based on Android 1.5 (API level 3)</a:t>
            </a:r>
          </a:p>
          <a:p>
            <a:pPr lvl="0" algn="l" fontAlgn="auto">
              <a:spcBef>
                <a:spcPct val="20000"/>
              </a:spcBef>
              <a:spcAft>
                <a:spcPts val="0"/>
              </a:spcAft>
            </a:pPr>
            <a:r>
              <a:rPr lang="en-US" sz="1800" b="0" dirty="0" smtClean="0">
                <a:solidFill>
                  <a:prstClr val="black"/>
                </a:solidFill>
                <a:latin typeface="Courier New" pitchFamily="49" charset="0"/>
                <a:cs typeface="Courier New" pitchFamily="49" charset="0"/>
              </a:rPr>
              <a:t>Libraries:</a:t>
            </a:r>
          </a:p>
          <a:p>
            <a:pPr lvl="0" algn="l" fontAlgn="auto">
              <a:spcBef>
                <a:spcPct val="20000"/>
              </a:spcBef>
              <a:spcAft>
                <a:spcPts val="0"/>
              </a:spcAft>
            </a:pP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com.google.android.maps</a:t>
            </a:r>
            <a:r>
              <a:rPr lang="en-US" sz="1800" b="0" dirty="0" smtClean="0">
                <a:solidFill>
                  <a:prstClr val="black"/>
                </a:solidFill>
                <a:latin typeface="Courier New" pitchFamily="49" charset="0"/>
                <a:cs typeface="Courier New" pitchFamily="49" charset="0"/>
              </a:rPr>
              <a:t>(maps.jar)</a:t>
            </a:r>
          </a:p>
          <a:p>
            <a:pPr lvl="0" algn="l" fontAlgn="auto">
              <a:spcBef>
                <a:spcPct val="20000"/>
              </a:spcBef>
              <a:spcAft>
                <a:spcPts val="0"/>
              </a:spcAft>
            </a:pPr>
            <a:r>
              <a:rPr lang="en-US" sz="1800" b="0" dirty="0" smtClean="0">
                <a:solidFill>
                  <a:prstClr val="black"/>
                </a:solidFill>
                <a:latin typeface="Courier New" pitchFamily="49" charset="0"/>
                <a:cs typeface="Courier New" pitchFamily="49" charset="0"/>
              </a:rPr>
              <a:t>API for Google Maps</a:t>
            </a:r>
          </a:p>
          <a:p>
            <a:pPr lvl="0" algn="l" fontAlgn="auto">
              <a:spcBef>
                <a:spcPct val="20000"/>
              </a:spcBef>
              <a:spcAft>
                <a:spcPts val="0"/>
              </a:spcAft>
            </a:pPr>
            <a:r>
              <a:rPr lang="en-US" sz="1800" b="0" dirty="0" smtClean="0">
                <a:solidFill>
                  <a:prstClr val="black"/>
                </a:solidFill>
                <a:latin typeface="Courier New" pitchFamily="49" charset="0"/>
                <a:cs typeface="Courier New" pitchFamily="49" charset="0"/>
              </a:rPr>
              <a:t>Skins: </a:t>
            </a:r>
            <a:r>
              <a:rPr lang="en-US" sz="1800" b="0" dirty="0" err="1" smtClean="0">
                <a:solidFill>
                  <a:prstClr val="black"/>
                </a:solidFill>
                <a:latin typeface="Courier New" pitchFamily="49" charset="0"/>
                <a:cs typeface="Courier New" pitchFamily="49" charset="0"/>
              </a:rPr>
              <a:t>QVGA</a:t>
            </a:r>
            <a:r>
              <a:rPr lang="en-US" sz="1800" b="0" dirty="0" smtClean="0">
                <a:solidFill>
                  <a:prstClr val="black"/>
                </a:solidFill>
                <a:latin typeface="Courier New" pitchFamily="49" charset="0"/>
                <a:cs typeface="Courier New" pitchFamily="49" charset="0"/>
              </a:rPr>
              <a:t>-P, </a:t>
            </a:r>
            <a:r>
              <a:rPr lang="en-US" sz="1800" b="0" dirty="0" err="1" smtClean="0">
                <a:solidFill>
                  <a:prstClr val="black"/>
                </a:solidFill>
                <a:latin typeface="Courier New" pitchFamily="49" charset="0"/>
                <a:cs typeface="Courier New" pitchFamily="49" charset="0"/>
              </a:rPr>
              <a:t>HVGA</a:t>
            </a:r>
            <a:r>
              <a:rPr lang="en-US" sz="1800" b="0" dirty="0" smtClean="0">
                <a:solidFill>
                  <a:prstClr val="black"/>
                </a:solidFill>
                <a:latin typeface="Courier New" pitchFamily="49" charset="0"/>
                <a:cs typeface="Courier New" pitchFamily="49" charset="0"/>
              </a:rPr>
              <a:t>-L, </a:t>
            </a:r>
            <a:r>
              <a:rPr lang="en-US" sz="1800" b="0" dirty="0" err="1" smtClean="0">
                <a:solidFill>
                  <a:prstClr val="black"/>
                </a:solidFill>
                <a:latin typeface="Courier New" pitchFamily="49" charset="0"/>
                <a:cs typeface="Courier New" pitchFamily="49" charset="0"/>
              </a:rPr>
              <a:t>HVGA</a:t>
            </a:r>
            <a:r>
              <a:rPr lang="en-US" sz="1800" b="0" dirty="0" smtClean="0">
                <a:solidFill>
                  <a:prstClr val="black"/>
                </a:solidFill>
                <a:latin typeface="Courier New" pitchFamily="49" charset="0"/>
                <a:cs typeface="Courier New" pitchFamily="49" charset="0"/>
              </a:rPr>
              <a:t> (default), </a:t>
            </a:r>
            <a:r>
              <a:rPr lang="en-US" sz="1800" b="0" dirty="0" err="1" smtClean="0">
                <a:solidFill>
                  <a:prstClr val="black"/>
                </a:solidFill>
                <a:latin typeface="Courier New" pitchFamily="49" charset="0"/>
                <a:cs typeface="Courier New" pitchFamily="49" charset="0"/>
              </a:rPr>
              <a:t>QVGA</a:t>
            </a:r>
            <a:r>
              <a:rPr lang="en-US" sz="1800" b="0" dirty="0" smtClean="0">
                <a:solidFill>
                  <a:prstClr val="black"/>
                </a:solidFill>
                <a:latin typeface="Courier New" pitchFamily="49" charset="0"/>
                <a:cs typeface="Courier New" pitchFamily="49" charset="0"/>
              </a:rPr>
              <a:t>-L, </a:t>
            </a:r>
            <a:r>
              <a:rPr lang="en-US" sz="1800" b="0" dirty="0" err="1" smtClean="0">
                <a:solidFill>
                  <a:prstClr val="black"/>
                </a:solidFill>
                <a:latin typeface="Courier New" pitchFamily="49" charset="0"/>
                <a:cs typeface="Courier New" pitchFamily="49" charset="0"/>
              </a:rPr>
              <a:t>HVGA</a:t>
            </a:r>
            <a:r>
              <a:rPr lang="en-US" sz="1800" b="0" dirty="0" smtClean="0">
                <a:solidFill>
                  <a:prstClr val="black"/>
                </a:solidFill>
                <a:latin typeface="Courier New" pitchFamily="49" charset="0"/>
                <a:cs typeface="Courier New" pitchFamily="49" charset="0"/>
              </a:rPr>
              <a:t>-P</a:t>
            </a:r>
          </a:p>
          <a:p>
            <a:pPr lvl="0" algn="l" fontAlgn="auto">
              <a:spcBef>
                <a:spcPct val="20000"/>
              </a:spcBef>
              <a:spcAft>
                <a:spcPts val="0"/>
              </a:spcAft>
            </a:pPr>
            <a:r>
              <a:rPr lang="en-US" sz="1800" b="0" dirty="0" smtClean="0">
                <a:solidFill>
                  <a:prstClr val="black"/>
                </a:solidFill>
                <a:latin typeface="Courier New" pitchFamily="49" charset="0"/>
                <a:cs typeface="Courier New" pitchFamily="49" charset="0"/>
              </a:rPr>
              <a:t>id: 3 or "android-4“</a:t>
            </a:r>
          </a:p>
          <a:p>
            <a:pPr lvl="0" algn="l" fontAlgn="auto">
              <a:spcBef>
                <a:spcPct val="20000"/>
              </a:spcBef>
              <a:spcAft>
                <a:spcPts val="0"/>
              </a:spcAft>
            </a:pPr>
            <a:r>
              <a:rPr lang="en-US" sz="1800" b="0" dirty="0" smtClean="0">
                <a:solidFill>
                  <a:prstClr val="black"/>
                </a:solidFill>
                <a:latin typeface="Courier New" pitchFamily="49" charset="0"/>
                <a:cs typeface="Courier New" pitchFamily="49" charset="0"/>
              </a:rPr>
              <a:t>Name: Android 1.6</a:t>
            </a:r>
          </a:p>
          <a:p>
            <a:pPr lvl="0" algn="l" fontAlgn="auto">
              <a:spcBef>
                <a:spcPct val="20000"/>
              </a:spcBef>
              <a:spcAft>
                <a:spcPts val="0"/>
              </a:spcAft>
            </a:pPr>
            <a:r>
              <a:rPr lang="en-US" sz="1800" b="0" dirty="0" smtClean="0">
                <a:solidFill>
                  <a:prstClr val="black"/>
                </a:solidFill>
                <a:latin typeface="Courier New" pitchFamily="49" charset="0"/>
                <a:cs typeface="Courier New" pitchFamily="49" charset="0"/>
              </a:rPr>
              <a:t>Type: Platform</a:t>
            </a:r>
          </a:p>
          <a:p>
            <a:pPr lvl="0" algn="l" fontAlgn="auto">
              <a:spcBef>
                <a:spcPct val="20000"/>
              </a:spcBef>
              <a:spcAft>
                <a:spcPts val="0"/>
              </a:spcAft>
            </a:pPr>
            <a:r>
              <a:rPr lang="en-US" sz="1800" b="0" dirty="0" smtClean="0">
                <a:solidFill>
                  <a:prstClr val="black"/>
                </a:solidFill>
                <a:latin typeface="Courier New" pitchFamily="49" charset="0"/>
                <a:cs typeface="Courier New" pitchFamily="49" charset="0"/>
              </a:rPr>
              <a:t>API level: 4</a:t>
            </a:r>
          </a:p>
        </p:txBody>
      </p:sp>
      <p:sp>
        <p:nvSpPr>
          <p:cNvPr id="6" name="Rectangle 3"/>
          <p:cNvSpPr>
            <a:spLocks noChangeArrowheads="1"/>
          </p:cNvSpPr>
          <p:nvPr/>
        </p:nvSpPr>
        <p:spPr bwMode="gray">
          <a:xfrm>
            <a:off x="275771" y="1455597"/>
            <a:ext cx="8636000" cy="953773"/>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nSpc>
                <a:spcPts val="3000"/>
              </a:lnSpc>
            </a:pPr>
            <a:r>
              <a:rPr lang="en-US" sz="2000" b="0" dirty="0" smtClean="0"/>
              <a:t>Creating an </a:t>
            </a:r>
            <a:r>
              <a:rPr lang="en-US" sz="2000" b="0" dirty="0" err="1" smtClean="0"/>
              <a:t>AVD</a:t>
            </a:r>
            <a:r>
              <a:rPr lang="en-US" sz="2000" b="0" dirty="0" smtClean="0"/>
              <a:t> using the android tool: Listing targets  </a:t>
            </a:r>
          </a:p>
          <a:p>
            <a:pPr>
              <a:lnSpc>
                <a:spcPts val="3000"/>
              </a:lnSpc>
            </a:pPr>
            <a:r>
              <a:rPr lang="en-US" sz="2000" b="0" dirty="0" smtClean="0"/>
              <a:t>To generate a list of system image targets, use these commands: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latin typeface="+mn-lt"/>
              </a:rPr>
              <a:t>Learning Objectives</a:t>
            </a:r>
            <a:endParaRPr lang="en-IN" dirty="0">
              <a:latin typeface="+mn-lt"/>
            </a:endParaRPr>
          </a:p>
        </p:txBody>
      </p:sp>
      <p:sp>
        <p:nvSpPr>
          <p:cNvPr id="7" name="Content Placeholder 6"/>
          <p:cNvSpPr>
            <a:spLocks noGrp="1"/>
          </p:cNvSpPr>
          <p:nvPr>
            <p:ph idx="1"/>
          </p:nvPr>
        </p:nvSpPr>
        <p:spPr/>
        <p:txBody>
          <a:bodyPr>
            <a:normAutofit/>
          </a:bodyPr>
          <a:lstStyle/>
          <a:p>
            <a:pPr>
              <a:buNone/>
            </a:pPr>
            <a:r>
              <a:rPr lang="en-US" sz="3200" dirty="0" smtClean="0"/>
              <a:t>At the end of the session successful participants will be able to</a:t>
            </a:r>
          </a:p>
          <a:p>
            <a:endParaRPr lang="en-US" sz="2400" dirty="0" smtClean="0"/>
          </a:p>
          <a:p>
            <a:r>
              <a:rPr lang="en-US" sz="2400" dirty="0" smtClean="0">
                <a:solidFill>
                  <a:schemeClr val="accent1">
                    <a:lumMod val="50000"/>
                  </a:schemeClr>
                </a:solidFill>
                <a:cs typeface="Arial" pitchFamily="34" charset="0"/>
              </a:rPr>
              <a:t>Describe Android Emulator</a:t>
            </a:r>
          </a:p>
          <a:p>
            <a:r>
              <a:rPr lang="en-US" sz="2400" dirty="0" smtClean="0">
                <a:solidFill>
                  <a:schemeClr val="accent1">
                    <a:lumMod val="50000"/>
                  </a:schemeClr>
                </a:solidFill>
                <a:cs typeface="Arial" pitchFamily="34" charset="0"/>
              </a:rPr>
              <a:t>Use Emulator</a:t>
            </a:r>
          </a:p>
          <a:p>
            <a:r>
              <a:rPr lang="en-US" sz="2400" dirty="0" smtClean="0">
                <a:solidFill>
                  <a:schemeClr val="accent1">
                    <a:lumMod val="50000"/>
                  </a:schemeClr>
                </a:solidFill>
                <a:cs typeface="Arial" pitchFamily="34" charset="0"/>
              </a:rPr>
              <a:t>Create AVD</a:t>
            </a:r>
          </a:p>
          <a:p>
            <a:endParaRPr lang="en-US" sz="2400" dirty="0" smtClean="0"/>
          </a:p>
        </p:txBody>
      </p:sp>
      <p:sp>
        <p:nvSpPr>
          <p:cNvPr id="5" name="Slide Number Placeholder 4"/>
          <p:cNvSpPr>
            <a:spLocks noGrp="1"/>
          </p:cNvSpPr>
          <p:nvPr>
            <p:ph type="sldNum" sz="quarter" idx="4294967295"/>
          </p:nvPr>
        </p:nvSpPr>
        <p:spPr>
          <a:xfrm>
            <a:off x="6457950" y="6356351"/>
            <a:ext cx="2057400" cy="365125"/>
          </a:xfrm>
          <a:prstGeom prst="rect">
            <a:avLst/>
          </a:prstGeom>
        </p:spPr>
        <p:txBody>
          <a:bodyPr/>
          <a:lstStyle/>
          <a:p>
            <a:fld id="{F0BBAE2B-40D1-4EC8-9863-B96E0B95C1B5}" type="slidenum">
              <a:rPr lang="en-IN" smtClean="0"/>
              <a:pPr/>
              <a:t>2</a:t>
            </a:fld>
            <a:endParaRPr lang="en-IN"/>
          </a:p>
        </p:txBody>
      </p:sp>
    </p:spTree>
    <p:extLst>
      <p:ext uri="{BB962C8B-B14F-4D97-AF65-F5344CB8AC3E}">
        <p14:creationId xmlns="" xmlns:p14="http://schemas.microsoft.com/office/powerpoint/2010/main" val="2694501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46120" y="885825"/>
            <a:ext cx="26517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Emulator</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Environment Emulator</a:t>
            </a:r>
            <a:endParaRPr lang="en-US" dirty="0" smtClean="0">
              <a:solidFill>
                <a:srgbClr val="3B4A1E"/>
              </a:solidFill>
              <a:ea typeface="SimSun" pitchFamily="2" charset="-122"/>
            </a:endParaRPr>
          </a:p>
        </p:txBody>
      </p:sp>
      <p:sp>
        <p:nvSpPr>
          <p:cNvPr id="9" name="TextBox 8"/>
          <p:cNvSpPr txBox="1"/>
          <p:nvPr/>
        </p:nvSpPr>
        <p:spPr>
          <a:xfrm>
            <a:off x="365760" y="2468880"/>
            <a:ext cx="8412480" cy="4025717"/>
          </a:xfrm>
          <a:prstGeom prst="rect">
            <a:avLst/>
          </a:prstGeom>
          <a:noFill/>
          <a:ln w="19050">
            <a:solidFill>
              <a:schemeClr val="bg1">
                <a:lumMod val="85000"/>
              </a:schemeClr>
            </a:solidFill>
          </a:ln>
        </p:spPr>
        <p:txBody>
          <a:bodyPr wrap="square" rtlCol="0">
            <a:spAutoFit/>
          </a:bodyPr>
          <a:lstStyle/>
          <a:p>
            <a:pPr lvl="0" algn="l" fontAlgn="auto">
              <a:spcBef>
                <a:spcPct val="20000"/>
              </a:spcBef>
              <a:spcAft>
                <a:spcPts val="0"/>
              </a:spcAft>
            </a:pPr>
            <a:r>
              <a:rPr lang="en-US" sz="1800" b="0" dirty="0" smtClean="0">
                <a:solidFill>
                  <a:prstClr val="black"/>
                </a:solidFill>
                <a:latin typeface="Courier New" pitchFamily="49" charset="0"/>
                <a:cs typeface="Courier New" pitchFamily="49" charset="0"/>
              </a:rPr>
              <a:t>Revision: 3</a:t>
            </a:r>
          </a:p>
          <a:p>
            <a:pPr lvl="0" algn="l" fontAlgn="auto">
              <a:spcBef>
                <a:spcPct val="20000"/>
              </a:spcBef>
              <a:spcAft>
                <a:spcPts val="0"/>
              </a:spcAft>
            </a:pPr>
            <a:r>
              <a:rPr lang="en-US" sz="1800" b="0" dirty="0" smtClean="0">
                <a:solidFill>
                  <a:prstClr val="black"/>
                </a:solidFill>
                <a:latin typeface="Courier New" pitchFamily="49" charset="0"/>
                <a:cs typeface="Courier New" pitchFamily="49" charset="0"/>
              </a:rPr>
              <a:t>Skins: </a:t>
            </a:r>
            <a:r>
              <a:rPr lang="en-US" sz="1800" b="0" dirty="0" err="1" smtClean="0">
                <a:solidFill>
                  <a:prstClr val="black"/>
                </a:solidFill>
                <a:latin typeface="Courier New" pitchFamily="49" charset="0"/>
                <a:cs typeface="Courier New" pitchFamily="49" charset="0"/>
              </a:rPr>
              <a:t>HVGA</a:t>
            </a:r>
            <a:r>
              <a:rPr lang="en-US" sz="1800" b="0" dirty="0" smtClean="0">
                <a:solidFill>
                  <a:prstClr val="black"/>
                </a:solidFill>
                <a:latin typeface="Courier New" pitchFamily="49" charset="0"/>
                <a:cs typeface="Courier New" pitchFamily="49" charset="0"/>
              </a:rPr>
              <a:t> (default), </a:t>
            </a:r>
            <a:r>
              <a:rPr lang="en-US" sz="1800" b="0" dirty="0" err="1" smtClean="0">
                <a:solidFill>
                  <a:prstClr val="black"/>
                </a:solidFill>
                <a:latin typeface="Courier New" pitchFamily="49" charset="0"/>
                <a:cs typeface="Courier New" pitchFamily="49" charset="0"/>
              </a:rPr>
              <a:t>QVGA</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WVGA800</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WVGA854</a:t>
            </a:r>
            <a:endParaRPr lang="en-US" sz="1800" b="0" dirty="0" smtClean="0">
              <a:solidFill>
                <a:prstClr val="black"/>
              </a:solidFill>
              <a:latin typeface="Courier New" pitchFamily="49" charset="0"/>
              <a:cs typeface="Courier New" pitchFamily="49" charset="0"/>
            </a:endParaRPr>
          </a:p>
          <a:p>
            <a:pPr lvl="0" algn="l" fontAlgn="auto">
              <a:spcBef>
                <a:spcPct val="20000"/>
              </a:spcBef>
              <a:spcAft>
                <a:spcPts val="0"/>
              </a:spcAft>
            </a:pPr>
            <a:r>
              <a:rPr lang="en-US" sz="1800" b="0" dirty="0" smtClean="0">
                <a:solidFill>
                  <a:prstClr val="black"/>
                </a:solidFill>
                <a:latin typeface="Courier New" pitchFamily="49" charset="0"/>
                <a:cs typeface="Courier New" pitchFamily="49" charset="0"/>
              </a:rPr>
              <a:t>id: 4 or "Google </a:t>
            </a:r>
            <a:r>
              <a:rPr lang="en-US" sz="1800" b="0" dirty="0" err="1" smtClean="0">
                <a:solidFill>
                  <a:prstClr val="black"/>
                </a:solidFill>
                <a:latin typeface="Courier New" pitchFamily="49" charset="0"/>
                <a:cs typeface="Courier New" pitchFamily="49" charset="0"/>
              </a:rPr>
              <a:t>Inc.:GoogleAPIs:4</a:t>
            </a:r>
            <a:r>
              <a:rPr lang="en-US" sz="1800" b="0" dirty="0" smtClean="0">
                <a:solidFill>
                  <a:prstClr val="black"/>
                </a:solidFill>
                <a:latin typeface="Courier New" pitchFamily="49" charset="0"/>
                <a:cs typeface="Courier New" pitchFamily="49" charset="0"/>
              </a:rPr>
              <a:t>"</a:t>
            </a:r>
          </a:p>
          <a:p>
            <a:pPr lvl="0" algn="l" fontAlgn="auto">
              <a:spcBef>
                <a:spcPct val="20000"/>
              </a:spcBef>
              <a:spcAft>
                <a:spcPts val="0"/>
              </a:spcAft>
            </a:pPr>
            <a:r>
              <a:rPr lang="en-US" sz="1800" b="0" dirty="0" smtClean="0">
                <a:solidFill>
                  <a:prstClr val="black"/>
                </a:solidFill>
                <a:latin typeface="Courier New" pitchFamily="49" charset="0"/>
                <a:cs typeface="Courier New" pitchFamily="49" charset="0"/>
              </a:rPr>
              <a:t>Name: Google APIs</a:t>
            </a:r>
          </a:p>
          <a:p>
            <a:pPr lvl="0" algn="l" fontAlgn="auto">
              <a:spcBef>
                <a:spcPct val="20000"/>
              </a:spcBef>
              <a:spcAft>
                <a:spcPts val="0"/>
              </a:spcAft>
            </a:pPr>
            <a:r>
              <a:rPr lang="en-US" sz="1800" b="0" dirty="0" smtClean="0">
                <a:solidFill>
                  <a:prstClr val="black"/>
                </a:solidFill>
                <a:latin typeface="Courier New" pitchFamily="49" charset="0"/>
                <a:cs typeface="Courier New" pitchFamily="49" charset="0"/>
              </a:rPr>
              <a:t>Type: Add-On</a:t>
            </a:r>
          </a:p>
          <a:p>
            <a:pPr lvl="0" algn="l" fontAlgn="auto">
              <a:spcBef>
                <a:spcPct val="20000"/>
              </a:spcBef>
              <a:spcAft>
                <a:spcPts val="0"/>
              </a:spcAft>
            </a:pPr>
            <a:r>
              <a:rPr lang="en-US" sz="1800" b="0" dirty="0" smtClean="0">
                <a:solidFill>
                  <a:prstClr val="black"/>
                </a:solidFill>
                <a:latin typeface="Courier New" pitchFamily="49" charset="0"/>
                <a:cs typeface="Courier New" pitchFamily="49" charset="0"/>
              </a:rPr>
              <a:t>Vendor: Google Inc.</a:t>
            </a:r>
          </a:p>
          <a:p>
            <a:pPr lvl="0" algn="l" fontAlgn="auto">
              <a:spcBef>
                <a:spcPct val="20000"/>
              </a:spcBef>
              <a:spcAft>
                <a:spcPts val="0"/>
              </a:spcAft>
            </a:pPr>
            <a:r>
              <a:rPr lang="en-US" sz="1800" b="0" dirty="0" smtClean="0">
                <a:solidFill>
                  <a:prstClr val="black"/>
                </a:solidFill>
                <a:latin typeface="Courier New" pitchFamily="49" charset="0"/>
                <a:cs typeface="Courier New" pitchFamily="49" charset="0"/>
              </a:rPr>
              <a:t>Revision: 2</a:t>
            </a:r>
          </a:p>
          <a:p>
            <a:pPr lvl="0" algn="l" fontAlgn="auto">
              <a:spcBef>
                <a:spcPct val="20000"/>
              </a:spcBef>
              <a:spcAft>
                <a:spcPts val="0"/>
              </a:spcAft>
            </a:pPr>
            <a:r>
              <a:rPr lang="en-US" sz="1800" b="0" dirty="0" smtClean="0">
                <a:solidFill>
                  <a:prstClr val="black"/>
                </a:solidFill>
                <a:latin typeface="Courier New" pitchFamily="49" charset="0"/>
                <a:cs typeface="Courier New" pitchFamily="49" charset="0"/>
              </a:rPr>
              <a:t>Description: Android + Google APIs</a:t>
            </a:r>
          </a:p>
          <a:p>
            <a:pPr lvl="0" algn="l" fontAlgn="auto">
              <a:spcBef>
                <a:spcPct val="20000"/>
              </a:spcBef>
              <a:spcAft>
                <a:spcPts val="0"/>
              </a:spcAft>
            </a:pPr>
            <a:r>
              <a:rPr lang="en-US" sz="1800" b="0" dirty="0" smtClean="0">
                <a:solidFill>
                  <a:prstClr val="black"/>
                </a:solidFill>
                <a:latin typeface="Courier New" pitchFamily="49" charset="0"/>
                <a:cs typeface="Courier New" pitchFamily="49" charset="0"/>
              </a:rPr>
              <a:t>Based on Android 1.6 (API level 4)</a:t>
            </a:r>
          </a:p>
          <a:p>
            <a:pPr lvl="0" algn="l" fontAlgn="auto">
              <a:spcBef>
                <a:spcPct val="20000"/>
              </a:spcBef>
              <a:spcAft>
                <a:spcPts val="0"/>
              </a:spcAft>
            </a:pPr>
            <a:r>
              <a:rPr lang="en-US" sz="1800" b="0" dirty="0" smtClean="0">
                <a:solidFill>
                  <a:prstClr val="black"/>
                </a:solidFill>
                <a:latin typeface="Courier New" pitchFamily="49" charset="0"/>
                <a:cs typeface="Courier New" pitchFamily="49" charset="0"/>
              </a:rPr>
              <a:t>Libraries:</a:t>
            </a:r>
          </a:p>
          <a:p>
            <a:pPr lvl="0" algn="l" fontAlgn="auto">
              <a:spcBef>
                <a:spcPct val="20000"/>
              </a:spcBef>
              <a:spcAft>
                <a:spcPts val="0"/>
              </a:spcAft>
            </a:pP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com.google.android.maps</a:t>
            </a:r>
            <a:r>
              <a:rPr lang="en-US" sz="1800" b="0" dirty="0" smtClean="0">
                <a:solidFill>
                  <a:prstClr val="black"/>
                </a:solidFill>
                <a:latin typeface="Courier New" pitchFamily="49" charset="0"/>
                <a:cs typeface="Courier New" pitchFamily="49" charset="0"/>
              </a:rPr>
              <a:t>(maps.jar)</a:t>
            </a:r>
          </a:p>
          <a:p>
            <a:pPr lvl="0" algn="l" fontAlgn="auto">
              <a:spcBef>
                <a:spcPct val="20000"/>
              </a:spcBef>
              <a:spcAft>
                <a:spcPts val="0"/>
              </a:spcAft>
            </a:pPr>
            <a:r>
              <a:rPr lang="en-US" sz="1800" b="0" dirty="0" smtClean="0">
                <a:solidFill>
                  <a:prstClr val="black"/>
                </a:solidFill>
                <a:latin typeface="Courier New" pitchFamily="49" charset="0"/>
                <a:cs typeface="Courier New" pitchFamily="49" charset="0"/>
              </a:rPr>
              <a:t>API for Google Maps</a:t>
            </a:r>
          </a:p>
        </p:txBody>
      </p:sp>
      <p:sp>
        <p:nvSpPr>
          <p:cNvPr id="6" name="Rectangle 3"/>
          <p:cNvSpPr>
            <a:spLocks noChangeArrowheads="1"/>
          </p:cNvSpPr>
          <p:nvPr/>
        </p:nvSpPr>
        <p:spPr bwMode="gray">
          <a:xfrm>
            <a:off x="275771" y="1455597"/>
            <a:ext cx="8636000" cy="953773"/>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nSpc>
                <a:spcPts val="3000"/>
              </a:lnSpc>
            </a:pPr>
            <a:r>
              <a:rPr lang="en-US" sz="2000" b="0" dirty="0" smtClean="0"/>
              <a:t>Creating an </a:t>
            </a:r>
            <a:r>
              <a:rPr lang="en-US" sz="2000" b="0" dirty="0" err="1" smtClean="0"/>
              <a:t>AVD</a:t>
            </a:r>
            <a:r>
              <a:rPr lang="en-US" sz="2000" b="0" dirty="0" smtClean="0"/>
              <a:t> using the android tool: Listing targets  </a:t>
            </a:r>
          </a:p>
          <a:p>
            <a:pPr>
              <a:lnSpc>
                <a:spcPts val="3000"/>
              </a:lnSpc>
            </a:pPr>
            <a:r>
              <a:rPr lang="en-US" sz="2000" b="0" dirty="0" smtClean="0"/>
              <a:t>To generate a list of system image targets, use these commands: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46120" y="885825"/>
            <a:ext cx="26517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Emulator</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Environment Emulator</a:t>
            </a:r>
            <a:endParaRPr lang="en-US" dirty="0" smtClean="0">
              <a:solidFill>
                <a:srgbClr val="3B4A1E"/>
              </a:solidFill>
              <a:ea typeface="SimSun" pitchFamily="2" charset="-122"/>
            </a:endParaRPr>
          </a:p>
        </p:txBody>
      </p:sp>
      <p:sp>
        <p:nvSpPr>
          <p:cNvPr id="9" name="TextBox 8"/>
          <p:cNvSpPr txBox="1"/>
          <p:nvPr/>
        </p:nvSpPr>
        <p:spPr>
          <a:xfrm>
            <a:off x="365760" y="2468880"/>
            <a:ext cx="8412480" cy="3970318"/>
          </a:xfrm>
          <a:prstGeom prst="rect">
            <a:avLst/>
          </a:prstGeom>
          <a:noFill/>
          <a:ln w="19050">
            <a:solidFill>
              <a:schemeClr val="bg1">
                <a:lumMod val="85000"/>
              </a:schemeClr>
            </a:solidFill>
          </a:ln>
        </p:spPr>
        <p:txBody>
          <a:bodyPr wrap="square" rtlCol="0">
            <a:spAutoFit/>
          </a:bodyPr>
          <a:lstStyle/>
          <a:p>
            <a:pPr lvl="0" algn="l" fontAlgn="auto">
              <a:spcBef>
                <a:spcPct val="20000"/>
              </a:spcBef>
              <a:spcAft>
                <a:spcPts val="0"/>
              </a:spcAft>
            </a:pPr>
            <a:r>
              <a:rPr lang="en-US" sz="1800" b="0" dirty="0" smtClean="0">
                <a:solidFill>
                  <a:prstClr val="black"/>
                </a:solidFill>
                <a:latin typeface="Courier New" pitchFamily="49" charset="0"/>
                <a:cs typeface="Courier New" pitchFamily="49" charset="0"/>
              </a:rPr>
              <a:t>Skins: </a:t>
            </a:r>
            <a:r>
              <a:rPr lang="en-US" sz="1800" b="0" dirty="0" err="1" smtClean="0">
                <a:solidFill>
                  <a:prstClr val="black"/>
                </a:solidFill>
                <a:latin typeface="Courier New" pitchFamily="49" charset="0"/>
                <a:cs typeface="Courier New" pitchFamily="49" charset="0"/>
              </a:rPr>
              <a:t>WVGA854</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HVGA</a:t>
            </a:r>
            <a:r>
              <a:rPr lang="en-US" sz="1800" b="0" dirty="0" smtClean="0">
                <a:solidFill>
                  <a:prstClr val="black"/>
                </a:solidFill>
                <a:latin typeface="Courier New" pitchFamily="49" charset="0"/>
                <a:cs typeface="Courier New" pitchFamily="49" charset="0"/>
              </a:rPr>
              <a:t> (default), </a:t>
            </a:r>
            <a:r>
              <a:rPr lang="en-US" sz="1800" b="0" dirty="0" err="1" smtClean="0">
                <a:solidFill>
                  <a:prstClr val="black"/>
                </a:solidFill>
                <a:latin typeface="Courier New" pitchFamily="49" charset="0"/>
                <a:cs typeface="Courier New" pitchFamily="49" charset="0"/>
              </a:rPr>
              <a:t>WVGA800</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QVGA</a:t>
            </a:r>
            <a:endParaRPr lang="en-US" sz="1800" b="0" dirty="0" smtClean="0">
              <a:solidFill>
                <a:prstClr val="black"/>
              </a:solidFill>
              <a:latin typeface="Courier New" pitchFamily="49" charset="0"/>
              <a:cs typeface="Courier New" pitchFamily="49" charset="0"/>
            </a:endParaRPr>
          </a:p>
          <a:p>
            <a:pPr lvl="0" algn="l" fontAlgn="auto">
              <a:spcBef>
                <a:spcPct val="20000"/>
              </a:spcBef>
              <a:spcAft>
                <a:spcPts val="0"/>
              </a:spcAft>
            </a:pPr>
            <a:r>
              <a:rPr lang="en-US" sz="1800" b="0" dirty="0" smtClean="0">
                <a:solidFill>
                  <a:prstClr val="black"/>
                </a:solidFill>
                <a:latin typeface="Courier New" pitchFamily="49" charset="0"/>
                <a:cs typeface="Courier New" pitchFamily="49" charset="0"/>
              </a:rPr>
              <a:t>id: 5 or "android-7"</a:t>
            </a:r>
          </a:p>
          <a:p>
            <a:pPr lvl="0" algn="l" fontAlgn="auto">
              <a:spcBef>
                <a:spcPct val="20000"/>
              </a:spcBef>
              <a:spcAft>
                <a:spcPts val="0"/>
              </a:spcAft>
            </a:pPr>
            <a:r>
              <a:rPr lang="en-US" sz="1800" b="0" dirty="0" smtClean="0">
                <a:solidFill>
                  <a:prstClr val="black"/>
                </a:solidFill>
                <a:latin typeface="Courier New" pitchFamily="49" charset="0"/>
                <a:cs typeface="Courier New" pitchFamily="49" charset="0"/>
              </a:rPr>
              <a:t>Name: Android 2.1-</a:t>
            </a:r>
            <a:r>
              <a:rPr lang="en-US" sz="1800" b="0" dirty="0" err="1" smtClean="0">
                <a:solidFill>
                  <a:prstClr val="black"/>
                </a:solidFill>
                <a:latin typeface="Courier New" pitchFamily="49" charset="0"/>
                <a:cs typeface="Courier New" pitchFamily="49" charset="0"/>
              </a:rPr>
              <a:t>update1</a:t>
            </a:r>
            <a:endParaRPr lang="en-US" sz="1800" b="0" dirty="0" smtClean="0">
              <a:solidFill>
                <a:prstClr val="black"/>
              </a:solidFill>
              <a:latin typeface="Courier New" pitchFamily="49" charset="0"/>
              <a:cs typeface="Courier New" pitchFamily="49" charset="0"/>
            </a:endParaRPr>
          </a:p>
          <a:p>
            <a:pPr lvl="0" algn="l" fontAlgn="auto">
              <a:spcBef>
                <a:spcPct val="20000"/>
              </a:spcBef>
              <a:spcAft>
                <a:spcPts val="0"/>
              </a:spcAft>
            </a:pPr>
            <a:r>
              <a:rPr lang="en-US" sz="1800" b="0" dirty="0" smtClean="0">
                <a:solidFill>
                  <a:prstClr val="black"/>
                </a:solidFill>
                <a:latin typeface="Courier New" pitchFamily="49" charset="0"/>
                <a:cs typeface="Courier New" pitchFamily="49" charset="0"/>
              </a:rPr>
              <a:t>Type: Platform</a:t>
            </a:r>
          </a:p>
          <a:p>
            <a:pPr lvl="0" algn="l" fontAlgn="auto">
              <a:spcBef>
                <a:spcPct val="20000"/>
              </a:spcBef>
              <a:spcAft>
                <a:spcPts val="0"/>
              </a:spcAft>
            </a:pPr>
            <a:r>
              <a:rPr lang="en-US" sz="1800" b="0" dirty="0" smtClean="0">
                <a:solidFill>
                  <a:prstClr val="black"/>
                </a:solidFill>
                <a:latin typeface="Courier New" pitchFamily="49" charset="0"/>
                <a:cs typeface="Courier New" pitchFamily="49" charset="0"/>
              </a:rPr>
              <a:t>API level: 7</a:t>
            </a:r>
          </a:p>
          <a:p>
            <a:pPr lvl="0" algn="l" fontAlgn="auto">
              <a:spcBef>
                <a:spcPct val="20000"/>
              </a:spcBef>
              <a:spcAft>
                <a:spcPts val="0"/>
              </a:spcAft>
            </a:pPr>
            <a:r>
              <a:rPr lang="en-US" sz="1800" b="0" dirty="0" smtClean="0">
                <a:solidFill>
                  <a:prstClr val="black"/>
                </a:solidFill>
                <a:latin typeface="Courier New" pitchFamily="49" charset="0"/>
                <a:cs typeface="Courier New" pitchFamily="49" charset="0"/>
              </a:rPr>
              <a:t>Revision: 2</a:t>
            </a:r>
          </a:p>
          <a:p>
            <a:pPr lvl="0" algn="l" fontAlgn="auto">
              <a:spcBef>
                <a:spcPct val="20000"/>
              </a:spcBef>
              <a:spcAft>
                <a:spcPts val="0"/>
              </a:spcAft>
            </a:pPr>
            <a:r>
              <a:rPr lang="en-US" sz="1800" b="0" dirty="0" smtClean="0">
                <a:solidFill>
                  <a:prstClr val="black"/>
                </a:solidFill>
                <a:latin typeface="Courier New" pitchFamily="49" charset="0"/>
                <a:cs typeface="Courier New" pitchFamily="49" charset="0"/>
              </a:rPr>
              <a:t>Skins: </a:t>
            </a:r>
            <a:r>
              <a:rPr lang="en-US" sz="1800" b="0" dirty="0" err="1" smtClean="0">
                <a:solidFill>
                  <a:prstClr val="black"/>
                </a:solidFill>
                <a:latin typeface="Courier New" pitchFamily="49" charset="0"/>
                <a:cs typeface="Courier New" pitchFamily="49" charset="0"/>
              </a:rPr>
              <a:t>HVGA</a:t>
            </a:r>
            <a:r>
              <a:rPr lang="en-US" sz="1800" b="0" dirty="0" smtClean="0">
                <a:solidFill>
                  <a:prstClr val="black"/>
                </a:solidFill>
                <a:latin typeface="Courier New" pitchFamily="49" charset="0"/>
                <a:cs typeface="Courier New" pitchFamily="49" charset="0"/>
              </a:rPr>
              <a:t> (default), </a:t>
            </a:r>
            <a:r>
              <a:rPr lang="en-US" sz="1800" b="0" dirty="0" err="1" smtClean="0">
                <a:solidFill>
                  <a:prstClr val="black"/>
                </a:solidFill>
                <a:latin typeface="Courier New" pitchFamily="49" charset="0"/>
                <a:cs typeface="Courier New" pitchFamily="49" charset="0"/>
              </a:rPr>
              <a:t>QVGA</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WQVGA400</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WQVGA432</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WVGA800</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WVGA854</a:t>
            </a:r>
            <a:endParaRPr lang="en-US" sz="1800" b="0" dirty="0" smtClean="0">
              <a:solidFill>
                <a:prstClr val="black"/>
              </a:solidFill>
              <a:latin typeface="Courier New" pitchFamily="49" charset="0"/>
              <a:cs typeface="Courier New" pitchFamily="49" charset="0"/>
            </a:endParaRPr>
          </a:p>
          <a:p>
            <a:pPr lvl="0" algn="l" fontAlgn="auto">
              <a:spcBef>
                <a:spcPct val="20000"/>
              </a:spcBef>
              <a:spcAft>
                <a:spcPts val="0"/>
              </a:spcAft>
            </a:pPr>
            <a:r>
              <a:rPr lang="en-US" sz="1800" b="0" dirty="0" smtClean="0">
                <a:solidFill>
                  <a:prstClr val="black"/>
                </a:solidFill>
                <a:latin typeface="Courier New" pitchFamily="49" charset="0"/>
                <a:cs typeface="Courier New" pitchFamily="49" charset="0"/>
              </a:rPr>
              <a:t>id: 6 or "Google </a:t>
            </a:r>
            <a:r>
              <a:rPr lang="en-US" sz="1800" b="0" dirty="0" err="1" smtClean="0">
                <a:solidFill>
                  <a:prstClr val="black"/>
                </a:solidFill>
                <a:latin typeface="Courier New" pitchFamily="49" charset="0"/>
                <a:cs typeface="Courier New" pitchFamily="49" charset="0"/>
              </a:rPr>
              <a:t>Inc.:GoogleAPIs:7</a:t>
            </a:r>
            <a:r>
              <a:rPr lang="en-US" sz="1800" b="0" dirty="0" smtClean="0">
                <a:solidFill>
                  <a:prstClr val="black"/>
                </a:solidFill>
                <a:latin typeface="Courier New" pitchFamily="49" charset="0"/>
                <a:cs typeface="Courier New" pitchFamily="49" charset="0"/>
              </a:rPr>
              <a:t>"</a:t>
            </a:r>
          </a:p>
          <a:p>
            <a:pPr lvl="0" algn="l" fontAlgn="auto">
              <a:spcBef>
                <a:spcPct val="20000"/>
              </a:spcBef>
              <a:spcAft>
                <a:spcPts val="0"/>
              </a:spcAft>
            </a:pPr>
            <a:r>
              <a:rPr lang="en-US" sz="1800" b="0" dirty="0" smtClean="0">
                <a:solidFill>
                  <a:prstClr val="black"/>
                </a:solidFill>
                <a:latin typeface="Courier New" pitchFamily="49" charset="0"/>
                <a:cs typeface="Courier New" pitchFamily="49" charset="0"/>
              </a:rPr>
              <a:t>Name: Google APIs</a:t>
            </a:r>
          </a:p>
          <a:p>
            <a:pPr lvl="0" algn="l" fontAlgn="auto">
              <a:spcBef>
                <a:spcPct val="20000"/>
              </a:spcBef>
              <a:spcAft>
                <a:spcPts val="0"/>
              </a:spcAft>
            </a:pPr>
            <a:r>
              <a:rPr lang="en-US" sz="1800" b="0" dirty="0" smtClean="0">
                <a:solidFill>
                  <a:prstClr val="black"/>
                </a:solidFill>
                <a:latin typeface="Courier New" pitchFamily="49" charset="0"/>
                <a:cs typeface="Courier New" pitchFamily="49" charset="0"/>
              </a:rPr>
              <a:t>Type: Add-On</a:t>
            </a:r>
          </a:p>
          <a:p>
            <a:pPr lvl="0" algn="l" fontAlgn="auto">
              <a:spcBef>
                <a:spcPct val="20000"/>
              </a:spcBef>
              <a:spcAft>
                <a:spcPts val="0"/>
              </a:spcAft>
            </a:pPr>
            <a:r>
              <a:rPr lang="en-US" sz="1800" b="0" dirty="0" smtClean="0">
                <a:solidFill>
                  <a:prstClr val="black"/>
                </a:solidFill>
                <a:latin typeface="Courier New" pitchFamily="49" charset="0"/>
                <a:cs typeface="Courier New" pitchFamily="49" charset="0"/>
              </a:rPr>
              <a:t>Vendor: Google Inc.</a:t>
            </a:r>
          </a:p>
        </p:txBody>
      </p:sp>
      <p:sp>
        <p:nvSpPr>
          <p:cNvPr id="6" name="Rectangle 3"/>
          <p:cNvSpPr>
            <a:spLocks noChangeArrowheads="1"/>
          </p:cNvSpPr>
          <p:nvPr/>
        </p:nvSpPr>
        <p:spPr bwMode="gray">
          <a:xfrm>
            <a:off x="275771" y="1455597"/>
            <a:ext cx="8636000" cy="953773"/>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nSpc>
                <a:spcPts val="3000"/>
              </a:lnSpc>
            </a:pPr>
            <a:r>
              <a:rPr lang="en-US" sz="2000" b="0" dirty="0" smtClean="0"/>
              <a:t>Creating an </a:t>
            </a:r>
            <a:r>
              <a:rPr lang="en-US" sz="2000" b="0" dirty="0" err="1" smtClean="0"/>
              <a:t>AVD</a:t>
            </a:r>
            <a:r>
              <a:rPr lang="en-US" sz="2000" b="0" dirty="0" smtClean="0"/>
              <a:t> using the android tool: Listing targets  </a:t>
            </a:r>
          </a:p>
          <a:p>
            <a:pPr>
              <a:lnSpc>
                <a:spcPts val="3000"/>
              </a:lnSpc>
            </a:pPr>
            <a:r>
              <a:rPr lang="en-US" sz="2000" b="0" dirty="0" smtClean="0"/>
              <a:t>To generate a list of system image targets, use these commands: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46120" y="885825"/>
            <a:ext cx="26517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Emulator</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Environment Emulator</a:t>
            </a:r>
            <a:endParaRPr lang="en-US" dirty="0" smtClean="0">
              <a:solidFill>
                <a:srgbClr val="3B4A1E"/>
              </a:solidFill>
              <a:ea typeface="SimSun" pitchFamily="2" charset="-122"/>
            </a:endParaRPr>
          </a:p>
        </p:txBody>
      </p:sp>
      <p:sp>
        <p:nvSpPr>
          <p:cNvPr id="9" name="TextBox 8"/>
          <p:cNvSpPr txBox="1"/>
          <p:nvPr/>
        </p:nvSpPr>
        <p:spPr>
          <a:xfrm>
            <a:off x="365760" y="2468880"/>
            <a:ext cx="8412480" cy="3970318"/>
          </a:xfrm>
          <a:prstGeom prst="rect">
            <a:avLst/>
          </a:prstGeom>
          <a:noFill/>
          <a:ln w="19050">
            <a:solidFill>
              <a:schemeClr val="bg1">
                <a:lumMod val="85000"/>
              </a:schemeClr>
            </a:solidFill>
          </a:ln>
        </p:spPr>
        <p:txBody>
          <a:bodyPr wrap="square" rtlCol="0">
            <a:spAutoFit/>
          </a:bodyPr>
          <a:lstStyle/>
          <a:p>
            <a:pPr lvl="0" algn="l" fontAlgn="auto">
              <a:spcBef>
                <a:spcPct val="20000"/>
              </a:spcBef>
              <a:spcAft>
                <a:spcPts val="0"/>
              </a:spcAft>
            </a:pPr>
            <a:r>
              <a:rPr lang="en-US" sz="1800" b="0" dirty="0" smtClean="0">
                <a:solidFill>
                  <a:prstClr val="black"/>
                </a:solidFill>
                <a:latin typeface="Courier New" pitchFamily="49" charset="0"/>
                <a:cs typeface="Courier New" pitchFamily="49" charset="0"/>
              </a:rPr>
              <a:t>Revision: 1</a:t>
            </a:r>
          </a:p>
          <a:p>
            <a:pPr lvl="0" algn="l" fontAlgn="auto">
              <a:spcBef>
                <a:spcPct val="20000"/>
              </a:spcBef>
              <a:spcAft>
                <a:spcPts val="0"/>
              </a:spcAft>
            </a:pPr>
            <a:r>
              <a:rPr lang="en-US" sz="1800" b="0" dirty="0" smtClean="0">
                <a:solidFill>
                  <a:prstClr val="black"/>
                </a:solidFill>
                <a:latin typeface="Courier New" pitchFamily="49" charset="0"/>
                <a:cs typeface="Courier New" pitchFamily="49" charset="0"/>
              </a:rPr>
              <a:t>Description: Android + Google APIs</a:t>
            </a:r>
          </a:p>
          <a:p>
            <a:pPr lvl="0" algn="l" fontAlgn="auto">
              <a:spcBef>
                <a:spcPct val="20000"/>
              </a:spcBef>
              <a:spcAft>
                <a:spcPts val="0"/>
              </a:spcAft>
            </a:pPr>
            <a:r>
              <a:rPr lang="en-US" sz="1800" b="0" dirty="0" smtClean="0">
                <a:solidFill>
                  <a:prstClr val="black"/>
                </a:solidFill>
                <a:latin typeface="Courier New" pitchFamily="49" charset="0"/>
                <a:cs typeface="Courier New" pitchFamily="49" charset="0"/>
              </a:rPr>
              <a:t>Based on Android 2.1-</a:t>
            </a:r>
            <a:r>
              <a:rPr lang="en-US" sz="1800" b="0" dirty="0" err="1" smtClean="0">
                <a:solidFill>
                  <a:prstClr val="black"/>
                </a:solidFill>
                <a:latin typeface="Courier New" pitchFamily="49" charset="0"/>
                <a:cs typeface="Courier New" pitchFamily="49" charset="0"/>
              </a:rPr>
              <a:t>update1</a:t>
            </a:r>
            <a:r>
              <a:rPr lang="en-US" sz="1800" b="0" dirty="0" smtClean="0">
                <a:solidFill>
                  <a:prstClr val="black"/>
                </a:solidFill>
                <a:latin typeface="Courier New" pitchFamily="49" charset="0"/>
                <a:cs typeface="Courier New" pitchFamily="49" charset="0"/>
              </a:rPr>
              <a:t> (API level 7)</a:t>
            </a:r>
          </a:p>
          <a:p>
            <a:pPr lvl="0" algn="l" fontAlgn="auto">
              <a:spcBef>
                <a:spcPct val="20000"/>
              </a:spcBef>
              <a:spcAft>
                <a:spcPts val="0"/>
              </a:spcAft>
            </a:pPr>
            <a:r>
              <a:rPr lang="en-US" sz="1800" b="0" dirty="0" smtClean="0">
                <a:solidFill>
                  <a:prstClr val="black"/>
                </a:solidFill>
                <a:latin typeface="Courier New" pitchFamily="49" charset="0"/>
                <a:cs typeface="Courier New" pitchFamily="49" charset="0"/>
              </a:rPr>
              <a:t>Libraries:</a:t>
            </a:r>
          </a:p>
          <a:p>
            <a:pPr lvl="0" algn="l" fontAlgn="auto">
              <a:spcBef>
                <a:spcPct val="20000"/>
              </a:spcBef>
              <a:spcAft>
                <a:spcPts val="0"/>
              </a:spcAft>
            </a:pP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com.google.android.maps</a:t>
            </a:r>
            <a:r>
              <a:rPr lang="en-US" sz="1800" b="0" dirty="0" smtClean="0">
                <a:solidFill>
                  <a:prstClr val="black"/>
                </a:solidFill>
                <a:latin typeface="Courier New" pitchFamily="49" charset="0"/>
                <a:cs typeface="Courier New" pitchFamily="49" charset="0"/>
              </a:rPr>
              <a:t>(maps.jar)</a:t>
            </a:r>
          </a:p>
          <a:p>
            <a:pPr lvl="0" algn="l" fontAlgn="auto">
              <a:spcBef>
                <a:spcPct val="20000"/>
              </a:spcBef>
              <a:spcAft>
                <a:spcPts val="0"/>
              </a:spcAft>
            </a:pPr>
            <a:r>
              <a:rPr lang="en-US" sz="1800" b="0" dirty="0" smtClean="0">
                <a:solidFill>
                  <a:prstClr val="black"/>
                </a:solidFill>
                <a:latin typeface="Courier New" pitchFamily="49" charset="0"/>
                <a:cs typeface="Courier New" pitchFamily="49" charset="0"/>
              </a:rPr>
              <a:t>API for Google Maps</a:t>
            </a:r>
          </a:p>
          <a:p>
            <a:pPr lvl="0" algn="l" fontAlgn="auto">
              <a:spcBef>
                <a:spcPct val="20000"/>
              </a:spcBef>
              <a:spcAft>
                <a:spcPts val="0"/>
              </a:spcAft>
            </a:pPr>
            <a:r>
              <a:rPr lang="en-US" sz="1800" b="0" dirty="0" smtClean="0">
                <a:solidFill>
                  <a:prstClr val="black"/>
                </a:solidFill>
                <a:latin typeface="Courier New" pitchFamily="49" charset="0"/>
                <a:cs typeface="Courier New" pitchFamily="49" charset="0"/>
              </a:rPr>
              <a:t>Skins: </a:t>
            </a:r>
            <a:r>
              <a:rPr lang="en-US" sz="1800" b="0" dirty="0" err="1" smtClean="0">
                <a:solidFill>
                  <a:prstClr val="black"/>
                </a:solidFill>
                <a:latin typeface="Courier New" pitchFamily="49" charset="0"/>
                <a:cs typeface="Courier New" pitchFamily="49" charset="0"/>
              </a:rPr>
              <a:t>WVGA854</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WQVGA400</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HVGA</a:t>
            </a:r>
            <a:r>
              <a:rPr lang="en-US" sz="1800" b="0" dirty="0" smtClean="0">
                <a:solidFill>
                  <a:prstClr val="black"/>
                </a:solidFill>
                <a:latin typeface="Courier New" pitchFamily="49" charset="0"/>
                <a:cs typeface="Courier New" pitchFamily="49" charset="0"/>
              </a:rPr>
              <a:t> (default), </a:t>
            </a:r>
            <a:r>
              <a:rPr lang="en-US" sz="1800" b="0" dirty="0" err="1" smtClean="0">
                <a:solidFill>
                  <a:prstClr val="black"/>
                </a:solidFill>
                <a:latin typeface="Courier New" pitchFamily="49" charset="0"/>
                <a:cs typeface="Courier New" pitchFamily="49" charset="0"/>
              </a:rPr>
              <a:t>WQVGA432</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WVGA800</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QVGA</a:t>
            </a:r>
            <a:endParaRPr lang="en-US" sz="1800" b="0" dirty="0" smtClean="0">
              <a:solidFill>
                <a:prstClr val="black"/>
              </a:solidFill>
              <a:latin typeface="Courier New" pitchFamily="49" charset="0"/>
              <a:cs typeface="Courier New" pitchFamily="49" charset="0"/>
            </a:endParaRPr>
          </a:p>
          <a:p>
            <a:pPr lvl="0" algn="l" fontAlgn="auto">
              <a:spcBef>
                <a:spcPct val="20000"/>
              </a:spcBef>
              <a:spcAft>
                <a:spcPts val="0"/>
              </a:spcAft>
            </a:pPr>
            <a:r>
              <a:rPr lang="en-US" sz="1800" b="0" dirty="0" smtClean="0">
                <a:solidFill>
                  <a:prstClr val="black"/>
                </a:solidFill>
                <a:latin typeface="Courier New" pitchFamily="49" charset="0"/>
                <a:cs typeface="Courier New" pitchFamily="49" charset="0"/>
              </a:rPr>
              <a:t>id: 7 or "android-8"</a:t>
            </a:r>
          </a:p>
          <a:p>
            <a:pPr lvl="0" algn="l" fontAlgn="auto">
              <a:spcBef>
                <a:spcPct val="20000"/>
              </a:spcBef>
              <a:spcAft>
                <a:spcPts val="0"/>
              </a:spcAft>
            </a:pPr>
            <a:r>
              <a:rPr lang="en-US" sz="1800" b="0" dirty="0" smtClean="0">
                <a:solidFill>
                  <a:prstClr val="black"/>
                </a:solidFill>
                <a:latin typeface="Courier New" pitchFamily="49" charset="0"/>
                <a:cs typeface="Courier New" pitchFamily="49" charset="0"/>
              </a:rPr>
              <a:t>Name: Android 2.2</a:t>
            </a:r>
          </a:p>
          <a:p>
            <a:pPr lvl="0" algn="l" fontAlgn="auto">
              <a:spcBef>
                <a:spcPct val="20000"/>
              </a:spcBef>
              <a:spcAft>
                <a:spcPts val="0"/>
              </a:spcAft>
            </a:pPr>
            <a:r>
              <a:rPr lang="en-US" sz="1800" b="0" dirty="0" smtClean="0">
                <a:solidFill>
                  <a:prstClr val="black"/>
                </a:solidFill>
                <a:latin typeface="Courier New" pitchFamily="49" charset="0"/>
                <a:cs typeface="Courier New" pitchFamily="49" charset="0"/>
              </a:rPr>
              <a:t>Type: Platform</a:t>
            </a:r>
          </a:p>
          <a:p>
            <a:pPr lvl="0" algn="l" fontAlgn="auto">
              <a:spcBef>
                <a:spcPct val="20000"/>
              </a:spcBef>
              <a:spcAft>
                <a:spcPts val="0"/>
              </a:spcAft>
            </a:pPr>
            <a:r>
              <a:rPr lang="en-US" sz="1800" b="0" dirty="0" smtClean="0">
                <a:solidFill>
                  <a:prstClr val="black"/>
                </a:solidFill>
                <a:latin typeface="Courier New" pitchFamily="49" charset="0"/>
                <a:cs typeface="Courier New" pitchFamily="49" charset="0"/>
              </a:rPr>
              <a:t>API level: 8</a:t>
            </a:r>
          </a:p>
        </p:txBody>
      </p:sp>
      <p:sp>
        <p:nvSpPr>
          <p:cNvPr id="6" name="Rectangle 3"/>
          <p:cNvSpPr>
            <a:spLocks noChangeArrowheads="1"/>
          </p:cNvSpPr>
          <p:nvPr/>
        </p:nvSpPr>
        <p:spPr bwMode="gray">
          <a:xfrm>
            <a:off x="275771" y="1455597"/>
            <a:ext cx="8636000" cy="953773"/>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nSpc>
                <a:spcPts val="3000"/>
              </a:lnSpc>
            </a:pPr>
            <a:r>
              <a:rPr lang="en-US" sz="2000" b="0" dirty="0" smtClean="0"/>
              <a:t>Creating an </a:t>
            </a:r>
            <a:r>
              <a:rPr lang="en-US" sz="2000" b="0" dirty="0" err="1" smtClean="0"/>
              <a:t>AVD</a:t>
            </a:r>
            <a:r>
              <a:rPr lang="en-US" sz="2000" b="0" dirty="0" smtClean="0"/>
              <a:t> using the android tool: Listing targets  </a:t>
            </a:r>
          </a:p>
          <a:p>
            <a:pPr>
              <a:lnSpc>
                <a:spcPts val="3000"/>
              </a:lnSpc>
            </a:pPr>
            <a:r>
              <a:rPr lang="en-US" sz="2000" b="0" dirty="0" smtClean="0"/>
              <a:t>To generate a list of system image targets, use these commands: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46120" y="885825"/>
            <a:ext cx="26517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Emulator</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Environment Emulator</a:t>
            </a:r>
            <a:endParaRPr lang="en-US" dirty="0" smtClean="0">
              <a:solidFill>
                <a:srgbClr val="3B4A1E"/>
              </a:solidFill>
              <a:ea typeface="SimSun" pitchFamily="2" charset="-122"/>
            </a:endParaRPr>
          </a:p>
        </p:txBody>
      </p:sp>
      <p:sp>
        <p:nvSpPr>
          <p:cNvPr id="9" name="TextBox 8"/>
          <p:cNvSpPr txBox="1"/>
          <p:nvPr/>
        </p:nvSpPr>
        <p:spPr>
          <a:xfrm>
            <a:off x="365760" y="2464068"/>
            <a:ext cx="8412480" cy="3305520"/>
          </a:xfrm>
          <a:prstGeom prst="rect">
            <a:avLst/>
          </a:prstGeom>
          <a:noFill/>
          <a:ln w="19050">
            <a:solidFill>
              <a:schemeClr val="bg1">
                <a:lumMod val="85000"/>
              </a:schemeClr>
            </a:solidFill>
          </a:ln>
        </p:spPr>
        <p:txBody>
          <a:bodyPr wrap="square" rtlCol="0">
            <a:spAutoFit/>
          </a:bodyPr>
          <a:lstStyle/>
          <a:p>
            <a:pPr lvl="0" algn="l" fontAlgn="auto">
              <a:spcBef>
                <a:spcPct val="20000"/>
              </a:spcBef>
              <a:spcAft>
                <a:spcPts val="0"/>
              </a:spcAft>
            </a:pPr>
            <a:r>
              <a:rPr lang="en-US" sz="1800" b="0" dirty="0" smtClean="0">
                <a:solidFill>
                  <a:prstClr val="black"/>
                </a:solidFill>
                <a:latin typeface="Courier New" pitchFamily="49" charset="0"/>
                <a:cs typeface="Courier New" pitchFamily="49" charset="0"/>
              </a:rPr>
              <a:t>Revision: 2</a:t>
            </a:r>
          </a:p>
          <a:p>
            <a:pPr lvl="0" algn="l" fontAlgn="auto">
              <a:spcBef>
                <a:spcPct val="20000"/>
              </a:spcBef>
              <a:spcAft>
                <a:spcPts val="0"/>
              </a:spcAft>
            </a:pPr>
            <a:r>
              <a:rPr lang="en-US" sz="1800" b="0" dirty="0" smtClean="0">
                <a:solidFill>
                  <a:prstClr val="black"/>
                </a:solidFill>
                <a:latin typeface="Courier New" pitchFamily="49" charset="0"/>
                <a:cs typeface="Courier New" pitchFamily="49" charset="0"/>
              </a:rPr>
              <a:t>Skins: </a:t>
            </a:r>
            <a:r>
              <a:rPr lang="en-US" sz="1800" b="0" dirty="0" err="1" smtClean="0">
                <a:solidFill>
                  <a:prstClr val="black"/>
                </a:solidFill>
                <a:latin typeface="Courier New" pitchFamily="49" charset="0"/>
                <a:cs typeface="Courier New" pitchFamily="49" charset="0"/>
              </a:rPr>
              <a:t>HVGA</a:t>
            </a:r>
            <a:r>
              <a:rPr lang="en-US" sz="1800" b="0" dirty="0" smtClean="0">
                <a:solidFill>
                  <a:prstClr val="black"/>
                </a:solidFill>
                <a:latin typeface="Courier New" pitchFamily="49" charset="0"/>
                <a:cs typeface="Courier New" pitchFamily="49" charset="0"/>
              </a:rPr>
              <a:t> (default), </a:t>
            </a:r>
            <a:r>
              <a:rPr lang="en-US" sz="1800" b="0" dirty="0" err="1" smtClean="0">
                <a:solidFill>
                  <a:prstClr val="black"/>
                </a:solidFill>
                <a:latin typeface="Courier New" pitchFamily="49" charset="0"/>
                <a:cs typeface="Courier New" pitchFamily="49" charset="0"/>
              </a:rPr>
              <a:t>QVGA</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WQVGA400</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WQVGA432</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WVGA800</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WVGA854</a:t>
            </a:r>
            <a:endParaRPr lang="en-US" sz="1800" b="0" dirty="0" smtClean="0">
              <a:solidFill>
                <a:prstClr val="black"/>
              </a:solidFill>
              <a:latin typeface="Courier New" pitchFamily="49" charset="0"/>
              <a:cs typeface="Courier New" pitchFamily="49" charset="0"/>
            </a:endParaRPr>
          </a:p>
          <a:p>
            <a:pPr lvl="0" algn="l" fontAlgn="auto">
              <a:spcBef>
                <a:spcPct val="20000"/>
              </a:spcBef>
              <a:spcAft>
                <a:spcPts val="0"/>
              </a:spcAft>
            </a:pPr>
            <a:r>
              <a:rPr lang="en-US" sz="1800" b="0" dirty="0" smtClean="0">
                <a:solidFill>
                  <a:prstClr val="black"/>
                </a:solidFill>
                <a:latin typeface="Courier New" pitchFamily="49" charset="0"/>
                <a:cs typeface="Courier New" pitchFamily="49" charset="0"/>
              </a:rPr>
              <a:t>id: 8 or "Google </a:t>
            </a:r>
            <a:r>
              <a:rPr lang="en-US" sz="1800" b="0" dirty="0" err="1" smtClean="0">
                <a:solidFill>
                  <a:prstClr val="black"/>
                </a:solidFill>
                <a:latin typeface="Courier New" pitchFamily="49" charset="0"/>
                <a:cs typeface="Courier New" pitchFamily="49" charset="0"/>
              </a:rPr>
              <a:t>Inc.:GoogleAPIs:8</a:t>
            </a:r>
            <a:r>
              <a:rPr lang="en-US" sz="1800" b="0" dirty="0" smtClean="0">
                <a:solidFill>
                  <a:prstClr val="black"/>
                </a:solidFill>
                <a:latin typeface="Courier New" pitchFamily="49" charset="0"/>
                <a:cs typeface="Courier New" pitchFamily="49" charset="0"/>
              </a:rPr>
              <a:t>"</a:t>
            </a:r>
          </a:p>
          <a:p>
            <a:pPr lvl="0" algn="l" fontAlgn="auto">
              <a:spcBef>
                <a:spcPct val="20000"/>
              </a:spcBef>
              <a:spcAft>
                <a:spcPts val="0"/>
              </a:spcAft>
            </a:pPr>
            <a:r>
              <a:rPr lang="en-US" sz="1800" b="0" dirty="0" smtClean="0">
                <a:solidFill>
                  <a:prstClr val="black"/>
                </a:solidFill>
                <a:latin typeface="Courier New" pitchFamily="49" charset="0"/>
                <a:cs typeface="Courier New" pitchFamily="49" charset="0"/>
              </a:rPr>
              <a:t>Name: Google APIs</a:t>
            </a:r>
          </a:p>
          <a:p>
            <a:pPr lvl="0" algn="l" fontAlgn="auto">
              <a:spcBef>
                <a:spcPct val="20000"/>
              </a:spcBef>
              <a:spcAft>
                <a:spcPts val="0"/>
              </a:spcAft>
            </a:pPr>
            <a:r>
              <a:rPr lang="en-US" sz="1800" b="0" dirty="0" smtClean="0">
                <a:solidFill>
                  <a:prstClr val="black"/>
                </a:solidFill>
                <a:latin typeface="Courier New" pitchFamily="49" charset="0"/>
                <a:cs typeface="Courier New" pitchFamily="49" charset="0"/>
              </a:rPr>
              <a:t>Type: Add-On</a:t>
            </a:r>
          </a:p>
          <a:p>
            <a:pPr lvl="0" algn="l" fontAlgn="auto">
              <a:spcBef>
                <a:spcPct val="20000"/>
              </a:spcBef>
              <a:spcAft>
                <a:spcPts val="0"/>
              </a:spcAft>
            </a:pPr>
            <a:r>
              <a:rPr lang="en-US" sz="1800" b="0" dirty="0" smtClean="0">
                <a:solidFill>
                  <a:prstClr val="black"/>
                </a:solidFill>
                <a:latin typeface="Courier New" pitchFamily="49" charset="0"/>
                <a:cs typeface="Courier New" pitchFamily="49" charset="0"/>
              </a:rPr>
              <a:t>Vendor: Google Inc.</a:t>
            </a:r>
          </a:p>
          <a:p>
            <a:pPr lvl="0" algn="l" fontAlgn="auto">
              <a:spcBef>
                <a:spcPct val="20000"/>
              </a:spcBef>
              <a:spcAft>
                <a:spcPts val="0"/>
              </a:spcAft>
            </a:pPr>
            <a:r>
              <a:rPr lang="en-US" sz="1800" b="0" dirty="0" smtClean="0">
                <a:solidFill>
                  <a:prstClr val="black"/>
                </a:solidFill>
                <a:latin typeface="Courier New" pitchFamily="49" charset="0"/>
                <a:cs typeface="Courier New" pitchFamily="49" charset="0"/>
              </a:rPr>
              <a:t>Revision: 2</a:t>
            </a:r>
          </a:p>
          <a:p>
            <a:pPr lvl="0" algn="l" fontAlgn="auto">
              <a:spcBef>
                <a:spcPct val="20000"/>
              </a:spcBef>
              <a:spcAft>
                <a:spcPts val="0"/>
              </a:spcAft>
            </a:pPr>
            <a:r>
              <a:rPr lang="en-US" sz="1800" b="0" dirty="0" smtClean="0">
                <a:solidFill>
                  <a:prstClr val="black"/>
                </a:solidFill>
                <a:latin typeface="Courier New" pitchFamily="49" charset="0"/>
                <a:cs typeface="Courier New" pitchFamily="49" charset="0"/>
              </a:rPr>
              <a:t>Description: Android + Google APIs</a:t>
            </a:r>
          </a:p>
          <a:p>
            <a:pPr lvl="0" algn="l" fontAlgn="auto">
              <a:spcBef>
                <a:spcPct val="20000"/>
              </a:spcBef>
              <a:spcAft>
                <a:spcPts val="0"/>
              </a:spcAft>
            </a:pPr>
            <a:r>
              <a:rPr lang="en-US" sz="1800" b="0" dirty="0" smtClean="0">
                <a:solidFill>
                  <a:prstClr val="black"/>
                </a:solidFill>
                <a:latin typeface="Courier New" pitchFamily="49" charset="0"/>
                <a:cs typeface="Courier New" pitchFamily="49" charset="0"/>
              </a:rPr>
              <a:t>Based on Android 2.2 (API level 8)</a:t>
            </a:r>
          </a:p>
        </p:txBody>
      </p:sp>
      <p:sp>
        <p:nvSpPr>
          <p:cNvPr id="6" name="Rectangle 3"/>
          <p:cNvSpPr>
            <a:spLocks noChangeArrowheads="1"/>
          </p:cNvSpPr>
          <p:nvPr/>
        </p:nvSpPr>
        <p:spPr bwMode="gray">
          <a:xfrm>
            <a:off x="275771" y="1455597"/>
            <a:ext cx="8636000" cy="953773"/>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nSpc>
                <a:spcPts val="3000"/>
              </a:lnSpc>
            </a:pPr>
            <a:r>
              <a:rPr lang="en-US" sz="2000" b="0" dirty="0" smtClean="0"/>
              <a:t>Creating an </a:t>
            </a:r>
            <a:r>
              <a:rPr lang="en-US" sz="2000" b="0" dirty="0" err="1" smtClean="0"/>
              <a:t>AVD</a:t>
            </a:r>
            <a:r>
              <a:rPr lang="en-US" sz="2000" b="0" dirty="0" smtClean="0"/>
              <a:t> using the android tool: Listing targets  </a:t>
            </a:r>
          </a:p>
          <a:p>
            <a:pPr>
              <a:lnSpc>
                <a:spcPts val="3000"/>
              </a:lnSpc>
            </a:pPr>
            <a:r>
              <a:rPr lang="en-US" sz="2000" b="0" dirty="0" smtClean="0"/>
              <a:t>To generate a list of system image targets, use these commands: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46120" y="885825"/>
            <a:ext cx="26517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Emulator</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Environment Emulator</a:t>
            </a:r>
            <a:endParaRPr lang="en-US" dirty="0" smtClean="0">
              <a:solidFill>
                <a:srgbClr val="3B4A1E"/>
              </a:solidFill>
              <a:ea typeface="SimSun" pitchFamily="2" charset="-122"/>
            </a:endParaRPr>
          </a:p>
        </p:txBody>
      </p:sp>
      <p:sp>
        <p:nvSpPr>
          <p:cNvPr id="9" name="TextBox 8"/>
          <p:cNvSpPr txBox="1"/>
          <p:nvPr/>
        </p:nvSpPr>
        <p:spPr>
          <a:xfrm>
            <a:off x="365760" y="2464068"/>
            <a:ext cx="8412480" cy="1643527"/>
          </a:xfrm>
          <a:prstGeom prst="rect">
            <a:avLst/>
          </a:prstGeom>
          <a:noFill/>
          <a:ln w="19050">
            <a:solidFill>
              <a:schemeClr val="bg1">
                <a:lumMod val="85000"/>
              </a:schemeClr>
            </a:solidFill>
          </a:ln>
        </p:spPr>
        <p:txBody>
          <a:bodyPr wrap="square" rtlCol="0">
            <a:spAutoFit/>
          </a:bodyPr>
          <a:lstStyle/>
          <a:p>
            <a:pPr lvl="0" algn="l" fontAlgn="auto">
              <a:spcBef>
                <a:spcPct val="20000"/>
              </a:spcBef>
              <a:spcAft>
                <a:spcPts val="0"/>
              </a:spcAft>
            </a:pPr>
            <a:r>
              <a:rPr lang="en-US" sz="1800" b="0" dirty="0" smtClean="0">
                <a:solidFill>
                  <a:prstClr val="black"/>
                </a:solidFill>
                <a:latin typeface="Courier New" pitchFamily="49" charset="0"/>
                <a:cs typeface="Courier New" pitchFamily="49" charset="0"/>
              </a:rPr>
              <a:t>Libraries:</a:t>
            </a:r>
          </a:p>
          <a:p>
            <a:pPr lvl="0" algn="l" fontAlgn="auto">
              <a:spcBef>
                <a:spcPct val="20000"/>
              </a:spcBef>
              <a:spcAft>
                <a:spcPts val="0"/>
              </a:spcAft>
            </a:pP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com.google.android.maps</a:t>
            </a:r>
            <a:r>
              <a:rPr lang="en-US" sz="1800" b="0" dirty="0" smtClean="0">
                <a:solidFill>
                  <a:prstClr val="black"/>
                </a:solidFill>
                <a:latin typeface="Courier New" pitchFamily="49" charset="0"/>
                <a:cs typeface="Courier New" pitchFamily="49" charset="0"/>
              </a:rPr>
              <a:t>(maps.jar)</a:t>
            </a:r>
          </a:p>
          <a:p>
            <a:pPr lvl="0" algn="l" fontAlgn="auto">
              <a:spcBef>
                <a:spcPct val="20000"/>
              </a:spcBef>
              <a:spcAft>
                <a:spcPts val="0"/>
              </a:spcAft>
            </a:pPr>
            <a:r>
              <a:rPr lang="en-US" sz="1800" b="0" dirty="0" smtClean="0">
                <a:solidFill>
                  <a:prstClr val="black"/>
                </a:solidFill>
                <a:latin typeface="Courier New" pitchFamily="49" charset="0"/>
                <a:cs typeface="Courier New" pitchFamily="49" charset="0"/>
              </a:rPr>
              <a:t>API for Google Maps</a:t>
            </a:r>
          </a:p>
          <a:p>
            <a:pPr lvl="0" algn="l" fontAlgn="auto">
              <a:spcBef>
                <a:spcPct val="20000"/>
              </a:spcBef>
              <a:spcAft>
                <a:spcPts val="0"/>
              </a:spcAft>
            </a:pPr>
            <a:r>
              <a:rPr lang="en-US" sz="1800" b="0" dirty="0" smtClean="0">
                <a:solidFill>
                  <a:prstClr val="black"/>
                </a:solidFill>
                <a:latin typeface="Courier New" pitchFamily="49" charset="0"/>
                <a:cs typeface="Courier New" pitchFamily="49" charset="0"/>
              </a:rPr>
              <a:t>Skins: </a:t>
            </a:r>
            <a:r>
              <a:rPr lang="en-US" sz="1800" b="0" dirty="0" err="1" smtClean="0">
                <a:solidFill>
                  <a:prstClr val="black"/>
                </a:solidFill>
                <a:latin typeface="Courier New" pitchFamily="49" charset="0"/>
                <a:cs typeface="Courier New" pitchFamily="49" charset="0"/>
              </a:rPr>
              <a:t>WVGA854</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WQVGA400</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HVGA</a:t>
            </a:r>
            <a:r>
              <a:rPr lang="en-US" sz="1800" b="0" dirty="0" smtClean="0">
                <a:solidFill>
                  <a:prstClr val="black"/>
                </a:solidFill>
                <a:latin typeface="Courier New" pitchFamily="49" charset="0"/>
                <a:cs typeface="Courier New" pitchFamily="49" charset="0"/>
              </a:rPr>
              <a:t> (default), </a:t>
            </a:r>
            <a:r>
              <a:rPr lang="en-US" sz="1800" b="0" dirty="0" err="1" smtClean="0">
                <a:solidFill>
                  <a:prstClr val="black"/>
                </a:solidFill>
                <a:latin typeface="Courier New" pitchFamily="49" charset="0"/>
                <a:cs typeface="Courier New" pitchFamily="49" charset="0"/>
              </a:rPr>
              <a:t>WQVGA432</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WVGA800</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QVGA</a:t>
            </a:r>
            <a:endParaRPr lang="en-US" sz="1800" b="0" dirty="0" smtClean="0">
              <a:solidFill>
                <a:prstClr val="black"/>
              </a:solidFill>
              <a:latin typeface="Courier New" pitchFamily="49" charset="0"/>
              <a:cs typeface="Courier New" pitchFamily="49" charset="0"/>
            </a:endParaRPr>
          </a:p>
        </p:txBody>
      </p:sp>
      <p:sp>
        <p:nvSpPr>
          <p:cNvPr id="6" name="Rectangle 3"/>
          <p:cNvSpPr>
            <a:spLocks noChangeArrowheads="1"/>
          </p:cNvSpPr>
          <p:nvPr/>
        </p:nvSpPr>
        <p:spPr bwMode="gray">
          <a:xfrm>
            <a:off x="275771" y="1455597"/>
            <a:ext cx="8636000" cy="953773"/>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nSpc>
                <a:spcPts val="3000"/>
              </a:lnSpc>
            </a:pPr>
            <a:r>
              <a:rPr lang="en-US" sz="2000" b="0" dirty="0" smtClean="0"/>
              <a:t>Creating an </a:t>
            </a:r>
            <a:r>
              <a:rPr lang="en-US" sz="2000" b="0" dirty="0" err="1" smtClean="0"/>
              <a:t>AVD</a:t>
            </a:r>
            <a:r>
              <a:rPr lang="en-US" sz="2000" b="0" dirty="0" smtClean="0"/>
              <a:t> using the android tool: Listing targets  </a:t>
            </a:r>
          </a:p>
          <a:p>
            <a:pPr>
              <a:lnSpc>
                <a:spcPts val="3000"/>
              </a:lnSpc>
            </a:pPr>
            <a:r>
              <a:rPr lang="en-US" sz="2000" b="0" dirty="0" smtClean="0"/>
              <a:t>To generate a list of system image targets, use these commands: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46120" y="885825"/>
            <a:ext cx="26517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Emulator</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Environment Emulator</a:t>
            </a:r>
            <a:endParaRPr lang="en-US" dirty="0" smtClean="0">
              <a:solidFill>
                <a:srgbClr val="3B4A1E"/>
              </a:solidFill>
              <a:ea typeface="SimSun" pitchFamily="2" charset="-122"/>
            </a:endParaRPr>
          </a:p>
        </p:txBody>
      </p:sp>
      <p:sp>
        <p:nvSpPr>
          <p:cNvPr id="7" name="Rectangle 3"/>
          <p:cNvSpPr>
            <a:spLocks noChangeArrowheads="1"/>
          </p:cNvSpPr>
          <p:nvPr/>
        </p:nvSpPr>
        <p:spPr bwMode="gray">
          <a:xfrm>
            <a:off x="2194560" y="1455598"/>
            <a:ext cx="475488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dirty="0" smtClean="0"/>
              <a:t>Starting –</a:t>
            </a:r>
            <a:r>
              <a:rPr lang="en-US" sz="2000" b="0" dirty="0" smtClean="0"/>
              <a:t> Stopping the Emulator</a:t>
            </a:r>
          </a:p>
        </p:txBody>
      </p:sp>
      <p:sp>
        <p:nvSpPr>
          <p:cNvPr id="12" name="TextBox 11"/>
          <p:cNvSpPr txBox="1"/>
          <p:nvPr/>
        </p:nvSpPr>
        <p:spPr>
          <a:xfrm>
            <a:off x="320040" y="3421992"/>
            <a:ext cx="8503920" cy="369332"/>
          </a:xfrm>
          <a:prstGeom prst="rect">
            <a:avLst/>
          </a:prstGeom>
          <a:noFill/>
          <a:ln w="19050">
            <a:solidFill>
              <a:schemeClr val="bg1">
                <a:lumMod val="85000"/>
              </a:schemeClr>
            </a:solidFill>
          </a:ln>
        </p:spPr>
        <p:txBody>
          <a:bodyPr wrap="square" rtlCol="0">
            <a:spAutoFit/>
          </a:bodyPr>
          <a:lstStyle/>
          <a:p>
            <a:pPr lvl="0" algn="l" fontAlgn="auto">
              <a:spcBef>
                <a:spcPct val="20000"/>
              </a:spcBef>
              <a:spcAft>
                <a:spcPts val="0"/>
              </a:spcAft>
            </a:pPr>
            <a:r>
              <a:rPr lang="en-US" sz="1800" b="0" dirty="0" smtClean="0">
                <a:solidFill>
                  <a:prstClr val="black"/>
                </a:solidFill>
                <a:latin typeface="Courier New" pitchFamily="49" charset="0"/>
                <a:cs typeface="Courier New" pitchFamily="49" charset="0"/>
              </a:rPr>
              <a:t>emulator -</a:t>
            </a:r>
            <a:r>
              <a:rPr lang="en-US" sz="1800" b="0" dirty="0" err="1" smtClean="0">
                <a:solidFill>
                  <a:prstClr val="black"/>
                </a:solidFill>
                <a:latin typeface="Courier New" pitchFamily="49" charset="0"/>
                <a:cs typeface="Courier New" pitchFamily="49" charset="0"/>
              </a:rPr>
              <a:t>avd</a:t>
            </a:r>
            <a:r>
              <a:rPr lang="en-US" sz="1800" b="0" dirty="0" smtClean="0">
                <a:solidFill>
                  <a:prstClr val="black"/>
                </a:solidFill>
                <a:latin typeface="Courier New" pitchFamily="49" charset="0"/>
                <a:cs typeface="Courier New" pitchFamily="49" charset="0"/>
              </a:rPr>
              <a:t>&lt;</a:t>
            </a:r>
            <a:r>
              <a:rPr lang="en-US" sz="1800" b="0" dirty="0" err="1" smtClean="0">
                <a:solidFill>
                  <a:prstClr val="black"/>
                </a:solidFill>
                <a:latin typeface="Courier New" pitchFamily="49" charset="0"/>
                <a:cs typeface="Courier New" pitchFamily="49" charset="0"/>
              </a:rPr>
              <a:t>avd_name</a:t>
            </a:r>
            <a:r>
              <a:rPr lang="en-US" sz="1800" b="0" dirty="0" smtClean="0">
                <a:solidFill>
                  <a:prstClr val="black"/>
                </a:solidFill>
                <a:latin typeface="Courier New" pitchFamily="49" charset="0"/>
                <a:cs typeface="Courier New" pitchFamily="49" charset="0"/>
              </a:rPr>
              <a:t>&gt;</a:t>
            </a:r>
          </a:p>
        </p:txBody>
      </p:sp>
      <p:sp>
        <p:nvSpPr>
          <p:cNvPr id="14" name="Rectangle 3"/>
          <p:cNvSpPr>
            <a:spLocks noChangeArrowheads="1"/>
          </p:cNvSpPr>
          <p:nvPr/>
        </p:nvSpPr>
        <p:spPr bwMode="gray">
          <a:xfrm>
            <a:off x="320040" y="2217600"/>
            <a:ext cx="8503920" cy="118872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cs typeface="Courier New" pitchFamily="49" charset="0"/>
              </a:rPr>
              <a:t>To start an instance of the emulator from the command line, change to the tools/ folder of the SDK. Enter emulator command like this:</a:t>
            </a:r>
          </a:p>
        </p:txBody>
      </p:sp>
      <p:grpSp>
        <p:nvGrpSpPr>
          <p:cNvPr id="21" name="Group 20"/>
          <p:cNvGrpSpPr/>
          <p:nvPr/>
        </p:nvGrpSpPr>
        <p:grpSpPr>
          <a:xfrm>
            <a:off x="320040" y="4468886"/>
            <a:ext cx="8503920" cy="1188720"/>
            <a:chOff x="1066803" y="1711184"/>
            <a:chExt cx="7038111" cy="914921"/>
          </a:xfrm>
        </p:grpSpPr>
        <p:sp>
          <p:nvSpPr>
            <p:cNvPr id="22" name="Rectangle 21"/>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latin typeface="+mj-lt"/>
                  <a:cs typeface="Courier New" pitchFamily="49" charset="0"/>
                </a:rPr>
                <a:t>This initializes the emulator and loads an </a:t>
              </a:r>
              <a:r>
                <a:rPr lang="en-US" sz="2000" b="0" dirty="0" err="1" smtClean="0">
                  <a:solidFill>
                    <a:srgbClr val="000000"/>
                  </a:solidFill>
                  <a:latin typeface="+mj-lt"/>
                  <a:cs typeface="Courier New" pitchFamily="49" charset="0"/>
                </a:rPr>
                <a:t>AVD</a:t>
              </a:r>
              <a:r>
                <a:rPr lang="en-US" sz="2000" b="0" dirty="0" smtClean="0">
                  <a:solidFill>
                    <a:srgbClr val="000000"/>
                  </a:solidFill>
                  <a:latin typeface="+mj-lt"/>
                  <a:cs typeface="Courier New" pitchFamily="49" charset="0"/>
                </a:rPr>
                <a:t> configuration.</a:t>
              </a:r>
            </a:p>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latin typeface="+mj-lt"/>
                  <a:cs typeface="Courier New" pitchFamily="49" charset="0"/>
                </a:rPr>
                <a:t>After a few seconds you will see the emulator window appear on your screen.</a:t>
              </a:r>
            </a:p>
          </p:txBody>
        </p:sp>
        <p:sp>
          <p:nvSpPr>
            <p:cNvPr id="23" name="Isosceles Triangle 22"/>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46120" y="885825"/>
            <a:ext cx="26517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Emulator</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Environment Emulator</a:t>
            </a:r>
            <a:endParaRPr lang="en-US" dirty="0" smtClean="0">
              <a:solidFill>
                <a:srgbClr val="3B4A1E"/>
              </a:solidFill>
              <a:ea typeface="SimSun" pitchFamily="2" charset="-122"/>
            </a:endParaRPr>
          </a:p>
        </p:txBody>
      </p:sp>
      <p:sp>
        <p:nvSpPr>
          <p:cNvPr id="7" name="Rectangle 3"/>
          <p:cNvSpPr>
            <a:spLocks noChangeArrowheads="1"/>
          </p:cNvSpPr>
          <p:nvPr/>
        </p:nvSpPr>
        <p:spPr bwMode="gray">
          <a:xfrm>
            <a:off x="2194560" y="1455598"/>
            <a:ext cx="475488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dirty="0" smtClean="0"/>
              <a:t>Starting –</a:t>
            </a:r>
            <a:r>
              <a:rPr lang="en-US" sz="2000" b="0" dirty="0" smtClean="0"/>
              <a:t> Stopping the Emulator</a:t>
            </a:r>
          </a:p>
        </p:txBody>
      </p:sp>
      <p:grpSp>
        <p:nvGrpSpPr>
          <p:cNvPr id="2" name="Group 20"/>
          <p:cNvGrpSpPr/>
          <p:nvPr/>
        </p:nvGrpSpPr>
        <p:grpSpPr>
          <a:xfrm>
            <a:off x="320040" y="2407898"/>
            <a:ext cx="8503920" cy="1188720"/>
            <a:chOff x="1066803" y="1711184"/>
            <a:chExt cx="7038111" cy="914921"/>
          </a:xfrm>
        </p:grpSpPr>
        <p:sp>
          <p:nvSpPr>
            <p:cNvPr id="22" name="Rectangle 21"/>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latin typeface="+mj-lt"/>
                  <a:cs typeface="Courier New" pitchFamily="49" charset="0"/>
                </a:rPr>
                <a:t>If you are working in Eclipse, the </a:t>
              </a:r>
              <a:r>
                <a:rPr lang="en-US" sz="2000" b="0" dirty="0" err="1" smtClean="0">
                  <a:solidFill>
                    <a:srgbClr val="000000"/>
                  </a:solidFill>
                  <a:latin typeface="+mj-lt"/>
                  <a:cs typeface="Courier New" pitchFamily="49" charset="0"/>
                </a:rPr>
                <a:t>ADT</a:t>
              </a:r>
              <a:r>
                <a:rPr lang="en-US" sz="2000" b="0" dirty="0" smtClean="0">
                  <a:solidFill>
                    <a:srgbClr val="000000"/>
                  </a:solidFill>
                  <a:latin typeface="+mj-lt"/>
                  <a:cs typeface="Courier New" pitchFamily="49" charset="0"/>
                </a:rPr>
                <a:t> plug-in for Eclipse installs your application and starts the emulator automatically, when you run or debug the application.</a:t>
              </a:r>
            </a:p>
          </p:txBody>
        </p:sp>
        <p:sp>
          <p:nvSpPr>
            <p:cNvPr id="23" name="Isosceles Triangle 22"/>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10" name="Group 20"/>
          <p:cNvGrpSpPr/>
          <p:nvPr/>
        </p:nvGrpSpPr>
        <p:grpSpPr>
          <a:xfrm>
            <a:off x="320040" y="3918001"/>
            <a:ext cx="8503920" cy="822960"/>
            <a:chOff x="1066803" y="1711184"/>
            <a:chExt cx="7038111" cy="914921"/>
          </a:xfrm>
        </p:grpSpPr>
        <p:sp>
          <p:nvSpPr>
            <p:cNvPr id="11" name="Rectangle 10"/>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latin typeface="+mj-lt"/>
                  <a:cs typeface="Courier New" pitchFamily="49" charset="0"/>
                </a:rPr>
                <a:t>To stop an emulator instance, just close the emulator's window.</a:t>
              </a:r>
            </a:p>
          </p:txBody>
        </p:sp>
        <p:sp>
          <p:nvSpPr>
            <p:cNvPr id="15" name="Isosceles Triangle 14"/>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18" name="Group 17"/>
          <p:cNvGrpSpPr/>
          <p:nvPr/>
        </p:nvGrpSpPr>
        <p:grpSpPr>
          <a:xfrm>
            <a:off x="320040" y="5062344"/>
            <a:ext cx="8503920" cy="1007678"/>
            <a:chOff x="320040" y="4743036"/>
            <a:chExt cx="8503920" cy="1007678"/>
          </a:xfrm>
        </p:grpSpPr>
        <p:sp>
          <p:nvSpPr>
            <p:cNvPr id="16" name="Rectangle 3"/>
            <p:cNvSpPr>
              <a:spLocks noChangeArrowheads="1"/>
            </p:cNvSpPr>
            <p:nvPr/>
          </p:nvSpPr>
          <p:spPr bwMode="gray">
            <a:xfrm>
              <a:off x="320040" y="4743036"/>
              <a:ext cx="850392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cs typeface="Courier New" pitchFamily="49" charset="0"/>
                </a:rPr>
                <a:t>To list all available </a:t>
              </a:r>
              <a:r>
                <a:rPr lang="en-US" sz="2000" b="0" dirty="0" err="1" smtClean="0">
                  <a:solidFill>
                    <a:srgbClr val="000000"/>
                  </a:solidFill>
                  <a:cs typeface="Courier New" pitchFamily="49" charset="0"/>
                </a:rPr>
                <a:t>AVDs</a:t>
              </a:r>
              <a:r>
                <a:rPr lang="en-US" sz="2000" b="0" dirty="0" smtClean="0">
                  <a:solidFill>
                    <a:srgbClr val="000000"/>
                  </a:solidFill>
                  <a:cs typeface="Courier New" pitchFamily="49" charset="0"/>
                </a:rPr>
                <a:t> enter DOS command</a:t>
              </a:r>
            </a:p>
          </p:txBody>
        </p:sp>
        <p:sp>
          <p:nvSpPr>
            <p:cNvPr id="17" name="TextBox 16"/>
            <p:cNvSpPr txBox="1"/>
            <p:nvPr/>
          </p:nvSpPr>
          <p:spPr>
            <a:xfrm>
              <a:off x="320040" y="5381382"/>
              <a:ext cx="8503920" cy="369332"/>
            </a:xfrm>
            <a:prstGeom prst="rect">
              <a:avLst/>
            </a:prstGeom>
            <a:noFill/>
            <a:ln w="19050">
              <a:solidFill>
                <a:schemeClr val="bg1">
                  <a:lumMod val="85000"/>
                </a:schemeClr>
              </a:solidFill>
            </a:ln>
          </p:spPr>
          <p:txBody>
            <a:bodyPr wrap="square" rtlCol="0">
              <a:spAutoFit/>
            </a:bodyPr>
            <a:lstStyle/>
            <a:p>
              <a:pPr lvl="0" algn="l" fontAlgn="auto">
                <a:spcBef>
                  <a:spcPct val="20000"/>
                </a:spcBef>
                <a:spcAft>
                  <a:spcPts val="0"/>
                </a:spcAft>
              </a:pPr>
              <a:r>
                <a:rPr lang="en-US" sz="1800" b="0" dirty="0" smtClean="0">
                  <a:solidFill>
                    <a:prstClr val="black"/>
                  </a:solidFill>
                  <a:latin typeface="Courier New" pitchFamily="49" charset="0"/>
                  <a:cs typeface="Courier New" pitchFamily="49" charset="0"/>
                </a:rPr>
                <a:t>android list </a:t>
              </a:r>
              <a:r>
                <a:rPr lang="en-US" sz="1800" b="0" dirty="0" err="1" smtClean="0">
                  <a:solidFill>
                    <a:prstClr val="black"/>
                  </a:solidFill>
                  <a:latin typeface="Courier New" pitchFamily="49" charset="0"/>
                  <a:cs typeface="Courier New" pitchFamily="49" charset="0"/>
                </a:rPr>
                <a:t>avd</a:t>
              </a:r>
              <a:endParaRPr lang="en-US" sz="1800" b="0" dirty="0" smtClean="0">
                <a:solidFill>
                  <a:prstClr val="black"/>
                </a:solidFill>
                <a:latin typeface="Courier New" pitchFamily="49" charset="0"/>
                <a:cs typeface="Courier New" pitchFamily="49" charset="0"/>
              </a:endParaRPr>
            </a:p>
          </p:txBody>
        </p: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46120" y="885825"/>
            <a:ext cx="26517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Emulator</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Environment Emulator</a:t>
            </a:r>
            <a:endParaRPr lang="en-US" dirty="0" smtClean="0">
              <a:solidFill>
                <a:srgbClr val="3B4A1E"/>
              </a:solidFill>
              <a:ea typeface="SimSun" pitchFamily="2" charset="-122"/>
            </a:endParaRPr>
          </a:p>
        </p:txBody>
      </p:sp>
      <p:sp>
        <p:nvSpPr>
          <p:cNvPr id="7" name="Rectangle 3"/>
          <p:cNvSpPr>
            <a:spLocks noChangeArrowheads="1"/>
          </p:cNvSpPr>
          <p:nvPr/>
        </p:nvSpPr>
        <p:spPr bwMode="gray">
          <a:xfrm>
            <a:off x="2468880" y="1455598"/>
            <a:ext cx="420624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dirty="0" err="1" smtClean="0"/>
              <a:t>AVD</a:t>
            </a:r>
            <a:r>
              <a:rPr lang="en-US" sz="2000" dirty="0" smtClean="0"/>
              <a:t> –</a:t>
            </a:r>
            <a:r>
              <a:rPr lang="en-US" sz="2000" b="0" dirty="0" smtClean="0"/>
              <a:t> Android Virtual Device</a:t>
            </a:r>
          </a:p>
        </p:txBody>
      </p:sp>
      <p:sp>
        <p:nvSpPr>
          <p:cNvPr id="16" name="Rectangle 3"/>
          <p:cNvSpPr>
            <a:spLocks noChangeArrowheads="1"/>
          </p:cNvSpPr>
          <p:nvPr/>
        </p:nvSpPr>
        <p:spPr bwMode="gray">
          <a:xfrm>
            <a:off x="320040" y="2217600"/>
            <a:ext cx="8503920" cy="82296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cs typeface="Courier New" pitchFamily="49" charset="0"/>
              </a:rPr>
              <a:t>Android Virtual Devices (</a:t>
            </a:r>
            <a:r>
              <a:rPr lang="en-US" sz="2000" b="0" dirty="0" err="1" smtClean="0">
                <a:solidFill>
                  <a:srgbClr val="000000"/>
                </a:solidFill>
                <a:cs typeface="Courier New" pitchFamily="49" charset="0"/>
              </a:rPr>
              <a:t>AVDs</a:t>
            </a:r>
            <a:r>
              <a:rPr lang="en-US" sz="2000" b="0" dirty="0" smtClean="0">
                <a:solidFill>
                  <a:srgbClr val="000000"/>
                </a:solidFill>
                <a:cs typeface="Courier New" pitchFamily="49" charset="0"/>
              </a:rPr>
              <a:t>) are configurations of emulator options that let you better model an actual device.</a:t>
            </a:r>
          </a:p>
        </p:txBody>
      </p:sp>
      <p:sp>
        <p:nvSpPr>
          <p:cNvPr id="14" name="TextBox 13"/>
          <p:cNvSpPr txBox="1"/>
          <p:nvPr/>
        </p:nvSpPr>
        <p:spPr>
          <a:xfrm>
            <a:off x="320040" y="3247824"/>
            <a:ext cx="8503920" cy="2985433"/>
          </a:xfrm>
          <a:prstGeom prst="rect">
            <a:avLst/>
          </a:prstGeom>
          <a:noFill/>
          <a:ln w="19050">
            <a:solidFill>
              <a:schemeClr val="bg1">
                <a:lumMod val="85000"/>
              </a:schemeClr>
            </a:solidFill>
          </a:ln>
        </p:spPr>
        <p:txBody>
          <a:bodyPr wrap="square" rtlCol="0">
            <a:spAutoFit/>
          </a:bodyPr>
          <a:lstStyle/>
          <a:p>
            <a:pPr marL="342900" indent="-342900" algn="l" fontAlgn="auto">
              <a:spcBef>
                <a:spcPct val="20000"/>
              </a:spcBef>
              <a:spcAft>
                <a:spcPts val="0"/>
              </a:spcAft>
            </a:pPr>
            <a:r>
              <a:rPr lang="en-US" sz="2000" u="sng" dirty="0" smtClean="0">
                <a:solidFill>
                  <a:prstClr val="black"/>
                </a:solidFill>
                <a:latin typeface="Calibri"/>
                <a:cs typeface="+mn-cs"/>
              </a:rPr>
              <a:t>Each </a:t>
            </a:r>
            <a:r>
              <a:rPr lang="en-US" sz="2000" u="sng" dirty="0" err="1" smtClean="0">
                <a:solidFill>
                  <a:prstClr val="black"/>
                </a:solidFill>
                <a:latin typeface="Calibri"/>
                <a:cs typeface="+mn-cs"/>
              </a:rPr>
              <a:t>AVD</a:t>
            </a:r>
            <a:r>
              <a:rPr lang="en-US" sz="2000" u="sng" dirty="0" smtClean="0">
                <a:solidFill>
                  <a:prstClr val="black"/>
                </a:solidFill>
                <a:latin typeface="Calibri"/>
                <a:cs typeface="+mn-cs"/>
              </a:rPr>
              <a:t> is made up of:</a:t>
            </a:r>
          </a:p>
          <a:p>
            <a:pPr marL="342900" indent="-342900" algn="l" fontAlgn="auto">
              <a:spcBef>
                <a:spcPct val="20000"/>
              </a:spcBef>
              <a:spcAft>
                <a:spcPts val="0"/>
              </a:spcAft>
              <a:buFont typeface="Verdana" pitchFamily="34" charset="0"/>
              <a:buChar char="•"/>
            </a:pPr>
            <a:r>
              <a:rPr lang="en-US" sz="2000" dirty="0" smtClean="0">
                <a:solidFill>
                  <a:prstClr val="black"/>
                </a:solidFill>
                <a:latin typeface="Calibri"/>
                <a:cs typeface="+mn-cs"/>
              </a:rPr>
              <a:t>A hardware profile. </a:t>
            </a:r>
            <a:r>
              <a:rPr lang="en-US" sz="2000" b="0" dirty="0" smtClean="0">
                <a:solidFill>
                  <a:prstClr val="black"/>
                </a:solidFill>
                <a:latin typeface="Calibri"/>
                <a:cs typeface="+mn-cs"/>
              </a:rPr>
              <a:t>You can set options to define the hardware features of the virtual device. For example, you can define whether the device has a camera, whether it uses a physical QWERTY keyboard or a dialing pad, how much memory it has, and so on.</a:t>
            </a:r>
          </a:p>
          <a:p>
            <a:pPr marL="342900" indent="-342900" algn="l" fontAlgn="auto">
              <a:spcBef>
                <a:spcPct val="20000"/>
              </a:spcBef>
              <a:spcAft>
                <a:spcPts val="0"/>
              </a:spcAft>
              <a:buFont typeface="Verdana" pitchFamily="34" charset="0"/>
              <a:buChar char="•"/>
            </a:pPr>
            <a:r>
              <a:rPr lang="en-US" sz="2000" dirty="0" smtClean="0">
                <a:solidFill>
                  <a:prstClr val="black"/>
                </a:solidFill>
                <a:latin typeface="Calibri"/>
                <a:cs typeface="+mn-cs"/>
              </a:rPr>
              <a:t>A mapping to a system image. </a:t>
            </a:r>
            <a:r>
              <a:rPr lang="en-US" sz="2000" b="0" dirty="0" smtClean="0">
                <a:solidFill>
                  <a:prstClr val="black"/>
                </a:solidFill>
                <a:latin typeface="Calibri"/>
                <a:cs typeface="+mn-cs"/>
              </a:rPr>
              <a:t>You can define what version of the Android platform will run on the virtual device. You can choose a version of the standard Android platform or the system image packaged with an SDK add-on.</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46120" y="885825"/>
            <a:ext cx="26517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Emulator</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Environment Emulator</a:t>
            </a:r>
            <a:endParaRPr lang="en-US" dirty="0" smtClean="0">
              <a:solidFill>
                <a:srgbClr val="3B4A1E"/>
              </a:solidFill>
              <a:ea typeface="SimSun" pitchFamily="2" charset="-122"/>
            </a:endParaRPr>
          </a:p>
        </p:txBody>
      </p:sp>
      <p:sp>
        <p:nvSpPr>
          <p:cNvPr id="7" name="Rectangle 3"/>
          <p:cNvSpPr>
            <a:spLocks noChangeArrowheads="1"/>
          </p:cNvSpPr>
          <p:nvPr/>
        </p:nvSpPr>
        <p:spPr bwMode="gray">
          <a:xfrm>
            <a:off x="2468880" y="1455598"/>
            <a:ext cx="420624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dirty="0" err="1" smtClean="0"/>
              <a:t>AVD</a:t>
            </a:r>
            <a:r>
              <a:rPr lang="en-US" sz="2000" dirty="0" smtClean="0"/>
              <a:t> –</a:t>
            </a:r>
            <a:r>
              <a:rPr lang="en-US" sz="2000" b="0" dirty="0" smtClean="0"/>
              <a:t> Android Virtual Device</a:t>
            </a:r>
          </a:p>
        </p:txBody>
      </p:sp>
      <p:sp>
        <p:nvSpPr>
          <p:cNvPr id="14" name="TextBox 13"/>
          <p:cNvSpPr txBox="1"/>
          <p:nvPr/>
        </p:nvSpPr>
        <p:spPr>
          <a:xfrm>
            <a:off x="320040" y="2362470"/>
            <a:ext cx="8503920" cy="2369880"/>
          </a:xfrm>
          <a:prstGeom prst="rect">
            <a:avLst/>
          </a:prstGeom>
          <a:noFill/>
          <a:ln w="19050">
            <a:solidFill>
              <a:schemeClr val="bg1">
                <a:lumMod val="85000"/>
              </a:schemeClr>
            </a:solidFill>
          </a:ln>
        </p:spPr>
        <p:txBody>
          <a:bodyPr wrap="square" rtlCol="0">
            <a:spAutoFit/>
          </a:bodyPr>
          <a:lstStyle/>
          <a:p>
            <a:pPr marL="342900" indent="-342900" algn="l" fontAlgn="auto">
              <a:spcBef>
                <a:spcPct val="20000"/>
              </a:spcBef>
              <a:spcAft>
                <a:spcPts val="0"/>
              </a:spcAft>
            </a:pPr>
            <a:r>
              <a:rPr lang="en-US" sz="2000" u="sng" dirty="0" smtClean="0">
                <a:solidFill>
                  <a:prstClr val="black"/>
                </a:solidFill>
                <a:latin typeface="Calibri"/>
                <a:cs typeface="+mn-cs"/>
              </a:rPr>
              <a:t>Each </a:t>
            </a:r>
            <a:r>
              <a:rPr lang="en-US" sz="2000" u="sng" dirty="0" err="1" smtClean="0">
                <a:solidFill>
                  <a:prstClr val="black"/>
                </a:solidFill>
                <a:latin typeface="Calibri"/>
                <a:cs typeface="+mn-cs"/>
              </a:rPr>
              <a:t>AVD</a:t>
            </a:r>
            <a:r>
              <a:rPr lang="en-US" sz="2000" u="sng" dirty="0" smtClean="0">
                <a:solidFill>
                  <a:prstClr val="black"/>
                </a:solidFill>
                <a:latin typeface="Calibri"/>
                <a:cs typeface="+mn-cs"/>
              </a:rPr>
              <a:t> is made up of:</a:t>
            </a:r>
          </a:p>
          <a:p>
            <a:pPr marL="342900" indent="-342900" algn="l" fontAlgn="auto">
              <a:spcBef>
                <a:spcPct val="20000"/>
              </a:spcBef>
              <a:spcAft>
                <a:spcPts val="0"/>
              </a:spcAft>
              <a:buFont typeface="Verdana" pitchFamily="34" charset="0"/>
              <a:buChar char="•"/>
            </a:pPr>
            <a:r>
              <a:rPr lang="en-US" sz="2000" dirty="0" smtClean="0">
                <a:solidFill>
                  <a:prstClr val="black"/>
                </a:solidFill>
                <a:latin typeface="Calibri"/>
                <a:cs typeface="+mn-cs"/>
              </a:rPr>
              <a:t>Other options. </a:t>
            </a:r>
            <a:r>
              <a:rPr lang="en-US" sz="2000" b="0" dirty="0" smtClean="0">
                <a:solidFill>
                  <a:prstClr val="black"/>
                </a:solidFill>
                <a:latin typeface="Calibri"/>
                <a:cs typeface="+mn-cs"/>
              </a:rPr>
              <a:t>You can specify the emulator skin you want to use with the </a:t>
            </a:r>
            <a:r>
              <a:rPr lang="en-US" sz="2000" b="0" dirty="0" err="1" smtClean="0">
                <a:solidFill>
                  <a:prstClr val="black"/>
                </a:solidFill>
                <a:latin typeface="Calibri"/>
                <a:cs typeface="+mn-cs"/>
              </a:rPr>
              <a:t>AVD</a:t>
            </a:r>
            <a:r>
              <a:rPr lang="en-US" sz="2000" b="0" dirty="0" smtClean="0">
                <a:solidFill>
                  <a:prstClr val="black"/>
                </a:solidFill>
                <a:latin typeface="Calibri"/>
                <a:cs typeface="+mn-cs"/>
              </a:rPr>
              <a:t>, which lets you control the screen dimensions, appearance, and so on. You can also specify the emulated SD card to use with the </a:t>
            </a:r>
            <a:r>
              <a:rPr lang="en-US" sz="2000" b="0" dirty="0" err="1" smtClean="0">
                <a:solidFill>
                  <a:prstClr val="black"/>
                </a:solidFill>
                <a:latin typeface="Calibri"/>
                <a:cs typeface="+mn-cs"/>
              </a:rPr>
              <a:t>AVD</a:t>
            </a:r>
            <a:r>
              <a:rPr lang="en-US" sz="2000" b="0" dirty="0" smtClean="0">
                <a:solidFill>
                  <a:prstClr val="black"/>
                </a:solidFill>
                <a:latin typeface="Calibri"/>
                <a:cs typeface="+mn-cs"/>
              </a:rPr>
              <a:t>.</a:t>
            </a:r>
          </a:p>
          <a:p>
            <a:pPr marL="342900" indent="-342900" algn="l" fontAlgn="auto">
              <a:spcBef>
                <a:spcPct val="20000"/>
              </a:spcBef>
              <a:spcAft>
                <a:spcPts val="0"/>
              </a:spcAft>
              <a:buFont typeface="Verdana" pitchFamily="34" charset="0"/>
              <a:buChar char="•"/>
            </a:pPr>
            <a:r>
              <a:rPr lang="en-US" sz="2000" dirty="0" smtClean="0">
                <a:solidFill>
                  <a:prstClr val="black"/>
                </a:solidFill>
                <a:latin typeface="Calibri"/>
                <a:cs typeface="+mn-cs"/>
              </a:rPr>
              <a:t>A dedicated storage area </a:t>
            </a:r>
            <a:r>
              <a:rPr lang="en-US" sz="2000" b="0" dirty="0" smtClean="0">
                <a:solidFill>
                  <a:prstClr val="black"/>
                </a:solidFill>
                <a:latin typeface="Calibri"/>
                <a:cs typeface="+mn-cs"/>
              </a:rPr>
              <a:t>on your development machine, in which is stored the device's user data (installed applications, settings, and so on) and emulated SD card.</a:t>
            </a:r>
          </a:p>
        </p:txBody>
      </p:sp>
      <p:sp>
        <p:nvSpPr>
          <p:cNvPr id="8" name="Rectangle 3"/>
          <p:cNvSpPr>
            <a:spLocks noChangeArrowheads="1"/>
          </p:cNvSpPr>
          <p:nvPr/>
        </p:nvSpPr>
        <p:spPr bwMode="gray">
          <a:xfrm>
            <a:off x="320040" y="5047884"/>
            <a:ext cx="8503920" cy="118872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You can create as many </a:t>
            </a:r>
            <a:r>
              <a:rPr lang="en-US" sz="2000" b="0" dirty="0" err="1" smtClean="0"/>
              <a:t>AVDs</a:t>
            </a:r>
            <a:r>
              <a:rPr lang="en-US" sz="2000" b="0" dirty="0" smtClean="0"/>
              <a:t> as you need, based on the types of devices you want to model and the Android platforms and external libraries you want to run your application on.</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46120" y="885825"/>
            <a:ext cx="26517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Emulator</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Environment Emulator</a:t>
            </a:r>
            <a:endParaRPr lang="en-US" dirty="0" smtClean="0">
              <a:solidFill>
                <a:srgbClr val="3B4A1E"/>
              </a:solidFill>
              <a:ea typeface="SimSun" pitchFamily="2" charset="-122"/>
            </a:endParaRPr>
          </a:p>
        </p:txBody>
      </p:sp>
      <p:sp>
        <p:nvSpPr>
          <p:cNvPr id="7" name="Rectangle 3"/>
          <p:cNvSpPr>
            <a:spLocks noChangeArrowheads="1"/>
          </p:cNvSpPr>
          <p:nvPr/>
        </p:nvSpPr>
        <p:spPr bwMode="gray">
          <a:xfrm>
            <a:off x="1280160" y="1455598"/>
            <a:ext cx="6583680" cy="82296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Creating an </a:t>
            </a:r>
            <a:r>
              <a:rPr lang="en-US" sz="2000" b="0" dirty="0" err="1" smtClean="0"/>
              <a:t>AVD</a:t>
            </a:r>
            <a:r>
              <a:rPr lang="en-US" sz="2000" b="0" dirty="0" smtClean="0"/>
              <a:t> using the Eclipse - </a:t>
            </a:r>
            <a:r>
              <a:rPr lang="en-US" sz="2000" b="0" dirty="0" err="1" smtClean="0"/>
              <a:t>ADT</a:t>
            </a:r>
            <a:r>
              <a:rPr lang="en-US" sz="2000" b="0" dirty="0" smtClean="0"/>
              <a:t> Tool: From the Eclipse follow the sequence:</a:t>
            </a:r>
          </a:p>
        </p:txBody>
      </p:sp>
      <p:grpSp>
        <p:nvGrpSpPr>
          <p:cNvPr id="9" name="Group 8"/>
          <p:cNvGrpSpPr/>
          <p:nvPr/>
        </p:nvGrpSpPr>
        <p:grpSpPr>
          <a:xfrm>
            <a:off x="320040" y="2465954"/>
            <a:ext cx="8503920" cy="640080"/>
            <a:chOff x="1066803" y="1711184"/>
            <a:chExt cx="7038111" cy="914921"/>
          </a:xfrm>
        </p:grpSpPr>
        <p:sp>
          <p:nvSpPr>
            <p:cNvPr id="10" name="Rectangle 9"/>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latin typeface="+mj-lt"/>
                  <a:cs typeface="Courier New" pitchFamily="49" charset="0"/>
                </a:rPr>
                <a:t>Main menu (</a:t>
              </a:r>
              <a:r>
                <a:rPr lang="en-US" sz="2000" b="0" dirty="0" err="1" smtClean="0">
                  <a:solidFill>
                    <a:srgbClr val="000000"/>
                  </a:solidFill>
                  <a:latin typeface="+mj-lt"/>
                  <a:cs typeface="Courier New" pitchFamily="49" charset="0"/>
                </a:rPr>
                <a:t>AVD</a:t>
              </a:r>
              <a:r>
                <a:rPr lang="en-US" sz="2000" b="0" dirty="0" smtClean="0">
                  <a:solidFill>
                    <a:srgbClr val="000000"/>
                  </a:solidFill>
                  <a:latin typeface="+mj-lt"/>
                  <a:cs typeface="Courier New" pitchFamily="49" charset="0"/>
                </a:rPr>
                <a:t> Manager)&gt; Virtual Devices &gt; New &gt;</a:t>
              </a:r>
            </a:p>
          </p:txBody>
        </p:sp>
        <p:sp>
          <p:nvSpPr>
            <p:cNvPr id="11" name="Isosceles Triangle 10"/>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
        <p:nvSpPr>
          <p:cNvPr id="12" name="TextBox 11"/>
          <p:cNvSpPr txBox="1"/>
          <p:nvPr/>
        </p:nvSpPr>
        <p:spPr>
          <a:xfrm>
            <a:off x="320039" y="3103956"/>
            <a:ext cx="4663440" cy="3200400"/>
          </a:xfrm>
          <a:prstGeom prst="rect">
            <a:avLst/>
          </a:prstGeom>
          <a:noFill/>
          <a:ln w="19050">
            <a:solidFill>
              <a:schemeClr val="bg1">
                <a:lumMod val="85000"/>
              </a:schemeClr>
            </a:solidFill>
          </a:ln>
        </p:spPr>
        <p:txBody>
          <a:bodyPr wrap="square" rtlCol="0">
            <a:spAutoFit/>
          </a:bodyPr>
          <a:lstStyle/>
          <a:p>
            <a:pPr marL="342900" indent="-342900" algn="l" fontAlgn="auto">
              <a:spcBef>
                <a:spcPct val="20000"/>
              </a:spcBef>
              <a:spcAft>
                <a:spcPts val="0"/>
              </a:spcAft>
              <a:buFont typeface="Verdana" pitchFamily="34" charset="0"/>
              <a:buChar char="•"/>
            </a:pPr>
            <a:r>
              <a:rPr lang="en-US" sz="2000" b="0" dirty="0" smtClean="0">
                <a:solidFill>
                  <a:prstClr val="black"/>
                </a:solidFill>
                <a:latin typeface="Calibri" pitchFamily="34" charset="0"/>
                <a:cs typeface="Courier New" pitchFamily="49" charset="0"/>
              </a:rPr>
              <a:t>Provide a Name</a:t>
            </a:r>
          </a:p>
          <a:p>
            <a:pPr marL="342900" indent="-342900" algn="l" fontAlgn="auto">
              <a:spcBef>
                <a:spcPct val="20000"/>
              </a:spcBef>
              <a:spcAft>
                <a:spcPts val="0"/>
              </a:spcAft>
              <a:buFont typeface="Verdana" pitchFamily="34" charset="0"/>
              <a:buChar char="•"/>
            </a:pPr>
            <a:r>
              <a:rPr lang="en-US" sz="2000" b="0" dirty="0" smtClean="0">
                <a:solidFill>
                  <a:prstClr val="black"/>
                </a:solidFill>
                <a:latin typeface="Calibri" pitchFamily="34" charset="0"/>
                <a:cs typeface="Courier New" pitchFamily="49" charset="0"/>
              </a:rPr>
              <a:t>choose an Android target</a:t>
            </a:r>
          </a:p>
          <a:p>
            <a:pPr marL="342900" indent="-342900" algn="l" fontAlgn="auto">
              <a:spcBef>
                <a:spcPct val="20000"/>
              </a:spcBef>
              <a:spcAft>
                <a:spcPts val="0"/>
              </a:spcAft>
              <a:buFont typeface="Verdana" pitchFamily="34" charset="0"/>
              <a:buChar char="•"/>
            </a:pPr>
            <a:r>
              <a:rPr lang="en-US" sz="2000" b="0" dirty="0" smtClean="0">
                <a:solidFill>
                  <a:prstClr val="black"/>
                </a:solidFill>
                <a:latin typeface="Calibri" pitchFamily="34" charset="0"/>
                <a:cs typeface="Courier New" pitchFamily="49" charset="0"/>
              </a:rPr>
              <a:t>create a new SD card with about </a:t>
            </a:r>
            <a:r>
              <a:rPr lang="en-US" sz="2000" b="0" dirty="0" err="1" smtClean="0">
                <a:solidFill>
                  <a:prstClr val="black"/>
                </a:solidFill>
                <a:latin typeface="Calibri" pitchFamily="34" charset="0"/>
                <a:cs typeface="Courier New" pitchFamily="49" charset="0"/>
              </a:rPr>
              <a:t>2Gb</a:t>
            </a:r>
            <a:endParaRPr lang="en-US" sz="2000" b="0" dirty="0" smtClean="0">
              <a:solidFill>
                <a:prstClr val="black"/>
              </a:solidFill>
              <a:latin typeface="Calibri" pitchFamily="34" charset="0"/>
              <a:cs typeface="Courier New" pitchFamily="49" charset="0"/>
            </a:endParaRPr>
          </a:p>
          <a:p>
            <a:pPr marL="342900" indent="-342900" algn="l" fontAlgn="auto">
              <a:spcBef>
                <a:spcPct val="20000"/>
              </a:spcBef>
              <a:spcAft>
                <a:spcPts val="0"/>
              </a:spcAft>
              <a:buFont typeface="Verdana" pitchFamily="34" charset="0"/>
              <a:buChar char="•"/>
            </a:pPr>
            <a:r>
              <a:rPr lang="en-US" sz="2000" b="0" dirty="0" smtClean="0">
                <a:solidFill>
                  <a:prstClr val="black"/>
                </a:solidFill>
                <a:latin typeface="Calibri" pitchFamily="34" charset="0"/>
                <a:cs typeface="Courier New" pitchFamily="49" charset="0"/>
              </a:rPr>
              <a:t>choose a screen type</a:t>
            </a:r>
          </a:p>
          <a:p>
            <a:pPr marL="342900" indent="-342900" algn="l" fontAlgn="auto">
              <a:spcBef>
                <a:spcPct val="20000"/>
              </a:spcBef>
              <a:spcAft>
                <a:spcPts val="0"/>
              </a:spcAft>
              <a:buFont typeface="Verdana" pitchFamily="34" charset="0"/>
              <a:buChar char="•"/>
            </a:pPr>
            <a:r>
              <a:rPr lang="en-US" sz="2000" b="0" dirty="0" smtClean="0">
                <a:solidFill>
                  <a:prstClr val="black"/>
                </a:solidFill>
                <a:latin typeface="Calibri" pitchFamily="34" charset="0"/>
                <a:cs typeface="Courier New" pitchFamily="49" charset="0"/>
              </a:rPr>
              <a:t>add hardware devices…</a:t>
            </a:r>
          </a:p>
          <a:p>
            <a:pPr marL="342900" indent="-342900" algn="l" fontAlgn="auto">
              <a:spcBef>
                <a:spcPct val="20000"/>
              </a:spcBef>
              <a:spcAft>
                <a:spcPts val="0"/>
              </a:spcAft>
              <a:buFont typeface="Verdana" pitchFamily="34" charset="0"/>
              <a:buChar char="•"/>
            </a:pPr>
            <a:r>
              <a:rPr lang="en-US" sz="2000" b="0" dirty="0" smtClean="0">
                <a:solidFill>
                  <a:prstClr val="black"/>
                </a:solidFill>
                <a:latin typeface="Calibri" pitchFamily="34" charset="0"/>
                <a:cs typeface="Courier New" pitchFamily="49" charset="0"/>
              </a:rPr>
              <a:t>Click on: Create </a:t>
            </a:r>
            <a:r>
              <a:rPr lang="en-US" sz="2000" b="0" dirty="0" err="1" smtClean="0">
                <a:solidFill>
                  <a:prstClr val="black"/>
                </a:solidFill>
                <a:latin typeface="Calibri" pitchFamily="34" charset="0"/>
                <a:cs typeface="Courier New" pitchFamily="49" charset="0"/>
              </a:rPr>
              <a:t>AVD</a:t>
            </a:r>
            <a:r>
              <a:rPr lang="en-US" sz="2000" b="0" dirty="0" smtClean="0">
                <a:solidFill>
                  <a:prstClr val="black"/>
                </a:solidFill>
                <a:latin typeface="Calibri" pitchFamily="34" charset="0"/>
                <a:cs typeface="Courier New" pitchFamily="49" charset="0"/>
              </a:rPr>
              <a:t>  (wait, it takes several minutes to format the new SD card)</a:t>
            </a:r>
          </a:p>
        </p:txBody>
      </p:sp>
      <p:pic>
        <p:nvPicPr>
          <p:cNvPr id="58370" name="Picture 2"/>
          <p:cNvPicPr>
            <a:picLocks noChangeAspect="1" noChangeArrowheads="1"/>
          </p:cNvPicPr>
          <p:nvPr/>
        </p:nvPicPr>
        <p:blipFill>
          <a:blip r:embed="rId2"/>
          <a:srcRect/>
          <a:stretch>
            <a:fillRect/>
          </a:stretch>
        </p:blipFill>
        <p:spPr bwMode="auto">
          <a:xfrm>
            <a:off x="5108268" y="3149819"/>
            <a:ext cx="2061789" cy="3154537"/>
          </a:xfrm>
          <a:prstGeom prst="rect">
            <a:avLst/>
          </a:prstGeom>
          <a:noFill/>
          <a:ln w="9525">
            <a:solidFill>
              <a:schemeClr val="bg1">
                <a:lumMod val="85000"/>
              </a:schemeClr>
            </a:solidFill>
            <a:miter lim="800000"/>
            <a:headEnd/>
            <a:tailEnd/>
          </a:ln>
          <a:effectLst/>
        </p:spPr>
      </p:pic>
      <p:pic>
        <p:nvPicPr>
          <p:cNvPr id="58371" name="Picture 3"/>
          <p:cNvPicPr>
            <a:picLocks noChangeAspect="1" noChangeArrowheads="1"/>
          </p:cNvPicPr>
          <p:nvPr/>
        </p:nvPicPr>
        <p:blipFill>
          <a:blip r:embed="rId3"/>
          <a:srcRect/>
          <a:stretch>
            <a:fillRect/>
          </a:stretch>
        </p:blipFill>
        <p:spPr bwMode="auto">
          <a:xfrm>
            <a:off x="7293205" y="5432446"/>
            <a:ext cx="1539188" cy="871910"/>
          </a:xfrm>
          <a:prstGeom prst="rect">
            <a:avLst/>
          </a:prstGeom>
          <a:noFill/>
          <a:ln w="9525">
            <a:solidFill>
              <a:schemeClr val="bg1">
                <a:lumMod val="85000"/>
              </a:schemeClr>
            </a:solid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46120" y="885825"/>
            <a:ext cx="26517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Emulator</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Environment Emulator</a:t>
            </a:r>
            <a:endParaRPr lang="en-US" dirty="0" smtClean="0">
              <a:solidFill>
                <a:srgbClr val="3B4A1E"/>
              </a:solidFill>
              <a:ea typeface="SimSun" pitchFamily="2" charset="-122"/>
            </a:endParaRPr>
          </a:p>
        </p:txBody>
      </p:sp>
      <p:sp>
        <p:nvSpPr>
          <p:cNvPr id="9" name="Rectangle 3"/>
          <p:cNvSpPr>
            <a:spLocks noChangeArrowheads="1"/>
          </p:cNvSpPr>
          <p:nvPr/>
        </p:nvSpPr>
        <p:spPr bwMode="gray">
          <a:xfrm>
            <a:off x="365760" y="1644280"/>
            <a:ext cx="8412480" cy="82296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The Android SDK includes a mobile </a:t>
            </a:r>
            <a:r>
              <a:rPr lang="en-US" sz="2000" dirty="0" smtClean="0"/>
              <a:t>device emulator </a:t>
            </a:r>
            <a:r>
              <a:rPr lang="en-US" sz="2000" b="0" dirty="0" smtClean="0"/>
              <a:t>- a virtual mobile device that runs on your computer.</a:t>
            </a:r>
          </a:p>
        </p:txBody>
      </p:sp>
      <p:pic>
        <p:nvPicPr>
          <p:cNvPr id="10" name="Picture 2"/>
          <p:cNvPicPr>
            <a:picLocks noChangeAspect="1" noChangeArrowheads="1"/>
          </p:cNvPicPr>
          <p:nvPr/>
        </p:nvPicPr>
        <p:blipFill>
          <a:blip r:embed="rId2"/>
          <a:srcRect/>
          <a:stretch>
            <a:fillRect/>
          </a:stretch>
        </p:blipFill>
        <p:spPr bwMode="auto">
          <a:xfrm>
            <a:off x="2353922" y="2697548"/>
            <a:ext cx="4436156" cy="3667418"/>
          </a:xfrm>
          <a:prstGeom prst="rect">
            <a:avLst/>
          </a:prstGeom>
          <a:noFill/>
          <a:ln w="9525">
            <a:solidFill>
              <a:schemeClr val="bg1">
                <a:lumMod val="85000"/>
              </a:schemeClr>
            </a:solid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46120" y="885825"/>
            <a:ext cx="26517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Emulator</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Environment Emulator</a:t>
            </a:r>
            <a:endParaRPr lang="en-US" dirty="0" smtClean="0">
              <a:solidFill>
                <a:srgbClr val="3B4A1E"/>
              </a:solidFill>
              <a:ea typeface="SimSun" pitchFamily="2" charset="-122"/>
            </a:endParaRPr>
          </a:p>
        </p:txBody>
      </p:sp>
      <p:sp>
        <p:nvSpPr>
          <p:cNvPr id="7" name="Rectangle 3"/>
          <p:cNvSpPr>
            <a:spLocks noChangeArrowheads="1"/>
          </p:cNvSpPr>
          <p:nvPr/>
        </p:nvSpPr>
        <p:spPr bwMode="gray">
          <a:xfrm>
            <a:off x="1874520" y="1455598"/>
            <a:ext cx="539496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Creating an </a:t>
            </a:r>
            <a:r>
              <a:rPr lang="en-US" sz="2000" b="0" dirty="0" err="1" smtClean="0"/>
              <a:t>AVD</a:t>
            </a:r>
            <a:r>
              <a:rPr lang="en-US" sz="2000" b="0" dirty="0" smtClean="0"/>
              <a:t> using the Android tool</a:t>
            </a:r>
          </a:p>
        </p:txBody>
      </p:sp>
      <p:grpSp>
        <p:nvGrpSpPr>
          <p:cNvPr id="14" name="Group 13"/>
          <p:cNvGrpSpPr/>
          <p:nvPr/>
        </p:nvGrpSpPr>
        <p:grpSpPr>
          <a:xfrm>
            <a:off x="228600" y="2130516"/>
            <a:ext cx="8686800" cy="1007678"/>
            <a:chOff x="320040" y="4743036"/>
            <a:chExt cx="8503920" cy="1007678"/>
          </a:xfrm>
        </p:grpSpPr>
        <p:sp>
          <p:nvSpPr>
            <p:cNvPr id="15" name="Rectangle 3"/>
            <p:cNvSpPr>
              <a:spLocks noChangeArrowheads="1"/>
            </p:cNvSpPr>
            <p:nvPr/>
          </p:nvSpPr>
          <p:spPr bwMode="gray">
            <a:xfrm>
              <a:off x="320040" y="4743036"/>
              <a:ext cx="850392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cs typeface="Courier New" pitchFamily="49" charset="0"/>
                </a:rPr>
                <a:t>When creating an </a:t>
              </a:r>
              <a:r>
                <a:rPr lang="en-US" sz="2000" b="0" dirty="0" err="1" smtClean="0">
                  <a:solidFill>
                    <a:srgbClr val="000000"/>
                  </a:solidFill>
                  <a:cs typeface="Courier New" pitchFamily="49" charset="0"/>
                </a:rPr>
                <a:t>AVD</a:t>
              </a:r>
              <a:r>
                <a:rPr lang="en-US" sz="2000" b="0" dirty="0" smtClean="0">
                  <a:solidFill>
                    <a:srgbClr val="000000"/>
                  </a:solidFill>
                  <a:cs typeface="Courier New" pitchFamily="49" charset="0"/>
                </a:rPr>
                <a:t>, you simply specify the </a:t>
              </a:r>
              <a:r>
                <a:rPr lang="en-US" sz="2000" dirty="0" smtClean="0">
                  <a:solidFill>
                    <a:srgbClr val="FF0000"/>
                  </a:solidFill>
                  <a:cs typeface="Courier New" pitchFamily="49" charset="0"/>
                </a:rPr>
                <a:t>–c</a:t>
              </a:r>
              <a:r>
                <a:rPr lang="en-US" sz="2000" b="0" dirty="0" smtClean="0">
                  <a:solidFill>
                    <a:srgbClr val="000000"/>
                  </a:solidFill>
                  <a:cs typeface="Courier New" pitchFamily="49" charset="0"/>
                </a:rPr>
                <a:t> option, like this:</a:t>
              </a:r>
            </a:p>
          </p:txBody>
        </p:sp>
        <p:sp>
          <p:nvSpPr>
            <p:cNvPr id="16" name="TextBox 15"/>
            <p:cNvSpPr txBox="1"/>
            <p:nvPr/>
          </p:nvSpPr>
          <p:spPr>
            <a:xfrm>
              <a:off x="320040" y="5381382"/>
              <a:ext cx="8503920" cy="369332"/>
            </a:xfrm>
            <a:prstGeom prst="rect">
              <a:avLst/>
            </a:prstGeom>
            <a:noFill/>
            <a:ln w="19050">
              <a:solidFill>
                <a:schemeClr val="bg1">
                  <a:lumMod val="85000"/>
                </a:schemeClr>
              </a:solidFill>
            </a:ln>
          </p:spPr>
          <p:txBody>
            <a:bodyPr wrap="square" rtlCol="0">
              <a:spAutoFit/>
            </a:bodyPr>
            <a:lstStyle/>
            <a:p>
              <a:pPr lvl="0" algn="l" fontAlgn="auto">
                <a:spcBef>
                  <a:spcPct val="20000"/>
                </a:spcBef>
                <a:spcAft>
                  <a:spcPts val="0"/>
                </a:spcAft>
              </a:pPr>
              <a:r>
                <a:rPr lang="en-US" sz="1800" b="0" dirty="0" smtClean="0">
                  <a:solidFill>
                    <a:prstClr val="black"/>
                  </a:solidFill>
                  <a:latin typeface="Courier New" pitchFamily="49" charset="0"/>
                  <a:cs typeface="Courier New" pitchFamily="49" charset="0"/>
                </a:rPr>
                <a:t>android create </a:t>
              </a:r>
              <a:r>
                <a:rPr lang="en-US" sz="1800" b="0" dirty="0" err="1" smtClean="0">
                  <a:solidFill>
                    <a:prstClr val="black"/>
                  </a:solidFill>
                  <a:latin typeface="Courier New" pitchFamily="49" charset="0"/>
                  <a:cs typeface="Courier New" pitchFamily="49" charset="0"/>
                </a:rPr>
                <a:t>avd</a:t>
              </a:r>
              <a:r>
                <a:rPr lang="en-US" sz="1800" b="0" dirty="0" smtClean="0">
                  <a:solidFill>
                    <a:prstClr val="black"/>
                  </a:solidFill>
                  <a:latin typeface="Courier New" pitchFamily="49" charset="0"/>
                  <a:cs typeface="Courier New" pitchFamily="49" charset="0"/>
                </a:rPr>
                <a:t>-n &lt;</a:t>
              </a:r>
              <a:r>
                <a:rPr lang="en-US" sz="1800" b="0" dirty="0" err="1" smtClean="0">
                  <a:solidFill>
                    <a:prstClr val="black"/>
                  </a:solidFill>
                  <a:latin typeface="Courier New" pitchFamily="49" charset="0"/>
                  <a:cs typeface="Courier New" pitchFamily="49" charset="0"/>
                </a:rPr>
                <a:t>avd_name</a:t>
              </a:r>
              <a:r>
                <a:rPr lang="en-US" sz="1800" b="0" dirty="0" smtClean="0">
                  <a:solidFill>
                    <a:prstClr val="black"/>
                  </a:solidFill>
                  <a:latin typeface="Courier New" pitchFamily="49" charset="0"/>
                  <a:cs typeface="Courier New" pitchFamily="49" charset="0"/>
                </a:rPr>
                <a:t>&gt; -t &lt;</a:t>
              </a:r>
              <a:r>
                <a:rPr lang="en-US" sz="1800" b="0" dirty="0" err="1" smtClean="0">
                  <a:solidFill>
                    <a:prstClr val="black"/>
                  </a:solidFill>
                  <a:latin typeface="Courier New" pitchFamily="49" charset="0"/>
                  <a:cs typeface="Courier New" pitchFamily="49" charset="0"/>
                </a:rPr>
                <a:t>targetID</a:t>
              </a:r>
              <a:r>
                <a:rPr lang="en-US" sz="1800" b="0" dirty="0" smtClean="0">
                  <a:solidFill>
                    <a:prstClr val="black"/>
                  </a:solidFill>
                  <a:latin typeface="Courier New" pitchFamily="49" charset="0"/>
                  <a:cs typeface="Courier New" pitchFamily="49" charset="0"/>
                </a:rPr>
                <a:t>&gt; -c &lt;size&gt;[</a:t>
              </a:r>
              <a:r>
                <a:rPr lang="en-US" sz="1800" b="0" dirty="0" err="1" smtClean="0">
                  <a:solidFill>
                    <a:prstClr val="black"/>
                  </a:solidFill>
                  <a:latin typeface="Courier New" pitchFamily="49" charset="0"/>
                  <a:cs typeface="Courier New" pitchFamily="49" charset="0"/>
                </a:rPr>
                <a:t>K|M</a:t>
              </a:r>
              <a:r>
                <a:rPr lang="en-US" sz="1800" b="0" dirty="0" smtClean="0">
                  <a:solidFill>
                    <a:prstClr val="black"/>
                  </a:solidFill>
                  <a:latin typeface="Courier New" pitchFamily="49" charset="0"/>
                  <a:cs typeface="Courier New" pitchFamily="49" charset="0"/>
                </a:rPr>
                <a:t>]</a:t>
              </a:r>
            </a:p>
          </p:txBody>
        </p:sp>
      </p:grpSp>
      <p:sp>
        <p:nvSpPr>
          <p:cNvPr id="21" name="TextBox 20"/>
          <p:cNvSpPr txBox="1"/>
          <p:nvPr/>
        </p:nvSpPr>
        <p:spPr>
          <a:xfrm>
            <a:off x="228600" y="3205554"/>
            <a:ext cx="8686800" cy="3200400"/>
          </a:xfrm>
          <a:prstGeom prst="rect">
            <a:avLst/>
          </a:prstGeom>
          <a:noFill/>
          <a:ln w="19050">
            <a:solidFill>
              <a:schemeClr val="bg1">
                <a:lumMod val="85000"/>
              </a:schemeClr>
            </a:solidFill>
          </a:ln>
        </p:spPr>
        <p:txBody>
          <a:bodyPr wrap="square" rtlCol="0">
            <a:spAutoFit/>
          </a:bodyPr>
          <a:lstStyle/>
          <a:p>
            <a:pPr marL="342900" indent="-342900" algn="l" fontAlgn="auto">
              <a:spcBef>
                <a:spcPct val="20000"/>
              </a:spcBef>
              <a:spcAft>
                <a:spcPts val="0"/>
              </a:spcAft>
              <a:buFont typeface="Verdana" pitchFamily="34" charset="0"/>
              <a:buChar char="•"/>
            </a:pPr>
            <a:r>
              <a:rPr lang="en-US" sz="2000" b="0" dirty="0" smtClean="0">
                <a:solidFill>
                  <a:prstClr val="black"/>
                </a:solidFill>
                <a:latin typeface="Calibri" pitchFamily="34" charset="0"/>
                <a:cs typeface="Courier New" pitchFamily="49" charset="0"/>
              </a:rPr>
              <a:t>The </a:t>
            </a:r>
            <a:r>
              <a:rPr lang="en-US" sz="2000" dirty="0" smtClean="0">
                <a:solidFill>
                  <a:srgbClr val="FF0000"/>
                </a:solidFill>
                <a:latin typeface="Calibri" pitchFamily="34" charset="0"/>
                <a:cs typeface="Courier New" pitchFamily="49" charset="0"/>
              </a:rPr>
              <a:t>–t</a:t>
            </a:r>
            <a:r>
              <a:rPr lang="en-US" sz="2000" b="0" dirty="0" smtClean="0">
                <a:solidFill>
                  <a:prstClr val="black"/>
                </a:solidFill>
                <a:latin typeface="Calibri" pitchFamily="34" charset="0"/>
                <a:cs typeface="Courier New" pitchFamily="49" charset="0"/>
              </a:rPr>
              <a:t> (target) argument sets up a mapping between the </a:t>
            </a:r>
            <a:r>
              <a:rPr lang="en-US" sz="2000" b="0" dirty="0" err="1" smtClean="0">
                <a:solidFill>
                  <a:prstClr val="black"/>
                </a:solidFill>
                <a:latin typeface="Calibri" pitchFamily="34" charset="0"/>
                <a:cs typeface="Courier New" pitchFamily="49" charset="0"/>
              </a:rPr>
              <a:t>AVD</a:t>
            </a:r>
            <a:r>
              <a:rPr lang="en-US" sz="2000" b="0" dirty="0" smtClean="0">
                <a:solidFill>
                  <a:prstClr val="black"/>
                </a:solidFill>
                <a:latin typeface="Calibri" pitchFamily="34" charset="0"/>
                <a:cs typeface="Courier New" pitchFamily="49" charset="0"/>
              </a:rPr>
              <a:t> and the system image that you want to use whenever the </a:t>
            </a:r>
            <a:r>
              <a:rPr lang="en-US" sz="2000" b="0" dirty="0" err="1" smtClean="0">
                <a:solidFill>
                  <a:prstClr val="black"/>
                </a:solidFill>
                <a:latin typeface="Calibri" pitchFamily="34" charset="0"/>
                <a:cs typeface="Courier New" pitchFamily="49" charset="0"/>
              </a:rPr>
              <a:t>AVD</a:t>
            </a:r>
            <a:r>
              <a:rPr lang="en-US" sz="2000" b="0" dirty="0" smtClean="0">
                <a:solidFill>
                  <a:prstClr val="black"/>
                </a:solidFill>
                <a:latin typeface="Calibri" pitchFamily="34" charset="0"/>
                <a:cs typeface="Courier New" pitchFamily="49" charset="0"/>
              </a:rPr>
              <a:t> is invoked. Later, when applications use the </a:t>
            </a:r>
            <a:r>
              <a:rPr lang="en-US" sz="2000" b="0" dirty="0" err="1" smtClean="0">
                <a:solidFill>
                  <a:prstClr val="black"/>
                </a:solidFill>
                <a:latin typeface="Calibri" pitchFamily="34" charset="0"/>
                <a:cs typeface="Courier New" pitchFamily="49" charset="0"/>
              </a:rPr>
              <a:t>AVD</a:t>
            </a:r>
            <a:r>
              <a:rPr lang="en-US" sz="2000" b="0" dirty="0" smtClean="0">
                <a:solidFill>
                  <a:prstClr val="black"/>
                </a:solidFill>
                <a:latin typeface="Calibri" pitchFamily="34" charset="0"/>
                <a:cs typeface="Courier New" pitchFamily="49" charset="0"/>
              </a:rPr>
              <a:t>, they'll be running on the system that you specify in the </a:t>
            </a:r>
            <a:r>
              <a:rPr lang="en-US" sz="2000" dirty="0" smtClean="0">
                <a:solidFill>
                  <a:srgbClr val="FF0000"/>
                </a:solidFill>
                <a:latin typeface="Calibri" pitchFamily="34" charset="0"/>
                <a:cs typeface="Courier New" pitchFamily="49" charset="0"/>
              </a:rPr>
              <a:t>–t</a:t>
            </a:r>
            <a:r>
              <a:rPr lang="en-US" sz="2000" b="0" dirty="0" smtClean="0">
                <a:solidFill>
                  <a:prstClr val="black"/>
                </a:solidFill>
                <a:latin typeface="Calibri" pitchFamily="34" charset="0"/>
                <a:cs typeface="Courier New" pitchFamily="49" charset="0"/>
              </a:rPr>
              <a:t> argument.</a:t>
            </a:r>
          </a:p>
          <a:p>
            <a:pPr marL="342900" indent="-342900" algn="l" fontAlgn="auto">
              <a:spcBef>
                <a:spcPct val="20000"/>
              </a:spcBef>
              <a:spcAft>
                <a:spcPts val="0"/>
              </a:spcAft>
              <a:buFont typeface="Verdana" pitchFamily="34" charset="0"/>
              <a:buChar char="•"/>
            </a:pPr>
            <a:r>
              <a:rPr lang="en-US" sz="2000" b="0" dirty="0" smtClean="0">
                <a:solidFill>
                  <a:prstClr val="black"/>
                </a:solidFill>
                <a:latin typeface="Calibri" pitchFamily="34" charset="0"/>
                <a:cs typeface="Courier New" pitchFamily="49" charset="0"/>
              </a:rPr>
              <a:t>To specify the system image to use, you refer to its target ID—an integer —as assigned by the android tool. The target ID is not derived from the system image name, version, or API Level, or other attribute, so you need to have the android tool list the available system images and the target ID of each, as described in the next section. You should do this before you run the android create </a:t>
            </a:r>
            <a:r>
              <a:rPr lang="en-US" sz="2000" b="0" dirty="0" err="1" smtClean="0">
                <a:solidFill>
                  <a:prstClr val="black"/>
                </a:solidFill>
                <a:latin typeface="Calibri" pitchFamily="34" charset="0"/>
                <a:cs typeface="Courier New" pitchFamily="49" charset="0"/>
              </a:rPr>
              <a:t>AVD</a:t>
            </a:r>
            <a:r>
              <a:rPr lang="en-US" sz="2000" b="0" dirty="0" smtClean="0">
                <a:solidFill>
                  <a:prstClr val="black"/>
                </a:solidFill>
                <a:latin typeface="Calibri" pitchFamily="34" charset="0"/>
                <a:cs typeface="Courier New" pitchFamily="49" charset="0"/>
              </a:rPr>
              <a:t> command.</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46120" y="885825"/>
            <a:ext cx="26517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Emulator</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Environment Emulator</a:t>
            </a:r>
            <a:endParaRPr lang="en-US" dirty="0" smtClean="0">
              <a:solidFill>
                <a:srgbClr val="3B4A1E"/>
              </a:solidFill>
              <a:ea typeface="SimSun" pitchFamily="2" charset="-122"/>
            </a:endParaRPr>
          </a:p>
        </p:txBody>
      </p:sp>
      <p:sp>
        <p:nvSpPr>
          <p:cNvPr id="7" name="Rectangle 3"/>
          <p:cNvSpPr>
            <a:spLocks noChangeArrowheads="1"/>
          </p:cNvSpPr>
          <p:nvPr/>
        </p:nvSpPr>
        <p:spPr bwMode="gray">
          <a:xfrm>
            <a:off x="1234440" y="1455598"/>
            <a:ext cx="667512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Example: Creating an </a:t>
            </a:r>
            <a:r>
              <a:rPr lang="en-US" sz="2000" b="0" dirty="0" err="1" smtClean="0"/>
              <a:t>AVD</a:t>
            </a:r>
            <a:r>
              <a:rPr lang="en-US" sz="2000" b="0" dirty="0" smtClean="0"/>
              <a:t> using the Android tool</a:t>
            </a:r>
          </a:p>
        </p:txBody>
      </p:sp>
      <p:sp>
        <p:nvSpPr>
          <p:cNvPr id="21" name="TextBox 20"/>
          <p:cNvSpPr txBox="1"/>
          <p:nvPr/>
        </p:nvSpPr>
        <p:spPr>
          <a:xfrm>
            <a:off x="228600" y="2204088"/>
            <a:ext cx="8686800" cy="1384995"/>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2000" b="0" dirty="0" smtClean="0">
                <a:solidFill>
                  <a:prstClr val="black"/>
                </a:solidFill>
                <a:latin typeface="Calibri" pitchFamily="34" charset="0"/>
                <a:cs typeface="Courier New" pitchFamily="49" charset="0"/>
              </a:rPr>
              <a:t>After listing all targets we have decided to make a profile based on target </a:t>
            </a:r>
            <a:r>
              <a:rPr lang="en-US" sz="2000" b="0" dirty="0" err="1" smtClean="0">
                <a:solidFill>
                  <a:prstClr val="black"/>
                </a:solidFill>
                <a:latin typeface="Calibri" pitchFamily="34" charset="0"/>
                <a:cs typeface="Courier New" pitchFamily="49" charset="0"/>
              </a:rPr>
              <a:t>id:4</a:t>
            </a:r>
            <a:r>
              <a:rPr lang="en-US" sz="2000" b="0" dirty="0" smtClean="0">
                <a:solidFill>
                  <a:prstClr val="black"/>
                </a:solidFill>
                <a:latin typeface="Calibri" pitchFamily="34" charset="0"/>
                <a:cs typeface="Courier New" pitchFamily="49" charset="0"/>
              </a:rPr>
              <a:t> to support </a:t>
            </a:r>
            <a:r>
              <a:rPr lang="en-US" sz="2000" b="0" dirty="0" err="1" smtClean="0">
                <a:solidFill>
                  <a:prstClr val="black"/>
                </a:solidFill>
                <a:latin typeface="Calibri" pitchFamily="34" charset="0"/>
                <a:cs typeface="Courier New" pitchFamily="49" charset="0"/>
              </a:rPr>
              <a:t>SDK1.6</a:t>
            </a:r>
            <a:r>
              <a:rPr lang="en-US" sz="2000" b="0" dirty="0" smtClean="0">
                <a:solidFill>
                  <a:prstClr val="black"/>
                </a:solidFill>
                <a:latin typeface="Calibri" pitchFamily="34" charset="0"/>
                <a:cs typeface="Courier New" pitchFamily="49" charset="0"/>
              </a:rPr>
              <a:t> with Google API Mapping libraries. It should also include a </a:t>
            </a:r>
            <a:r>
              <a:rPr lang="en-US" sz="2000" b="0" dirty="0" err="1" smtClean="0">
                <a:solidFill>
                  <a:prstClr val="black"/>
                </a:solidFill>
                <a:latin typeface="Calibri" pitchFamily="34" charset="0"/>
                <a:cs typeface="Courier New" pitchFamily="49" charset="0"/>
              </a:rPr>
              <a:t>1Gig</a:t>
            </a:r>
            <a:r>
              <a:rPr lang="en-US" sz="2000" b="0" dirty="0" smtClean="0">
                <a:solidFill>
                  <a:prstClr val="black"/>
                </a:solidFill>
                <a:latin typeface="Calibri" pitchFamily="34" charset="0"/>
                <a:cs typeface="Courier New" pitchFamily="49" charset="0"/>
              </a:rPr>
              <a:t> SD card. We enter the following command: </a:t>
            </a:r>
          </a:p>
          <a:p>
            <a:pPr fontAlgn="auto">
              <a:spcBef>
                <a:spcPct val="20000"/>
              </a:spcBef>
              <a:spcAft>
                <a:spcPts val="0"/>
              </a:spcAft>
            </a:pPr>
            <a:r>
              <a:rPr lang="en-US" sz="1800" b="0" dirty="0" smtClean="0">
                <a:solidFill>
                  <a:prstClr val="black"/>
                </a:solidFill>
                <a:latin typeface="Courier New" pitchFamily="49" charset="0"/>
                <a:cs typeface="Courier New" pitchFamily="49" charset="0"/>
              </a:rPr>
              <a:t>android create </a:t>
            </a:r>
            <a:r>
              <a:rPr lang="en-US" sz="1800" b="0" dirty="0" err="1" smtClean="0">
                <a:solidFill>
                  <a:prstClr val="black"/>
                </a:solidFill>
                <a:latin typeface="Courier New" pitchFamily="49" charset="0"/>
                <a:cs typeface="Courier New" pitchFamily="49" charset="0"/>
              </a:rPr>
              <a:t>avd</a:t>
            </a:r>
            <a:r>
              <a:rPr lang="en-US" sz="1800" b="0" dirty="0" smtClean="0">
                <a:solidFill>
                  <a:prstClr val="black"/>
                </a:solidFill>
                <a:latin typeface="Courier New" pitchFamily="49" charset="0"/>
                <a:cs typeface="Courier New" pitchFamily="49" charset="0"/>
              </a:rPr>
              <a:t>-n </a:t>
            </a:r>
            <a:r>
              <a:rPr lang="en-US" sz="1800" b="0" dirty="0" err="1" smtClean="0">
                <a:solidFill>
                  <a:prstClr val="black"/>
                </a:solidFill>
                <a:latin typeface="Courier New" pitchFamily="49" charset="0"/>
                <a:cs typeface="Courier New" pitchFamily="49" charset="0"/>
              </a:rPr>
              <a:t>myAVD4SD1G</a:t>
            </a:r>
            <a:r>
              <a:rPr lang="en-US" sz="1800" b="0" dirty="0" smtClean="0">
                <a:solidFill>
                  <a:prstClr val="black"/>
                </a:solidFill>
                <a:latin typeface="Courier New" pitchFamily="49" charset="0"/>
                <a:cs typeface="Courier New" pitchFamily="49" charset="0"/>
              </a:rPr>
              <a:t> -t 4 -c </a:t>
            </a:r>
            <a:r>
              <a:rPr lang="en-US" sz="1800" b="0" dirty="0" err="1" smtClean="0">
                <a:solidFill>
                  <a:prstClr val="black"/>
                </a:solidFill>
                <a:latin typeface="Courier New" pitchFamily="49" charset="0"/>
                <a:cs typeface="Courier New" pitchFamily="49" charset="0"/>
              </a:rPr>
              <a:t>1024M</a:t>
            </a:r>
            <a:endParaRPr lang="en-US" sz="1800" b="0" dirty="0" smtClean="0">
              <a:solidFill>
                <a:prstClr val="black"/>
              </a:solidFill>
              <a:latin typeface="Courier New" pitchFamily="49" charset="0"/>
              <a:cs typeface="Courier New" pitchFamily="49" charset="0"/>
            </a:endParaRPr>
          </a:p>
        </p:txBody>
      </p:sp>
      <p:pic>
        <p:nvPicPr>
          <p:cNvPr id="59394" name="Picture 2"/>
          <p:cNvPicPr>
            <a:picLocks noChangeAspect="1" noChangeArrowheads="1"/>
          </p:cNvPicPr>
          <p:nvPr/>
        </p:nvPicPr>
        <p:blipFill>
          <a:blip r:embed="rId2"/>
          <a:srcRect/>
          <a:stretch>
            <a:fillRect/>
          </a:stretch>
        </p:blipFill>
        <p:spPr bwMode="auto">
          <a:xfrm>
            <a:off x="460713" y="3729945"/>
            <a:ext cx="3639683" cy="2594173"/>
          </a:xfrm>
          <a:prstGeom prst="rect">
            <a:avLst/>
          </a:prstGeom>
          <a:noFill/>
          <a:ln w="9525">
            <a:solidFill>
              <a:schemeClr val="bg1">
                <a:lumMod val="85000"/>
              </a:schemeClr>
            </a:solidFill>
            <a:miter lim="800000"/>
            <a:headEnd/>
            <a:tailEnd/>
          </a:ln>
          <a:effectLst/>
        </p:spPr>
      </p:pic>
      <p:pic>
        <p:nvPicPr>
          <p:cNvPr id="59395" name="Picture 3"/>
          <p:cNvPicPr>
            <a:picLocks noChangeAspect="1" noChangeArrowheads="1"/>
          </p:cNvPicPr>
          <p:nvPr/>
        </p:nvPicPr>
        <p:blipFill>
          <a:blip r:embed="rId3"/>
          <a:srcRect/>
          <a:stretch>
            <a:fillRect/>
          </a:stretch>
        </p:blipFill>
        <p:spPr bwMode="auto">
          <a:xfrm>
            <a:off x="4205625" y="3729947"/>
            <a:ext cx="4477663" cy="2583768"/>
          </a:xfrm>
          <a:prstGeom prst="rect">
            <a:avLst/>
          </a:prstGeom>
          <a:noFill/>
          <a:ln w="9525">
            <a:solidFill>
              <a:schemeClr val="bg1">
                <a:lumMod val="85000"/>
              </a:schemeClr>
            </a:solid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46120" y="885825"/>
            <a:ext cx="26517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Emulator</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Environment Emulator</a:t>
            </a:r>
            <a:endParaRPr lang="en-US" dirty="0" smtClean="0">
              <a:solidFill>
                <a:srgbClr val="3B4A1E"/>
              </a:solidFill>
              <a:ea typeface="SimSun" pitchFamily="2" charset="-122"/>
            </a:endParaRPr>
          </a:p>
        </p:txBody>
      </p:sp>
      <p:sp>
        <p:nvSpPr>
          <p:cNvPr id="7" name="Rectangle 3"/>
          <p:cNvSpPr>
            <a:spLocks noChangeArrowheads="1"/>
          </p:cNvSpPr>
          <p:nvPr/>
        </p:nvSpPr>
        <p:spPr bwMode="gray">
          <a:xfrm>
            <a:off x="1234440" y="1455598"/>
            <a:ext cx="667512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Example: Creating an </a:t>
            </a:r>
            <a:r>
              <a:rPr lang="en-US" sz="2000" b="0" dirty="0" err="1" smtClean="0"/>
              <a:t>AVD</a:t>
            </a:r>
            <a:r>
              <a:rPr lang="en-US" sz="2000" b="0" dirty="0" smtClean="0"/>
              <a:t> using the Android tool</a:t>
            </a:r>
          </a:p>
        </p:txBody>
      </p:sp>
      <p:sp>
        <p:nvSpPr>
          <p:cNvPr id="21" name="TextBox 20"/>
          <p:cNvSpPr txBox="1"/>
          <p:nvPr/>
        </p:nvSpPr>
        <p:spPr>
          <a:xfrm>
            <a:off x="1920240" y="2204088"/>
            <a:ext cx="5303520" cy="400110"/>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2000" b="0" dirty="0" smtClean="0">
                <a:solidFill>
                  <a:prstClr val="black"/>
                </a:solidFill>
                <a:latin typeface="Calibri" pitchFamily="34" charset="0"/>
                <a:cs typeface="Courier New" pitchFamily="49" charset="0"/>
              </a:rPr>
              <a:t>Verifying what </a:t>
            </a:r>
            <a:r>
              <a:rPr lang="en-US" sz="2000" b="0" dirty="0" err="1" smtClean="0">
                <a:solidFill>
                  <a:prstClr val="black"/>
                </a:solidFill>
                <a:latin typeface="Calibri" pitchFamily="34" charset="0"/>
                <a:cs typeface="Courier New" pitchFamily="49" charset="0"/>
              </a:rPr>
              <a:t>AVDs</a:t>
            </a:r>
            <a:r>
              <a:rPr lang="en-US" sz="2000" b="0" dirty="0" smtClean="0">
                <a:solidFill>
                  <a:prstClr val="black"/>
                </a:solidFill>
                <a:latin typeface="Calibri" pitchFamily="34" charset="0"/>
                <a:cs typeface="Courier New" pitchFamily="49" charset="0"/>
              </a:rPr>
              <a:t> are available in the system:</a:t>
            </a:r>
            <a:endParaRPr lang="en-US" sz="1800" b="0" dirty="0" smtClean="0">
              <a:solidFill>
                <a:prstClr val="black"/>
              </a:solidFill>
              <a:latin typeface="Courier New" pitchFamily="49" charset="0"/>
              <a:cs typeface="Courier New" pitchFamily="49" charset="0"/>
            </a:endParaRPr>
          </a:p>
        </p:txBody>
      </p:sp>
      <p:grpSp>
        <p:nvGrpSpPr>
          <p:cNvPr id="10" name="Group 9"/>
          <p:cNvGrpSpPr/>
          <p:nvPr/>
        </p:nvGrpSpPr>
        <p:grpSpPr>
          <a:xfrm>
            <a:off x="640330" y="2785975"/>
            <a:ext cx="7863341" cy="3580124"/>
            <a:chOff x="264659" y="2298755"/>
            <a:chExt cx="8614682" cy="3922204"/>
          </a:xfrm>
        </p:grpSpPr>
        <p:pic>
          <p:nvPicPr>
            <p:cNvPr id="60418" name="Picture 2"/>
            <p:cNvPicPr>
              <a:picLocks noChangeAspect="1" noChangeArrowheads="1"/>
            </p:cNvPicPr>
            <p:nvPr/>
          </p:nvPicPr>
          <p:blipFill>
            <a:blip r:embed="rId2"/>
            <a:srcRect/>
            <a:stretch>
              <a:fillRect/>
            </a:stretch>
          </p:blipFill>
          <p:spPr bwMode="auto">
            <a:xfrm>
              <a:off x="264659" y="2298755"/>
              <a:ext cx="8614682" cy="3922204"/>
            </a:xfrm>
            <a:prstGeom prst="rect">
              <a:avLst/>
            </a:prstGeom>
            <a:noFill/>
            <a:ln w="9525">
              <a:noFill/>
              <a:miter lim="800000"/>
              <a:headEnd/>
              <a:tailEnd/>
            </a:ln>
            <a:effectLst/>
          </p:spPr>
        </p:pic>
        <p:sp>
          <p:nvSpPr>
            <p:cNvPr id="9" name="Pentagon 8"/>
            <p:cNvSpPr/>
            <p:nvPr/>
          </p:nvSpPr>
          <p:spPr>
            <a:xfrm>
              <a:off x="304800" y="4528457"/>
              <a:ext cx="217714" cy="217714"/>
            </a:xfrm>
            <a:prstGeom prst="homePlate">
              <a:avLst/>
            </a:prstGeom>
            <a:solidFill>
              <a:srgbClr val="FFFF00"/>
            </a:solidFill>
            <a:ln w="22225" cmpd="sng">
              <a:solidFill>
                <a:srgbClr val="FFFF00"/>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2000" dirty="0" err="1" smtClean="0"/>
            </a:p>
          </p:txBody>
        </p:sp>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46120" y="885825"/>
            <a:ext cx="26517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Emulator</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Environment Emulator</a:t>
            </a:r>
            <a:endParaRPr lang="en-US" dirty="0" smtClean="0">
              <a:solidFill>
                <a:srgbClr val="3B4A1E"/>
              </a:solidFill>
              <a:ea typeface="SimSun" pitchFamily="2" charset="-122"/>
            </a:endParaRPr>
          </a:p>
        </p:txBody>
      </p:sp>
      <p:sp>
        <p:nvSpPr>
          <p:cNvPr id="7" name="Rectangle 3"/>
          <p:cNvSpPr>
            <a:spLocks noChangeArrowheads="1"/>
          </p:cNvSpPr>
          <p:nvPr/>
        </p:nvSpPr>
        <p:spPr bwMode="gray">
          <a:xfrm>
            <a:off x="3154680" y="1455598"/>
            <a:ext cx="283464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SD Card Emulation</a:t>
            </a:r>
          </a:p>
        </p:txBody>
      </p:sp>
      <p:grpSp>
        <p:nvGrpSpPr>
          <p:cNvPr id="10" name="Group 9"/>
          <p:cNvGrpSpPr/>
          <p:nvPr/>
        </p:nvGrpSpPr>
        <p:grpSpPr>
          <a:xfrm>
            <a:off x="320040" y="2465954"/>
            <a:ext cx="8503920" cy="1188720"/>
            <a:chOff x="1066803" y="1711184"/>
            <a:chExt cx="7038111" cy="914921"/>
          </a:xfrm>
        </p:grpSpPr>
        <p:sp>
          <p:nvSpPr>
            <p:cNvPr id="11" name="Rectangle 10"/>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latin typeface="+mj-lt"/>
                  <a:cs typeface="Courier New" pitchFamily="49" charset="0"/>
                </a:rPr>
                <a:t>You can create a disk image and then load it to the emulator at startup, to simulate the presence of a user's SD card in the device.</a:t>
              </a:r>
            </a:p>
          </p:txBody>
        </p:sp>
        <p:sp>
          <p:nvSpPr>
            <p:cNvPr id="12" name="Isosceles Triangle 11"/>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14" name="Group 13"/>
          <p:cNvGrpSpPr/>
          <p:nvPr/>
        </p:nvGrpSpPr>
        <p:grpSpPr>
          <a:xfrm>
            <a:off x="320040" y="3962375"/>
            <a:ext cx="8503920" cy="822960"/>
            <a:chOff x="1066803" y="1711184"/>
            <a:chExt cx="7038111" cy="914921"/>
          </a:xfrm>
        </p:grpSpPr>
        <p:sp>
          <p:nvSpPr>
            <p:cNvPr id="15" name="Rectangle 14"/>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latin typeface="+mj-lt"/>
                  <a:cs typeface="Courier New" pitchFamily="49" charset="0"/>
                </a:rPr>
                <a:t>The emulator supports emulated </a:t>
              </a:r>
              <a:r>
                <a:rPr lang="en-US" sz="2000" b="0" dirty="0" err="1" smtClean="0">
                  <a:solidFill>
                    <a:srgbClr val="000000"/>
                  </a:solidFill>
                  <a:latin typeface="+mj-lt"/>
                  <a:cs typeface="Courier New" pitchFamily="49" charset="0"/>
                </a:rPr>
                <a:t>SDHC</a:t>
              </a:r>
              <a:r>
                <a:rPr lang="en-US" sz="2000" b="0" dirty="0" smtClean="0">
                  <a:solidFill>
                    <a:srgbClr val="000000"/>
                  </a:solidFill>
                  <a:latin typeface="+mj-lt"/>
                  <a:cs typeface="Courier New" pitchFamily="49" charset="0"/>
                </a:rPr>
                <a:t> cards, so you can create an SD card image of any size up to 128 </a:t>
              </a:r>
              <a:r>
                <a:rPr lang="en-US" sz="2000" b="0" dirty="0" err="1" smtClean="0">
                  <a:solidFill>
                    <a:srgbClr val="000000"/>
                  </a:solidFill>
                  <a:latin typeface="+mj-lt"/>
                  <a:cs typeface="Courier New" pitchFamily="49" charset="0"/>
                </a:rPr>
                <a:t>giga</a:t>
              </a:r>
              <a:r>
                <a:rPr lang="en-US" sz="2000" b="0" dirty="0" smtClean="0">
                  <a:solidFill>
                    <a:srgbClr val="000000"/>
                  </a:solidFill>
                  <a:latin typeface="+mj-lt"/>
                  <a:cs typeface="Courier New" pitchFamily="49" charset="0"/>
                </a:rPr>
                <a:t>-bytes.</a:t>
              </a:r>
            </a:p>
          </p:txBody>
        </p:sp>
        <p:sp>
          <p:nvSpPr>
            <p:cNvPr id="16" name="Isosceles Triangle 15"/>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17" name="Group 16"/>
          <p:cNvGrpSpPr/>
          <p:nvPr/>
        </p:nvGrpSpPr>
        <p:grpSpPr>
          <a:xfrm>
            <a:off x="320040" y="5093036"/>
            <a:ext cx="8503920" cy="822960"/>
            <a:chOff x="1066803" y="1711184"/>
            <a:chExt cx="7038111" cy="914921"/>
          </a:xfrm>
        </p:grpSpPr>
        <p:sp>
          <p:nvSpPr>
            <p:cNvPr id="18" name="Rectangle 17"/>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latin typeface="+mj-lt"/>
                  <a:cs typeface="Courier New" pitchFamily="49" charset="0"/>
                </a:rPr>
                <a:t>You can browse, send files to, and copy/remove files from a simulated SD card either with </a:t>
              </a:r>
              <a:r>
                <a:rPr lang="en-US" sz="2000" dirty="0" err="1" smtClean="0">
                  <a:solidFill>
                    <a:srgbClr val="000000"/>
                  </a:solidFill>
                  <a:latin typeface="+mj-lt"/>
                  <a:cs typeface="Courier New" pitchFamily="49" charset="0"/>
                </a:rPr>
                <a:t>adb</a:t>
              </a:r>
              <a:r>
                <a:rPr lang="en-US" sz="2000" b="0" dirty="0" smtClean="0">
                  <a:solidFill>
                    <a:srgbClr val="000000"/>
                  </a:solidFill>
                  <a:latin typeface="+mj-lt"/>
                  <a:cs typeface="Courier New" pitchFamily="49" charset="0"/>
                </a:rPr>
                <a:t> or the emulator.</a:t>
              </a:r>
            </a:p>
          </p:txBody>
        </p:sp>
        <p:sp>
          <p:nvSpPr>
            <p:cNvPr id="19" name="Isosceles Triangle 18"/>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46120" y="885825"/>
            <a:ext cx="26517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Emulator</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Environment Emulator</a:t>
            </a:r>
            <a:endParaRPr lang="en-US" dirty="0" smtClean="0">
              <a:solidFill>
                <a:srgbClr val="3B4A1E"/>
              </a:solidFill>
              <a:ea typeface="SimSun" pitchFamily="2" charset="-122"/>
            </a:endParaRPr>
          </a:p>
        </p:txBody>
      </p:sp>
      <p:sp>
        <p:nvSpPr>
          <p:cNvPr id="7" name="Rectangle 3"/>
          <p:cNvSpPr>
            <a:spLocks noChangeArrowheads="1"/>
          </p:cNvSpPr>
          <p:nvPr/>
        </p:nvSpPr>
        <p:spPr bwMode="gray">
          <a:xfrm>
            <a:off x="3154680" y="1455598"/>
            <a:ext cx="283464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SD Card Emulation</a:t>
            </a:r>
          </a:p>
        </p:txBody>
      </p:sp>
      <p:sp>
        <p:nvSpPr>
          <p:cNvPr id="14" name="Rectangle 3"/>
          <p:cNvSpPr>
            <a:spLocks noChangeArrowheads="1"/>
          </p:cNvSpPr>
          <p:nvPr/>
        </p:nvSpPr>
        <p:spPr bwMode="gray">
          <a:xfrm>
            <a:off x="228600" y="2268400"/>
            <a:ext cx="8686800" cy="118872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dirty="0" smtClean="0"/>
              <a:t>Creating an SD card image using </a:t>
            </a:r>
            <a:r>
              <a:rPr lang="en-US" sz="2000" dirty="0" err="1" smtClean="0"/>
              <a:t>mksdcard</a:t>
            </a:r>
            <a:r>
              <a:rPr lang="en-US" sz="2000" dirty="0" smtClean="0"/>
              <a:t> </a:t>
            </a:r>
            <a:r>
              <a:rPr lang="en-US" sz="2000" b="0" dirty="0" smtClean="0"/>
              <a:t>- Use the </a:t>
            </a:r>
            <a:r>
              <a:rPr lang="en-US" sz="2000" dirty="0" err="1" smtClean="0"/>
              <a:t>mksdcard</a:t>
            </a:r>
            <a:r>
              <a:rPr lang="en-US" sz="2000" b="0" dirty="0" smtClean="0"/>
              <a:t> tool, included in the SDK, to create a </a:t>
            </a:r>
            <a:r>
              <a:rPr lang="en-US" sz="2000" b="0" dirty="0" err="1" smtClean="0"/>
              <a:t>FAT32</a:t>
            </a:r>
            <a:r>
              <a:rPr lang="en-US" sz="2000" b="0" dirty="0" smtClean="0"/>
              <a:t> disk images.</a:t>
            </a:r>
          </a:p>
        </p:txBody>
      </p:sp>
      <p:sp>
        <p:nvSpPr>
          <p:cNvPr id="17" name="TextBox 16"/>
          <p:cNvSpPr txBox="1"/>
          <p:nvPr/>
        </p:nvSpPr>
        <p:spPr>
          <a:xfrm>
            <a:off x="228600" y="3481320"/>
            <a:ext cx="8686800" cy="1735860"/>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mksdcard</a:t>
            </a:r>
            <a:r>
              <a:rPr lang="en-US" sz="1800" b="0" dirty="0" smtClean="0">
                <a:solidFill>
                  <a:prstClr val="black"/>
                </a:solidFill>
                <a:latin typeface="Courier New" pitchFamily="49" charset="0"/>
                <a:cs typeface="Courier New" pitchFamily="49" charset="0"/>
              </a:rPr>
              <a:t>&lt;size&gt; &lt;file&gt;</a:t>
            </a:r>
          </a:p>
          <a:p>
            <a:pPr algn="l" fontAlgn="auto">
              <a:spcBef>
                <a:spcPct val="20000"/>
              </a:spcBef>
              <a:spcAft>
                <a:spcPts val="0"/>
              </a:spcAft>
            </a:pPr>
            <a:endParaRPr lang="en-US" sz="1800" b="0" dirty="0" smtClean="0">
              <a:solidFill>
                <a:prstClr val="black"/>
              </a:solidFill>
              <a:latin typeface="Courier New" pitchFamily="49" charset="0"/>
              <a:cs typeface="Courier New" pitchFamily="49" charset="0"/>
            </a:endParaRPr>
          </a:p>
          <a:p>
            <a:pPr algn="l" fontAlgn="auto">
              <a:spcBef>
                <a:spcPct val="20000"/>
              </a:spcBef>
              <a:spcAft>
                <a:spcPts val="0"/>
              </a:spcAft>
            </a:pPr>
            <a:r>
              <a:rPr lang="en-US" sz="2000" dirty="0" smtClean="0">
                <a:solidFill>
                  <a:prstClr val="black"/>
                </a:solidFill>
                <a:latin typeface="Calibri" pitchFamily="34" charset="0"/>
                <a:cs typeface="Courier New" pitchFamily="49" charset="0"/>
              </a:rPr>
              <a:t>For example:</a:t>
            </a:r>
          </a:p>
          <a:p>
            <a:pPr algn="l" fontAlgn="auto">
              <a:spcBef>
                <a:spcPct val="20000"/>
              </a:spcBef>
              <a:spcAft>
                <a:spcPts val="0"/>
              </a:spcAft>
            </a:pPr>
            <a:endParaRPr lang="en-US" sz="1800" dirty="0" smtClean="0">
              <a:solidFill>
                <a:prstClr val="black"/>
              </a:solidFill>
              <a:latin typeface="Courier New" pitchFamily="49" charset="0"/>
              <a:cs typeface="Courier New" pitchFamily="49" charset="0"/>
            </a:endParaRP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mksdcard1024M</a:t>
            </a:r>
            <a:r>
              <a:rPr lang="en-US" sz="1800" b="0" dirty="0" smtClean="0">
                <a:solidFill>
                  <a:prstClr val="black"/>
                </a:solidFill>
                <a:latin typeface="Courier New" pitchFamily="49" charset="0"/>
                <a:cs typeface="Courier New" pitchFamily="49" charset="0"/>
              </a:rPr>
              <a:t> c:/temp/mysdcard.iso</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46120" y="885825"/>
            <a:ext cx="26517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Emulator</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Environment Emulator</a:t>
            </a:r>
            <a:endParaRPr lang="en-US" dirty="0" smtClean="0">
              <a:solidFill>
                <a:srgbClr val="3B4A1E"/>
              </a:solidFill>
              <a:ea typeface="SimSun" pitchFamily="2" charset="-122"/>
            </a:endParaRPr>
          </a:p>
        </p:txBody>
      </p:sp>
      <p:sp>
        <p:nvSpPr>
          <p:cNvPr id="7" name="Rectangle 3"/>
          <p:cNvSpPr>
            <a:spLocks noChangeArrowheads="1"/>
          </p:cNvSpPr>
          <p:nvPr/>
        </p:nvSpPr>
        <p:spPr bwMode="gray">
          <a:xfrm>
            <a:off x="868680" y="1455598"/>
            <a:ext cx="740664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dirty="0" smtClean="0"/>
              <a:t>Android Emulator – </a:t>
            </a:r>
            <a:r>
              <a:rPr lang="en-US" sz="2000" b="0" dirty="0" smtClean="0"/>
              <a:t>How to use the </a:t>
            </a:r>
            <a:r>
              <a:rPr lang="en-US" sz="2000" b="0" dirty="0" err="1" smtClean="0"/>
              <a:t>SDcard</a:t>
            </a:r>
            <a:r>
              <a:rPr lang="en-US" sz="2000" b="0" dirty="0" smtClean="0"/>
              <a:t> device?</a:t>
            </a:r>
          </a:p>
        </p:txBody>
      </p:sp>
      <p:sp>
        <p:nvSpPr>
          <p:cNvPr id="14" name="Rectangle 3"/>
          <p:cNvSpPr>
            <a:spLocks noChangeArrowheads="1"/>
          </p:cNvSpPr>
          <p:nvPr/>
        </p:nvSpPr>
        <p:spPr bwMode="gray">
          <a:xfrm>
            <a:off x="228600" y="2268400"/>
            <a:ext cx="868680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The general syntax to create an </a:t>
            </a:r>
            <a:r>
              <a:rPr lang="en-US" sz="2000" b="0" dirty="0" err="1" smtClean="0"/>
              <a:t>SDcard</a:t>
            </a:r>
            <a:r>
              <a:rPr lang="en-US" sz="2000" b="0" dirty="0" smtClean="0"/>
              <a:t> is:</a:t>
            </a:r>
          </a:p>
        </p:txBody>
      </p:sp>
      <p:sp>
        <p:nvSpPr>
          <p:cNvPr id="17" name="TextBox 16"/>
          <p:cNvSpPr txBox="1"/>
          <p:nvPr/>
        </p:nvSpPr>
        <p:spPr>
          <a:xfrm>
            <a:off x="228600" y="2900760"/>
            <a:ext cx="8686800" cy="369332"/>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ismksdcard</a:t>
            </a:r>
            <a:r>
              <a:rPr lang="en-US" sz="1800" b="0" dirty="0" smtClean="0">
                <a:solidFill>
                  <a:prstClr val="black"/>
                </a:solidFill>
                <a:latin typeface="Courier New" pitchFamily="49" charset="0"/>
                <a:cs typeface="Courier New" pitchFamily="49" charset="0"/>
              </a:rPr>
              <a:t>[ -l label ] &lt;size&gt; &lt;file&gt;</a:t>
            </a:r>
          </a:p>
        </p:txBody>
      </p:sp>
      <p:grpSp>
        <p:nvGrpSpPr>
          <p:cNvPr id="8" name="Group 7"/>
          <p:cNvGrpSpPr/>
          <p:nvPr/>
        </p:nvGrpSpPr>
        <p:grpSpPr>
          <a:xfrm>
            <a:off x="320040" y="3962375"/>
            <a:ext cx="8503920" cy="822960"/>
            <a:chOff x="1066803" y="1711184"/>
            <a:chExt cx="7038111" cy="914921"/>
          </a:xfrm>
        </p:grpSpPr>
        <p:sp>
          <p:nvSpPr>
            <p:cNvPr id="9" name="Rectangle 8"/>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latin typeface="+mj-lt"/>
                  <a:cs typeface="Courier New" pitchFamily="49" charset="0"/>
                </a:rPr>
                <a:t>The tool </a:t>
              </a:r>
              <a:r>
                <a:rPr lang="en-US" sz="2000" b="0" dirty="0" err="1" smtClean="0">
                  <a:solidFill>
                    <a:srgbClr val="000000"/>
                  </a:solidFill>
                  <a:latin typeface="+mj-lt"/>
                  <a:cs typeface="Courier New" pitchFamily="49" charset="0"/>
                </a:rPr>
                <a:t>mksdcard</a:t>
              </a:r>
              <a:r>
                <a:rPr lang="en-US" sz="2000" b="0" dirty="0" smtClean="0">
                  <a:solidFill>
                    <a:srgbClr val="000000"/>
                  </a:solidFill>
                  <a:latin typeface="+mj-lt"/>
                  <a:cs typeface="Courier New" pitchFamily="49" charset="0"/>
                </a:rPr>
                <a:t> is part of the Android SDK. The SD label is optional.</a:t>
              </a:r>
            </a:p>
          </p:txBody>
        </p:sp>
        <p:sp>
          <p:nvSpPr>
            <p:cNvPr id="10" name="Isosceles Triangle 9"/>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11" name="Group 10"/>
          <p:cNvGrpSpPr/>
          <p:nvPr/>
        </p:nvGrpSpPr>
        <p:grpSpPr>
          <a:xfrm>
            <a:off x="320040" y="5093036"/>
            <a:ext cx="8503920" cy="822960"/>
            <a:chOff x="1066803" y="1711184"/>
            <a:chExt cx="7038111" cy="914921"/>
          </a:xfrm>
        </p:grpSpPr>
        <p:sp>
          <p:nvSpPr>
            <p:cNvPr id="12" name="Rectangle 11"/>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latin typeface="+mj-lt"/>
                  <a:cs typeface="Courier New" pitchFamily="49" charset="0"/>
                </a:rPr>
                <a:t>The device’s size is expressed as an integer number followed by either </a:t>
              </a:r>
              <a:r>
                <a:rPr lang="en-US" sz="2000" dirty="0" smtClean="0">
                  <a:solidFill>
                    <a:srgbClr val="000000"/>
                  </a:solidFill>
                  <a:latin typeface="+mj-lt"/>
                  <a:cs typeface="Courier New" pitchFamily="49" charset="0"/>
                </a:rPr>
                <a:t>K</a:t>
              </a:r>
              <a:r>
                <a:rPr lang="en-US" sz="2000" b="0" dirty="0" smtClean="0">
                  <a:solidFill>
                    <a:srgbClr val="000000"/>
                  </a:solidFill>
                  <a:latin typeface="+mj-lt"/>
                  <a:cs typeface="Courier New" pitchFamily="49" charset="0"/>
                </a:rPr>
                <a:t>(kilobytes) or </a:t>
              </a:r>
              <a:r>
                <a:rPr lang="en-US" sz="2000" dirty="0" smtClean="0">
                  <a:solidFill>
                    <a:srgbClr val="000000"/>
                  </a:solidFill>
                  <a:latin typeface="+mj-lt"/>
                  <a:cs typeface="Courier New" pitchFamily="49" charset="0"/>
                </a:rPr>
                <a:t>M</a:t>
              </a:r>
              <a:r>
                <a:rPr lang="en-US" sz="2000" b="0" dirty="0" smtClean="0">
                  <a:solidFill>
                    <a:srgbClr val="000000"/>
                  </a:solidFill>
                  <a:latin typeface="+mj-lt"/>
                  <a:cs typeface="Courier New" pitchFamily="49" charset="0"/>
                </a:rPr>
                <a:t>(megabytes).</a:t>
              </a:r>
            </a:p>
          </p:txBody>
        </p:sp>
        <p:sp>
          <p:nvSpPr>
            <p:cNvPr id="15" name="Isosceles Triangle 14"/>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46120" y="885825"/>
            <a:ext cx="26517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Emulator</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Environment Emulator</a:t>
            </a:r>
            <a:endParaRPr lang="en-US" dirty="0" smtClean="0">
              <a:solidFill>
                <a:srgbClr val="3B4A1E"/>
              </a:solidFill>
              <a:ea typeface="SimSun" pitchFamily="2" charset="-122"/>
            </a:endParaRPr>
          </a:p>
        </p:txBody>
      </p:sp>
      <p:sp>
        <p:nvSpPr>
          <p:cNvPr id="7" name="Rectangle 3"/>
          <p:cNvSpPr>
            <a:spLocks noChangeArrowheads="1"/>
          </p:cNvSpPr>
          <p:nvPr/>
        </p:nvSpPr>
        <p:spPr bwMode="gray">
          <a:xfrm>
            <a:off x="868680" y="1455598"/>
            <a:ext cx="740664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dirty="0" smtClean="0"/>
              <a:t>Android Emulator – </a:t>
            </a:r>
            <a:r>
              <a:rPr lang="en-US" sz="2000" b="0" dirty="0" smtClean="0"/>
              <a:t>How to use the </a:t>
            </a:r>
            <a:r>
              <a:rPr lang="en-US" sz="2000" b="0" dirty="0" err="1" smtClean="0"/>
              <a:t>SDcard</a:t>
            </a:r>
            <a:r>
              <a:rPr lang="en-US" sz="2000" b="0" dirty="0" smtClean="0"/>
              <a:t> device?</a:t>
            </a:r>
          </a:p>
        </p:txBody>
      </p:sp>
      <p:grpSp>
        <p:nvGrpSpPr>
          <p:cNvPr id="27" name="Group 26"/>
          <p:cNvGrpSpPr/>
          <p:nvPr/>
        </p:nvGrpSpPr>
        <p:grpSpPr>
          <a:xfrm>
            <a:off x="320040" y="2365835"/>
            <a:ext cx="8503920" cy="1194575"/>
            <a:chOff x="320040" y="2365835"/>
            <a:chExt cx="8503920" cy="1194575"/>
          </a:xfrm>
        </p:grpSpPr>
        <p:sp>
          <p:nvSpPr>
            <p:cNvPr id="17" name="TextBox 16"/>
            <p:cNvSpPr txBox="1"/>
            <p:nvPr/>
          </p:nvSpPr>
          <p:spPr>
            <a:xfrm>
              <a:off x="320040" y="3191078"/>
              <a:ext cx="8503920" cy="369332"/>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mksdcard1024M</a:t>
              </a:r>
              <a:r>
                <a:rPr lang="en-US" sz="1800" b="0" dirty="0" smtClean="0">
                  <a:solidFill>
                    <a:prstClr val="black"/>
                  </a:solidFill>
                  <a:latin typeface="Courier New" pitchFamily="49" charset="0"/>
                  <a:cs typeface="Courier New" pitchFamily="49" charset="0"/>
                </a:rPr>
                <a:t> c:\mysdcard.img</a:t>
              </a:r>
            </a:p>
          </p:txBody>
        </p:sp>
        <p:grpSp>
          <p:nvGrpSpPr>
            <p:cNvPr id="2" name="Group 7"/>
            <p:cNvGrpSpPr/>
            <p:nvPr/>
          </p:nvGrpSpPr>
          <p:grpSpPr>
            <a:xfrm>
              <a:off x="320040" y="2365835"/>
              <a:ext cx="8503920" cy="822960"/>
              <a:chOff x="1066803" y="1711184"/>
              <a:chExt cx="7038111" cy="914921"/>
            </a:xfrm>
          </p:grpSpPr>
          <p:sp>
            <p:nvSpPr>
              <p:cNvPr id="9" name="Rectangle 8"/>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latin typeface="+mj-lt"/>
                    <a:cs typeface="Courier New" pitchFamily="49" charset="0"/>
                  </a:rPr>
                  <a:t>Create a </a:t>
                </a:r>
                <a:r>
                  <a:rPr lang="en-US" sz="2000" b="0" dirty="0" err="1" smtClean="0">
                    <a:solidFill>
                      <a:srgbClr val="000000"/>
                    </a:solidFill>
                    <a:latin typeface="+mj-lt"/>
                    <a:cs typeface="Courier New" pitchFamily="49" charset="0"/>
                  </a:rPr>
                  <a:t>1GB</a:t>
                </a:r>
                <a:r>
                  <a:rPr lang="en-US" sz="2000" b="0" dirty="0" smtClean="0">
                    <a:solidFill>
                      <a:srgbClr val="000000"/>
                    </a:solidFill>
                    <a:latin typeface="+mj-lt"/>
                    <a:cs typeface="Courier New" pitchFamily="49" charset="0"/>
                  </a:rPr>
                  <a:t> </a:t>
                </a:r>
                <a:r>
                  <a:rPr lang="en-US" sz="2000" b="0" dirty="0" err="1" smtClean="0">
                    <a:solidFill>
                      <a:srgbClr val="000000"/>
                    </a:solidFill>
                    <a:latin typeface="+mj-lt"/>
                    <a:cs typeface="Courier New" pitchFamily="49" charset="0"/>
                  </a:rPr>
                  <a:t>SDcard</a:t>
                </a:r>
                <a:r>
                  <a:rPr lang="en-US" sz="2000" b="0" dirty="0" smtClean="0">
                    <a:solidFill>
                      <a:srgbClr val="000000"/>
                    </a:solidFill>
                    <a:latin typeface="+mj-lt"/>
                    <a:cs typeface="Courier New" pitchFamily="49" charset="0"/>
                  </a:rPr>
                  <a:t> device using the following:</a:t>
                </a:r>
              </a:p>
            </p:txBody>
          </p:sp>
          <p:sp>
            <p:nvSpPr>
              <p:cNvPr id="10" name="Isosceles Triangle 9"/>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grpSp>
        <p:nvGrpSpPr>
          <p:cNvPr id="25" name="Group 24"/>
          <p:cNvGrpSpPr/>
          <p:nvPr/>
        </p:nvGrpSpPr>
        <p:grpSpPr>
          <a:xfrm>
            <a:off x="320040" y="3738864"/>
            <a:ext cx="8503920" cy="1194575"/>
            <a:chOff x="320040" y="3715661"/>
            <a:chExt cx="8503920" cy="1194575"/>
          </a:xfrm>
        </p:grpSpPr>
        <p:sp>
          <p:nvSpPr>
            <p:cNvPr id="16" name="TextBox 15"/>
            <p:cNvSpPr txBox="1"/>
            <p:nvPr/>
          </p:nvSpPr>
          <p:spPr>
            <a:xfrm>
              <a:off x="320040" y="4540904"/>
              <a:ext cx="8503920" cy="369332"/>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emulator -</a:t>
              </a:r>
              <a:r>
                <a:rPr lang="en-US" sz="1800" b="0" dirty="0" err="1" smtClean="0">
                  <a:solidFill>
                    <a:prstClr val="black"/>
                  </a:solidFill>
                  <a:latin typeface="Courier New" pitchFamily="49" charset="0"/>
                  <a:cs typeface="Courier New" pitchFamily="49" charset="0"/>
                </a:rPr>
                <a:t>sdcardc</a:t>
              </a:r>
              <a:r>
                <a:rPr lang="en-US" sz="1800" b="0" dirty="0" smtClean="0">
                  <a:solidFill>
                    <a:prstClr val="black"/>
                  </a:solidFill>
                  <a:latin typeface="Courier New" pitchFamily="49" charset="0"/>
                  <a:cs typeface="Courier New" pitchFamily="49" charset="0"/>
                </a:rPr>
                <a:t>:\mysdcard.img</a:t>
              </a:r>
            </a:p>
          </p:txBody>
        </p:sp>
        <p:grpSp>
          <p:nvGrpSpPr>
            <p:cNvPr id="18" name="Group 7"/>
            <p:cNvGrpSpPr/>
            <p:nvPr/>
          </p:nvGrpSpPr>
          <p:grpSpPr>
            <a:xfrm>
              <a:off x="320040" y="3715661"/>
              <a:ext cx="8503920" cy="822960"/>
              <a:chOff x="1066803" y="1711184"/>
              <a:chExt cx="7038111" cy="914921"/>
            </a:xfrm>
          </p:grpSpPr>
          <p:sp>
            <p:nvSpPr>
              <p:cNvPr id="19" name="Rectangle 18"/>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latin typeface="+mj-lt"/>
                    <a:cs typeface="Courier New" pitchFamily="49" charset="0"/>
                  </a:rPr>
                  <a:t>Run the emulator with the command</a:t>
                </a:r>
              </a:p>
            </p:txBody>
          </p:sp>
          <p:sp>
            <p:nvSpPr>
              <p:cNvPr id="20" name="Isosceles Triangle 19"/>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grpSp>
        <p:nvGrpSpPr>
          <p:cNvPr id="26" name="Group 25"/>
          <p:cNvGrpSpPr/>
          <p:nvPr/>
        </p:nvGrpSpPr>
        <p:grpSpPr>
          <a:xfrm>
            <a:off x="320040" y="5111893"/>
            <a:ext cx="8503920" cy="1194575"/>
            <a:chOff x="320040" y="4981267"/>
            <a:chExt cx="8503920" cy="1194575"/>
          </a:xfrm>
        </p:grpSpPr>
        <p:sp>
          <p:nvSpPr>
            <p:cNvPr id="21" name="TextBox 20"/>
            <p:cNvSpPr txBox="1"/>
            <p:nvPr/>
          </p:nvSpPr>
          <p:spPr>
            <a:xfrm>
              <a:off x="320040" y="5806510"/>
              <a:ext cx="8503920" cy="369332"/>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alternativelyemulator</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avdmyAvdFile</a:t>
              </a:r>
              <a:endParaRPr lang="en-US" sz="1800" b="0" dirty="0" smtClean="0">
                <a:solidFill>
                  <a:prstClr val="black"/>
                </a:solidFill>
                <a:latin typeface="Courier New" pitchFamily="49" charset="0"/>
                <a:cs typeface="Courier New" pitchFamily="49" charset="0"/>
              </a:endParaRPr>
            </a:p>
          </p:txBody>
        </p:sp>
        <p:grpSp>
          <p:nvGrpSpPr>
            <p:cNvPr id="22" name="Group 7"/>
            <p:cNvGrpSpPr/>
            <p:nvPr/>
          </p:nvGrpSpPr>
          <p:grpSpPr>
            <a:xfrm>
              <a:off x="320040" y="4981267"/>
              <a:ext cx="8503920" cy="822960"/>
              <a:chOff x="1066803" y="1711184"/>
              <a:chExt cx="7038111" cy="914921"/>
            </a:xfrm>
          </p:grpSpPr>
          <p:sp>
            <p:nvSpPr>
              <p:cNvPr id="23" name="Rectangle 22"/>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latin typeface="+mj-lt"/>
                    <a:cs typeface="Courier New" pitchFamily="49" charset="0"/>
                  </a:rPr>
                  <a:t>Or, alternatively emulator</a:t>
                </a:r>
              </a:p>
            </p:txBody>
          </p:sp>
          <p:sp>
            <p:nvSpPr>
              <p:cNvPr id="24" name="Isosceles Triangle 23"/>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46120" y="885825"/>
            <a:ext cx="26517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Emulator</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Environment Emulator</a:t>
            </a:r>
            <a:endParaRPr lang="en-US" dirty="0" smtClean="0">
              <a:solidFill>
                <a:srgbClr val="3B4A1E"/>
              </a:solidFill>
              <a:ea typeface="SimSun" pitchFamily="2" charset="-122"/>
            </a:endParaRPr>
          </a:p>
        </p:txBody>
      </p:sp>
      <p:sp>
        <p:nvSpPr>
          <p:cNvPr id="7" name="Rectangle 3"/>
          <p:cNvSpPr>
            <a:spLocks noChangeArrowheads="1"/>
          </p:cNvSpPr>
          <p:nvPr/>
        </p:nvSpPr>
        <p:spPr bwMode="gray">
          <a:xfrm>
            <a:off x="1371600" y="1455598"/>
            <a:ext cx="640080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Moving Data, Music and Pictures to the </a:t>
            </a:r>
            <a:r>
              <a:rPr lang="en-US" sz="2000" b="0" dirty="0" err="1" smtClean="0"/>
              <a:t>SDcard</a:t>
            </a:r>
            <a:endParaRPr lang="en-US" sz="2000" b="0" dirty="0" smtClean="0"/>
          </a:p>
        </p:txBody>
      </p:sp>
      <p:grpSp>
        <p:nvGrpSpPr>
          <p:cNvPr id="22" name="Group 21"/>
          <p:cNvGrpSpPr/>
          <p:nvPr/>
        </p:nvGrpSpPr>
        <p:grpSpPr>
          <a:xfrm>
            <a:off x="320040" y="2162639"/>
            <a:ext cx="8503920" cy="822960"/>
            <a:chOff x="1066803" y="1711184"/>
            <a:chExt cx="7038111" cy="914921"/>
          </a:xfrm>
        </p:grpSpPr>
        <p:sp>
          <p:nvSpPr>
            <p:cNvPr id="25" name="Rectangle 24"/>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latin typeface="+mj-lt"/>
                  <a:cs typeface="Courier New" pitchFamily="49" charset="0"/>
                </a:rPr>
                <a:t>Use the program </a:t>
              </a:r>
              <a:r>
                <a:rPr lang="en-US" sz="2000" dirty="0" err="1" smtClean="0">
                  <a:solidFill>
                    <a:srgbClr val="000000"/>
                  </a:solidFill>
                  <a:latin typeface="+mj-lt"/>
                  <a:cs typeface="Courier New" pitchFamily="49" charset="0"/>
                </a:rPr>
                <a:t>ddms</a:t>
              </a:r>
              <a:r>
                <a:rPr lang="en-US" sz="2000" b="0" dirty="0" smtClean="0">
                  <a:solidFill>
                    <a:srgbClr val="000000"/>
                  </a:solidFill>
                  <a:latin typeface="+mj-lt"/>
                  <a:cs typeface="Courier New" pitchFamily="49" charset="0"/>
                </a:rPr>
                <a:t> to push files into the </a:t>
              </a:r>
              <a:r>
                <a:rPr lang="en-US" sz="2000" b="0" dirty="0" err="1" smtClean="0">
                  <a:solidFill>
                    <a:srgbClr val="000000"/>
                  </a:solidFill>
                  <a:latin typeface="+mj-lt"/>
                  <a:cs typeface="Courier New" pitchFamily="49" charset="0"/>
                </a:rPr>
                <a:t>SDcard</a:t>
              </a:r>
              <a:r>
                <a:rPr lang="en-US" sz="2000" b="0" dirty="0" smtClean="0">
                  <a:solidFill>
                    <a:srgbClr val="000000"/>
                  </a:solidFill>
                  <a:latin typeface="+mj-lt"/>
                  <a:cs typeface="Courier New" pitchFamily="49" charset="0"/>
                </a:rPr>
                <a:t> (the emulator must be running with the SD card attached to it).</a:t>
              </a:r>
            </a:p>
          </p:txBody>
        </p:sp>
        <p:sp>
          <p:nvSpPr>
            <p:cNvPr id="26" name="Isosceles Triangle 25"/>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27" name="Group 26"/>
          <p:cNvGrpSpPr/>
          <p:nvPr/>
        </p:nvGrpSpPr>
        <p:grpSpPr>
          <a:xfrm>
            <a:off x="320040" y="3106067"/>
            <a:ext cx="8503920" cy="822960"/>
            <a:chOff x="1066803" y="1711184"/>
            <a:chExt cx="7038111" cy="914921"/>
          </a:xfrm>
        </p:grpSpPr>
        <p:sp>
          <p:nvSpPr>
            <p:cNvPr id="28" name="Rectangle 27"/>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latin typeface="+mj-lt"/>
                  <a:cs typeface="Courier New" pitchFamily="49" charset="0"/>
                </a:rPr>
                <a:t>Click on: </a:t>
              </a:r>
              <a:r>
                <a:rPr lang="en-US" sz="2000" dirty="0" smtClean="0">
                  <a:solidFill>
                    <a:srgbClr val="000000"/>
                  </a:solidFill>
                  <a:latin typeface="+mj-lt"/>
                  <a:cs typeface="Courier New" pitchFamily="49" charset="0"/>
                </a:rPr>
                <a:t>Device &gt; File Explorer</a:t>
              </a:r>
              <a:r>
                <a:rPr lang="en-US" sz="2000" b="0" dirty="0" smtClean="0">
                  <a:solidFill>
                    <a:srgbClr val="000000"/>
                  </a:solidFill>
                  <a:latin typeface="+mj-lt"/>
                  <a:cs typeface="Courier New" pitchFamily="49" charset="0"/>
                </a:rPr>
                <a:t>, this will open a new window and there you will select the </a:t>
              </a:r>
              <a:r>
                <a:rPr lang="en-US" sz="2000" b="0" dirty="0" err="1" smtClean="0">
                  <a:solidFill>
                    <a:srgbClr val="000000"/>
                  </a:solidFill>
                  <a:latin typeface="+mj-lt"/>
                  <a:cs typeface="Courier New" pitchFamily="49" charset="0"/>
                </a:rPr>
                <a:t>SDcard</a:t>
              </a:r>
              <a:r>
                <a:rPr lang="en-US" sz="2000" b="0" dirty="0" smtClean="0">
                  <a:solidFill>
                    <a:srgbClr val="000000"/>
                  </a:solidFill>
                  <a:latin typeface="+mj-lt"/>
                  <a:cs typeface="Courier New" pitchFamily="49" charset="0"/>
                </a:rPr>
                <a:t>.</a:t>
              </a:r>
            </a:p>
          </p:txBody>
        </p:sp>
        <p:sp>
          <p:nvSpPr>
            <p:cNvPr id="29" name="Isosceles Triangle 28"/>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30" name="Group 29"/>
          <p:cNvGrpSpPr/>
          <p:nvPr/>
        </p:nvGrpSpPr>
        <p:grpSpPr>
          <a:xfrm>
            <a:off x="320040" y="4049496"/>
            <a:ext cx="8503920" cy="640080"/>
            <a:chOff x="1066803" y="1711184"/>
            <a:chExt cx="7038111" cy="914921"/>
          </a:xfrm>
        </p:grpSpPr>
        <p:sp>
          <p:nvSpPr>
            <p:cNvPr id="31" name="Rectangle 30"/>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latin typeface="+mj-lt"/>
                  <a:cs typeface="Courier New" pitchFamily="49" charset="0"/>
                </a:rPr>
                <a:t>Now you move data to the </a:t>
              </a:r>
              <a:r>
                <a:rPr lang="en-US" sz="2000" b="0" dirty="0" err="1" smtClean="0">
                  <a:solidFill>
                    <a:srgbClr val="000000"/>
                  </a:solidFill>
                  <a:latin typeface="+mj-lt"/>
                  <a:cs typeface="Courier New" pitchFamily="49" charset="0"/>
                </a:rPr>
                <a:t>SDcard</a:t>
              </a:r>
              <a:r>
                <a:rPr lang="en-US" sz="2000" b="0" dirty="0" smtClean="0">
                  <a:solidFill>
                    <a:srgbClr val="000000"/>
                  </a:solidFill>
                  <a:latin typeface="+mj-lt"/>
                  <a:cs typeface="Courier New" pitchFamily="49" charset="0"/>
                </a:rPr>
                <a:t>. Your options are</a:t>
              </a:r>
            </a:p>
          </p:txBody>
        </p:sp>
        <p:sp>
          <p:nvSpPr>
            <p:cNvPr id="32" name="Isosceles Triangle 31"/>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
        <p:nvSpPr>
          <p:cNvPr id="33" name="TextBox 32"/>
          <p:cNvSpPr txBox="1"/>
          <p:nvPr/>
        </p:nvSpPr>
        <p:spPr>
          <a:xfrm>
            <a:off x="320040" y="4700496"/>
            <a:ext cx="8503920" cy="769441"/>
          </a:xfrm>
          <a:prstGeom prst="rect">
            <a:avLst/>
          </a:prstGeom>
          <a:noFill/>
          <a:ln w="19050">
            <a:solidFill>
              <a:schemeClr val="bg1">
                <a:lumMod val="85000"/>
              </a:schemeClr>
            </a:solidFill>
          </a:ln>
        </p:spPr>
        <p:txBody>
          <a:bodyPr wrap="square" rtlCol="0">
            <a:spAutoFit/>
          </a:bodyPr>
          <a:lstStyle/>
          <a:p>
            <a:pPr marL="342900" indent="-342900" algn="l" fontAlgn="auto">
              <a:spcBef>
                <a:spcPct val="20000"/>
              </a:spcBef>
              <a:spcAft>
                <a:spcPts val="0"/>
              </a:spcAft>
              <a:buFont typeface="Verdana" pitchFamily="34" charset="0"/>
              <a:buChar char="•"/>
            </a:pPr>
            <a:r>
              <a:rPr lang="en-US" sz="2000" b="0" dirty="0" smtClean="0">
                <a:solidFill>
                  <a:prstClr val="black"/>
                </a:solidFill>
                <a:latin typeface="Calibri" pitchFamily="34" charset="0"/>
                <a:cs typeface="Courier New" pitchFamily="49" charset="0"/>
              </a:rPr>
              <a:t>Open a Windows </a:t>
            </a:r>
            <a:r>
              <a:rPr lang="en-US" sz="2000" dirty="0" smtClean="0">
                <a:solidFill>
                  <a:prstClr val="black"/>
                </a:solidFill>
                <a:latin typeface="Calibri" pitchFamily="34" charset="0"/>
                <a:cs typeface="Courier New" pitchFamily="49" charset="0"/>
              </a:rPr>
              <a:t>Explore </a:t>
            </a:r>
            <a:r>
              <a:rPr lang="en-US" sz="2000" b="0" dirty="0" smtClean="0">
                <a:solidFill>
                  <a:prstClr val="black"/>
                </a:solidFill>
                <a:latin typeface="Calibri" pitchFamily="34" charset="0"/>
                <a:cs typeface="Courier New" pitchFamily="49" charset="0"/>
              </a:rPr>
              <a:t>panel to drag &amp; drop files/folders on the card, or</a:t>
            </a:r>
          </a:p>
          <a:p>
            <a:pPr marL="342900" indent="-342900" algn="l" fontAlgn="auto">
              <a:spcBef>
                <a:spcPct val="20000"/>
              </a:spcBef>
              <a:spcAft>
                <a:spcPts val="0"/>
              </a:spcAft>
              <a:buFont typeface="Verdana" pitchFamily="34" charset="0"/>
              <a:buChar char="•"/>
            </a:pPr>
            <a:r>
              <a:rPr lang="en-US" sz="2000" b="0" dirty="0" smtClean="0">
                <a:solidFill>
                  <a:prstClr val="black"/>
                </a:solidFill>
                <a:latin typeface="Calibri" pitchFamily="34" charset="0"/>
                <a:cs typeface="Courier New" pitchFamily="49" charset="0"/>
              </a:rPr>
              <a:t>Press on the button "</a:t>
            </a:r>
            <a:r>
              <a:rPr lang="en-US" sz="2000" dirty="0" smtClean="0">
                <a:solidFill>
                  <a:prstClr val="black"/>
                </a:solidFill>
                <a:latin typeface="Calibri" pitchFamily="34" charset="0"/>
                <a:cs typeface="Courier New" pitchFamily="49" charset="0"/>
              </a:rPr>
              <a:t>Push File onto Device</a:t>
            </a:r>
            <a:r>
              <a:rPr lang="en-US" sz="2000" b="0" dirty="0" smtClean="0">
                <a:solidFill>
                  <a:prstClr val="black"/>
                </a:solidFill>
                <a:latin typeface="Calibri" pitchFamily="34" charset="0"/>
                <a:cs typeface="Courier New" pitchFamily="49" charset="0"/>
              </a:rPr>
              <a:t>" (see icons: push, pull, delete).</a:t>
            </a:r>
          </a:p>
        </p:txBody>
      </p:sp>
      <p:sp>
        <p:nvSpPr>
          <p:cNvPr id="34" name="TextBox 33"/>
          <p:cNvSpPr txBox="1"/>
          <p:nvPr/>
        </p:nvSpPr>
        <p:spPr>
          <a:xfrm>
            <a:off x="291012" y="5614902"/>
            <a:ext cx="8503920" cy="707886"/>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2000" dirty="0" smtClean="0">
                <a:solidFill>
                  <a:prstClr val="black"/>
                </a:solidFill>
                <a:latin typeface="Calibri" pitchFamily="34" charset="0"/>
                <a:cs typeface="Courier New" pitchFamily="49" charset="0"/>
              </a:rPr>
              <a:t>Note:</a:t>
            </a:r>
            <a:r>
              <a:rPr lang="en-US" sz="2000" b="0" dirty="0" smtClean="0">
                <a:solidFill>
                  <a:prstClr val="black"/>
                </a:solidFill>
                <a:latin typeface="Calibri" pitchFamily="34" charset="0"/>
                <a:cs typeface="Courier New" pitchFamily="49" charset="0"/>
              </a:rPr>
              <a:t> (</a:t>
            </a:r>
            <a:r>
              <a:rPr lang="en-US" sz="2000" b="0" dirty="0" err="1" smtClean="0">
                <a:solidFill>
                  <a:prstClr val="black"/>
                </a:solidFill>
                <a:latin typeface="Calibri" pitchFamily="34" charset="0"/>
                <a:cs typeface="Courier New" pitchFamily="49" charset="0"/>
              </a:rPr>
              <a:t>DDMS</a:t>
            </a:r>
            <a:r>
              <a:rPr lang="en-US" sz="2000" b="0" dirty="0" smtClean="0">
                <a:solidFill>
                  <a:prstClr val="black"/>
                </a:solidFill>
                <a:latin typeface="Calibri" pitchFamily="34" charset="0"/>
                <a:cs typeface="Courier New" pitchFamily="49" charset="0"/>
              </a:rPr>
              <a:t> stands for </a:t>
            </a:r>
            <a:r>
              <a:rPr lang="en-US" sz="2000" b="0" dirty="0" err="1" smtClean="0">
                <a:solidFill>
                  <a:prstClr val="black"/>
                </a:solidFill>
                <a:latin typeface="Calibri" pitchFamily="34" charset="0"/>
                <a:cs typeface="Courier New" pitchFamily="49" charset="0"/>
              </a:rPr>
              <a:t>Dalvik</a:t>
            </a:r>
            <a:r>
              <a:rPr lang="en-US" sz="2000" b="0" dirty="0" smtClean="0">
                <a:solidFill>
                  <a:prstClr val="black"/>
                </a:solidFill>
                <a:latin typeface="Calibri" pitchFamily="34" charset="0"/>
                <a:cs typeface="Courier New" pitchFamily="49" charset="0"/>
              </a:rPr>
              <a:t> Debug Monitor Services. The program is located in the </a:t>
            </a:r>
            <a:r>
              <a:rPr lang="en-US" sz="1800" b="0" dirty="0" smtClean="0">
                <a:solidFill>
                  <a:prstClr val="black"/>
                </a:solidFill>
                <a:latin typeface="Courier New" pitchFamily="49" charset="0"/>
                <a:cs typeface="Courier New" pitchFamily="49" charset="0"/>
              </a:rPr>
              <a:t>/tools </a:t>
            </a:r>
            <a:r>
              <a:rPr lang="en-US" sz="2000" b="0" dirty="0" smtClean="0">
                <a:solidFill>
                  <a:prstClr val="black"/>
                </a:solidFill>
                <a:latin typeface="Calibri" pitchFamily="34" charset="0"/>
                <a:cs typeface="Courier New" pitchFamily="49" charset="0"/>
              </a:rPr>
              <a:t>folder of the SDK and in Eclipse perspective</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46120" y="885825"/>
            <a:ext cx="26517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Emulator</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Environment Emulator</a:t>
            </a:r>
            <a:endParaRPr lang="en-US" dirty="0" smtClean="0">
              <a:solidFill>
                <a:srgbClr val="3B4A1E"/>
              </a:solidFill>
              <a:ea typeface="SimSun" pitchFamily="2" charset="-122"/>
            </a:endParaRPr>
          </a:p>
        </p:txBody>
      </p:sp>
      <p:sp>
        <p:nvSpPr>
          <p:cNvPr id="7" name="Rectangle 3"/>
          <p:cNvSpPr>
            <a:spLocks noChangeArrowheads="1"/>
          </p:cNvSpPr>
          <p:nvPr/>
        </p:nvSpPr>
        <p:spPr bwMode="gray">
          <a:xfrm>
            <a:off x="1371600" y="1455598"/>
            <a:ext cx="640080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Moving Data, Music and Pictures to the </a:t>
            </a:r>
            <a:r>
              <a:rPr lang="en-US" sz="2000" b="0" dirty="0" err="1" smtClean="0"/>
              <a:t>SDcard</a:t>
            </a:r>
            <a:endParaRPr lang="en-US" sz="2000" b="0" dirty="0" smtClean="0"/>
          </a:p>
        </p:txBody>
      </p:sp>
      <p:pic>
        <p:nvPicPr>
          <p:cNvPr id="18" name="Picture 17" descr="sw.JPG"/>
          <p:cNvPicPr>
            <a:picLocks noChangeAspect="1"/>
          </p:cNvPicPr>
          <p:nvPr/>
        </p:nvPicPr>
        <p:blipFill>
          <a:blip r:embed="rId2"/>
          <a:stretch>
            <a:fillRect/>
          </a:stretch>
        </p:blipFill>
        <p:spPr>
          <a:xfrm>
            <a:off x="1093178" y="2161233"/>
            <a:ext cx="6957644" cy="4181510"/>
          </a:xfrm>
          <a:prstGeom prst="rect">
            <a:avLst/>
          </a:prstGeom>
          <a:ln>
            <a:solidFill>
              <a:schemeClr val="bg1">
                <a:lumMod val="85000"/>
              </a:schemeClr>
            </a:solidFill>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46120" y="885825"/>
            <a:ext cx="26517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Emulator</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Environment Emulator</a:t>
            </a:r>
            <a:endParaRPr lang="en-US" dirty="0" smtClean="0">
              <a:solidFill>
                <a:srgbClr val="3B4A1E"/>
              </a:solidFill>
              <a:ea typeface="SimSun" pitchFamily="2" charset="-122"/>
            </a:endParaRPr>
          </a:p>
        </p:txBody>
      </p:sp>
      <p:sp>
        <p:nvSpPr>
          <p:cNvPr id="7" name="Rectangle 3"/>
          <p:cNvSpPr>
            <a:spLocks noChangeArrowheads="1"/>
          </p:cNvSpPr>
          <p:nvPr/>
        </p:nvSpPr>
        <p:spPr bwMode="gray">
          <a:xfrm>
            <a:off x="1371600" y="1455598"/>
            <a:ext cx="640080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Moving Data, Music and Pictures to the </a:t>
            </a:r>
            <a:r>
              <a:rPr lang="en-US" sz="2000" b="0" dirty="0" err="1" smtClean="0"/>
              <a:t>SDcard</a:t>
            </a:r>
            <a:endParaRPr lang="en-US" sz="2000" b="0" dirty="0" smtClean="0"/>
          </a:p>
        </p:txBody>
      </p:sp>
      <p:pic>
        <p:nvPicPr>
          <p:cNvPr id="62466" name="Picture 2"/>
          <p:cNvPicPr>
            <a:picLocks noChangeAspect="1" noChangeArrowheads="1"/>
          </p:cNvPicPr>
          <p:nvPr/>
        </p:nvPicPr>
        <p:blipFill>
          <a:blip r:embed="rId2"/>
          <a:srcRect/>
          <a:stretch>
            <a:fillRect/>
          </a:stretch>
        </p:blipFill>
        <p:spPr bwMode="auto">
          <a:xfrm>
            <a:off x="594360" y="3135086"/>
            <a:ext cx="2184400" cy="3276600"/>
          </a:xfrm>
          <a:prstGeom prst="rect">
            <a:avLst/>
          </a:prstGeom>
          <a:noFill/>
          <a:ln w="9525">
            <a:solidFill>
              <a:schemeClr val="bg1">
                <a:lumMod val="85000"/>
              </a:schemeClr>
            </a:solidFill>
            <a:miter lim="800000"/>
            <a:headEnd/>
            <a:tailEnd/>
          </a:ln>
          <a:effectLst/>
        </p:spPr>
      </p:pic>
      <p:pic>
        <p:nvPicPr>
          <p:cNvPr id="62467" name="Picture 3"/>
          <p:cNvPicPr>
            <a:picLocks noChangeAspect="1" noChangeArrowheads="1"/>
          </p:cNvPicPr>
          <p:nvPr/>
        </p:nvPicPr>
        <p:blipFill>
          <a:blip r:embed="rId3"/>
          <a:srcRect/>
          <a:stretch>
            <a:fillRect/>
          </a:stretch>
        </p:blipFill>
        <p:spPr bwMode="auto">
          <a:xfrm>
            <a:off x="3479800" y="3135086"/>
            <a:ext cx="2184400" cy="3276600"/>
          </a:xfrm>
          <a:prstGeom prst="rect">
            <a:avLst/>
          </a:prstGeom>
          <a:noFill/>
          <a:ln w="9525">
            <a:solidFill>
              <a:schemeClr val="bg1">
                <a:lumMod val="85000"/>
              </a:schemeClr>
            </a:solidFill>
            <a:miter lim="800000"/>
            <a:headEnd/>
            <a:tailEnd/>
          </a:ln>
          <a:effectLst/>
        </p:spPr>
      </p:pic>
      <p:pic>
        <p:nvPicPr>
          <p:cNvPr id="62468" name="Picture 4"/>
          <p:cNvPicPr>
            <a:picLocks noChangeAspect="1" noChangeArrowheads="1"/>
          </p:cNvPicPr>
          <p:nvPr/>
        </p:nvPicPr>
        <p:blipFill>
          <a:blip r:embed="rId4"/>
          <a:srcRect/>
          <a:stretch>
            <a:fillRect/>
          </a:stretch>
        </p:blipFill>
        <p:spPr bwMode="auto">
          <a:xfrm>
            <a:off x="6365240" y="3135086"/>
            <a:ext cx="2184400" cy="3276600"/>
          </a:xfrm>
          <a:prstGeom prst="rect">
            <a:avLst/>
          </a:prstGeom>
          <a:noFill/>
          <a:ln w="9525">
            <a:solidFill>
              <a:schemeClr val="bg1">
                <a:lumMod val="85000"/>
              </a:schemeClr>
            </a:solidFill>
            <a:miter lim="800000"/>
            <a:headEnd/>
            <a:tailEnd/>
          </a:ln>
          <a:effectLst/>
        </p:spPr>
      </p:pic>
      <p:grpSp>
        <p:nvGrpSpPr>
          <p:cNvPr id="10" name="Group 9"/>
          <p:cNvGrpSpPr/>
          <p:nvPr/>
        </p:nvGrpSpPr>
        <p:grpSpPr>
          <a:xfrm>
            <a:off x="320040" y="2162676"/>
            <a:ext cx="8503920" cy="822960"/>
            <a:chOff x="1066803" y="1711184"/>
            <a:chExt cx="7038111" cy="914921"/>
          </a:xfrm>
        </p:grpSpPr>
        <p:sp>
          <p:nvSpPr>
            <p:cNvPr id="11" name="Rectangle 10"/>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Return to the emulator. This time you will see the selected (music) files in the </a:t>
              </a:r>
              <a:r>
                <a:rPr lang="en-US" sz="2000" b="0" dirty="0" err="1" smtClean="0"/>
                <a:t>SDcard</a:t>
              </a:r>
              <a:endParaRPr lang="en-US" sz="2000" b="0" dirty="0" smtClean="0"/>
            </a:p>
          </p:txBody>
        </p:sp>
        <p:sp>
          <p:nvSpPr>
            <p:cNvPr id="12" name="Isosceles Triangle 11"/>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46120" y="885825"/>
            <a:ext cx="26517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Emulator</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Environment Emulator</a:t>
            </a:r>
            <a:endParaRPr lang="en-US" dirty="0" smtClean="0">
              <a:solidFill>
                <a:srgbClr val="3B4A1E"/>
              </a:solidFill>
              <a:ea typeface="SimSun" pitchFamily="2" charset="-122"/>
            </a:endParaRPr>
          </a:p>
        </p:txBody>
      </p:sp>
      <p:grpSp>
        <p:nvGrpSpPr>
          <p:cNvPr id="6" name="Group 5"/>
          <p:cNvGrpSpPr/>
          <p:nvPr/>
        </p:nvGrpSpPr>
        <p:grpSpPr>
          <a:xfrm>
            <a:off x="457857" y="3743186"/>
            <a:ext cx="8229600" cy="1188720"/>
            <a:chOff x="1066803" y="1711184"/>
            <a:chExt cx="7038111" cy="914921"/>
          </a:xfrm>
        </p:grpSpPr>
        <p:sp>
          <p:nvSpPr>
            <p:cNvPr id="7" name="Rectangle 6"/>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latin typeface="+mj-lt"/>
                  <a:cs typeface="Courier New" pitchFamily="49" charset="0"/>
                </a:rPr>
                <a:t>The emulator lets you prototype, develop, and test Android applications without using a physical device.</a:t>
              </a:r>
            </a:p>
          </p:txBody>
        </p:sp>
        <p:sp>
          <p:nvSpPr>
            <p:cNvPr id="10" name="Isosceles Triangle 9"/>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11" name="Group 10"/>
          <p:cNvGrpSpPr/>
          <p:nvPr/>
        </p:nvGrpSpPr>
        <p:grpSpPr>
          <a:xfrm>
            <a:off x="457857" y="5136555"/>
            <a:ext cx="8229600" cy="1188720"/>
            <a:chOff x="1066803" y="1711184"/>
            <a:chExt cx="7038111" cy="914921"/>
          </a:xfrm>
        </p:grpSpPr>
        <p:sp>
          <p:nvSpPr>
            <p:cNvPr id="12" name="Rectangle 11"/>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latin typeface="+mj-lt"/>
                  <a:cs typeface="Courier New" pitchFamily="49" charset="0"/>
                </a:rPr>
                <a:t>The Android emulator mimics all of the hardware and software features of a typical mobile device, except that it cannot receive or place actual phone calls.</a:t>
              </a:r>
            </a:p>
          </p:txBody>
        </p:sp>
        <p:sp>
          <p:nvSpPr>
            <p:cNvPr id="14" name="Isosceles Triangle 13"/>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pic>
        <p:nvPicPr>
          <p:cNvPr id="51202" name="Picture 2"/>
          <p:cNvPicPr>
            <a:picLocks noChangeAspect="1" noChangeArrowheads="1"/>
          </p:cNvPicPr>
          <p:nvPr/>
        </p:nvPicPr>
        <p:blipFill>
          <a:blip r:embed="rId2"/>
          <a:srcRect/>
          <a:stretch>
            <a:fillRect/>
          </a:stretch>
        </p:blipFill>
        <p:spPr bwMode="auto">
          <a:xfrm>
            <a:off x="3026228" y="1448099"/>
            <a:ext cx="3091544" cy="2218774"/>
          </a:xfrm>
          <a:prstGeom prst="rect">
            <a:avLst/>
          </a:prstGeom>
          <a:noFill/>
          <a:ln w="9525">
            <a:solidFill>
              <a:schemeClr val="bg1">
                <a:lumMod val="85000"/>
              </a:schemeClr>
            </a:solidFill>
            <a:miter lim="800000"/>
            <a:headEnd/>
            <a:tailEnd/>
          </a:ln>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46120" y="885825"/>
            <a:ext cx="26517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Emulator</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Environment Emulator</a:t>
            </a:r>
            <a:endParaRPr lang="en-US" dirty="0" smtClean="0">
              <a:solidFill>
                <a:srgbClr val="3B4A1E"/>
              </a:solidFill>
              <a:ea typeface="SimSun" pitchFamily="2" charset="-122"/>
            </a:endParaRPr>
          </a:p>
        </p:txBody>
      </p:sp>
      <p:sp>
        <p:nvSpPr>
          <p:cNvPr id="7" name="Rectangle 3"/>
          <p:cNvSpPr>
            <a:spLocks noChangeArrowheads="1"/>
          </p:cNvSpPr>
          <p:nvPr/>
        </p:nvSpPr>
        <p:spPr bwMode="gray">
          <a:xfrm>
            <a:off x="1371600" y="1455598"/>
            <a:ext cx="640080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Moving Data, Music and Pictures to the </a:t>
            </a:r>
            <a:r>
              <a:rPr lang="en-US" sz="2000" b="0" dirty="0" err="1" smtClean="0"/>
              <a:t>SDcard</a:t>
            </a:r>
            <a:endParaRPr lang="en-US" sz="2000" b="0" dirty="0" smtClean="0"/>
          </a:p>
        </p:txBody>
      </p:sp>
      <p:grpSp>
        <p:nvGrpSpPr>
          <p:cNvPr id="2" name="Group 9"/>
          <p:cNvGrpSpPr/>
          <p:nvPr/>
        </p:nvGrpSpPr>
        <p:grpSpPr>
          <a:xfrm>
            <a:off x="320040" y="2162676"/>
            <a:ext cx="8503920" cy="822960"/>
            <a:chOff x="1066803" y="1711184"/>
            <a:chExt cx="7038111" cy="914921"/>
          </a:xfrm>
        </p:grpSpPr>
        <p:sp>
          <p:nvSpPr>
            <p:cNvPr id="11" name="Rectangle 10"/>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Pictures appear by clicking the Application Pad and invoking the Gallery application</a:t>
              </a:r>
            </a:p>
          </p:txBody>
        </p:sp>
        <p:sp>
          <p:nvSpPr>
            <p:cNvPr id="12" name="Isosceles Triangle 11"/>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pic>
        <p:nvPicPr>
          <p:cNvPr id="51202" name="Picture 2"/>
          <p:cNvPicPr>
            <a:picLocks noChangeAspect="1" noChangeArrowheads="1"/>
          </p:cNvPicPr>
          <p:nvPr/>
        </p:nvPicPr>
        <p:blipFill>
          <a:blip r:embed="rId2"/>
          <a:srcRect/>
          <a:stretch>
            <a:fillRect/>
          </a:stretch>
        </p:blipFill>
        <p:spPr bwMode="auto">
          <a:xfrm>
            <a:off x="594360" y="3136392"/>
            <a:ext cx="2185416" cy="3269653"/>
          </a:xfrm>
          <a:prstGeom prst="rect">
            <a:avLst/>
          </a:prstGeom>
          <a:noFill/>
          <a:ln w="9525">
            <a:solidFill>
              <a:schemeClr val="bg1">
                <a:lumMod val="85000"/>
              </a:schemeClr>
            </a:solidFill>
            <a:miter lim="800000"/>
            <a:headEnd/>
            <a:tailEnd/>
          </a:ln>
          <a:effectLst/>
        </p:spPr>
      </p:pic>
      <p:pic>
        <p:nvPicPr>
          <p:cNvPr id="51203" name="Picture 3"/>
          <p:cNvPicPr>
            <a:picLocks noChangeAspect="1" noChangeArrowheads="1"/>
          </p:cNvPicPr>
          <p:nvPr/>
        </p:nvPicPr>
        <p:blipFill>
          <a:blip r:embed="rId3"/>
          <a:srcRect/>
          <a:stretch>
            <a:fillRect/>
          </a:stretch>
        </p:blipFill>
        <p:spPr bwMode="auto">
          <a:xfrm>
            <a:off x="3479292" y="3127921"/>
            <a:ext cx="2185416" cy="3278124"/>
          </a:xfrm>
          <a:prstGeom prst="rect">
            <a:avLst/>
          </a:prstGeom>
          <a:noFill/>
          <a:ln w="9525">
            <a:solidFill>
              <a:schemeClr val="bg1">
                <a:lumMod val="85000"/>
              </a:schemeClr>
            </a:solidFill>
            <a:miter lim="800000"/>
            <a:headEnd/>
            <a:tailEnd/>
          </a:ln>
          <a:effectLst/>
        </p:spPr>
      </p:pic>
      <p:pic>
        <p:nvPicPr>
          <p:cNvPr id="51204" name="Picture 4"/>
          <p:cNvPicPr>
            <a:picLocks noChangeAspect="1" noChangeArrowheads="1"/>
          </p:cNvPicPr>
          <p:nvPr/>
        </p:nvPicPr>
        <p:blipFill>
          <a:blip r:embed="rId4"/>
          <a:srcRect/>
          <a:stretch>
            <a:fillRect/>
          </a:stretch>
        </p:blipFill>
        <p:spPr bwMode="auto">
          <a:xfrm>
            <a:off x="6364224" y="3127921"/>
            <a:ext cx="2185416" cy="3278124"/>
          </a:xfrm>
          <a:prstGeom prst="rect">
            <a:avLst/>
          </a:prstGeom>
          <a:noFill/>
          <a:ln w="9525">
            <a:solidFill>
              <a:schemeClr val="bg1">
                <a:lumMod val="85000"/>
              </a:schemeClr>
            </a:solid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46120" y="885825"/>
            <a:ext cx="26517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Emulator</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Environment Emulator</a:t>
            </a:r>
            <a:endParaRPr lang="en-US" dirty="0" smtClean="0">
              <a:solidFill>
                <a:srgbClr val="3B4A1E"/>
              </a:solidFill>
              <a:ea typeface="SimSun" pitchFamily="2" charset="-122"/>
            </a:endParaRPr>
          </a:p>
        </p:txBody>
      </p:sp>
      <p:sp>
        <p:nvSpPr>
          <p:cNvPr id="7" name="Rectangle 3"/>
          <p:cNvSpPr>
            <a:spLocks noChangeArrowheads="1"/>
          </p:cNvSpPr>
          <p:nvPr/>
        </p:nvSpPr>
        <p:spPr bwMode="gray">
          <a:xfrm>
            <a:off x="2194560" y="1455598"/>
            <a:ext cx="475488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dirty="0" smtClean="0"/>
              <a:t>Android – </a:t>
            </a:r>
            <a:r>
              <a:rPr lang="en-US" sz="2000" b="0" dirty="0" smtClean="0"/>
              <a:t>Login into the OS shell</a:t>
            </a:r>
          </a:p>
        </p:txBody>
      </p:sp>
      <p:sp>
        <p:nvSpPr>
          <p:cNvPr id="14" name="Rectangle 3"/>
          <p:cNvSpPr>
            <a:spLocks noChangeArrowheads="1"/>
          </p:cNvSpPr>
          <p:nvPr/>
        </p:nvSpPr>
        <p:spPr bwMode="gray">
          <a:xfrm>
            <a:off x="365760" y="2210342"/>
            <a:ext cx="8412480" cy="82296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You can log into the OS Linux version of Android executing in the emulator and issue selected commands.</a:t>
            </a:r>
          </a:p>
        </p:txBody>
      </p:sp>
      <p:grpSp>
        <p:nvGrpSpPr>
          <p:cNvPr id="15" name="Group 14"/>
          <p:cNvGrpSpPr/>
          <p:nvPr/>
        </p:nvGrpSpPr>
        <p:grpSpPr>
          <a:xfrm>
            <a:off x="363583" y="3251247"/>
            <a:ext cx="3566160" cy="822960"/>
            <a:chOff x="1066803" y="1711184"/>
            <a:chExt cx="7038111" cy="914921"/>
          </a:xfrm>
        </p:grpSpPr>
        <p:sp>
          <p:nvSpPr>
            <p:cNvPr id="16" name="Rectangle 15"/>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Run the Android emulator</a:t>
              </a:r>
            </a:p>
          </p:txBody>
        </p:sp>
        <p:sp>
          <p:nvSpPr>
            <p:cNvPr id="17" name="Isosceles Triangle 16"/>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18" name="Group 17"/>
          <p:cNvGrpSpPr/>
          <p:nvPr/>
        </p:nvGrpSpPr>
        <p:grpSpPr>
          <a:xfrm>
            <a:off x="363583" y="4223710"/>
            <a:ext cx="3566160" cy="822960"/>
            <a:chOff x="1066803" y="1711184"/>
            <a:chExt cx="7038111" cy="914921"/>
          </a:xfrm>
        </p:grpSpPr>
        <p:sp>
          <p:nvSpPr>
            <p:cNvPr id="19" name="Rectangle 18"/>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Run </a:t>
              </a:r>
              <a:r>
                <a:rPr lang="en-US" sz="2000" dirty="0" err="1" smtClean="0"/>
                <a:t>adb</a:t>
              </a:r>
              <a:r>
                <a:rPr lang="en-US" sz="2000" b="0" dirty="0" smtClean="0"/>
                <a:t> application as follows: </a:t>
              </a:r>
              <a:r>
                <a:rPr lang="en-US" sz="2000" dirty="0" smtClean="0"/>
                <a:t>c:&gt; </a:t>
              </a:r>
              <a:r>
                <a:rPr lang="en-US" sz="2000" dirty="0" err="1" smtClean="0"/>
                <a:t>adbshell</a:t>
              </a:r>
              <a:endParaRPr lang="en-US" sz="2000" dirty="0" smtClean="0"/>
            </a:p>
          </p:txBody>
        </p:sp>
        <p:sp>
          <p:nvSpPr>
            <p:cNvPr id="20" name="Isosceles Triangle 19"/>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pic>
        <p:nvPicPr>
          <p:cNvPr id="63493" name="Picture 5"/>
          <p:cNvPicPr>
            <a:picLocks noChangeAspect="1" noChangeArrowheads="1"/>
          </p:cNvPicPr>
          <p:nvPr/>
        </p:nvPicPr>
        <p:blipFill>
          <a:blip r:embed="rId2"/>
          <a:srcRect/>
          <a:stretch>
            <a:fillRect/>
          </a:stretch>
        </p:blipFill>
        <p:spPr bwMode="auto">
          <a:xfrm>
            <a:off x="4387895" y="3103376"/>
            <a:ext cx="4390345" cy="3245038"/>
          </a:xfrm>
          <a:prstGeom prst="rect">
            <a:avLst/>
          </a:prstGeom>
          <a:noFill/>
          <a:ln w="9525">
            <a:solidFill>
              <a:schemeClr val="bg1">
                <a:lumMod val="85000"/>
              </a:schemeClr>
            </a:solidFill>
            <a:miter lim="800000"/>
            <a:headEnd/>
            <a:tailEnd/>
          </a:ln>
          <a:effectLst/>
        </p:spPr>
      </p:pic>
      <p:sp>
        <p:nvSpPr>
          <p:cNvPr id="22" name="TextBox 21"/>
          <p:cNvSpPr txBox="1"/>
          <p:nvPr/>
        </p:nvSpPr>
        <p:spPr>
          <a:xfrm>
            <a:off x="363583" y="5310108"/>
            <a:ext cx="3566160" cy="1015663"/>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2000" dirty="0" smtClean="0">
                <a:solidFill>
                  <a:prstClr val="black"/>
                </a:solidFill>
                <a:latin typeface="Calibri" pitchFamily="34" charset="0"/>
                <a:cs typeface="Courier New" pitchFamily="49" charset="0"/>
              </a:rPr>
              <a:t>Note:</a:t>
            </a:r>
            <a:r>
              <a:rPr lang="en-US" sz="2000" b="0" dirty="0" smtClean="0">
                <a:solidFill>
                  <a:prstClr val="black"/>
                </a:solidFill>
                <a:latin typeface="Calibri" pitchFamily="34" charset="0"/>
                <a:cs typeface="Courier New" pitchFamily="49" charset="0"/>
              </a:rPr>
              <a:t> (</a:t>
            </a:r>
            <a:r>
              <a:rPr lang="en-US" sz="2000" b="0" dirty="0" err="1" smtClean="0">
                <a:solidFill>
                  <a:prstClr val="black"/>
                </a:solidFill>
                <a:latin typeface="Calibri" pitchFamily="34" charset="0"/>
                <a:cs typeface="Courier New" pitchFamily="49" charset="0"/>
              </a:rPr>
              <a:t>adb</a:t>
            </a:r>
            <a:r>
              <a:rPr lang="en-US" sz="2000" b="0" dirty="0" smtClean="0">
                <a:solidFill>
                  <a:prstClr val="black"/>
                </a:solidFill>
                <a:latin typeface="Calibri" pitchFamily="34" charset="0"/>
                <a:cs typeface="Courier New" pitchFamily="49" charset="0"/>
              </a:rPr>
              <a:t> is the Android Debug Bridge app. It is Located in the /tools folder of the SDK)</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5" name="Picture 3"/>
          <p:cNvPicPr>
            <a:picLocks noChangeAspect="1" noChangeArrowheads="1"/>
          </p:cNvPicPr>
          <p:nvPr/>
        </p:nvPicPr>
        <p:blipFill>
          <a:blip r:embed="rId2"/>
          <a:srcRect/>
          <a:stretch>
            <a:fillRect/>
          </a:stretch>
        </p:blipFill>
        <p:spPr bwMode="auto">
          <a:xfrm>
            <a:off x="3388858" y="3439858"/>
            <a:ext cx="3483430" cy="2574709"/>
          </a:xfrm>
          <a:prstGeom prst="rect">
            <a:avLst/>
          </a:prstGeom>
          <a:noFill/>
          <a:ln w="9525">
            <a:solidFill>
              <a:schemeClr val="bg1">
                <a:lumMod val="85000"/>
              </a:schemeClr>
            </a:solidFill>
            <a:miter lim="800000"/>
            <a:headEnd/>
            <a:tailEnd/>
          </a:ln>
          <a:effectLst/>
        </p:spPr>
      </p:pic>
      <p:sp>
        <p:nvSpPr>
          <p:cNvPr id="3" name="Rectangle 2"/>
          <p:cNvSpPr/>
          <p:nvPr/>
        </p:nvSpPr>
        <p:spPr>
          <a:xfrm>
            <a:off x="3246120" y="885825"/>
            <a:ext cx="26517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Emulator</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Environment Emulator</a:t>
            </a:r>
            <a:endParaRPr lang="en-US" dirty="0" smtClean="0">
              <a:solidFill>
                <a:srgbClr val="3B4A1E"/>
              </a:solidFill>
              <a:ea typeface="SimSun" pitchFamily="2" charset="-122"/>
            </a:endParaRPr>
          </a:p>
        </p:txBody>
      </p:sp>
      <p:sp>
        <p:nvSpPr>
          <p:cNvPr id="7" name="Rectangle 3"/>
          <p:cNvSpPr>
            <a:spLocks noChangeArrowheads="1"/>
          </p:cNvSpPr>
          <p:nvPr/>
        </p:nvSpPr>
        <p:spPr bwMode="gray">
          <a:xfrm>
            <a:off x="2194560" y="1455598"/>
            <a:ext cx="475488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dirty="0" smtClean="0"/>
              <a:t>Android – </a:t>
            </a:r>
            <a:r>
              <a:rPr lang="en-US" sz="2000" b="0" dirty="0" smtClean="0"/>
              <a:t>Login into the OS shell</a:t>
            </a:r>
          </a:p>
        </p:txBody>
      </p:sp>
      <p:sp>
        <p:nvSpPr>
          <p:cNvPr id="14" name="Rectangle 3"/>
          <p:cNvSpPr>
            <a:spLocks noChangeArrowheads="1"/>
          </p:cNvSpPr>
          <p:nvPr/>
        </p:nvSpPr>
        <p:spPr bwMode="gray">
          <a:xfrm>
            <a:off x="365760" y="2181314"/>
            <a:ext cx="8412480" cy="118872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If more than one emulator is running (or your phone is physically connected to the computer using the USB cable) you need to identify the target.</a:t>
            </a:r>
          </a:p>
        </p:txBody>
      </p:sp>
      <p:pic>
        <p:nvPicPr>
          <p:cNvPr id="64514" name="Picture 2"/>
          <p:cNvPicPr>
            <a:picLocks noChangeAspect="1" noChangeArrowheads="1"/>
          </p:cNvPicPr>
          <p:nvPr/>
        </p:nvPicPr>
        <p:blipFill>
          <a:blip r:embed="rId2"/>
          <a:srcRect/>
          <a:stretch>
            <a:fillRect/>
          </a:stretch>
        </p:blipFill>
        <p:spPr bwMode="auto">
          <a:xfrm>
            <a:off x="1966465" y="3831763"/>
            <a:ext cx="3483430" cy="2574709"/>
          </a:xfrm>
          <a:prstGeom prst="rect">
            <a:avLst/>
          </a:prstGeom>
          <a:noFill/>
          <a:ln w="9525">
            <a:solidFill>
              <a:schemeClr val="bg1">
                <a:lumMod val="85000"/>
              </a:schemeClr>
            </a:solidFill>
            <a:miter lim="800000"/>
            <a:headEnd/>
            <a:tailEnd/>
          </a:ln>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46120" y="885825"/>
            <a:ext cx="26517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Emulator</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Environment Emulator</a:t>
            </a:r>
            <a:endParaRPr lang="en-US" dirty="0" smtClean="0">
              <a:solidFill>
                <a:srgbClr val="3B4A1E"/>
              </a:solidFill>
              <a:ea typeface="SimSun" pitchFamily="2" charset="-122"/>
            </a:endParaRPr>
          </a:p>
        </p:txBody>
      </p:sp>
      <p:sp>
        <p:nvSpPr>
          <p:cNvPr id="7" name="Rectangle 3"/>
          <p:cNvSpPr>
            <a:spLocks noChangeArrowheads="1"/>
          </p:cNvSpPr>
          <p:nvPr/>
        </p:nvSpPr>
        <p:spPr bwMode="gray">
          <a:xfrm>
            <a:off x="2194560" y="1455598"/>
            <a:ext cx="475488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dirty="0" smtClean="0"/>
              <a:t>Android – </a:t>
            </a:r>
            <a:r>
              <a:rPr lang="en-US" sz="2000" b="0" dirty="0" smtClean="0"/>
              <a:t>Login into the OS shell</a:t>
            </a:r>
          </a:p>
        </p:txBody>
      </p:sp>
      <p:grpSp>
        <p:nvGrpSpPr>
          <p:cNvPr id="6" name="Group 5"/>
          <p:cNvGrpSpPr/>
          <p:nvPr/>
        </p:nvGrpSpPr>
        <p:grpSpPr>
          <a:xfrm>
            <a:off x="363583" y="3527024"/>
            <a:ext cx="4754880" cy="640080"/>
            <a:chOff x="1066803" y="1711184"/>
            <a:chExt cx="7038111" cy="914921"/>
          </a:xfrm>
        </p:grpSpPr>
        <p:sp>
          <p:nvSpPr>
            <p:cNvPr id="8" name="Rectangle 7"/>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Get a list of all active emulators</a:t>
              </a:r>
            </a:p>
          </p:txBody>
        </p:sp>
        <p:sp>
          <p:nvSpPr>
            <p:cNvPr id="9" name="Isosceles Triangle 8"/>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
        <p:nvSpPr>
          <p:cNvPr id="15" name="Rectangle 3"/>
          <p:cNvSpPr>
            <a:spLocks noChangeArrowheads="1"/>
          </p:cNvSpPr>
          <p:nvPr/>
        </p:nvSpPr>
        <p:spPr bwMode="gray">
          <a:xfrm>
            <a:off x="365760" y="2181314"/>
            <a:ext cx="8412480" cy="118872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If more than one emulator is running (or your phone is physically connected to the computer using the USB cable) you need to identify the target.</a:t>
            </a:r>
          </a:p>
        </p:txBody>
      </p:sp>
      <p:sp>
        <p:nvSpPr>
          <p:cNvPr id="16" name="TextBox 15"/>
          <p:cNvSpPr txBox="1"/>
          <p:nvPr/>
        </p:nvSpPr>
        <p:spPr>
          <a:xfrm>
            <a:off x="363583" y="4178016"/>
            <a:ext cx="4754880" cy="2105192"/>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adb</a:t>
            </a:r>
            <a:r>
              <a:rPr lang="en-US" sz="1800" b="0" dirty="0" smtClean="0">
                <a:solidFill>
                  <a:prstClr val="black"/>
                </a:solidFill>
                <a:latin typeface="Courier New" pitchFamily="49" charset="0"/>
                <a:cs typeface="Courier New" pitchFamily="49" charset="0"/>
              </a:rPr>
              <a:t> devices</a:t>
            </a:r>
          </a:p>
          <a:p>
            <a:pPr algn="l" fontAlgn="auto">
              <a:spcBef>
                <a:spcPct val="20000"/>
              </a:spcBef>
              <a:spcAft>
                <a:spcPts val="0"/>
              </a:spcAft>
            </a:pPr>
            <a:endParaRPr lang="en-US" sz="2000" b="0" dirty="0" smtClean="0">
              <a:solidFill>
                <a:prstClr val="black"/>
              </a:solidFill>
              <a:latin typeface="Calibri" pitchFamily="34" charset="0"/>
              <a:cs typeface="Courier New" pitchFamily="49" charset="0"/>
            </a:endParaRPr>
          </a:p>
          <a:p>
            <a:pPr algn="l" fontAlgn="auto">
              <a:spcBef>
                <a:spcPct val="20000"/>
              </a:spcBef>
              <a:spcAft>
                <a:spcPts val="0"/>
              </a:spcAft>
            </a:pPr>
            <a:r>
              <a:rPr lang="en-US" sz="2000" b="0" dirty="0" smtClean="0">
                <a:solidFill>
                  <a:prstClr val="black"/>
                </a:solidFill>
                <a:latin typeface="Calibri" pitchFamily="34" charset="0"/>
                <a:cs typeface="Courier New" pitchFamily="49" charset="0"/>
              </a:rPr>
              <a:t>List of devices attached</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emulator-5554      device</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emulator-5556      device</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HT845GZ45737</a:t>
            </a:r>
            <a:r>
              <a:rPr lang="en-US" sz="1800" b="0" dirty="0" smtClean="0">
                <a:solidFill>
                  <a:prstClr val="black"/>
                </a:solidFill>
                <a:latin typeface="Courier New" pitchFamily="49" charset="0"/>
                <a:cs typeface="Courier New" pitchFamily="49" charset="0"/>
              </a:rPr>
              <a:t>       device</a:t>
            </a:r>
            <a:endParaRPr lang="en-US" sz="2000" b="0" dirty="0" smtClean="0">
              <a:solidFill>
                <a:prstClr val="black"/>
              </a:solidFill>
              <a:latin typeface="Calibri" pitchFamily="34" charset="0"/>
              <a:cs typeface="Courier New" pitchFamily="49" charset="0"/>
            </a:endParaRPr>
          </a:p>
        </p:txBody>
      </p:sp>
      <p:pic>
        <p:nvPicPr>
          <p:cNvPr id="17" name="Picture 3"/>
          <p:cNvPicPr>
            <a:picLocks noChangeAspect="1" noChangeArrowheads="1"/>
          </p:cNvPicPr>
          <p:nvPr/>
        </p:nvPicPr>
        <p:blipFill>
          <a:blip r:embed="rId2"/>
          <a:srcRect/>
          <a:stretch>
            <a:fillRect/>
          </a:stretch>
        </p:blipFill>
        <p:spPr bwMode="auto">
          <a:xfrm>
            <a:off x="6658653" y="3817237"/>
            <a:ext cx="2383749" cy="1761901"/>
          </a:xfrm>
          <a:prstGeom prst="rect">
            <a:avLst/>
          </a:prstGeom>
          <a:noFill/>
          <a:ln w="9525">
            <a:solidFill>
              <a:schemeClr val="bg1">
                <a:lumMod val="85000"/>
              </a:schemeClr>
            </a:solidFill>
            <a:miter lim="800000"/>
            <a:headEnd/>
            <a:tailEnd/>
          </a:ln>
          <a:effectLst/>
        </p:spPr>
      </p:pic>
      <p:pic>
        <p:nvPicPr>
          <p:cNvPr id="18" name="Picture 2"/>
          <p:cNvPicPr>
            <a:picLocks noChangeAspect="1" noChangeArrowheads="1"/>
          </p:cNvPicPr>
          <p:nvPr/>
        </p:nvPicPr>
        <p:blipFill>
          <a:blip r:embed="rId2"/>
          <a:srcRect/>
          <a:stretch>
            <a:fillRect/>
          </a:stretch>
        </p:blipFill>
        <p:spPr bwMode="auto">
          <a:xfrm>
            <a:off x="5236260" y="4209142"/>
            <a:ext cx="2383749" cy="1761901"/>
          </a:xfrm>
          <a:prstGeom prst="rect">
            <a:avLst/>
          </a:prstGeom>
          <a:noFill/>
          <a:ln w="9525">
            <a:solidFill>
              <a:schemeClr val="bg1">
                <a:lumMod val="85000"/>
              </a:schemeClr>
            </a:solidFill>
            <a:miter lim="800000"/>
            <a:headEnd/>
            <a:tailEnd/>
          </a:ln>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46120" y="885825"/>
            <a:ext cx="26517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Emulator</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Environment Emulator</a:t>
            </a:r>
            <a:endParaRPr lang="en-US" dirty="0" smtClean="0">
              <a:solidFill>
                <a:srgbClr val="3B4A1E"/>
              </a:solidFill>
              <a:ea typeface="SimSun" pitchFamily="2" charset="-122"/>
            </a:endParaRPr>
          </a:p>
        </p:txBody>
      </p:sp>
      <p:sp>
        <p:nvSpPr>
          <p:cNvPr id="7" name="Rectangle 3"/>
          <p:cNvSpPr>
            <a:spLocks noChangeArrowheads="1"/>
          </p:cNvSpPr>
          <p:nvPr/>
        </p:nvSpPr>
        <p:spPr bwMode="gray">
          <a:xfrm>
            <a:off x="2194560" y="1455598"/>
            <a:ext cx="475488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dirty="0" smtClean="0"/>
              <a:t>Android – </a:t>
            </a:r>
            <a:r>
              <a:rPr lang="en-US" sz="2000" b="0" dirty="0" smtClean="0"/>
              <a:t>Login into the OS shell</a:t>
            </a:r>
          </a:p>
        </p:txBody>
      </p:sp>
      <p:grpSp>
        <p:nvGrpSpPr>
          <p:cNvPr id="2" name="Group 5"/>
          <p:cNvGrpSpPr/>
          <p:nvPr/>
        </p:nvGrpSpPr>
        <p:grpSpPr>
          <a:xfrm>
            <a:off x="363583" y="3527024"/>
            <a:ext cx="4754880" cy="640080"/>
            <a:chOff x="1066803" y="1711184"/>
            <a:chExt cx="7038111" cy="914921"/>
          </a:xfrm>
        </p:grpSpPr>
        <p:sp>
          <p:nvSpPr>
            <p:cNvPr id="8" name="Rectangle 7"/>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Run </a:t>
              </a:r>
              <a:r>
                <a:rPr lang="en-US" sz="2000" b="0" dirty="0" err="1" smtClean="0"/>
                <a:t>adb</a:t>
              </a:r>
              <a:r>
                <a:rPr lang="en-US" sz="2000" b="0" dirty="0" smtClean="0"/>
                <a:t> application as follows:</a:t>
              </a:r>
            </a:p>
          </p:txBody>
        </p:sp>
        <p:sp>
          <p:nvSpPr>
            <p:cNvPr id="9" name="Isosceles Triangle 8"/>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
        <p:nvSpPr>
          <p:cNvPr id="15" name="Rectangle 3"/>
          <p:cNvSpPr>
            <a:spLocks noChangeArrowheads="1"/>
          </p:cNvSpPr>
          <p:nvPr/>
        </p:nvSpPr>
        <p:spPr bwMode="gray">
          <a:xfrm>
            <a:off x="365760" y="2181314"/>
            <a:ext cx="8412480" cy="118872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If more than one emulator is running (or your phone is physically connected to the computer using the USB cable) you need to identify the target.</a:t>
            </a:r>
          </a:p>
        </p:txBody>
      </p:sp>
      <p:sp>
        <p:nvSpPr>
          <p:cNvPr id="16" name="TextBox 15"/>
          <p:cNvSpPr txBox="1"/>
          <p:nvPr/>
        </p:nvSpPr>
        <p:spPr>
          <a:xfrm>
            <a:off x="363583" y="4178016"/>
            <a:ext cx="4754880" cy="369332"/>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adb</a:t>
            </a:r>
            <a:r>
              <a:rPr lang="en-US" sz="1800" b="0" dirty="0" smtClean="0">
                <a:solidFill>
                  <a:prstClr val="black"/>
                </a:solidFill>
                <a:latin typeface="Courier New" pitchFamily="49" charset="0"/>
                <a:cs typeface="Courier New" pitchFamily="49" charset="0"/>
              </a:rPr>
              <a:t>-s emulator-5554 shell</a:t>
            </a:r>
            <a:endParaRPr lang="en-US" sz="2000" b="0" dirty="0" smtClean="0">
              <a:solidFill>
                <a:prstClr val="black"/>
              </a:solidFill>
              <a:latin typeface="Calibri" pitchFamily="34" charset="0"/>
              <a:cs typeface="Courier New" pitchFamily="49" charset="0"/>
            </a:endParaRPr>
          </a:p>
        </p:txBody>
      </p:sp>
      <p:pic>
        <p:nvPicPr>
          <p:cNvPr id="17" name="Picture 3"/>
          <p:cNvPicPr>
            <a:picLocks noChangeAspect="1" noChangeArrowheads="1"/>
          </p:cNvPicPr>
          <p:nvPr/>
        </p:nvPicPr>
        <p:blipFill>
          <a:blip r:embed="rId2"/>
          <a:srcRect/>
          <a:stretch>
            <a:fillRect/>
          </a:stretch>
        </p:blipFill>
        <p:spPr bwMode="auto">
          <a:xfrm>
            <a:off x="6658653" y="3817237"/>
            <a:ext cx="2383749" cy="1761901"/>
          </a:xfrm>
          <a:prstGeom prst="rect">
            <a:avLst/>
          </a:prstGeom>
          <a:noFill/>
          <a:ln w="9525">
            <a:solidFill>
              <a:schemeClr val="bg1">
                <a:lumMod val="85000"/>
              </a:schemeClr>
            </a:solidFill>
            <a:miter lim="800000"/>
            <a:headEnd/>
            <a:tailEnd/>
          </a:ln>
          <a:effectLst/>
        </p:spPr>
      </p:pic>
      <p:pic>
        <p:nvPicPr>
          <p:cNvPr id="18" name="Picture 2"/>
          <p:cNvPicPr>
            <a:picLocks noChangeAspect="1" noChangeArrowheads="1"/>
          </p:cNvPicPr>
          <p:nvPr/>
        </p:nvPicPr>
        <p:blipFill>
          <a:blip r:embed="rId2"/>
          <a:srcRect/>
          <a:stretch>
            <a:fillRect/>
          </a:stretch>
        </p:blipFill>
        <p:spPr bwMode="auto">
          <a:xfrm>
            <a:off x="5236260" y="4209142"/>
            <a:ext cx="2383749" cy="1761901"/>
          </a:xfrm>
          <a:prstGeom prst="rect">
            <a:avLst/>
          </a:prstGeom>
          <a:noFill/>
          <a:ln w="9525">
            <a:solidFill>
              <a:schemeClr val="bg1">
                <a:lumMod val="85000"/>
              </a:schemeClr>
            </a:solidFill>
            <a:miter lim="800000"/>
            <a:headEnd/>
            <a:tailEnd/>
          </a:ln>
          <a:effectLst/>
        </p:spPr>
      </p:pic>
      <p:sp>
        <p:nvSpPr>
          <p:cNvPr id="12" name="TextBox 11"/>
          <p:cNvSpPr txBox="1"/>
          <p:nvPr/>
        </p:nvSpPr>
        <p:spPr>
          <a:xfrm>
            <a:off x="363583" y="5239523"/>
            <a:ext cx="4754880" cy="731520"/>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2000" dirty="0" smtClean="0">
                <a:solidFill>
                  <a:prstClr val="black"/>
                </a:solidFill>
                <a:latin typeface="Calibri" pitchFamily="34" charset="0"/>
                <a:cs typeface="Courier New" pitchFamily="49" charset="0"/>
              </a:rPr>
              <a:t>Note:</a:t>
            </a:r>
            <a:r>
              <a:rPr lang="en-US" sz="2000" b="0" dirty="0" smtClean="0">
                <a:solidFill>
                  <a:prstClr val="black"/>
                </a:solidFill>
                <a:latin typeface="Calibri" pitchFamily="34" charset="0"/>
                <a:cs typeface="Courier New" pitchFamily="49" charset="0"/>
              </a:rPr>
              <a:t> (</a:t>
            </a:r>
            <a:r>
              <a:rPr lang="en-US" sz="2000" b="0" dirty="0" err="1" smtClean="0">
                <a:solidFill>
                  <a:prstClr val="black"/>
                </a:solidFill>
                <a:latin typeface="Calibri" pitchFamily="34" charset="0"/>
                <a:cs typeface="Courier New" pitchFamily="49" charset="0"/>
              </a:rPr>
              <a:t>adb</a:t>
            </a:r>
            <a:r>
              <a:rPr lang="en-US" sz="2000" b="0" dirty="0" smtClean="0">
                <a:solidFill>
                  <a:prstClr val="black"/>
                </a:solidFill>
                <a:latin typeface="Calibri" pitchFamily="34" charset="0"/>
                <a:cs typeface="Courier New" pitchFamily="49" charset="0"/>
              </a:rPr>
              <a:t> is the Android Debug Bridge app. It is Located in the /tools folder of the SDK)</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46120" y="885825"/>
            <a:ext cx="26517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Emulator</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Environment Emulator</a:t>
            </a:r>
            <a:endParaRPr lang="en-US" dirty="0" smtClean="0">
              <a:solidFill>
                <a:srgbClr val="3B4A1E"/>
              </a:solidFill>
              <a:ea typeface="SimSun" pitchFamily="2" charset="-122"/>
            </a:endParaRPr>
          </a:p>
        </p:txBody>
      </p:sp>
      <p:sp>
        <p:nvSpPr>
          <p:cNvPr id="7" name="Rectangle 3"/>
          <p:cNvSpPr>
            <a:spLocks noChangeArrowheads="1"/>
          </p:cNvSpPr>
          <p:nvPr/>
        </p:nvSpPr>
        <p:spPr bwMode="gray">
          <a:xfrm>
            <a:off x="1783080" y="1455598"/>
            <a:ext cx="557784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dirty="0" err="1" smtClean="0"/>
              <a:t>Note1</a:t>
            </a:r>
            <a:r>
              <a:rPr lang="en-US" sz="2000" dirty="0" smtClean="0"/>
              <a:t> – </a:t>
            </a:r>
            <a:r>
              <a:rPr lang="en-US" sz="2000" b="0" dirty="0" smtClean="0"/>
              <a:t>Emulators &amp; Hardware Devices</a:t>
            </a:r>
          </a:p>
        </p:txBody>
      </p:sp>
      <p:sp>
        <p:nvSpPr>
          <p:cNvPr id="14" name="Rectangle 3"/>
          <p:cNvSpPr>
            <a:spLocks noChangeArrowheads="1"/>
          </p:cNvSpPr>
          <p:nvPr/>
        </p:nvSpPr>
        <p:spPr bwMode="gray">
          <a:xfrm>
            <a:off x="365760" y="2210342"/>
            <a:ext cx="8412480" cy="82296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You may test your applications in either a software emulator or a hardware device:</a:t>
            </a:r>
          </a:p>
        </p:txBody>
      </p:sp>
      <p:grpSp>
        <p:nvGrpSpPr>
          <p:cNvPr id="19" name="Group 18"/>
          <p:cNvGrpSpPr/>
          <p:nvPr/>
        </p:nvGrpSpPr>
        <p:grpSpPr>
          <a:xfrm>
            <a:off x="363583" y="3294800"/>
            <a:ext cx="7924074" cy="640080"/>
            <a:chOff x="1066803" y="1711184"/>
            <a:chExt cx="7038111" cy="914921"/>
          </a:xfrm>
        </p:grpSpPr>
        <p:sp>
          <p:nvSpPr>
            <p:cNvPr id="20" name="Rectangle 19"/>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Connect your phone to the computer via USB cable</a:t>
              </a:r>
            </a:p>
          </p:txBody>
        </p:sp>
        <p:sp>
          <p:nvSpPr>
            <p:cNvPr id="21" name="Isosceles Triangle 20"/>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22" name="Group 21"/>
          <p:cNvGrpSpPr/>
          <p:nvPr/>
        </p:nvGrpSpPr>
        <p:grpSpPr>
          <a:xfrm>
            <a:off x="363583" y="4194689"/>
            <a:ext cx="7924074" cy="640080"/>
            <a:chOff x="1066803" y="1711184"/>
            <a:chExt cx="7038111" cy="914921"/>
          </a:xfrm>
        </p:grpSpPr>
        <p:sp>
          <p:nvSpPr>
            <p:cNvPr id="23" name="Rectangle 22"/>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On a command shell type the command:</a:t>
              </a:r>
            </a:p>
          </p:txBody>
        </p:sp>
        <p:sp>
          <p:nvSpPr>
            <p:cNvPr id="24" name="Isosceles Triangle 23"/>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
        <p:nvSpPr>
          <p:cNvPr id="25" name="TextBox 24"/>
          <p:cNvSpPr txBox="1"/>
          <p:nvPr/>
        </p:nvSpPr>
        <p:spPr>
          <a:xfrm>
            <a:off x="363583" y="4845660"/>
            <a:ext cx="7927848" cy="1378839"/>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Adbdevices</a:t>
            </a:r>
            <a:endParaRPr lang="en-US" sz="1800" b="0" dirty="0" smtClean="0">
              <a:solidFill>
                <a:prstClr val="black"/>
              </a:solidFill>
              <a:latin typeface="Courier New" pitchFamily="49" charset="0"/>
              <a:cs typeface="Courier New" pitchFamily="49" charset="0"/>
            </a:endParaRPr>
          </a:p>
          <a:p>
            <a:pPr algn="l" fontAlgn="auto">
              <a:spcBef>
                <a:spcPct val="20000"/>
              </a:spcBef>
              <a:spcAft>
                <a:spcPts val="0"/>
              </a:spcAft>
            </a:pPr>
            <a:endParaRPr lang="en-US" sz="1800" b="0" dirty="0" smtClean="0">
              <a:solidFill>
                <a:prstClr val="black"/>
              </a:solidFill>
              <a:latin typeface="Courier New" pitchFamily="49" charset="0"/>
              <a:cs typeface="Courier New" pitchFamily="49" charset="0"/>
            </a:endParaRPr>
          </a:p>
          <a:p>
            <a:pPr algn="l" fontAlgn="auto">
              <a:spcBef>
                <a:spcPct val="20000"/>
              </a:spcBef>
              <a:spcAft>
                <a:spcPts val="0"/>
              </a:spcAft>
            </a:pPr>
            <a:r>
              <a:rPr lang="en-US" sz="2000" b="0" dirty="0" smtClean="0">
                <a:solidFill>
                  <a:prstClr val="black"/>
                </a:solidFill>
                <a:latin typeface="Calibri" pitchFamily="34" charset="0"/>
                <a:cs typeface="Courier New" pitchFamily="49" charset="0"/>
              </a:rPr>
              <a:t>you should see something like </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HT845GZ45737</a:t>
            </a:r>
            <a:r>
              <a:rPr lang="en-US" sz="1800" b="0" dirty="0" smtClean="0">
                <a:solidFill>
                  <a:prstClr val="black"/>
                </a:solidFill>
                <a:latin typeface="Courier New" pitchFamily="49" charset="0"/>
                <a:cs typeface="Courier New" pitchFamily="49" charset="0"/>
              </a:rPr>
              <a:t> device” i</a:t>
            </a:r>
            <a:r>
              <a:rPr lang="en-US" sz="2000" b="0" dirty="0" smtClean="0">
                <a:solidFill>
                  <a:prstClr val="black"/>
                </a:solidFill>
                <a:latin typeface="Calibri" pitchFamily="34" charset="0"/>
                <a:cs typeface="Courier New" pitchFamily="49" charset="0"/>
              </a:rPr>
              <a:t>ndicating the presence of your hardware device.</a:t>
            </a:r>
            <a:endParaRPr lang="en-US" sz="2400" b="0" dirty="0" smtClean="0">
              <a:solidFill>
                <a:prstClr val="black"/>
              </a:solidFill>
              <a:latin typeface="Calibri" pitchFamily="34" charset="0"/>
              <a:cs typeface="Courier New" pitchFamily="49"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46120" y="885825"/>
            <a:ext cx="26517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Emulator</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Environment Emulator</a:t>
            </a:r>
            <a:endParaRPr lang="en-US" dirty="0" smtClean="0">
              <a:solidFill>
                <a:srgbClr val="3B4A1E"/>
              </a:solidFill>
              <a:ea typeface="SimSun" pitchFamily="2" charset="-122"/>
            </a:endParaRPr>
          </a:p>
        </p:txBody>
      </p:sp>
      <p:sp>
        <p:nvSpPr>
          <p:cNvPr id="7" name="Rectangle 3"/>
          <p:cNvSpPr>
            <a:spLocks noChangeArrowheads="1"/>
          </p:cNvSpPr>
          <p:nvPr/>
        </p:nvSpPr>
        <p:spPr bwMode="gray">
          <a:xfrm>
            <a:off x="1783080" y="1455598"/>
            <a:ext cx="557784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dirty="0" err="1" smtClean="0"/>
              <a:t>Note1</a:t>
            </a:r>
            <a:r>
              <a:rPr lang="en-US" sz="2000" dirty="0" smtClean="0"/>
              <a:t> – </a:t>
            </a:r>
            <a:r>
              <a:rPr lang="en-US" sz="2000" b="0" dirty="0" smtClean="0"/>
              <a:t>Emulators &amp; Hardware Devices</a:t>
            </a:r>
          </a:p>
        </p:txBody>
      </p:sp>
      <p:sp>
        <p:nvSpPr>
          <p:cNvPr id="14" name="Rectangle 3"/>
          <p:cNvSpPr>
            <a:spLocks noChangeArrowheads="1"/>
          </p:cNvSpPr>
          <p:nvPr/>
        </p:nvSpPr>
        <p:spPr bwMode="gray">
          <a:xfrm>
            <a:off x="365760" y="2587706"/>
            <a:ext cx="8412480" cy="33832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Gaining Root Access to Your Hardware </a:t>
            </a:r>
            <a:r>
              <a:rPr lang="en-US" sz="2000" b="0" dirty="0" err="1" smtClean="0"/>
              <a:t>deviceA</a:t>
            </a:r>
            <a:r>
              <a:rPr lang="en-US" sz="2000" b="0" dirty="0" smtClean="0"/>
              <a:t> developer’s phone such as the </a:t>
            </a:r>
            <a:r>
              <a:rPr lang="en-US" sz="2000" b="0" dirty="0" err="1" smtClean="0"/>
              <a:t>G1</a:t>
            </a:r>
            <a:r>
              <a:rPr lang="en-US" sz="2000" b="0" dirty="0" smtClean="0"/>
              <a:t> comes with root access enabled and is fully opened. </a:t>
            </a:r>
          </a:p>
          <a:p>
            <a:pPr algn="just">
              <a:lnSpc>
                <a:spcPts val="3000"/>
              </a:lnSpc>
            </a:pPr>
            <a:endParaRPr lang="en-US" sz="2000" b="0" dirty="0" smtClean="0"/>
          </a:p>
          <a:p>
            <a:pPr algn="just">
              <a:lnSpc>
                <a:spcPts val="3000"/>
              </a:lnSpc>
            </a:pPr>
            <a:r>
              <a:rPr lang="en-US" sz="2000" b="0" dirty="0" smtClean="0"/>
              <a:t>Run the terminal application (</a:t>
            </a:r>
            <a:r>
              <a:rPr lang="en-US" sz="2000" dirty="0" err="1" smtClean="0"/>
              <a:t>adbshell</a:t>
            </a:r>
            <a:r>
              <a:rPr lang="en-US" sz="2000" b="0" dirty="0" smtClean="0"/>
              <a:t>) and see if you have the </a:t>
            </a:r>
            <a:r>
              <a:rPr lang="en-US" sz="2000" dirty="0" smtClean="0"/>
              <a:t>#</a:t>
            </a:r>
            <a:r>
              <a:rPr lang="en-US" sz="2000" b="0" dirty="0" smtClean="0"/>
              <a:t> prompt; if not try the command </a:t>
            </a:r>
            <a:r>
              <a:rPr lang="en-US" sz="2000" dirty="0" err="1" smtClean="0"/>
              <a:t>su</a:t>
            </a:r>
            <a:r>
              <a:rPr lang="en-US" sz="2000" b="0" dirty="0" smtClean="0"/>
              <a:t>. It should give you the root prompt, if you have a permission denied error then you do not have root access.</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46120" y="885825"/>
            <a:ext cx="26517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Emulator</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Environment Emulator</a:t>
            </a:r>
            <a:endParaRPr lang="en-US" dirty="0" smtClean="0">
              <a:solidFill>
                <a:srgbClr val="3B4A1E"/>
              </a:solidFill>
              <a:ea typeface="SimSun" pitchFamily="2" charset="-122"/>
            </a:endParaRPr>
          </a:p>
        </p:txBody>
      </p:sp>
      <p:sp>
        <p:nvSpPr>
          <p:cNvPr id="7" name="Rectangle 3"/>
          <p:cNvSpPr>
            <a:spLocks noChangeArrowheads="1"/>
          </p:cNvSpPr>
          <p:nvPr/>
        </p:nvSpPr>
        <p:spPr bwMode="gray">
          <a:xfrm>
            <a:off x="411480" y="1455598"/>
            <a:ext cx="832104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dirty="0" err="1" smtClean="0"/>
              <a:t>Note2</a:t>
            </a:r>
            <a:r>
              <a:rPr lang="en-US" sz="2000" dirty="0" smtClean="0"/>
              <a:t> – </a:t>
            </a:r>
            <a:r>
              <a:rPr lang="en-US" sz="2000" b="0" dirty="0" smtClean="0"/>
              <a:t>Moving an app from (Rooted) Hardware to Emulator</a:t>
            </a:r>
          </a:p>
        </p:txBody>
      </p:sp>
      <p:sp>
        <p:nvSpPr>
          <p:cNvPr id="14" name="Rectangle 3"/>
          <p:cNvSpPr>
            <a:spLocks noChangeArrowheads="1"/>
          </p:cNvSpPr>
          <p:nvPr/>
        </p:nvSpPr>
        <p:spPr bwMode="gray">
          <a:xfrm>
            <a:off x="365760" y="2224856"/>
            <a:ext cx="8412480" cy="82296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If you want to transfer an app installed in your developer’s phone to the emulator, follow the next steps:</a:t>
            </a:r>
          </a:p>
        </p:txBody>
      </p:sp>
      <p:grpSp>
        <p:nvGrpSpPr>
          <p:cNvPr id="6" name="Group 5"/>
          <p:cNvGrpSpPr/>
          <p:nvPr/>
        </p:nvGrpSpPr>
        <p:grpSpPr>
          <a:xfrm>
            <a:off x="363583" y="3468968"/>
            <a:ext cx="7924074" cy="822960"/>
            <a:chOff x="1066803" y="1711184"/>
            <a:chExt cx="7038111" cy="914921"/>
          </a:xfrm>
        </p:grpSpPr>
        <p:sp>
          <p:nvSpPr>
            <p:cNvPr id="8" name="Rectangle 7"/>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Run command shell: &gt; </a:t>
              </a:r>
              <a:r>
                <a:rPr lang="en-US" sz="2000" dirty="0" err="1" smtClean="0"/>
                <a:t>adbdevices</a:t>
              </a:r>
              <a:r>
                <a:rPr lang="en-US" sz="2000" b="0" dirty="0" smtClean="0"/>
                <a:t> (find out the id of your hardware, say </a:t>
              </a:r>
              <a:r>
                <a:rPr lang="en-US" sz="2000" dirty="0" err="1" smtClean="0"/>
                <a:t>HT845GZ45737</a:t>
              </a:r>
              <a:r>
                <a:rPr lang="en-US" sz="2000" b="0" dirty="0" smtClean="0"/>
                <a:t> )</a:t>
              </a:r>
            </a:p>
          </p:txBody>
        </p:sp>
        <p:sp>
          <p:nvSpPr>
            <p:cNvPr id="9" name="Isosceles Triangle 8"/>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10" name="Group 9"/>
          <p:cNvGrpSpPr/>
          <p:nvPr/>
        </p:nvGrpSpPr>
        <p:grpSpPr>
          <a:xfrm>
            <a:off x="363583" y="4601089"/>
            <a:ext cx="7924074" cy="1188720"/>
            <a:chOff x="1066803" y="1711184"/>
            <a:chExt cx="7038111" cy="914921"/>
          </a:xfrm>
        </p:grpSpPr>
        <p:sp>
          <p:nvSpPr>
            <p:cNvPr id="11" name="Rectangle 10"/>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Pull the file from the device to your computer’s file system. Enter the command </a:t>
              </a:r>
              <a:r>
                <a:rPr lang="en-US" sz="2000" dirty="0" err="1" smtClean="0"/>
                <a:t>adb</a:t>
              </a:r>
              <a:r>
                <a:rPr lang="en-US" sz="2000" dirty="0" smtClean="0"/>
                <a:t>-s </a:t>
              </a:r>
              <a:r>
                <a:rPr lang="en-US" sz="2000" dirty="0" err="1" smtClean="0"/>
                <a:t>HT845GZ45737</a:t>
              </a:r>
              <a:r>
                <a:rPr lang="en-US" sz="2000" dirty="0" smtClean="0"/>
                <a:t> pull data/app/theInstalled.apk c:/theInstalled.apk</a:t>
              </a:r>
            </a:p>
          </p:txBody>
        </p:sp>
        <p:sp>
          <p:nvSpPr>
            <p:cNvPr id="12" name="Isosceles Triangle 11"/>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46120" y="885825"/>
            <a:ext cx="26517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Emulator</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Environment Emulator</a:t>
            </a:r>
            <a:endParaRPr lang="en-US" dirty="0" smtClean="0">
              <a:solidFill>
                <a:srgbClr val="3B4A1E"/>
              </a:solidFill>
              <a:ea typeface="SimSun" pitchFamily="2" charset="-122"/>
            </a:endParaRPr>
          </a:p>
        </p:txBody>
      </p:sp>
      <p:sp>
        <p:nvSpPr>
          <p:cNvPr id="7" name="Rectangle 3"/>
          <p:cNvSpPr>
            <a:spLocks noChangeArrowheads="1"/>
          </p:cNvSpPr>
          <p:nvPr/>
        </p:nvSpPr>
        <p:spPr bwMode="gray">
          <a:xfrm>
            <a:off x="411480" y="1455598"/>
            <a:ext cx="832104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dirty="0" err="1" smtClean="0"/>
              <a:t>Note2</a:t>
            </a:r>
            <a:r>
              <a:rPr lang="en-US" sz="2000" dirty="0" smtClean="0"/>
              <a:t> – </a:t>
            </a:r>
            <a:r>
              <a:rPr lang="en-US" sz="2000" b="0" dirty="0" smtClean="0"/>
              <a:t>Moving an app from (Rooted) Hardware to Emulator</a:t>
            </a:r>
          </a:p>
        </p:txBody>
      </p:sp>
      <p:sp>
        <p:nvSpPr>
          <p:cNvPr id="14" name="Rectangle 3"/>
          <p:cNvSpPr>
            <a:spLocks noChangeArrowheads="1"/>
          </p:cNvSpPr>
          <p:nvPr/>
        </p:nvSpPr>
        <p:spPr bwMode="gray">
          <a:xfrm>
            <a:off x="365760" y="2166800"/>
            <a:ext cx="8412480" cy="82296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If you want to transfer an app installed in your developer’s phone to the emulator, follow the next steps:</a:t>
            </a:r>
          </a:p>
        </p:txBody>
      </p:sp>
      <p:grpSp>
        <p:nvGrpSpPr>
          <p:cNvPr id="2" name="Group 5"/>
          <p:cNvGrpSpPr/>
          <p:nvPr/>
        </p:nvGrpSpPr>
        <p:grpSpPr>
          <a:xfrm>
            <a:off x="363583" y="3135146"/>
            <a:ext cx="7924074" cy="640080"/>
            <a:chOff x="1066803" y="1711184"/>
            <a:chExt cx="7038111" cy="914921"/>
          </a:xfrm>
        </p:grpSpPr>
        <p:sp>
          <p:nvSpPr>
            <p:cNvPr id="8" name="Rectangle 7"/>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Disconnect your Android phone</a:t>
              </a:r>
            </a:p>
          </p:txBody>
        </p:sp>
        <p:sp>
          <p:nvSpPr>
            <p:cNvPr id="9" name="Isosceles Triangle 8"/>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4" name="Group 9"/>
          <p:cNvGrpSpPr/>
          <p:nvPr/>
        </p:nvGrpSpPr>
        <p:grpSpPr>
          <a:xfrm>
            <a:off x="363583" y="3911668"/>
            <a:ext cx="7924074" cy="640080"/>
            <a:chOff x="1066803" y="1711184"/>
            <a:chExt cx="7038111" cy="914921"/>
          </a:xfrm>
        </p:grpSpPr>
        <p:sp>
          <p:nvSpPr>
            <p:cNvPr id="11" name="Rectangle 10"/>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Run an instance of the Emulator</a:t>
              </a:r>
              <a:endParaRPr lang="en-US" sz="2000" dirty="0" smtClean="0"/>
            </a:p>
          </p:txBody>
        </p:sp>
        <p:sp>
          <p:nvSpPr>
            <p:cNvPr id="12" name="Isosceles Triangle 11"/>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15" name="Group 9"/>
          <p:cNvGrpSpPr/>
          <p:nvPr/>
        </p:nvGrpSpPr>
        <p:grpSpPr>
          <a:xfrm>
            <a:off x="363583" y="4688191"/>
            <a:ext cx="7924074" cy="822960"/>
            <a:chOff x="1066803" y="1711184"/>
            <a:chExt cx="7038111" cy="914921"/>
          </a:xfrm>
        </p:grpSpPr>
        <p:sp>
          <p:nvSpPr>
            <p:cNvPr id="16" name="Rectangle 15"/>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Now install the app on the emulator using the command </a:t>
              </a:r>
              <a:r>
                <a:rPr lang="en-US" sz="2000" b="0" dirty="0" err="1" smtClean="0"/>
                <a:t>adb</a:t>
              </a:r>
              <a:r>
                <a:rPr lang="en-US" sz="2000" b="0" dirty="0" smtClean="0"/>
                <a:t>-s emulator-5554 install </a:t>
              </a:r>
              <a:r>
                <a:rPr lang="en-US" sz="2000" dirty="0" smtClean="0"/>
                <a:t>c:\theInstalledApp.apk</a:t>
              </a:r>
            </a:p>
          </p:txBody>
        </p:sp>
        <p:sp>
          <p:nvSpPr>
            <p:cNvPr id="17" name="Isosceles Triangle 16"/>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
        <p:nvSpPr>
          <p:cNvPr id="18" name="Rectangle 3"/>
          <p:cNvSpPr>
            <a:spLocks noChangeArrowheads="1"/>
          </p:cNvSpPr>
          <p:nvPr/>
        </p:nvSpPr>
        <p:spPr bwMode="gray">
          <a:xfrm>
            <a:off x="363583" y="5599428"/>
            <a:ext cx="7953103" cy="82296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You should see a message indicating the size of the installed package, and Success.</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46120" y="885825"/>
            <a:ext cx="26517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Emulator</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Environment Emulator</a:t>
            </a:r>
            <a:endParaRPr lang="en-US" dirty="0" smtClean="0">
              <a:solidFill>
                <a:srgbClr val="3B4A1E"/>
              </a:solidFill>
              <a:ea typeface="SimSun" pitchFamily="2" charset="-122"/>
            </a:endParaRPr>
          </a:p>
        </p:txBody>
      </p:sp>
      <p:sp>
        <p:nvSpPr>
          <p:cNvPr id="15" name="Rectangle 3"/>
          <p:cNvSpPr>
            <a:spLocks noChangeArrowheads="1"/>
          </p:cNvSpPr>
          <p:nvPr/>
        </p:nvSpPr>
        <p:spPr bwMode="gray">
          <a:xfrm>
            <a:off x="2240280" y="1455598"/>
            <a:ext cx="466344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Android – Login into the OS shell</a:t>
            </a:r>
          </a:p>
        </p:txBody>
      </p:sp>
      <p:sp>
        <p:nvSpPr>
          <p:cNvPr id="16" name="Rectangle 3"/>
          <p:cNvSpPr>
            <a:spLocks noChangeArrowheads="1"/>
          </p:cNvSpPr>
          <p:nvPr/>
        </p:nvSpPr>
        <p:spPr bwMode="gray">
          <a:xfrm>
            <a:off x="365760" y="2224856"/>
            <a:ext cx="8412480" cy="82296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Android accepts a number of Linux shell commands including the useful set below:</a:t>
            </a:r>
          </a:p>
        </p:txBody>
      </p:sp>
      <p:sp>
        <p:nvSpPr>
          <p:cNvPr id="17" name="TextBox 16"/>
          <p:cNvSpPr txBox="1"/>
          <p:nvPr/>
        </p:nvSpPr>
        <p:spPr>
          <a:xfrm>
            <a:off x="365760" y="3133008"/>
            <a:ext cx="8412480" cy="2696123"/>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ls</a:t>
            </a:r>
            <a:r>
              <a:rPr lang="en-US" sz="1800" b="0" dirty="0" smtClean="0">
                <a:solidFill>
                  <a:prstClr val="black"/>
                </a:solidFill>
                <a:latin typeface="Courier New" pitchFamily="49" charset="0"/>
                <a:cs typeface="Courier New" pitchFamily="49" charset="0"/>
              </a:rPr>
              <a:t>................. show directory (alphabetical order)</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mkdir</a:t>
            </a:r>
            <a:r>
              <a:rPr lang="en-US" sz="1800" b="0" dirty="0" smtClean="0">
                <a:solidFill>
                  <a:prstClr val="black"/>
                </a:solidFill>
                <a:latin typeface="Courier New" pitchFamily="49" charset="0"/>
                <a:cs typeface="Courier New" pitchFamily="49" charset="0"/>
              </a:rPr>
              <a:t>.............. make a directory</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rmdir</a:t>
            </a:r>
            <a:r>
              <a:rPr lang="en-US" sz="1800" b="0" dirty="0" smtClean="0">
                <a:solidFill>
                  <a:prstClr val="black"/>
                </a:solidFill>
                <a:latin typeface="Courier New" pitchFamily="49" charset="0"/>
                <a:cs typeface="Courier New" pitchFamily="49" charset="0"/>
              </a:rPr>
              <a:t>.............. remove directory</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rm</a:t>
            </a:r>
            <a:r>
              <a:rPr lang="en-US" sz="1800" b="0" dirty="0" smtClean="0">
                <a:solidFill>
                  <a:prstClr val="black"/>
                </a:solidFill>
                <a:latin typeface="Courier New" pitchFamily="49" charset="0"/>
                <a:cs typeface="Courier New" pitchFamily="49" charset="0"/>
              </a:rPr>
              <a:t>-r .............. to delete folders with files</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rm................. remove files</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mv</a:t>
            </a:r>
            <a:r>
              <a:rPr lang="en-US" sz="1800" b="0" dirty="0" smtClean="0">
                <a:solidFill>
                  <a:prstClr val="black"/>
                </a:solidFill>
                <a:latin typeface="Courier New" pitchFamily="49" charset="0"/>
                <a:cs typeface="Courier New" pitchFamily="49" charset="0"/>
              </a:rPr>
              <a:t>................. moving and renaming files</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cat ................ displaying short files</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cd</a:t>
            </a:r>
            <a:r>
              <a:rPr lang="en-US" sz="1800" b="0" dirty="0" smtClean="0">
                <a:solidFill>
                  <a:prstClr val="black"/>
                </a:solidFill>
                <a:latin typeface="Courier New" pitchFamily="49" charset="0"/>
                <a:cs typeface="Courier New" pitchFamily="49" charset="0"/>
              </a:rPr>
              <a:t>................. change current directory</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46120" y="885825"/>
            <a:ext cx="26517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Emulator</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Environment Emulator</a:t>
            </a:r>
            <a:endParaRPr lang="en-US" dirty="0" smtClean="0">
              <a:solidFill>
                <a:srgbClr val="3B4A1E"/>
              </a:solidFill>
              <a:ea typeface="SimSun" pitchFamily="2" charset="-122"/>
            </a:endParaRPr>
          </a:p>
        </p:txBody>
      </p:sp>
      <p:grpSp>
        <p:nvGrpSpPr>
          <p:cNvPr id="2" name="Group 5"/>
          <p:cNvGrpSpPr/>
          <p:nvPr/>
        </p:nvGrpSpPr>
        <p:grpSpPr>
          <a:xfrm>
            <a:off x="457857" y="3739896"/>
            <a:ext cx="8229600" cy="1188720"/>
            <a:chOff x="1066803" y="1711184"/>
            <a:chExt cx="7038111" cy="914921"/>
          </a:xfrm>
        </p:grpSpPr>
        <p:sp>
          <p:nvSpPr>
            <p:cNvPr id="7" name="Rectangle 6"/>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latin typeface="+mj-lt"/>
                  <a:cs typeface="Courier New" pitchFamily="49" charset="0"/>
                </a:rPr>
                <a:t>It provides a variety of navigation and control keys, which you can "press" using your mouse or keyboard to generate events for your application.</a:t>
              </a:r>
            </a:p>
          </p:txBody>
        </p:sp>
        <p:sp>
          <p:nvSpPr>
            <p:cNvPr id="10" name="Isosceles Triangle 9"/>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4" name="Group 10"/>
          <p:cNvGrpSpPr/>
          <p:nvPr/>
        </p:nvGrpSpPr>
        <p:grpSpPr>
          <a:xfrm>
            <a:off x="457857" y="5138928"/>
            <a:ext cx="8229600" cy="1188720"/>
            <a:chOff x="1066803" y="1711184"/>
            <a:chExt cx="7038111" cy="914921"/>
          </a:xfrm>
        </p:grpSpPr>
        <p:sp>
          <p:nvSpPr>
            <p:cNvPr id="12" name="Rectangle 11"/>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latin typeface="+mj-lt"/>
                  <a:cs typeface="Courier New" pitchFamily="49" charset="0"/>
                </a:rPr>
                <a:t>It also provides a screen in which your application is displayed, together with any other Android applications running.</a:t>
              </a:r>
            </a:p>
          </p:txBody>
        </p:sp>
        <p:sp>
          <p:nvSpPr>
            <p:cNvPr id="14" name="Isosceles Triangle 13"/>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pic>
        <p:nvPicPr>
          <p:cNvPr id="52226" name="Picture 2"/>
          <p:cNvPicPr>
            <a:picLocks noChangeAspect="1" noChangeArrowheads="1"/>
          </p:cNvPicPr>
          <p:nvPr/>
        </p:nvPicPr>
        <p:blipFill>
          <a:blip r:embed="rId2"/>
          <a:srcRect/>
          <a:stretch>
            <a:fillRect/>
          </a:stretch>
        </p:blipFill>
        <p:spPr bwMode="auto">
          <a:xfrm>
            <a:off x="3011714" y="1420747"/>
            <a:ext cx="3120572" cy="2239607"/>
          </a:xfrm>
          <a:prstGeom prst="rect">
            <a:avLst/>
          </a:prstGeom>
          <a:noFill/>
          <a:ln w="9525">
            <a:solidFill>
              <a:schemeClr val="bg1">
                <a:lumMod val="85000"/>
              </a:schemeClr>
            </a:solidFill>
            <a:miter lim="800000"/>
            <a:headEnd/>
            <a:tailEnd/>
          </a:ln>
          <a:effec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46120" y="885825"/>
            <a:ext cx="26517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Emulator</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Environment Emulator</a:t>
            </a:r>
            <a:endParaRPr lang="en-US" dirty="0" smtClean="0">
              <a:solidFill>
                <a:srgbClr val="3B4A1E"/>
              </a:solidFill>
              <a:ea typeface="SimSun" pitchFamily="2" charset="-122"/>
            </a:endParaRPr>
          </a:p>
        </p:txBody>
      </p:sp>
      <p:sp>
        <p:nvSpPr>
          <p:cNvPr id="15" name="Rectangle 3"/>
          <p:cNvSpPr>
            <a:spLocks noChangeArrowheads="1"/>
          </p:cNvSpPr>
          <p:nvPr/>
        </p:nvSpPr>
        <p:spPr bwMode="gray">
          <a:xfrm>
            <a:off x="2240280" y="1455598"/>
            <a:ext cx="466344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Android – Login into the OS shell</a:t>
            </a:r>
          </a:p>
        </p:txBody>
      </p:sp>
      <p:sp>
        <p:nvSpPr>
          <p:cNvPr id="16" name="Rectangle 3"/>
          <p:cNvSpPr>
            <a:spLocks noChangeArrowheads="1"/>
          </p:cNvSpPr>
          <p:nvPr/>
        </p:nvSpPr>
        <p:spPr bwMode="gray">
          <a:xfrm>
            <a:off x="365760" y="2224856"/>
            <a:ext cx="8412480" cy="82296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Android accepts a number of Linux shell commands including the useful set below:</a:t>
            </a:r>
          </a:p>
        </p:txBody>
      </p:sp>
      <p:sp>
        <p:nvSpPr>
          <p:cNvPr id="17" name="TextBox 16"/>
          <p:cNvSpPr txBox="1"/>
          <p:nvPr/>
        </p:nvSpPr>
        <p:spPr>
          <a:xfrm>
            <a:off x="365760" y="3133008"/>
            <a:ext cx="8412480" cy="1698927"/>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pwd</a:t>
            </a:r>
            <a:r>
              <a:rPr lang="en-US" sz="1800" b="0" dirty="0" smtClean="0">
                <a:solidFill>
                  <a:prstClr val="black"/>
                </a:solidFill>
                <a:latin typeface="Courier New" pitchFamily="49" charset="0"/>
                <a:cs typeface="Courier New" pitchFamily="49" charset="0"/>
              </a:rPr>
              <a:t>................ find out what directory you are in</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df</a:t>
            </a:r>
            <a:r>
              <a:rPr lang="en-US" sz="1800" b="0" dirty="0" smtClean="0">
                <a:solidFill>
                  <a:prstClr val="black"/>
                </a:solidFill>
                <a:latin typeface="Courier New" pitchFamily="49" charset="0"/>
                <a:cs typeface="Courier New" pitchFamily="49" charset="0"/>
              </a:rPr>
              <a:t>................. shows available disk space</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chmod</a:t>
            </a:r>
            <a:r>
              <a:rPr lang="en-US" sz="1800" b="0" dirty="0" smtClean="0">
                <a:solidFill>
                  <a:prstClr val="black"/>
                </a:solidFill>
                <a:latin typeface="Courier New" pitchFamily="49" charset="0"/>
                <a:cs typeface="Courier New" pitchFamily="49" charset="0"/>
              </a:rPr>
              <a:t>.............. changes permissions on a file</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date ............... display date</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exit ............... terminate session</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46120" y="885825"/>
            <a:ext cx="26517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Emulator</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Environment Emulator</a:t>
            </a:r>
            <a:endParaRPr lang="en-US" dirty="0" smtClean="0">
              <a:solidFill>
                <a:srgbClr val="3B4A1E"/>
              </a:solidFill>
              <a:ea typeface="SimSun" pitchFamily="2" charset="-122"/>
            </a:endParaRPr>
          </a:p>
        </p:txBody>
      </p:sp>
      <p:sp>
        <p:nvSpPr>
          <p:cNvPr id="15" name="Rectangle 3"/>
          <p:cNvSpPr>
            <a:spLocks noChangeArrowheads="1"/>
          </p:cNvSpPr>
          <p:nvPr/>
        </p:nvSpPr>
        <p:spPr bwMode="gray">
          <a:xfrm>
            <a:off x="2240280" y="1455598"/>
            <a:ext cx="466344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Android – Login into the OS shell</a:t>
            </a:r>
          </a:p>
        </p:txBody>
      </p:sp>
      <p:sp>
        <p:nvSpPr>
          <p:cNvPr id="16" name="Rectangle 3"/>
          <p:cNvSpPr>
            <a:spLocks noChangeArrowheads="1"/>
          </p:cNvSpPr>
          <p:nvPr/>
        </p:nvSpPr>
        <p:spPr bwMode="gray">
          <a:xfrm>
            <a:off x="365760" y="2224856"/>
            <a:ext cx="8412480" cy="82296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There is no copy (cp) command in Android, but you could use the cat instead. For instance:</a:t>
            </a:r>
          </a:p>
        </p:txBody>
      </p:sp>
      <p:sp>
        <p:nvSpPr>
          <p:cNvPr id="17" name="TextBox 16"/>
          <p:cNvSpPr txBox="1"/>
          <p:nvPr/>
        </p:nvSpPr>
        <p:spPr>
          <a:xfrm>
            <a:off x="365760" y="3133008"/>
            <a:ext cx="8412480" cy="646331"/>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 cat data/app/theInstalledApp.apk &gt; cache/theInstalledApp.apk</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46120" y="885825"/>
            <a:ext cx="26517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Emulator</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Environment Emulator</a:t>
            </a:r>
            <a:endParaRPr lang="en-US" dirty="0" smtClean="0">
              <a:solidFill>
                <a:srgbClr val="3B4A1E"/>
              </a:solidFill>
              <a:ea typeface="SimSun" pitchFamily="2" charset="-122"/>
            </a:endParaRPr>
          </a:p>
        </p:txBody>
      </p:sp>
      <p:sp>
        <p:nvSpPr>
          <p:cNvPr id="15" name="Rectangle 3"/>
          <p:cNvSpPr>
            <a:spLocks noChangeArrowheads="1"/>
          </p:cNvSpPr>
          <p:nvPr/>
        </p:nvSpPr>
        <p:spPr bwMode="gray">
          <a:xfrm>
            <a:off x="777240" y="1455598"/>
            <a:ext cx="758952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Using the Emulator with “inserted” SD card from Eclipse</a:t>
            </a:r>
          </a:p>
        </p:txBody>
      </p:sp>
      <p:pic>
        <p:nvPicPr>
          <p:cNvPr id="65538" name="Picture 2"/>
          <p:cNvPicPr>
            <a:picLocks noChangeAspect="1" noChangeArrowheads="1"/>
          </p:cNvPicPr>
          <p:nvPr/>
        </p:nvPicPr>
        <p:blipFill>
          <a:blip r:embed="rId2"/>
          <a:srcRect/>
          <a:stretch>
            <a:fillRect/>
          </a:stretch>
        </p:blipFill>
        <p:spPr bwMode="auto">
          <a:xfrm>
            <a:off x="2039257" y="2307695"/>
            <a:ext cx="5065486" cy="3983794"/>
          </a:xfrm>
          <a:prstGeom prst="rect">
            <a:avLst/>
          </a:prstGeom>
          <a:noFill/>
          <a:ln w="9525">
            <a:solidFill>
              <a:schemeClr val="bg1">
                <a:lumMod val="85000"/>
              </a:schemeClr>
            </a:solidFill>
            <a:miter lim="800000"/>
            <a:headEnd/>
            <a:tailEnd/>
          </a:ln>
          <a:effec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46120" y="885825"/>
            <a:ext cx="26517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Emulator</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Environment Emulator</a:t>
            </a:r>
            <a:endParaRPr lang="en-US" dirty="0" smtClean="0">
              <a:solidFill>
                <a:srgbClr val="3B4A1E"/>
              </a:solidFill>
              <a:ea typeface="SimSun" pitchFamily="2" charset="-122"/>
            </a:endParaRPr>
          </a:p>
        </p:txBody>
      </p:sp>
      <p:sp>
        <p:nvSpPr>
          <p:cNvPr id="15" name="Rectangle 3"/>
          <p:cNvSpPr>
            <a:spLocks noChangeArrowheads="1"/>
          </p:cNvSpPr>
          <p:nvPr/>
        </p:nvSpPr>
        <p:spPr bwMode="gray">
          <a:xfrm>
            <a:off x="777240" y="1455598"/>
            <a:ext cx="758952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Using the Emulator with “inserted” SD card from Eclipse</a:t>
            </a:r>
          </a:p>
        </p:txBody>
      </p:sp>
      <p:pic>
        <p:nvPicPr>
          <p:cNvPr id="65538" name="Picture 2"/>
          <p:cNvPicPr>
            <a:picLocks noChangeAspect="1" noChangeArrowheads="1"/>
          </p:cNvPicPr>
          <p:nvPr/>
        </p:nvPicPr>
        <p:blipFill>
          <a:blip r:embed="rId2" cstate="print"/>
          <a:srcRect/>
          <a:stretch>
            <a:fillRect/>
          </a:stretch>
        </p:blipFill>
        <p:spPr bwMode="auto">
          <a:xfrm>
            <a:off x="6255657" y="3097024"/>
            <a:ext cx="2474686" cy="1946238"/>
          </a:xfrm>
          <a:prstGeom prst="rect">
            <a:avLst/>
          </a:prstGeom>
          <a:noFill/>
          <a:ln w="9525">
            <a:solidFill>
              <a:schemeClr val="bg1">
                <a:lumMod val="85000"/>
              </a:schemeClr>
            </a:solidFill>
            <a:miter lim="800000"/>
            <a:headEnd/>
            <a:tailEnd/>
          </a:ln>
          <a:effectLst/>
        </p:spPr>
      </p:pic>
      <p:sp>
        <p:nvSpPr>
          <p:cNvPr id="6" name="Rectangle 3"/>
          <p:cNvSpPr>
            <a:spLocks noChangeArrowheads="1"/>
          </p:cNvSpPr>
          <p:nvPr/>
        </p:nvSpPr>
        <p:spPr bwMode="gray">
          <a:xfrm>
            <a:off x="283754" y="2166803"/>
            <a:ext cx="7589520" cy="82296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From Eclipse’s menu create new launch configuration: </a:t>
            </a:r>
            <a:r>
              <a:rPr lang="en-US" sz="2000" dirty="0" smtClean="0"/>
              <a:t>Run&gt;Run Configurations &gt; New </a:t>
            </a:r>
            <a:r>
              <a:rPr lang="en-US" sz="2000" b="0" dirty="0" smtClean="0"/>
              <a:t>icon</a:t>
            </a:r>
          </a:p>
        </p:txBody>
      </p:sp>
      <p:grpSp>
        <p:nvGrpSpPr>
          <p:cNvPr id="8" name="Group 7"/>
          <p:cNvGrpSpPr/>
          <p:nvPr/>
        </p:nvGrpSpPr>
        <p:grpSpPr>
          <a:xfrm>
            <a:off x="363583" y="3077090"/>
            <a:ext cx="5577840" cy="640080"/>
            <a:chOff x="1066803" y="1711184"/>
            <a:chExt cx="7038111" cy="914921"/>
          </a:xfrm>
        </p:grpSpPr>
        <p:sp>
          <p:nvSpPr>
            <p:cNvPr id="9" name="Rectangle 8"/>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On </a:t>
              </a:r>
              <a:r>
                <a:rPr lang="en-US" sz="2000" dirty="0" smtClean="0"/>
                <a:t>Target</a:t>
              </a:r>
              <a:r>
                <a:rPr lang="en-US" sz="2000" b="0" dirty="0" smtClean="0"/>
                <a:t> panel Select existing </a:t>
              </a:r>
              <a:r>
                <a:rPr lang="en-US" sz="2000" b="0" dirty="0" err="1" smtClean="0"/>
                <a:t>AVD</a:t>
              </a:r>
              <a:endParaRPr lang="en-US" sz="2000" b="0" dirty="0" smtClean="0"/>
            </a:p>
          </p:txBody>
        </p:sp>
        <p:sp>
          <p:nvSpPr>
            <p:cNvPr id="10" name="Isosceles Triangle 9"/>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11" name="Group 10"/>
          <p:cNvGrpSpPr/>
          <p:nvPr/>
        </p:nvGrpSpPr>
        <p:grpSpPr>
          <a:xfrm>
            <a:off x="363583" y="3802813"/>
            <a:ext cx="5577840" cy="640080"/>
            <a:chOff x="1066803" y="1711184"/>
            <a:chExt cx="7038111" cy="914921"/>
          </a:xfrm>
        </p:grpSpPr>
        <p:sp>
          <p:nvSpPr>
            <p:cNvPr id="12" name="Rectangle 11"/>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Enter additional Command Line Options </a:t>
              </a:r>
            </a:p>
          </p:txBody>
        </p:sp>
        <p:sp>
          <p:nvSpPr>
            <p:cNvPr id="14" name="Isosceles Triangle 13"/>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16" name="Group 15"/>
          <p:cNvGrpSpPr/>
          <p:nvPr/>
        </p:nvGrpSpPr>
        <p:grpSpPr>
          <a:xfrm>
            <a:off x="363583" y="4514017"/>
            <a:ext cx="5577840" cy="640080"/>
            <a:chOff x="1066803" y="1711184"/>
            <a:chExt cx="7038111" cy="914921"/>
          </a:xfrm>
        </p:grpSpPr>
        <p:sp>
          <p:nvSpPr>
            <p:cNvPr id="17" name="Rectangle 16"/>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Apply &gt; Run</a:t>
              </a:r>
            </a:p>
          </p:txBody>
        </p:sp>
        <p:sp>
          <p:nvSpPr>
            <p:cNvPr id="18" name="Isosceles Triangle 17"/>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
        <p:nvSpPr>
          <p:cNvPr id="19" name="Rectangle 3"/>
          <p:cNvSpPr>
            <a:spLocks noChangeArrowheads="1"/>
          </p:cNvSpPr>
          <p:nvPr/>
        </p:nvSpPr>
        <p:spPr bwMode="gray">
          <a:xfrm>
            <a:off x="363583" y="5200291"/>
            <a:ext cx="8490857" cy="118872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l">
              <a:lnSpc>
                <a:spcPts val="3000"/>
              </a:lnSpc>
            </a:pPr>
            <a:r>
              <a:rPr lang="en-US" sz="2000" b="0" dirty="0" smtClean="0"/>
              <a:t>Additional Emulator Command Line Options:-</a:t>
            </a:r>
            <a:r>
              <a:rPr lang="en-US" sz="1800" b="0" dirty="0" err="1" smtClean="0">
                <a:latin typeface="Courier New" pitchFamily="49" charset="0"/>
                <a:cs typeface="Courier New" pitchFamily="49" charset="0"/>
              </a:rPr>
              <a:t>sdcardc</a:t>
            </a:r>
            <a:r>
              <a:rPr lang="en-US" sz="1800" b="0" dirty="0" smtClean="0">
                <a:latin typeface="Courier New" pitchFamily="49" charset="0"/>
                <a:cs typeface="Courier New" pitchFamily="49" charset="0"/>
              </a:rPr>
              <a:t>:\</a:t>
            </a:r>
            <a:r>
              <a:rPr lang="en-US" sz="1800" b="0" dirty="0" err="1" smtClean="0">
                <a:latin typeface="Courier New" pitchFamily="49" charset="0"/>
                <a:cs typeface="Courier New" pitchFamily="49" charset="0"/>
              </a:rPr>
              <a:t>Android_Emulator_Data</a:t>
            </a:r>
            <a:r>
              <a:rPr lang="en-US" sz="1800" b="0" dirty="0" smtClean="0">
                <a:latin typeface="Courier New" pitchFamily="49" charset="0"/>
                <a:cs typeface="Courier New" pitchFamily="49" charset="0"/>
              </a:rPr>
              <a:t>\mysdcard.img</a:t>
            </a:r>
          </a:p>
          <a:p>
            <a:pPr algn="just">
              <a:lnSpc>
                <a:spcPts val="3000"/>
              </a:lnSpc>
            </a:pPr>
            <a:r>
              <a:rPr lang="en-US" sz="1800" b="0" dirty="0" err="1" smtClean="0">
                <a:latin typeface="Courier New" pitchFamily="49" charset="0"/>
                <a:cs typeface="Courier New" pitchFamily="49" charset="0"/>
              </a:rPr>
              <a:t>datadirc</a:t>
            </a:r>
            <a:r>
              <a:rPr lang="en-US" sz="1800" b="0" dirty="0" smtClean="0">
                <a:latin typeface="Courier New" pitchFamily="49" charset="0"/>
                <a:cs typeface="Courier New" pitchFamily="49" charset="0"/>
              </a:rPr>
              <a:t>:\</a:t>
            </a:r>
            <a:r>
              <a:rPr lang="en-US" sz="1800" b="0" dirty="0" err="1" smtClean="0">
                <a:latin typeface="Courier New" pitchFamily="49" charset="0"/>
                <a:cs typeface="Courier New" pitchFamily="49" charset="0"/>
              </a:rPr>
              <a:t>Android_Emulator_Data</a:t>
            </a:r>
            <a:endParaRPr lang="en-US" sz="2000" b="0" dirty="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46120" y="885825"/>
            <a:ext cx="26517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Emulator</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Environment Emulator</a:t>
            </a:r>
            <a:endParaRPr lang="en-US" dirty="0" smtClean="0">
              <a:solidFill>
                <a:srgbClr val="3B4A1E"/>
              </a:solidFill>
              <a:ea typeface="SimSun" pitchFamily="2" charset="-122"/>
            </a:endParaRPr>
          </a:p>
        </p:txBody>
      </p:sp>
      <p:sp>
        <p:nvSpPr>
          <p:cNvPr id="15" name="Rectangle 3"/>
          <p:cNvSpPr>
            <a:spLocks noChangeArrowheads="1"/>
          </p:cNvSpPr>
          <p:nvPr/>
        </p:nvSpPr>
        <p:spPr bwMode="gray">
          <a:xfrm>
            <a:off x="1828800" y="1455598"/>
            <a:ext cx="548640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Sending Text Messages to the Emulator</a:t>
            </a:r>
          </a:p>
        </p:txBody>
      </p:sp>
      <p:grpSp>
        <p:nvGrpSpPr>
          <p:cNvPr id="2" name="Group 19"/>
          <p:cNvGrpSpPr/>
          <p:nvPr/>
        </p:nvGrpSpPr>
        <p:grpSpPr>
          <a:xfrm>
            <a:off x="363583" y="2786810"/>
            <a:ext cx="8412480" cy="822960"/>
            <a:chOff x="1066803" y="1711184"/>
            <a:chExt cx="7038111" cy="914921"/>
          </a:xfrm>
        </p:grpSpPr>
        <p:sp>
          <p:nvSpPr>
            <p:cNvPr id="21" name="Rectangle 20"/>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Start the emulator</a:t>
              </a:r>
            </a:p>
          </p:txBody>
        </p:sp>
        <p:sp>
          <p:nvSpPr>
            <p:cNvPr id="22" name="Isosceles Triangle 21"/>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12" name="Group 11"/>
          <p:cNvGrpSpPr/>
          <p:nvPr/>
        </p:nvGrpSpPr>
        <p:grpSpPr>
          <a:xfrm>
            <a:off x="363583" y="4107620"/>
            <a:ext cx="8412480" cy="1654374"/>
            <a:chOff x="450669" y="4107620"/>
            <a:chExt cx="8412480" cy="1654374"/>
          </a:xfrm>
        </p:grpSpPr>
        <p:grpSp>
          <p:nvGrpSpPr>
            <p:cNvPr id="4" name="Group 22"/>
            <p:cNvGrpSpPr/>
            <p:nvPr/>
          </p:nvGrpSpPr>
          <p:grpSpPr>
            <a:xfrm>
              <a:off x="450669" y="4107620"/>
              <a:ext cx="8412480" cy="822960"/>
              <a:chOff x="1066803" y="1711184"/>
              <a:chExt cx="7038111" cy="914921"/>
            </a:xfrm>
          </p:grpSpPr>
          <p:sp>
            <p:nvSpPr>
              <p:cNvPr id="24" name="Rectangle 23"/>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Open a new shell and type:</a:t>
                </a:r>
              </a:p>
            </p:txBody>
          </p:sp>
          <p:sp>
            <p:nvSpPr>
              <p:cNvPr id="25" name="Isosceles Triangle 24"/>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
          <p:nvSpPr>
            <p:cNvPr id="11" name="Rectangle 3"/>
            <p:cNvSpPr>
              <a:spLocks noChangeArrowheads="1"/>
            </p:cNvSpPr>
            <p:nvPr/>
          </p:nvSpPr>
          <p:spPr bwMode="gray">
            <a:xfrm>
              <a:off x="450669" y="4939034"/>
              <a:ext cx="8412480" cy="82296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l">
                <a:lnSpc>
                  <a:spcPts val="3000"/>
                </a:lnSpc>
              </a:pPr>
              <a:r>
                <a:rPr lang="en-US" sz="1800" b="0" dirty="0" smtClean="0">
                  <a:latin typeface="Courier New" pitchFamily="49" charset="0"/>
                  <a:cs typeface="Courier New" pitchFamily="49" charset="0"/>
                </a:rPr>
                <a:t>c:&gt; </a:t>
              </a:r>
              <a:r>
                <a:rPr lang="en-US" sz="1800" b="0" dirty="0" err="1" smtClean="0">
                  <a:latin typeface="Courier New" pitchFamily="49" charset="0"/>
                  <a:cs typeface="Courier New" pitchFamily="49" charset="0"/>
                </a:rPr>
                <a:t>adb</a:t>
              </a:r>
              <a:r>
                <a:rPr lang="en-US" sz="1800" b="0" dirty="0" smtClean="0">
                  <a:latin typeface="Courier New" pitchFamily="49" charset="0"/>
                  <a:cs typeface="Courier New" pitchFamily="49" charset="0"/>
                </a:rPr>
                <a:t> devices </a:t>
              </a:r>
            </a:p>
            <a:p>
              <a:pPr algn="l">
                <a:lnSpc>
                  <a:spcPts val="3000"/>
                </a:lnSpc>
              </a:pPr>
              <a:r>
                <a:rPr lang="en-US" sz="2000" b="0" dirty="0" smtClean="0">
                  <a:latin typeface="Calibri" pitchFamily="34" charset="0"/>
                  <a:cs typeface="Courier New" pitchFamily="49" charset="0"/>
                </a:rPr>
                <a:t>so you know the emulator’s numeric port id (usually 5554, 5556, and so on)</a:t>
              </a:r>
              <a:endParaRPr lang="en-US" sz="1800" b="0" dirty="0" smtClean="0">
                <a:latin typeface="Calibri" pitchFamily="34" charset="0"/>
                <a:cs typeface="Courier New" pitchFamily="49" charset="0"/>
              </a:endParaRPr>
            </a:p>
          </p:txBody>
        </p:sp>
      </p:gr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46120" y="885825"/>
            <a:ext cx="26517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Emulator</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Environment Emulator</a:t>
            </a:r>
            <a:endParaRPr lang="en-US" dirty="0" smtClean="0">
              <a:solidFill>
                <a:srgbClr val="3B4A1E"/>
              </a:solidFill>
              <a:ea typeface="SimSun" pitchFamily="2" charset="-122"/>
            </a:endParaRPr>
          </a:p>
        </p:txBody>
      </p:sp>
      <p:sp>
        <p:nvSpPr>
          <p:cNvPr id="15" name="Rectangle 3"/>
          <p:cNvSpPr>
            <a:spLocks noChangeArrowheads="1"/>
          </p:cNvSpPr>
          <p:nvPr/>
        </p:nvSpPr>
        <p:spPr bwMode="gray">
          <a:xfrm>
            <a:off x="1828800" y="1455598"/>
            <a:ext cx="548640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Sending Text Messages to the Emulator</a:t>
            </a:r>
          </a:p>
        </p:txBody>
      </p:sp>
      <p:grpSp>
        <p:nvGrpSpPr>
          <p:cNvPr id="17" name="Group 16"/>
          <p:cNvGrpSpPr/>
          <p:nvPr/>
        </p:nvGrpSpPr>
        <p:grpSpPr>
          <a:xfrm>
            <a:off x="363583" y="4107620"/>
            <a:ext cx="8412480" cy="1834344"/>
            <a:chOff x="363583" y="4572068"/>
            <a:chExt cx="8412480" cy="1834344"/>
          </a:xfrm>
        </p:grpSpPr>
        <p:grpSp>
          <p:nvGrpSpPr>
            <p:cNvPr id="5" name="Group 22"/>
            <p:cNvGrpSpPr/>
            <p:nvPr/>
          </p:nvGrpSpPr>
          <p:grpSpPr>
            <a:xfrm>
              <a:off x="363583" y="4572068"/>
              <a:ext cx="8412480" cy="1188720"/>
              <a:chOff x="1066803" y="1711184"/>
              <a:chExt cx="7038111" cy="914921"/>
            </a:xfrm>
          </p:grpSpPr>
          <p:sp>
            <p:nvSpPr>
              <p:cNvPr id="24" name="Rectangle 23"/>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After receiving the telnet prompt you can send a text message with the command (no quotes needed for the message)</a:t>
                </a:r>
              </a:p>
            </p:txBody>
          </p:sp>
          <p:sp>
            <p:nvSpPr>
              <p:cNvPr id="25" name="Isosceles Triangle 24"/>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
          <p:nvSpPr>
            <p:cNvPr id="11" name="Rectangle 3"/>
            <p:cNvSpPr>
              <a:spLocks noChangeArrowheads="1"/>
            </p:cNvSpPr>
            <p:nvPr/>
          </p:nvSpPr>
          <p:spPr bwMode="gray">
            <a:xfrm>
              <a:off x="363583" y="5766332"/>
              <a:ext cx="841248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l">
                <a:lnSpc>
                  <a:spcPts val="3000"/>
                </a:lnSpc>
              </a:pPr>
              <a:r>
                <a:rPr lang="en-US" sz="1800" b="0" dirty="0" err="1" smtClean="0">
                  <a:latin typeface="Courier New" pitchFamily="49" charset="0"/>
                  <a:cs typeface="Courier New" pitchFamily="49" charset="0"/>
                </a:rPr>
                <a:t>sms</a:t>
              </a:r>
              <a:r>
                <a:rPr lang="en-US" sz="1800" b="0" dirty="0" smtClean="0">
                  <a:latin typeface="Courier New" pitchFamily="49" charset="0"/>
                  <a:cs typeface="Courier New" pitchFamily="49" charset="0"/>
                </a:rPr>
                <a:t> send &lt;Sender’s phone number&gt; &lt;text message&gt;</a:t>
              </a:r>
            </a:p>
          </p:txBody>
        </p:sp>
      </p:grpSp>
      <p:grpSp>
        <p:nvGrpSpPr>
          <p:cNvPr id="18" name="Group 17"/>
          <p:cNvGrpSpPr/>
          <p:nvPr/>
        </p:nvGrpSpPr>
        <p:grpSpPr>
          <a:xfrm>
            <a:off x="363583" y="2307848"/>
            <a:ext cx="8412480" cy="1486008"/>
            <a:chOff x="363583" y="2786810"/>
            <a:chExt cx="8412480" cy="1486008"/>
          </a:xfrm>
        </p:grpSpPr>
        <p:grpSp>
          <p:nvGrpSpPr>
            <p:cNvPr id="2" name="Group 19"/>
            <p:cNvGrpSpPr/>
            <p:nvPr/>
          </p:nvGrpSpPr>
          <p:grpSpPr>
            <a:xfrm>
              <a:off x="363583" y="2786810"/>
              <a:ext cx="8412480" cy="822960"/>
              <a:chOff x="1066803" y="1711184"/>
              <a:chExt cx="7038111" cy="914921"/>
            </a:xfrm>
          </p:grpSpPr>
          <p:sp>
            <p:nvSpPr>
              <p:cNvPr id="21" name="Rectangle 20"/>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Connect to the console using telnet command like:</a:t>
                </a:r>
              </a:p>
            </p:txBody>
          </p:sp>
          <p:sp>
            <p:nvSpPr>
              <p:cNvPr id="22" name="Isosceles Triangle 21"/>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
          <p:nvSpPr>
            <p:cNvPr id="16" name="Rectangle 3"/>
            <p:cNvSpPr>
              <a:spLocks noChangeArrowheads="1"/>
            </p:cNvSpPr>
            <p:nvPr/>
          </p:nvSpPr>
          <p:spPr bwMode="gray">
            <a:xfrm>
              <a:off x="363583" y="3632738"/>
              <a:ext cx="841248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l">
                <a:lnSpc>
                  <a:spcPts val="3000"/>
                </a:lnSpc>
              </a:pPr>
              <a:r>
                <a:rPr lang="en-US" sz="1800" b="0" dirty="0" smtClean="0">
                  <a:latin typeface="Courier New" pitchFamily="49" charset="0"/>
                  <a:cs typeface="Courier New" pitchFamily="49" charset="0"/>
                </a:rPr>
                <a:t>c:&gt; telnet </a:t>
              </a:r>
              <a:r>
                <a:rPr lang="en-US" sz="1800" b="0" dirty="0" err="1" smtClean="0">
                  <a:latin typeface="Courier New" pitchFamily="49" charset="0"/>
                  <a:cs typeface="Courier New" pitchFamily="49" charset="0"/>
                </a:rPr>
                <a:t>localhost</a:t>
              </a:r>
              <a:r>
                <a:rPr lang="en-US" sz="1800" b="0" dirty="0" smtClean="0">
                  <a:latin typeface="Courier New" pitchFamily="49" charset="0"/>
                  <a:cs typeface="Courier New" pitchFamily="49" charset="0"/>
                </a:rPr>
                <a:t> 5554 </a:t>
              </a:r>
            </a:p>
          </p:txBody>
        </p:sp>
      </p:gr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46120" y="885825"/>
            <a:ext cx="26517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Emulator</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Environment Emulator</a:t>
            </a:r>
            <a:endParaRPr lang="en-US" dirty="0" smtClean="0">
              <a:solidFill>
                <a:srgbClr val="3B4A1E"/>
              </a:solidFill>
              <a:ea typeface="SimSun" pitchFamily="2" charset="-122"/>
            </a:endParaRPr>
          </a:p>
        </p:txBody>
      </p:sp>
      <p:sp>
        <p:nvSpPr>
          <p:cNvPr id="15" name="Rectangle 3"/>
          <p:cNvSpPr>
            <a:spLocks noChangeArrowheads="1"/>
          </p:cNvSpPr>
          <p:nvPr/>
        </p:nvSpPr>
        <p:spPr bwMode="gray">
          <a:xfrm>
            <a:off x="1143000" y="1455598"/>
            <a:ext cx="685800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dirty="0" smtClean="0"/>
              <a:t>Example: </a:t>
            </a:r>
            <a:r>
              <a:rPr lang="en-US" sz="2000" b="0" dirty="0" smtClean="0"/>
              <a:t>Sending Text Messages to the Emulator</a:t>
            </a:r>
          </a:p>
        </p:txBody>
      </p:sp>
      <p:pic>
        <p:nvPicPr>
          <p:cNvPr id="66562" name="Picture 2"/>
          <p:cNvPicPr>
            <a:picLocks noChangeAspect="1" noChangeArrowheads="1"/>
          </p:cNvPicPr>
          <p:nvPr/>
        </p:nvPicPr>
        <p:blipFill>
          <a:blip r:embed="rId2"/>
          <a:srcRect/>
          <a:stretch>
            <a:fillRect/>
          </a:stretch>
        </p:blipFill>
        <p:spPr bwMode="auto">
          <a:xfrm>
            <a:off x="5101771" y="2191656"/>
            <a:ext cx="1589315" cy="2383973"/>
          </a:xfrm>
          <a:prstGeom prst="rect">
            <a:avLst/>
          </a:prstGeom>
          <a:noFill/>
          <a:ln w="9525">
            <a:solidFill>
              <a:schemeClr val="bg1">
                <a:lumMod val="85000"/>
              </a:schemeClr>
            </a:solidFill>
            <a:miter lim="800000"/>
            <a:headEnd/>
            <a:tailEnd/>
          </a:ln>
          <a:effectLst/>
        </p:spPr>
      </p:pic>
      <p:pic>
        <p:nvPicPr>
          <p:cNvPr id="66563" name="Picture 3"/>
          <p:cNvPicPr>
            <a:picLocks noChangeAspect="1" noChangeArrowheads="1"/>
          </p:cNvPicPr>
          <p:nvPr/>
        </p:nvPicPr>
        <p:blipFill>
          <a:blip r:embed="rId3"/>
          <a:srcRect/>
          <a:stretch>
            <a:fillRect/>
          </a:stretch>
        </p:blipFill>
        <p:spPr bwMode="auto">
          <a:xfrm>
            <a:off x="5924245" y="2685143"/>
            <a:ext cx="1591056" cy="2386584"/>
          </a:xfrm>
          <a:prstGeom prst="rect">
            <a:avLst/>
          </a:prstGeom>
          <a:noFill/>
          <a:ln w="9525">
            <a:solidFill>
              <a:schemeClr val="bg1">
                <a:lumMod val="85000"/>
              </a:schemeClr>
            </a:solidFill>
            <a:miter lim="800000"/>
            <a:headEnd/>
            <a:tailEnd/>
          </a:ln>
          <a:effectLst/>
        </p:spPr>
      </p:pic>
      <p:pic>
        <p:nvPicPr>
          <p:cNvPr id="66564" name="Picture 4"/>
          <p:cNvPicPr>
            <a:picLocks noChangeAspect="1" noChangeArrowheads="1"/>
          </p:cNvPicPr>
          <p:nvPr/>
        </p:nvPicPr>
        <p:blipFill>
          <a:blip r:embed="rId4"/>
          <a:srcRect/>
          <a:stretch>
            <a:fillRect/>
          </a:stretch>
        </p:blipFill>
        <p:spPr bwMode="auto">
          <a:xfrm>
            <a:off x="906690" y="3640818"/>
            <a:ext cx="3905250" cy="1085850"/>
          </a:xfrm>
          <a:prstGeom prst="rect">
            <a:avLst/>
          </a:prstGeom>
          <a:noFill/>
          <a:ln w="9525">
            <a:solidFill>
              <a:schemeClr val="bg1">
                <a:lumMod val="85000"/>
              </a:schemeClr>
            </a:solidFill>
            <a:miter lim="800000"/>
            <a:headEnd/>
            <a:tailEnd/>
          </a:ln>
          <a:effectLst/>
        </p:spPr>
      </p:pic>
      <p:pic>
        <p:nvPicPr>
          <p:cNvPr id="66565" name="Picture 5"/>
          <p:cNvPicPr>
            <a:picLocks noChangeAspect="1" noChangeArrowheads="1"/>
          </p:cNvPicPr>
          <p:nvPr/>
        </p:nvPicPr>
        <p:blipFill>
          <a:blip r:embed="rId5"/>
          <a:srcRect/>
          <a:stretch>
            <a:fillRect/>
          </a:stretch>
        </p:blipFill>
        <p:spPr bwMode="auto">
          <a:xfrm>
            <a:off x="906690" y="5154395"/>
            <a:ext cx="7162800" cy="1181100"/>
          </a:xfrm>
          <a:prstGeom prst="rect">
            <a:avLst/>
          </a:prstGeom>
          <a:noFill/>
          <a:ln w="9525">
            <a:solidFill>
              <a:schemeClr val="bg1">
                <a:lumMod val="85000"/>
              </a:schemeClr>
            </a:solidFill>
            <a:miter lim="800000"/>
            <a:headEnd/>
            <a:tailEnd/>
          </a:ln>
          <a:effectLst/>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46120" y="885825"/>
            <a:ext cx="26517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Emulator</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Environment Emulator</a:t>
            </a:r>
            <a:endParaRPr lang="en-US" dirty="0" smtClean="0">
              <a:solidFill>
                <a:srgbClr val="3B4A1E"/>
              </a:solidFill>
              <a:ea typeface="SimSun" pitchFamily="2" charset="-122"/>
            </a:endParaRPr>
          </a:p>
        </p:txBody>
      </p:sp>
      <p:sp>
        <p:nvSpPr>
          <p:cNvPr id="15" name="Rectangle 3"/>
          <p:cNvSpPr>
            <a:spLocks noChangeArrowheads="1"/>
          </p:cNvSpPr>
          <p:nvPr/>
        </p:nvSpPr>
        <p:spPr bwMode="gray">
          <a:xfrm>
            <a:off x="2103120" y="1455598"/>
            <a:ext cx="493776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Making a Voice Call to the Emulator</a:t>
            </a:r>
          </a:p>
        </p:txBody>
      </p:sp>
      <p:grpSp>
        <p:nvGrpSpPr>
          <p:cNvPr id="9" name="Group 19"/>
          <p:cNvGrpSpPr/>
          <p:nvPr/>
        </p:nvGrpSpPr>
        <p:grpSpPr>
          <a:xfrm>
            <a:off x="363583" y="2786810"/>
            <a:ext cx="8412480" cy="822960"/>
            <a:chOff x="1066803" y="1711184"/>
            <a:chExt cx="7038111" cy="914921"/>
          </a:xfrm>
        </p:grpSpPr>
        <p:sp>
          <p:nvSpPr>
            <p:cNvPr id="10" name="Rectangle 9"/>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Start the emulator</a:t>
              </a:r>
            </a:p>
          </p:txBody>
        </p:sp>
        <p:sp>
          <p:nvSpPr>
            <p:cNvPr id="11" name="Isosceles Triangle 10"/>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12" name="Group 11"/>
          <p:cNvGrpSpPr/>
          <p:nvPr/>
        </p:nvGrpSpPr>
        <p:grpSpPr>
          <a:xfrm>
            <a:off x="363583" y="4107620"/>
            <a:ext cx="8412480" cy="1654374"/>
            <a:chOff x="450669" y="4107620"/>
            <a:chExt cx="8412480" cy="1654374"/>
          </a:xfrm>
        </p:grpSpPr>
        <p:grpSp>
          <p:nvGrpSpPr>
            <p:cNvPr id="14" name="Group 22"/>
            <p:cNvGrpSpPr/>
            <p:nvPr/>
          </p:nvGrpSpPr>
          <p:grpSpPr>
            <a:xfrm>
              <a:off x="450669" y="4107620"/>
              <a:ext cx="8412480" cy="822960"/>
              <a:chOff x="1066803" y="1711184"/>
              <a:chExt cx="7038111" cy="914921"/>
            </a:xfrm>
          </p:grpSpPr>
          <p:sp>
            <p:nvSpPr>
              <p:cNvPr id="17" name="Rectangle 16"/>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Open a new shell and type:</a:t>
                </a:r>
              </a:p>
            </p:txBody>
          </p:sp>
          <p:sp>
            <p:nvSpPr>
              <p:cNvPr id="18" name="Isosceles Triangle 17"/>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
          <p:nvSpPr>
            <p:cNvPr id="16" name="Rectangle 3"/>
            <p:cNvSpPr>
              <a:spLocks noChangeArrowheads="1"/>
            </p:cNvSpPr>
            <p:nvPr/>
          </p:nvSpPr>
          <p:spPr bwMode="gray">
            <a:xfrm>
              <a:off x="450669" y="4939034"/>
              <a:ext cx="8412480" cy="82296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l">
                <a:lnSpc>
                  <a:spcPts val="3000"/>
                </a:lnSpc>
              </a:pPr>
              <a:r>
                <a:rPr lang="en-US" sz="1800" b="0" dirty="0" err="1" smtClean="0">
                  <a:latin typeface="Courier New" pitchFamily="49" charset="0"/>
                  <a:cs typeface="Courier New" pitchFamily="49" charset="0"/>
                </a:rPr>
                <a:t>adbdevices</a:t>
              </a:r>
              <a:endParaRPr lang="en-US" sz="1800" b="0" dirty="0" smtClean="0">
                <a:latin typeface="Courier New" pitchFamily="49" charset="0"/>
                <a:cs typeface="Courier New" pitchFamily="49" charset="0"/>
              </a:endParaRPr>
            </a:p>
            <a:p>
              <a:pPr algn="l">
                <a:lnSpc>
                  <a:spcPts val="3000"/>
                </a:lnSpc>
              </a:pPr>
              <a:r>
                <a:rPr lang="en-US" sz="2000" b="0" dirty="0" smtClean="0">
                  <a:latin typeface="Calibri" pitchFamily="34" charset="0"/>
                  <a:cs typeface="Courier New" pitchFamily="49" charset="0"/>
                </a:rPr>
                <a:t>to know the emulator’s numeric port id (usually 5554, 5556, and so on)</a:t>
              </a:r>
              <a:endParaRPr lang="en-US" sz="1800" b="0" dirty="0" smtClean="0">
                <a:latin typeface="Calibri" pitchFamily="34" charset="0"/>
                <a:cs typeface="Courier New" pitchFamily="49" charset="0"/>
              </a:endParaRPr>
            </a:p>
          </p:txBody>
        </p:sp>
      </p:gr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46120" y="885825"/>
            <a:ext cx="26517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Emulator</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Environment Emulator</a:t>
            </a:r>
            <a:endParaRPr lang="en-US" dirty="0" smtClean="0">
              <a:solidFill>
                <a:srgbClr val="3B4A1E"/>
              </a:solidFill>
              <a:ea typeface="SimSun" pitchFamily="2" charset="-122"/>
            </a:endParaRPr>
          </a:p>
        </p:txBody>
      </p:sp>
      <p:sp>
        <p:nvSpPr>
          <p:cNvPr id="15" name="Rectangle 3"/>
          <p:cNvSpPr>
            <a:spLocks noChangeArrowheads="1"/>
          </p:cNvSpPr>
          <p:nvPr/>
        </p:nvSpPr>
        <p:spPr bwMode="gray">
          <a:xfrm>
            <a:off x="2103120" y="1455598"/>
            <a:ext cx="493776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Making a Voice Call to the Emulator</a:t>
            </a:r>
          </a:p>
        </p:txBody>
      </p:sp>
      <p:grpSp>
        <p:nvGrpSpPr>
          <p:cNvPr id="19" name="Group 22"/>
          <p:cNvGrpSpPr/>
          <p:nvPr/>
        </p:nvGrpSpPr>
        <p:grpSpPr>
          <a:xfrm>
            <a:off x="363583" y="4107620"/>
            <a:ext cx="8412480" cy="822960"/>
            <a:chOff x="1066803" y="1711184"/>
            <a:chExt cx="7038111" cy="914921"/>
          </a:xfrm>
        </p:grpSpPr>
        <p:sp>
          <p:nvSpPr>
            <p:cNvPr id="21" name="Rectangle 20"/>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After receiving the telnet prompt you can place a call (voice) with the command</a:t>
              </a:r>
            </a:p>
          </p:txBody>
        </p:sp>
        <p:sp>
          <p:nvSpPr>
            <p:cNvPr id="22" name="Isosceles Triangle 21"/>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
        <p:nvSpPr>
          <p:cNvPr id="20" name="Rectangle 3"/>
          <p:cNvSpPr>
            <a:spLocks noChangeArrowheads="1"/>
          </p:cNvSpPr>
          <p:nvPr/>
        </p:nvSpPr>
        <p:spPr bwMode="gray">
          <a:xfrm>
            <a:off x="363583" y="4939034"/>
            <a:ext cx="841248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l">
              <a:lnSpc>
                <a:spcPts val="3000"/>
              </a:lnSpc>
            </a:pPr>
            <a:r>
              <a:rPr lang="en-US" sz="1800" b="0" dirty="0" err="1" smtClean="0">
                <a:latin typeface="Courier New" pitchFamily="49" charset="0"/>
                <a:cs typeface="Courier New" pitchFamily="49" charset="0"/>
              </a:rPr>
              <a:t>gsmcall</a:t>
            </a:r>
            <a:r>
              <a:rPr lang="en-US" sz="1800" b="0" dirty="0" smtClean="0">
                <a:latin typeface="Courier New" pitchFamily="49" charset="0"/>
                <a:cs typeface="Courier New" pitchFamily="49" charset="0"/>
              </a:rPr>
              <a:t> &lt;caller’s phone number&gt;</a:t>
            </a:r>
          </a:p>
        </p:txBody>
      </p:sp>
      <p:grpSp>
        <p:nvGrpSpPr>
          <p:cNvPr id="23" name="Group 22"/>
          <p:cNvGrpSpPr/>
          <p:nvPr/>
        </p:nvGrpSpPr>
        <p:grpSpPr>
          <a:xfrm>
            <a:off x="363583" y="2307848"/>
            <a:ext cx="8412480" cy="1486008"/>
            <a:chOff x="363583" y="2786810"/>
            <a:chExt cx="8412480" cy="1486008"/>
          </a:xfrm>
        </p:grpSpPr>
        <p:grpSp>
          <p:nvGrpSpPr>
            <p:cNvPr id="24" name="Group 19"/>
            <p:cNvGrpSpPr/>
            <p:nvPr/>
          </p:nvGrpSpPr>
          <p:grpSpPr>
            <a:xfrm>
              <a:off x="363583" y="2786810"/>
              <a:ext cx="8412480" cy="822960"/>
              <a:chOff x="1066803" y="1711184"/>
              <a:chExt cx="7038111" cy="914921"/>
            </a:xfrm>
          </p:grpSpPr>
          <p:sp>
            <p:nvSpPr>
              <p:cNvPr id="26" name="Rectangle 25"/>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Connect to the console using telnet command like:</a:t>
                </a:r>
              </a:p>
            </p:txBody>
          </p:sp>
          <p:sp>
            <p:nvSpPr>
              <p:cNvPr id="27" name="Isosceles Triangle 26"/>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
          <p:nvSpPr>
            <p:cNvPr id="25" name="Rectangle 3"/>
            <p:cNvSpPr>
              <a:spLocks noChangeArrowheads="1"/>
            </p:cNvSpPr>
            <p:nvPr/>
          </p:nvSpPr>
          <p:spPr bwMode="gray">
            <a:xfrm>
              <a:off x="363583" y="3632738"/>
              <a:ext cx="841248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l">
                <a:lnSpc>
                  <a:spcPts val="3000"/>
                </a:lnSpc>
              </a:pPr>
              <a:r>
                <a:rPr lang="en-US" sz="1800" b="0" dirty="0" smtClean="0">
                  <a:latin typeface="Courier New" pitchFamily="49" charset="0"/>
                  <a:cs typeface="Courier New" pitchFamily="49" charset="0"/>
                </a:rPr>
                <a:t>telnet </a:t>
              </a:r>
              <a:r>
                <a:rPr lang="en-US" sz="1800" b="0" dirty="0" err="1" smtClean="0">
                  <a:latin typeface="Courier New" pitchFamily="49" charset="0"/>
                  <a:cs typeface="Courier New" pitchFamily="49" charset="0"/>
                </a:rPr>
                <a:t>localhost5554</a:t>
              </a:r>
              <a:r>
                <a:rPr lang="en-US" sz="1800" b="0" dirty="0" smtClean="0">
                  <a:latin typeface="Courier New" pitchFamily="49" charset="0"/>
                  <a:cs typeface="Courier New" pitchFamily="49" charset="0"/>
                </a:rPr>
                <a:t> </a:t>
              </a:r>
              <a:r>
                <a:rPr lang="en-US" sz="2000" b="0" dirty="0" smtClean="0">
                  <a:latin typeface="Calibri" pitchFamily="34" charset="0"/>
                  <a:cs typeface="Courier New" pitchFamily="49" charset="0"/>
                </a:rPr>
                <a:t>(this is the ‘number’ to be called)</a:t>
              </a:r>
            </a:p>
          </p:txBody>
        </p:sp>
      </p:gr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46120" y="885825"/>
            <a:ext cx="26517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Emulator</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Environment Emulator</a:t>
            </a:r>
            <a:endParaRPr lang="en-US" dirty="0" smtClean="0">
              <a:solidFill>
                <a:srgbClr val="3B4A1E"/>
              </a:solidFill>
              <a:ea typeface="SimSun" pitchFamily="2" charset="-122"/>
            </a:endParaRPr>
          </a:p>
        </p:txBody>
      </p:sp>
      <p:sp>
        <p:nvSpPr>
          <p:cNvPr id="15" name="Rectangle 3"/>
          <p:cNvSpPr>
            <a:spLocks noChangeArrowheads="1"/>
          </p:cNvSpPr>
          <p:nvPr/>
        </p:nvSpPr>
        <p:spPr bwMode="gray">
          <a:xfrm>
            <a:off x="1325880" y="1455598"/>
            <a:ext cx="649224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dirty="0" smtClean="0"/>
              <a:t>Example: </a:t>
            </a:r>
            <a:r>
              <a:rPr lang="en-US" sz="2000" b="0" dirty="0" smtClean="0"/>
              <a:t>Making a Phone Call to the Emulator</a:t>
            </a:r>
          </a:p>
        </p:txBody>
      </p:sp>
      <p:pic>
        <p:nvPicPr>
          <p:cNvPr id="67586" name="Picture 2"/>
          <p:cNvPicPr>
            <a:picLocks noChangeAspect="1" noChangeArrowheads="1"/>
          </p:cNvPicPr>
          <p:nvPr/>
        </p:nvPicPr>
        <p:blipFill>
          <a:blip r:embed="rId2"/>
          <a:srcRect/>
          <a:stretch>
            <a:fillRect/>
          </a:stretch>
        </p:blipFill>
        <p:spPr bwMode="auto">
          <a:xfrm>
            <a:off x="6079066" y="2162627"/>
            <a:ext cx="1932819" cy="2899229"/>
          </a:xfrm>
          <a:prstGeom prst="rect">
            <a:avLst/>
          </a:prstGeom>
          <a:noFill/>
          <a:ln w="9525">
            <a:solidFill>
              <a:schemeClr val="bg1">
                <a:lumMod val="85000"/>
              </a:schemeClr>
            </a:solidFill>
            <a:miter lim="800000"/>
            <a:headEnd/>
            <a:tailEnd/>
          </a:ln>
          <a:effectLst/>
        </p:spPr>
      </p:pic>
      <p:pic>
        <p:nvPicPr>
          <p:cNvPr id="67587" name="Picture 3"/>
          <p:cNvPicPr>
            <a:picLocks noChangeAspect="1" noChangeArrowheads="1"/>
          </p:cNvPicPr>
          <p:nvPr/>
        </p:nvPicPr>
        <p:blipFill>
          <a:blip r:embed="rId3"/>
          <a:srcRect/>
          <a:stretch>
            <a:fillRect/>
          </a:stretch>
        </p:blipFill>
        <p:spPr bwMode="auto">
          <a:xfrm>
            <a:off x="964746" y="3976006"/>
            <a:ext cx="3905250" cy="1085850"/>
          </a:xfrm>
          <a:prstGeom prst="rect">
            <a:avLst/>
          </a:prstGeom>
          <a:noFill/>
          <a:ln w="9525">
            <a:solidFill>
              <a:schemeClr val="bg1">
                <a:lumMod val="85000"/>
              </a:schemeClr>
            </a:solidFill>
            <a:miter lim="800000"/>
            <a:headEnd/>
            <a:tailEnd/>
          </a:ln>
          <a:effectLst/>
        </p:spPr>
      </p:pic>
      <p:pic>
        <p:nvPicPr>
          <p:cNvPr id="67588" name="Picture 4"/>
          <p:cNvPicPr>
            <a:picLocks noChangeAspect="1" noChangeArrowheads="1"/>
          </p:cNvPicPr>
          <p:nvPr/>
        </p:nvPicPr>
        <p:blipFill>
          <a:blip r:embed="rId4"/>
          <a:srcRect/>
          <a:stretch>
            <a:fillRect/>
          </a:stretch>
        </p:blipFill>
        <p:spPr bwMode="auto">
          <a:xfrm>
            <a:off x="972457" y="5189310"/>
            <a:ext cx="5486400" cy="1123950"/>
          </a:xfrm>
          <a:prstGeom prst="rect">
            <a:avLst/>
          </a:prstGeom>
          <a:noFill/>
          <a:ln w="9525">
            <a:solidFill>
              <a:schemeClr val="bg1">
                <a:lumMod val="85000"/>
              </a:schemeClr>
            </a:solid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p:cNvPicPr>
            <a:picLocks noChangeAspect="1" noChangeArrowheads="1"/>
          </p:cNvPicPr>
          <p:nvPr/>
        </p:nvPicPr>
        <p:blipFill>
          <a:blip r:embed="rId2"/>
          <a:srcRect/>
          <a:stretch>
            <a:fillRect/>
          </a:stretch>
        </p:blipFill>
        <p:spPr bwMode="auto">
          <a:xfrm>
            <a:off x="2269445" y="1962786"/>
            <a:ext cx="4605111" cy="3807095"/>
          </a:xfrm>
          <a:prstGeom prst="rect">
            <a:avLst/>
          </a:prstGeom>
          <a:noFill/>
          <a:ln w="9525">
            <a:solidFill>
              <a:schemeClr val="bg1">
                <a:lumMod val="85000"/>
              </a:schemeClr>
            </a:solidFill>
            <a:miter lim="800000"/>
            <a:headEnd/>
            <a:tailEnd/>
          </a:ln>
          <a:effectLst/>
        </p:spPr>
      </p:pic>
      <p:sp>
        <p:nvSpPr>
          <p:cNvPr id="3" name="Rectangle 2"/>
          <p:cNvSpPr/>
          <p:nvPr/>
        </p:nvSpPr>
        <p:spPr>
          <a:xfrm>
            <a:off x="2606040" y="885825"/>
            <a:ext cx="393192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Emulator </a:t>
            </a:r>
            <a:r>
              <a:rPr lang="en-US" sz="2000" b="0" dirty="0" err="1" smtClean="0"/>
              <a:t>v1.5</a:t>
            </a:r>
            <a:r>
              <a:rPr lang="en-US" sz="2000" b="0" dirty="0" smtClean="0"/>
              <a:t> Skin</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Environment Emulator</a:t>
            </a:r>
            <a:endParaRPr lang="en-US" dirty="0" smtClean="0">
              <a:solidFill>
                <a:srgbClr val="3B4A1E"/>
              </a:solidFill>
              <a:ea typeface="SimSun" pitchFamily="2" charset="-122"/>
            </a:endParaRPr>
          </a:p>
        </p:txBody>
      </p:sp>
      <p:cxnSp>
        <p:nvCxnSpPr>
          <p:cNvPr id="17" name="Straight Arrow Connector 16"/>
          <p:cNvCxnSpPr/>
          <p:nvPr/>
        </p:nvCxnSpPr>
        <p:spPr>
          <a:xfrm rot="10800000">
            <a:off x="1814287" y="2743200"/>
            <a:ext cx="685800" cy="1588"/>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9" name="Straight Arrow Connector 18"/>
          <p:cNvCxnSpPr/>
          <p:nvPr/>
        </p:nvCxnSpPr>
        <p:spPr>
          <a:xfrm flipV="1">
            <a:off x="4180114" y="2481942"/>
            <a:ext cx="566057" cy="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21" name="Elbow Connector 20"/>
          <p:cNvCxnSpPr/>
          <p:nvPr/>
        </p:nvCxnSpPr>
        <p:spPr>
          <a:xfrm flipV="1">
            <a:off x="4426857" y="2873829"/>
            <a:ext cx="274320" cy="696685"/>
          </a:xfrm>
          <a:prstGeom prst="bentConnector3">
            <a:avLst>
              <a:gd name="adj1" fmla="val 50000"/>
            </a:avLst>
          </a:prstGeom>
          <a:ln>
            <a:tailEnd type="arrow"/>
          </a:ln>
        </p:spPr>
        <p:style>
          <a:lnRef idx="2">
            <a:schemeClr val="accent6"/>
          </a:lnRef>
          <a:fillRef idx="0">
            <a:schemeClr val="accent6"/>
          </a:fillRef>
          <a:effectRef idx="1">
            <a:schemeClr val="accent6"/>
          </a:effectRef>
          <a:fontRef idx="minor">
            <a:schemeClr val="tx1"/>
          </a:fontRef>
        </p:style>
      </p:cxnSp>
      <p:cxnSp>
        <p:nvCxnSpPr>
          <p:cNvPr id="22" name="Straight Arrow Connector 21"/>
          <p:cNvCxnSpPr/>
          <p:nvPr/>
        </p:nvCxnSpPr>
        <p:spPr>
          <a:xfrm flipV="1">
            <a:off x="3468913" y="4949374"/>
            <a:ext cx="1280160" cy="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23" name="Straight Arrow Connector 22"/>
          <p:cNvCxnSpPr/>
          <p:nvPr/>
        </p:nvCxnSpPr>
        <p:spPr>
          <a:xfrm flipV="1">
            <a:off x="4183016" y="5152574"/>
            <a:ext cx="566057" cy="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26" name="Straight Arrow Connector 25"/>
          <p:cNvCxnSpPr/>
          <p:nvPr/>
        </p:nvCxnSpPr>
        <p:spPr>
          <a:xfrm rot="10800000">
            <a:off x="1814287" y="5152575"/>
            <a:ext cx="822960" cy="1588"/>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27" name="Straight Arrow Connector 26"/>
          <p:cNvCxnSpPr/>
          <p:nvPr/>
        </p:nvCxnSpPr>
        <p:spPr>
          <a:xfrm rot="10800000">
            <a:off x="1814287" y="4746172"/>
            <a:ext cx="1554480" cy="1588"/>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28" name="TextBox 27"/>
          <p:cNvSpPr txBox="1"/>
          <p:nvPr/>
        </p:nvSpPr>
        <p:spPr>
          <a:xfrm>
            <a:off x="833177" y="2540003"/>
            <a:ext cx="959045" cy="400110"/>
          </a:xfrm>
          <a:prstGeom prst="rect">
            <a:avLst/>
          </a:prstGeom>
          <a:ln/>
        </p:spPr>
        <p:style>
          <a:lnRef idx="2">
            <a:schemeClr val="accent6"/>
          </a:lnRef>
          <a:fillRef idx="1">
            <a:schemeClr val="lt1"/>
          </a:fillRef>
          <a:effectRef idx="0">
            <a:schemeClr val="accent6"/>
          </a:effectRef>
          <a:fontRef idx="minor">
            <a:schemeClr val="dk1"/>
          </a:fontRef>
        </p:style>
        <p:txBody>
          <a:bodyPr wrap="none" rtlCol="0">
            <a:spAutoFit/>
          </a:bodyPr>
          <a:lstStyle/>
          <a:p>
            <a:pPr marL="342900" indent="-342900" algn="l" fontAlgn="auto">
              <a:spcBef>
                <a:spcPct val="20000"/>
              </a:spcBef>
              <a:spcAft>
                <a:spcPts val="0"/>
              </a:spcAft>
            </a:pPr>
            <a:r>
              <a:rPr lang="en-US" sz="2000" b="0" dirty="0" smtClean="0">
                <a:solidFill>
                  <a:prstClr val="black"/>
                </a:solidFill>
                <a:latin typeface="+mn-lt"/>
                <a:cs typeface="Courier New" pitchFamily="49" charset="0"/>
              </a:rPr>
              <a:t>Power</a:t>
            </a:r>
          </a:p>
        </p:txBody>
      </p:sp>
      <p:sp>
        <p:nvSpPr>
          <p:cNvPr id="29" name="TextBox 28"/>
          <p:cNvSpPr txBox="1"/>
          <p:nvPr/>
        </p:nvSpPr>
        <p:spPr>
          <a:xfrm>
            <a:off x="159659" y="4115587"/>
            <a:ext cx="1632563" cy="769441"/>
          </a:xfrm>
          <a:prstGeom prst="rect">
            <a:avLst/>
          </a:prstGeom>
          <a:ln/>
        </p:spPr>
        <p:style>
          <a:lnRef idx="2">
            <a:schemeClr val="accent6"/>
          </a:lnRef>
          <a:fillRef idx="1">
            <a:schemeClr val="lt1"/>
          </a:fillRef>
          <a:effectRef idx="0">
            <a:schemeClr val="accent6"/>
          </a:effectRef>
          <a:fontRef idx="minor">
            <a:schemeClr val="dk1"/>
          </a:fontRef>
        </p:style>
        <p:txBody>
          <a:bodyPr wrap="none" rtlCol="0">
            <a:spAutoFit/>
          </a:bodyPr>
          <a:lstStyle/>
          <a:p>
            <a:pPr marL="342900" indent="-342900" fontAlgn="auto">
              <a:spcBef>
                <a:spcPct val="20000"/>
              </a:spcBef>
              <a:spcAft>
                <a:spcPts val="0"/>
              </a:spcAft>
            </a:pPr>
            <a:r>
              <a:rPr lang="en-US" sz="2000" b="0" dirty="0" smtClean="0">
                <a:solidFill>
                  <a:prstClr val="black"/>
                </a:solidFill>
                <a:latin typeface="+mn-lt"/>
                <a:cs typeface="Courier New" pitchFamily="49" charset="0"/>
              </a:rPr>
              <a:t>Tab Launch</a:t>
            </a:r>
          </a:p>
          <a:p>
            <a:pPr marL="342900" indent="-342900" fontAlgn="auto">
              <a:spcBef>
                <a:spcPct val="20000"/>
              </a:spcBef>
              <a:spcAft>
                <a:spcPts val="0"/>
              </a:spcAft>
            </a:pPr>
            <a:r>
              <a:rPr lang="en-US" sz="2000" b="0" dirty="0" smtClean="0">
                <a:solidFill>
                  <a:prstClr val="black"/>
                </a:solidFill>
                <a:latin typeface="+mn-lt"/>
                <a:cs typeface="Courier New" pitchFamily="49" charset="0"/>
              </a:rPr>
              <a:t>Pad</a:t>
            </a:r>
          </a:p>
        </p:txBody>
      </p:sp>
      <p:sp>
        <p:nvSpPr>
          <p:cNvPr id="30" name="TextBox 29"/>
          <p:cNvSpPr txBox="1"/>
          <p:nvPr/>
        </p:nvSpPr>
        <p:spPr>
          <a:xfrm>
            <a:off x="857351" y="5050970"/>
            <a:ext cx="934871" cy="400110"/>
          </a:xfrm>
          <a:prstGeom prst="rect">
            <a:avLst/>
          </a:prstGeom>
          <a:ln/>
        </p:spPr>
        <p:style>
          <a:lnRef idx="2">
            <a:schemeClr val="accent6"/>
          </a:lnRef>
          <a:fillRef idx="1">
            <a:schemeClr val="lt1"/>
          </a:fillRef>
          <a:effectRef idx="0">
            <a:schemeClr val="accent6"/>
          </a:effectRef>
          <a:fontRef idx="minor">
            <a:schemeClr val="dk1"/>
          </a:fontRef>
        </p:style>
        <p:txBody>
          <a:bodyPr wrap="none" rtlCol="0">
            <a:spAutoFit/>
          </a:bodyPr>
          <a:lstStyle/>
          <a:p>
            <a:pPr marL="342900" indent="-342900" algn="l" fontAlgn="auto">
              <a:spcBef>
                <a:spcPct val="20000"/>
              </a:spcBef>
              <a:spcAft>
                <a:spcPts val="0"/>
              </a:spcAft>
            </a:pPr>
            <a:r>
              <a:rPr lang="en-US" sz="2000" b="0" dirty="0" smtClean="0">
                <a:solidFill>
                  <a:prstClr val="black"/>
                </a:solidFill>
                <a:latin typeface="+mn-lt"/>
                <a:cs typeface="Courier New" pitchFamily="49" charset="0"/>
              </a:rPr>
              <a:t>Home</a:t>
            </a:r>
          </a:p>
        </p:txBody>
      </p:sp>
      <p:sp>
        <p:nvSpPr>
          <p:cNvPr id="31" name="TextBox 30"/>
          <p:cNvSpPr txBox="1"/>
          <p:nvPr/>
        </p:nvSpPr>
        <p:spPr>
          <a:xfrm>
            <a:off x="1133067" y="5587996"/>
            <a:ext cx="659155" cy="400110"/>
          </a:xfrm>
          <a:prstGeom prst="rect">
            <a:avLst/>
          </a:prstGeom>
          <a:ln/>
        </p:spPr>
        <p:style>
          <a:lnRef idx="2">
            <a:schemeClr val="accent6"/>
          </a:lnRef>
          <a:fillRef idx="1">
            <a:schemeClr val="lt1"/>
          </a:fillRef>
          <a:effectRef idx="0">
            <a:schemeClr val="accent6"/>
          </a:effectRef>
          <a:fontRef idx="minor">
            <a:schemeClr val="dk1"/>
          </a:fontRef>
        </p:style>
        <p:txBody>
          <a:bodyPr wrap="none" rtlCol="0">
            <a:spAutoFit/>
          </a:bodyPr>
          <a:lstStyle/>
          <a:p>
            <a:pPr marL="342900" indent="-342900" algn="l" fontAlgn="auto">
              <a:spcBef>
                <a:spcPct val="20000"/>
              </a:spcBef>
              <a:spcAft>
                <a:spcPts val="0"/>
              </a:spcAft>
            </a:pPr>
            <a:r>
              <a:rPr lang="en-US" sz="2000" b="0" dirty="0" smtClean="0">
                <a:solidFill>
                  <a:prstClr val="black"/>
                </a:solidFill>
                <a:latin typeface="+mn-lt"/>
                <a:cs typeface="Courier New" pitchFamily="49" charset="0"/>
              </a:rPr>
              <a:t>Call</a:t>
            </a:r>
          </a:p>
        </p:txBody>
      </p:sp>
      <p:sp>
        <p:nvSpPr>
          <p:cNvPr id="32" name="TextBox 31"/>
          <p:cNvSpPr txBox="1"/>
          <p:nvPr/>
        </p:nvSpPr>
        <p:spPr>
          <a:xfrm>
            <a:off x="4760685" y="2191657"/>
            <a:ext cx="3954929" cy="400110"/>
          </a:xfrm>
          <a:prstGeom prst="rect">
            <a:avLst/>
          </a:prstGeom>
          <a:ln/>
        </p:spPr>
        <p:style>
          <a:lnRef idx="2">
            <a:schemeClr val="accent6"/>
          </a:lnRef>
          <a:fillRef idx="1">
            <a:schemeClr val="lt1"/>
          </a:fillRef>
          <a:effectRef idx="0">
            <a:schemeClr val="accent6"/>
          </a:effectRef>
          <a:fontRef idx="minor">
            <a:schemeClr val="dk1"/>
          </a:fontRef>
        </p:style>
        <p:txBody>
          <a:bodyPr wrap="none" rtlCol="0">
            <a:spAutoFit/>
          </a:bodyPr>
          <a:lstStyle/>
          <a:p>
            <a:pPr marL="342900" indent="-342900" algn="l" fontAlgn="auto">
              <a:spcBef>
                <a:spcPct val="20000"/>
              </a:spcBef>
              <a:spcAft>
                <a:spcPts val="0"/>
              </a:spcAft>
            </a:pPr>
            <a:r>
              <a:rPr lang="en-US" sz="2000" b="0" dirty="0" smtClean="0">
                <a:solidFill>
                  <a:prstClr val="black"/>
                </a:solidFill>
                <a:latin typeface="+mn-lt"/>
                <a:cs typeface="Courier New" pitchFamily="49" charset="0"/>
              </a:rPr>
              <a:t>Status Bar – Notification Line</a:t>
            </a:r>
          </a:p>
        </p:txBody>
      </p:sp>
      <p:sp>
        <p:nvSpPr>
          <p:cNvPr id="33" name="TextBox 32"/>
          <p:cNvSpPr txBox="1"/>
          <p:nvPr/>
        </p:nvSpPr>
        <p:spPr>
          <a:xfrm>
            <a:off x="4760685" y="2670629"/>
            <a:ext cx="1137171" cy="400110"/>
          </a:xfrm>
          <a:prstGeom prst="rect">
            <a:avLst/>
          </a:prstGeom>
          <a:ln/>
        </p:spPr>
        <p:style>
          <a:lnRef idx="2">
            <a:schemeClr val="accent6"/>
          </a:lnRef>
          <a:fillRef idx="1">
            <a:schemeClr val="lt1"/>
          </a:fillRef>
          <a:effectRef idx="0">
            <a:schemeClr val="accent6"/>
          </a:effectRef>
          <a:fontRef idx="minor">
            <a:schemeClr val="dk1"/>
          </a:fontRef>
        </p:style>
        <p:txBody>
          <a:bodyPr wrap="none" rtlCol="0">
            <a:spAutoFit/>
          </a:bodyPr>
          <a:lstStyle/>
          <a:p>
            <a:pPr marL="342900" indent="-342900" algn="l" fontAlgn="auto">
              <a:spcBef>
                <a:spcPct val="20000"/>
              </a:spcBef>
              <a:spcAft>
                <a:spcPts val="0"/>
              </a:spcAft>
            </a:pPr>
            <a:r>
              <a:rPr lang="en-US" sz="2000" b="0" dirty="0" smtClean="0">
                <a:solidFill>
                  <a:prstClr val="black"/>
                </a:solidFill>
                <a:latin typeface="+mn-lt"/>
                <a:cs typeface="Courier New" pitchFamily="49" charset="0"/>
              </a:rPr>
              <a:t>Volume</a:t>
            </a:r>
          </a:p>
        </p:txBody>
      </p:sp>
      <p:sp>
        <p:nvSpPr>
          <p:cNvPr id="38" name="TextBox 37"/>
          <p:cNvSpPr txBox="1"/>
          <p:nvPr/>
        </p:nvSpPr>
        <p:spPr>
          <a:xfrm>
            <a:off x="4760685" y="4572002"/>
            <a:ext cx="877163" cy="400110"/>
          </a:xfrm>
          <a:prstGeom prst="rect">
            <a:avLst/>
          </a:prstGeom>
          <a:ln/>
        </p:spPr>
        <p:style>
          <a:lnRef idx="2">
            <a:schemeClr val="accent6"/>
          </a:lnRef>
          <a:fillRef idx="1">
            <a:schemeClr val="lt1"/>
          </a:fillRef>
          <a:effectRef idx="0">
            <a:schemeClr val="accent6"/>
          </a:effectRef>
          <a:fontRef idx="minor">
            <a:schemeClr val="dk1"/>
          </a:fontRef>
        </p:style>
        <p:txBody>
          <a:bodyPr wrap="none" rtlCol="0">
            <a:spAutoFit/>
          </a:bodyPr>
          <a:lstStyle/>
          <a:p>
            <a:pPr marL="342900" indent="-342900" algn="l" fontAlgn="auto">
              <a:spcBef>
                <a:spcPct val="20000"/>
              </a:spcBef>
              <a:spcAft>
                <a:spcPts val="0"/>
              </a:spcAft>
            </a:pPr>
            <a:r>
              <a:rPr lang="en-US" sz="2000" b="0" dirty="0" smtClean="0">
                <a:solidFill>
                  <a:prstClr val="black"/>
                </a:solidFill>
                <a:latin typeface="+mn-lt"/>
                <a:cs typeface="Courier New" pitchFamily="49" charset="0"/>
              </a:rPr>
              <a:t>Menu</a:t>
            </a:r>
          </a:p>
        </p:txBody>
      </p:sp>
      <p:sp>
        <p:nvSpPr>
          <p:cNvPr id="39" name="TextBox 38"/>
          <p:cNvSpPr txBox="1"/>
          <p:nvPr/>
        </p:nvSpPr>
        <p:spPr>
          <a:xfrm>
            <a:off x="4760685" y="5050970"/>
            <a:ext cx="800219" cy="400110"/>
          </a:xfrm>
          <a:prstGeom prst="rect">
            <a:avLst/>
          </a:prstGeom>
          <a:ln/>
        </p:spPr>
        <p:style>
          <a:lnRef idx="2">
            <a:schemeClr val="accent6"/>
          </a:lnRef>
          <a:fillRef idx="1">
            <a:schemeClr val="lt1"/>
          </a:fillRef>
          <a:effectRef idx="0">
            <a:schemeClr val="accent6"/>
          </a:effectRef>
          <a:fontRef idx="minor">
            <a:schemeClr val="dk1"/>
          </a:fontRef>
        </p:style>
        <p:txBody>
          <a:bodyPr wrap="none" rtlCol="0">
            <a:spAutoFit/>
          </a:bodyPr>
          <a:lstStyle/>
          <a:p>
            <a:pPr marL="342900" indent="-342900" algn="l" fontAlgn="auto">
              <a:spcBef>
                <a:spcPct val="20000"/>
              </a:spcBef>
              <a:spcAft>
                <a:spcPts val="0"/>
              </a:spcAft>
            </a:pPr>
            <a:r>
              <a:rPr lang="en-US" sz="2000" b="0" dirty="0" smtClean="0">
                <a:solidFill>
                  <a:prstClr val="black"/>
                </a:solidFill>
                <a:latin typeface="+mn-lt"/>
                <a:cs typeface="Courier New" pitchFamily="49" charset="0"/>
              </a:rPr>
              <a:t>Back</a:t>
            </a:r>
          </a:p>
        </p:txBody>
      </p:sp>
      <p:sp>
        <p:nvSpPr>
          <p:cNvPr id="40" name="TextBox 39"/>
          <p:cNvSpPr txBox="1"/>
          <p:nvPr/>
        </p:nvSpPr>
        <p:spPr>
          <a:xfrm>
            <a:off x="4760685" y="5587996"/>
            <a:ext cx="1265090" cy="400110"/>
          </a:xfrm>
          <a:prstGeom prst="rect">
            <a:avLst/>
          </a:prstGeom>
          <a:ln/>
        </p:spPr>
        <p:style>
          <a:lnRef idx="2">
            <a:schemeClr val="accent6"/>
          </a:lnRef>
          <a:fillRef idx="1">
            <a:schemeClr val="lt1"/>
          </a:fillRef>
          <a:effectRef idx="0">
            <a:schemeClr val="accent6"/>
          </a:effectRef>
          <a:fontRef idx="minor">
            <a:schemeClr val="dk1"/>
          </a:fontRef>
        </p:style>
        <p:txBody>
          <a:bodyPr wrap="none" rtlCol="0">
            <a:spAutoFit/>
          </a:bodyPr>
          <a:lstStyle/>
          <a:p>
            <a:pPr marL="342900" indent="-342900" algn="l" fontAlgn="auto">
              <a:spcBef>
                <a:spcPct val="20000"/>
              </a:spcBef>
              <a:spcAft>
                <a:spcPts val="0"/>
              </a:spcAft>
            </a:pPr>
            <a:r>
              <a:rPr lang="en-US" sz="2000" b="0" dirty="0" smtClean="0">
                <a:solidFill>
                  <a:prstClr val="black"/>
                </a:solidFill>
                <a:latin typeface="+mn-lt"/>
                <a:cs typeface="Courier New" pitchFamily="49" charset="0"/>
              </a:rPr>
              <a:t>Hang up</a:t>
            </a:r>
          </a:p>
        </p:txBody>
      </p:sp>
      <p:cxnSp>
        <p:nvCxnSpPr>
          <p:cNvPr id="42" name="Elbow Connector 41"/>
          <p:cNvCxnSpPr/>
          <p:nvPr/>
        </p:nvCxnSpPr>
        <p:spPr>
          <a:xfrm rot="10800000" flipV="1">
            <a:off x="1818640" y="5471886"/>
            <a:ext cx="822960" cy="217714"/>
          </a:xfrm>
          <a:prstGeom prst="bentConnector3">
            <a:avLst>
              <a:gd name="adj1" fmla="val 50000"/>
            </a:avLst>
          </a:prstGeom>
          <a:ln>
            <a:tailEnd type="arrow"/>
          </a:ln>
        </p:spPr>
        <p:style>
          <a:lnRef idx="2">
            <a:schemeClr val="accent6"/>
          </a:lnRef>
          <a:fillRef idx="0">
            <a:schemeClr val="accent6"/>
          </a:fillRef>
          <a:effectRef idx="1">
            <a:schemeClr val="accent6"/>
          </a:effectRef>
          <a:fontRef idx="minor">
            <a:schemeClr val="tx1"/>
          </a:fontRef>
        </p:style>
      </p:cxnSp>
      <p:cxnSp>
        <p:nvCxnSpPr>
          <p:cNvPr id="43" name="Elbow Connector 42"/>
          <p:cNvCxnSpPr/>
          <p:nvPr/>
        </p:nvCxnSpPr>
        <p:spPr>
          <a:xfrm>
            <a:off x="4194630" y="5457370"/>
            <a:ext cx="566928" cy="232229"/>
          </a:xfrm>
          <a:prstGeom prst="bentConnector3">
            <a:avLst>
              <a:gd name="adj1" fmla="val 50000"/>
            </a:avLst>
          </a:prstGeom>
          <a:ln>
            <a:tailEnd type="arrow"/>
          </a:ln>
        </p:spPr>
        <p:style>
          <a:lnRef idx="2">
            <a:schemeClr val="accent6"/>
          </a:lnRef>
          <a:fillRef idx="0">
            <a:schemeClr val="accent6"/>
          </a:fillRef>
          <a:effectRef idx="1">
            <a:schemeClr val="accent6"/>
          </a:effectRef>
          <a:fontRef idx="minor">
            <a:schemeClr val="tx1"/>
          </a:fontRef>
        </p:style>
      </p:cxn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46120" y="885825"/>
            <a:ext cx="26517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Emulator</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Environment Emulator</a:t>
            </a:r>
            <a:endParaRPr lang="en-US" dirty="0" smtClean="0">
              <a:solidFill>
                <a:srgbClr val="3B4A1E"/>
              </a:solidFill>
              <a:ea typeface="SimSun" pitchFamily="2" charset="-122"/>
            </a:endParaRPr>
          </a:p>
        </p:txBody>
      </p:sp>
      <p:sp>
        <p:nvSpPr>
          <p:cNvPr id="15" name="Rectangle 3"/>
          <p:cNvSpPr>
            <a:spLocks noChangeArrowheads="1"/>
          </p:cNvSpPr>
          <p:nvPr/>
        </p:nvSpPr>
        <p:spPr bwMode="gray">
          <a:xfrm>
            <a:off x="1234440" y="1455598"/>
            <a:ext cx="667512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dirty="0" smtClean="0"/>
              <a:t>Emulator Control:</a:t>
            </a:r>
            <a:r>
              <a:rPr lang="en-US" sz="2000" b="0" dirty="0" smtClean="0"/>
              <a:t> Using Eclipse’s </a:t>
            </a:r>
            <a:r>
              <a:rPr lang="en-US" sz="2000" b="0" dirty="0" err="1" smtClean="0"/>
              <a:t>DDMS</a:t>
            </a:r>
            <a:r>
              <a:rPr lang="en-US" sz="2000" b="0" dirty="0" smtClean="0"/>
              <a:t> facility</a:t>
            </a:r>
          </a:p>
        </p:txBody>
      </p:sp>
      <p:sp>
        <p:nvSpPr>
          <p:cNvPr id="8" name="Rectangle 3"/>
          <p:cNvSpPr>
            <a:spLocks noChangeArrowheads="1"/>
          </p:cNvSpPr>
          <p:nvPr/>
        </p:nvSpPr>
        <p:spPr bwMode="gray">
          <a:xfrm>
            <a:off x="457200" y="2399032"/>
            <a:ext cx="8229600" cy="82296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With these controls, you can simulate special device states and activities. Features include: </a:t>
            </a:r>
          </a:p>
        </p:txBody>
      </p:sp>
      <p:sp>
        <p:nvSpPr>
          <p:cNvPr id="9" name="Rectangle 8"/>
          <p:cNvSpPr>
            <a:spLocks noChangeArrowheads="1"/>
          </p:cNvSpPr>
          <p:nvPr/>
        </p:nvSpPr>
        <p:spPr bwMode="gray">
          <a:xfrm>
            <a:off x="3200400" y="3672101"/>
            <a:ext cx="2743200" cy="465137"/>
          </a:xfrm>
          <a:prstGeom prst="rect">
            <a:avLst/>
          </a:prstGeom>
          <a:solidFill>
            <a:schemeClr val="accent6"/>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smtClean="0">
                <a:solidFill>
                  <a:schemeClr val="bg1"/>
                </a:solidFill>
              </a:rPr>
              <a:t>Telephony Status</a:t>
            </a:r>
            <a:endParaRPr lang="en-US" sz="2000" b="0" dirty="0">
              <a:solidFill>
                <a:schemeClr val="bg1"/>
              </a:solidFill>
            </a:endParaRPr>
          </a:p>
        </p:txBody>
      </p:sp>
      <p:sp>
        <p:nvSpPr>
          <p:cNvPr id="10" name="Rectangle 9"/>
          <p:cNvSpPr>
            <a:spLocks noChangeArrowheads="1"/>
          </p:cNvSpPr>
          <p:nvPr/>
        </p:nvSpPr>
        <p:spPr bwMode="gray">
          <a:xfrm>
            <a:off x="3200400" y="4615524"/>
            <a:ext cx="2743200" cy="465137"/>
          </a:xfrm>
          <a:prstGeom prst="rect">
            <a:avLst/>
          </a:prstGeom>
          <a:solidFill>
            <a:schemeClr val="accent3"/>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smtClean="0">
                <a:solidFill>
                  <a:schemeClr val="bg1"/>
                </a:solidFill>
              </a:rPr>
              <a:t>Telephony Actions</a:t>
            </a:r>
            <a:endParaRPr lang="en-US" sz="2000" b="0" dirty="0">
              <a:solidFill>
                <a:schemeClr val="bg1"/>
              </a:solidFill>
            </a:endParaRPr>
          </a:p>
        </p:txBody>
      </p:sp>
      <p:sp>
        <p:nvSpPr>
          <p:cNvPr id="11" name="Rectangle 10"/>
          <p:cNvSpPr>
            <a:spLocks noChangeArrowheads="1"/>
          </p:cNvSpPr>
          <p:nvPr/>
        </p:nvSpPr>
        <p:spPr bwMode="gray">
          <a:xfrm>
            <a:off x="3200400" y="5558947"/>
            <a:ext cx="2743200" cy="465137"/>
          </a:xfrm>
          <a:prstGeom prst="rect">
            <a:avLst/>
          </a:prstGeom>
          <a:solidFill>
            <a:schemeClr val="accent4"/>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smtClean="0">
                <a:solidFill>
                  <a:schemeClr val="bg1"/>
                </a:solidFill>
              </a:rPr>
              <a:t>Location Controls</a:t>
            </a:r>
            <a:endParaRPr lang="en-US" sz="2000" b="0" dirty="0">
              <a:solidFill>
                <a:schemeClr val="bg1"/>
              </a:solidFill>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46120" y="885825"/>
            <a:ext cx="26517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Emulator</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Environment Emulator</a:t>
            </a:r>
            <a:endParaRPr lang="en-US" dirty="0" smtClean="0">
              <a:solidFill>
                <a:srgbClr val="3B4A1E"/>
              </a:solidFill>
              <a:ea typeface="SimSun" pitchFamily="2" charset="-122"/>
            </a:endParaRPr>
          </a:p>
        </p:txBody>
      </p:sp>
      <p:sp>
        <p:nvSpPr>
          <p:cNvPr id="15" name="Rectangle 3"/>
          <p:cNvSpPr>
            <a:spLocks noChangeArrowheads="1"/>
          </p:cNvSpPr>
          <p:nvPr/>
        </p:nvSpPr>
        <p:spPr bwMode="gray">
          <a:xfrm>
            <a:off x="1234440" y="1455598"/>
            <a:ext cx="667512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dirty="0" smtClean="0"/>
              <a:t>Emulator Control:</a:t>
            </a:r>
            <a:r>
              <a:rPr lang="en-US" sz="2000" b="0" dirty="0" smtClean="0"/>
              <a:t> Using Eclipse’s </a:t>
            </a:r>
            <a:r>
              <a:rPr lang="en-US" sz="2000" b="0" dirty="0" err="1" smtClean="0"/>
              <a:t>DDMS</a:t>
            </a:r>
            <a:r>
              <a:rPr lang="en-US" sz="2000" b="0" dirty="0" smtClean="0"/>
              <a:t> facility</a:t>
            </a:r>
          </a:p>
        </p:txBody>
      </p:sp>
      <p:sp>
        <p:nvSpPr>
          <p:cNvPr id="9" name="Rectangle 8"/>
          <p:cNvSpPr>
            <a:spLocks noChangeArrowheads="1"/>
          </p:cNvSpPr>
          <p:nvPr/>
        </p:nvSpPr>
        <p:spPr bwMode="gray">
          <a:xfrm>
            <a:off x="587829" y="2873815"/>
            <a:ext cx="2743200" cy="465137"/>
          </a:xfrm>
          <a:prstGeom prst="rect">
            <a:avLst/>
          </a:prstGeom>
          <a:solidFill>
            <a:schemeClr val="accent6"/>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smtClean="0">
                <a:solidFill>
                  <a:schemeClr val="bg1"/>
                </a:solidFill>
              </a:rPr>
              <a:t>Telephony Status</a:t>
            </a:r>
            <a:endParaRPr lang="en-US" sz="2000" b="0" dirty="0">
              <a:solidFill>
                <a:schemeClr val="bg1"/>
              </a:solidFill>
            </a:endParaRPr>
          </a:p>
        </p:txBody>
      </p:sp>
      <p:sp>
        <p:nvSpPr>
          <p:cNvPr id="12" name="Rectangle 3"/>
          <p:cNvSpPr>
            <a:spLocks noChangeArrowheads="1"/>
          </p:cNvSpPr>
          <p:nvPr/>
        </p:nvSpPr>
        <p:spPr bwMode="gray">
          <a:xfrm>
            <a:off x="587829" y="3574696"/>
            <a:ext cx="8229600" cy="118872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Change the state of the phone's Voice and Data plans (home, roaming, searching, etc.), and simulate different kinds of network Speed and Latency (</a:t>
            </a:r>
            <a:r>
              <a:rPr lang="en-US" sz="2000" b="0" dirty="0" err="1" smtClean="0"/>
              <a:t>GPRS</a:t>
            </a:r>
            <a:r>
              <a:rPr lang="en-US" sz="2000" b="0" dirty="0" smtClean="0"/>
              <a:t>, EDGE, </a:t>
            </a:r>
            <a:r>
              <a:rPr lang="en-US" sz="2000" b="0" dirty="0" err="1" smtClean="0"/>
              <a:t>UTMS</a:t>
            </a:r>
            <a:r>
              <a:rPr lang="en-US" sz="2000" b="0" dirty="0" smtClean="0"/>
              <a:t>, etc.).</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46120" y="885825"/>
            <a:ext cx="26517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Emulator</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Environment Emulator</a:t>
            </a:r>
            <a:endParaRPr lang="en-US" dirty="0" smtClean="0">
              <a:solidFill>
                <a:srgbClr val="3B4A1E"/>
              </a:solidFill>
              <a:ea typeface="SimSun" pitchFamily="2" charset="-122"/>
            </a:endParaRPr>
          </a:p>
        </p:txBody>
      </p:sp>
      <p:sp>
        <p:nvSpPr>
          <p:cNvPr id="15" name="Rectangle 3"/>
          <p:cNvSpPr>
            <a:spLocks noChangeArrowheads="1"/>
          </p:cNvSpPr>
          <p:nvPr/>
        </p:nvSpPr>
        <p:spPr bwMode="gray">
          <a:xfrm>
            <a:off x="1234440" y="1455598"/>
            <a:ext cx="667512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dirty="0" smtClean="0"/>
              <a:t>Emulator Control:</a:t>
            </a:r>
            <a:r>
              <a:rPr lang="en-US" sz="2000" b="0" dirty="0" smtClean="0"/>
              <a:t> Using Eclipse’s </a:t>
            </a:r>
            <a:r>
              <a:rPr lang="en-US" sz="2000" b="0" dirty="0" err="1" smtClean="0"/>
              <a:t>DDMS</a:t>
            </a:r>
            <a:r>
              <a:rPr lang="en-US" sz="2000" b="0" dirty="0" smtClean="0"/>
              <a:t> facility</a:t>
            </a:r>
          </a:p>
        </p:txBody>
      </p:sp>
      <p:sp>
        <p:nvSpPr>
          <p:cNvPr id="9" name="Rectangle 8"/>
          <p:cNvSpPr>
            <a:spLocks noChangeArrowheads="1"/>
          </p:cNvSpPr>
          <p:nvPr/>
        </p:nvSpPr>
        <p:spPr bwMode="gray">
          <a:xfrm>
            <a:off x="587829" y="2873815"/>
            <a:ext cx="2743200" cy="465137"/>
          </a:xfrm>
          <a:prstGeom prst="rect">
            <a:avLst/>
          </a:prstGeom>
          <a:solidFill>
            <a:schemeClr val="accent3"/>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smtClean="0">
                <a:solidFill>
                  <a:schemeClr val="bg1"/>
                </a:solidFill>
              </a:rPr>
              <a:t>Telephony Status</a:t>
            </a:r>
            <a:endParaRPr lang="en-US" sz="2000" b="0" dirty="0">
              <a:solidFill>
                <a:schemeClr val="bg1"/>
              </a:solidFill>
            </a:endParaRPr>
          </a:p>
        </p:txBody>
      </p:sp>
      <p:sp>
        <p:nvSpPr>
          <p:cNvPr id="12" name="Rectangle 3"/>
          <p:cNvSpPr>
            <a:spLocks noChangeArrowheads="1"/>
          </p:cNvSpPr>
          <p:nvPr/>
        </p:nvSpPr>
        <p:spPr bwMode="gray">
          <a:xfrm>
            <a:off x="587829" y="3574696"/>
            <a:ext cx="8229600" cy="82296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Perform simulated phone calls and </a:t>
            </a:r>
            <a:r>
              <a:rPr lang="en-US" sz="2000" b="0" dirty="0" err="1" smtClean="0"/>
              <a:t>SMS</a:t>
            </a:r>
            <a:r>
              <a:rPr lang="en-US" sz="2000" b="0" dirty="0" smtClean="0"/>
              <a:t> messages to the emulator.</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46120" y="885825"/>
            <a:ext cx="26517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Emulator</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Environment Emulator</a:t>
            </a:r>
            <a:endParaRPr lang="en-US" dirty="0" smtClean="0">
              <a:solidFill>
                <a:srgbClr val="3B4A1E"/>
              </a:solidFill>
              <a:ea typeface="SimSun" pitchFamily="2" charset="-122"/>
            </a:endParaRPr>
          </a:p>
        </p:txBody>
      </p:sp>
      <p:sp>
        <p:nvSpPr>
          <p:cNvPr id="15" name="Rectangle 3"/>
          <p:cNvSpPr>
            <a:spLocks noChangeArrowheads="1"/>
          </p:cNvSpPr>
          <p:nvPr/>
        </p:nvSpPr>
        <p:spPr bwMode="gray">
          <a:xfrm>
            <a:off x="1234440" y="1455598"/>
            <a:ext cx="667512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dirty="0" smtClean="0"/>
              <a:t>Emulator Control:</a:t>
            </a:r>
            <a:r>
              <a:rPr lang="en-US" sz="2000" b="0" dirty="0" smtClean="0"/>
              <a:t> Using Eclipse’s </a:t>
            </a:r>
            <a:r>
              <a:rPr lang="en-US" sz="2000" b="0" dirty="0" err="1" smtClean="0"/>
              <a:t>DDMS</a:t>
            </a:r>
            <a:r>
              <a:rPr lang="en-US" sz="2000" b="0" dirty="0" smtClean="0"/>
              <a:t> facility</a:t>
            </a:r>
          </a:p>
        </p:txBody>
      </p:sp>
      <p:sp>
        <p:nvSpPr>
          <p:cNvPr id="9" name="Rectangle 8"/>
          <p:cNvSpPr>
            <a:spLocks noChangeArrowheads="1"/>
          </p:cNvSpPr>
          <p:nvPr/>
        </p:nvSpPr>
        <p:spPr bwMode="gray">
          <a:xfrm>
            <a:off x="587829" y="2481937"/>
            <a:ext cx="2743200" cy="465137"/>
          </a:xfrm>
          <a:prstGeom prst="rect">
            <a:avLst/>
          </a:prstGeom>
          <a:solidFill>
            <a:schemeClr val="accent4"/>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smtClean="0">
                <a:solidFill>
                  <a:schemeClr val="bg1"/>
                </a:solidFill>
              </a:rPr>
              <a:t>Telephony Status</a:t>
            </a:r>
          </a:p>
        </p:txBody>
      </p:sp>
      <p:sp>
        <p:nvSpPr>
          <p:cNvPr id="12" name="Rectangle 3"/>
          <p:cNvSpPr>
            <a:spLocks noChangeArrowheads="1"/>
          </p:cNvSpPr>
          <p:nvPr/>
        </p:nvSpPr>
        <p:spPr bwMode="gray">
          <a:xfrm>
            <a:off x="587829" y="3182818"/>
            <a:ext cx="8229600" cy="20116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Send mock location data to the emulator so that you can perform location-aware operations like GPS mapping. To use the Location Controls, launch your application in the Android emulator and open </a:t>
            </a:r>
            <a:r>
              <a:rPr lang="en-US" sz="2000" b="0" dirty="0" err="1" smtClean="0"/>
              <a:t>DDMS</a:t>
            </a:r>
            <a:r>
              <a:rPr lang="en-US" sz="2000" b="0" dirty="0" smtClean="0"/>
              <a:t>. Click the Emulator Controls tab and scroll down to Location Controls. From here, you can:</a:t>
            </a:r>
          </a:p>
        </p:txBody>
      </p:sp>
      <p:sp>
        <p:nvSpPr>
          <p:cNvPr id="7" name="TextBox 6"/>
          <p:cNvSpPr txBox="1"/>
          <p:nvPr/>
        </p:nvSpPr>
        <p:spPr>
          <a:xfrm>
            <a:off x="587829" y="5208505"/>
            <a:ext cx="8229600" cy="1077218"/>
          </a:xfrm>
          <a:prstGeom prst="rect">
            <a:avLst/>
          </a:prstGeom>
          <a:noFill/>
          <a:ln w="19050">
            <a:solidFill>
              <a:schemeClr val="bg1">
                <a:lumMod val="85000"/>
              </a:schemeClr>
            </a:solidFill>
          </a:ln>
        </p:spPr>
        <p:txBody>
          <a:bodyPr wrap="square" rtlCol="0">
            <a:spAutoFit/>
          </a:bodyPr>
          <a:lstStyle/>
          <a:p>
            <a:pPr marL="342900" indent="-342900" algn="l" fontAlgn="auto">
              <a:spcBef>
                <a:spcPct val="20000"/>
              </a:spcBef>
              <a:spcAft>
                <a:spcPts val="0"/>
              </a:spcAft>
              <a:buFont typeface="Verdana" pitchFamily="34" charset="0"/>
              <a:buChar char="•"/>
            </a:pPr>
            <a:r>
              <a:rPr lang="en-US" sz="2000" b="0" dirty="0" smtClean="0">
                <a:solidFill>
                  <a:prstClr val="black"/>
                </a:solidFill>
                <a:latin typeface="Calibri" pitchFamily="34" charset="0"/>
                <a:cs typeface="Courier New" pitchFamily="49" charset="0"/>
              </a:rPr>
              <a:t>Manually send individual longitude/latitude coordinates to the device. Click Manual, select the coordinate format, fill in the fields and click Send.</a:t>
            </a:r>
          </a:p>
          <a:p>
            <a:pPr marL="342900" indent="-342900" algn="l" fontAlgn="auto">
              <a:spcBef>
                <a:spcPct val="20000"/>
              </a:spcBef>
              <a:spcAft>
                <a:spcPts val="0"/>
              </a:spcAft>
              <a:buFont typeface="Verdana" pitchFamily="34" charset="0"/>
              <a:buChar char="•"/>
            </a:pPr>
            <a:r>
              <a:rPr lang="en-US" sz="2000" b="0" dirty="0" smtClean="0">
                <a:solidFill>
                  <a:prstClr val="black"/>
                </a:solidFill>
                <a:latin typeface="Calibri" pitchFamily="34" charset="0"/>
                <a:cs typeface="Courier New" pitchFamily="49" charset="0"/>
              </a:rPr>
              <a:t>Use a </a:t>
            </a:r>
            <a:r>
              <a:rPr lang="en-US" sz="2000" b="0" dirty="0" err="1" smtClean="0">
                <a:solidFill>
                  <a:prstClr val="black"/>
                </a:solidFill>
                <a:latin typeface="Calibri" pitchFamily="34" charset="0"/>
                <a:cs typeface="Courier New" pitchFamily="49" charset="0"/>
              </a:rPr>
              <a:t>GPX</a:t>
            </a:r>
            <a:r>
              <a:rPr lang="en-US" sz="2000" b="0" dirty="0" smtClean="0">
                <a:solidFill>
                  <a:prstClr val="black"/>
                </a:solidFill>
                <a:latin typeface="Calibri" pitchFamily="34" charset="0"/>
                <a:cs typeface="Courier New" pitchFamily="49" charset="0"/>
              </a:rPr>
              <a:t> file describing a route for playback to the device.</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46120" y="885825"/>
            <a:ext cx="26517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Emulator</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Environment Emulator</a:t>
            </a:r>
            <a:endParaRPr lang="en-US" dirty="0" smtClean="0">
              <a:solidFill>
                <a:srgbClr val="3B4A1E"/>
              </a:solidFill>
              <a:ea typeface="SimSun" pitchFamily="2" charset="-122"/>
            </a:endParaRPr>
          </a:p>
        </p:txBody>
      </p:sp>
      <p:sp>
        <p:nvSpPr>
          <p:cNvPr id="15" name="Rectangle 3"/>
          <p:cNvSpPr>
            <a:spLocks noChangeArrowheads="1"/>
          </p:cNvSpPr>
          <p:nvPr/>
        </p:nvSpPr>
        <p:spPr bwMode="gray">
          <a:xfrm>
            <a:off x="1143000" y="1455598"/>
            <a:ext cx="685800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Using Eclipse to test Emulator’s Telephony Actions</a:t>
            </a:r>
          </a:p>
        </p:txBody>
      </p:sp>
      <p:pic>
        <p:nvPicPr>
          <p:cNvPr id="50178" name="Picture 2"/>
          <p:cNvPicPr>
            <a:picLocks noChangeAspect="1" noChangeArrowheads="1"/>
          </p:cNvPicPr>
          <p:nvPr/>
        </p:nvPicPr>
        <p:blipFill>
          <a:blip r:embed="rId2"/>
          <a:srcRect/>
          <a:stretch>
            <a:fillRect/>
          </a:stretch>
        </p:blipFill>
        <p:spPr bwMode="auto">
          <a:xfrm>
            <a:off x="2902857" y="2412730"/>
            <a:ext cx="5977618" cy="3837937"/>
          </a:xfrm>
          <a:prstGeom prst="rect">
            <a:avLst/>
          </a:prstGeom>
          <a:noFill/>
          <a:ln w="9525">
            <a:solidFill>
              <a:schemeClr val="bg1">
                <a:lumMod val="85000"/>
              </a:schemeClr>
            </a:solidFill>
            <a:miter lim="800000"/>
            <a:headEnd/>
            <a:tailEnd/>
          </a:ln>
          <a:effectLst/>
        </p:spPr>
      </p:pic>
      <p:pic>
        <p:nvPicPr>
          <p:cNvPr id="50179" name="Picture 3"/>
          <p:cNvPicPr>
            <a:picLocks noChangeAspect="1" noChangeArrowheads="1"/>
          </p:cNvPicPr>
          <p:nvPr/>
        </p:nvPicPr>
        <p:blipFill>
          <a:blip r:embed="rId3"/>
          <a:srcRect/>
          <a:stretch>
            <a:fillRect/>
          </a:stretch>
        </p:blipFill>
        <p:spPr bwMode="auto">
          <a:xfrm>
            <a:off x="435427" y="3239722"/>
            <a:ext cx="2012497" cy="3010945"/>
          </a:xfrm>
          <a:prstGeom prst="rect">
            <a:avLst/>
          </a:prstGeom>
          <a:noFill/>
          <a:ln w="9525">
            <a:solidFill>
              <a:schemeClr val="bg1">
                <a:lumMod val="85000"/>
              </a:schemeClr>
            </a:solid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p:cNvPicPr>
            <a:picLocks noChangeAspect="1" noChangeArrowheads="1"/>
          </p:cNvPicPr>
          <p:nvPr/>
        </p:nvPicPr>
        <p:blipFill>
          <a:blip r:embed="rId2"/>
          <a:srcRect/>
          <a:stretch>
            <a:fillRect/>
          </a:stretch>
        </p:blipFill>
        <p:spPr bwMode="auto">
          <a:xfrm>
            <a:off x="1331572" y="1501896"/>
            <a:ext cx="6480856" cy="4651254"/>
          </a:xfrm>
          <a:prstGeom prst="rect">
            <a:avLst/>
          </a:prstGeom>
          <a:noFill/>
          <a:ln w="9525">
            <a:solidFill>
              <a:schemeClr val="bg1">
                <a:lumMod val="85000"/>
              </a:schemeClr>
            </a:solidFill>
            <a:miter lim="800000"/>
            <a:headEnd/>
            <a:tailEnd/>
          </a:ln>
          <a:effectLst/>
        </p:spPr>
      </p:pic>
      <p:cxnSp>
        <p:nvCxnSpPr>
          <p:cNvPr id="19" name="Straight Arrow Connector 18"/>
          <p:cNvCxnSpPr/>
          <p:nvPr/>
        </p:nvCxnSpPr>
        <p:spPr>
          <a:xfrm flipV="1">
            <a:off x="3904330" y="2090064"/>
            <a:ext cx="566057" cy="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21" name="Elbow Connector 20"/>
          <p:cNvCxnSpPr>
            <a:endCxn id="33" idx="0"/>
          </p:cNvCxnSpPr>
          <p:nvPr/>
        </p:nvCxnSpPr>
        <p:spPr>
          <a:xfrm rot="10800000" flipV="1">
            <a:off x="4613010" y="2423885"/>
            <a:ext cx="1497499" cy="116115"/>
          </a:xfrm>
          <a:prstGeom prst="bentConnector2">
            <a:avLst/>
          </a:prstGeom>
          <a:ln>
            <a:tailEnd type="arrow"/>
          </a:ln>
        </p:spPr>
        <p:style>
          <a:lnRef idx="2">
            <a:schemeClr val="accent6"/>
          </a:lnRef>
          <a:fillRef idx="0">
            <a:schemeClr val="accent6"/>
          </a:fillRef>
          <a:effectRef idx="1">
            <a:schemeClr val="accent6"/>
          </a:effectRef>
          <a:fontRef idx="minor">
            <a:schemeClr val="tx1"/>
          </a:fontRef>
        </p:style>
      </p:cxnSp>
      <p:sp>
        <p:nvSpPr>
          <p:cNvPr id="28" name="TextBox 27"/>
          <p:cNvSpPr txBox="1"/>
          <p:nvPr/>
        </p:nvSpPr>
        <p:spPr>
          <a:xfrm>
            <a:off x="7393628" y="2365831"/>
            <a:ext cx="959045" cy="400110"/>
          </a:xfrm>
          <a:prstGeom prst="rect">
            <a:avLst/>
          </a:prstGeom>
          <a:ln/>
        </p:spPr>
        <p:style>
          <a:lnRef idx="2">
            <a:schemeClr val="accent6"/>
          </a:lnRef>
          <a:fillRef idx="1">
            <a:schemeClr val="lt1"/>
          </a:fillRef>
          <a:effectRef idx="0">
            <a:schemeClr val="accent6"/>
          </a:effectRef>
          <a:fontRef idx="minor">
            <a:schemeClr val="dk1"/>
          </a:fontRef>
        </p:style>
        <p:txBody>
          <a:bodyPr wrap="none" rtlCol="0">
            <a:spAutoFit/>
          </a:bodyPr>
          <a:lstStyle/>
          <a:p>
            <a:pPr marL="342900" indent="-342900" algn="l" fontAlgn="auto">
              <a:spcBef>
                <a:spcPct val="20000"/>
              </a:spcBef>
              <a:spcAft>
                <a:spcPts val="0"/>
              </a:spcAft>
            </a:pPr>
            <a:r>
              <a:rPr lang="en-US" sz="2000" b="0" dirty="0" smtClean="0">
                <a:solidFill>
                  <a:prstClr val="black"/>
                </a:solidFill>
                <a:latin typeface="+mn-lt"/>
                <a:cs typeface="Courier New" pitchFamily="49" charset="0"/>
              </a:rPr>
              <a:t>Power</a:t>
            </a:r>
          </a:p>
        </p:txBody>
      </p:sp>
      <p:sp>
        <p:nvSpPr>
          <p:cNvPr id="30" name="TextBox 29"/>
          <p:cNvSpPr txBox="1"/>
          <p:nvPr/>
        </p:nvSpPr>
        <p:spPr>
          <a:xfrm>
            <a:off x="3861802" y="3497942"/>
            <a:ext cx="934871" cy="400110"/>
          </a:xfrm>
          <a:prstGeom prst="rect">
            <a:avLst/>
          </a:prstGeom>
          <a:ln/>
        </p:spPr>
        <p:style>
          <a:lnRef idx="2">
            <a:schemeClr val="accent6"/>
          </a:lnRef>
          <a:fillRef idx="1">
            <a:schemeClr val="lt1"/>
          </a:fillRef>
          <a:effectRef idx="0">
            <a:schemeClr val="accent6"/>
          </a:effectRef>
          <a:fontRef idx="minor">
            <a:schemeClr val="dk1"/>
          </a:fontRef>
        </p:style>
        <p:txBody>
          <a:bodyPr wrap="none" rtlCol="0">
            <a:spAutoFit/>
          </a:bodyPr>
          <a:lstStyle/>
          <a:p>
            <a:pPr marL="342900" indent="-342900" algn="l" fontAlgn="auto">
              <a:spcBef>
                <a:spcPct val="20000"/>
              </a:spcBef>
              <a:spcAft>
                <a:spcPts val="0"/>
              </a:spcAft>
            </a:pPr>
            <a:r>
              <a:rPr lang="en-US" sz="2000" b="0" dirty="0" smtClean="0">
                <a:solidFill>
                  <a:prstClr val="black"/>
                </a:solidFill>
                <a:latin typeface="+mn-lt"/>
                <a:cs typeface="Courier New" pitchFamily="49" charset="0"/>
              </a:rPr>
              <a:t>Home</a:t>
            </a:r>
          </a:p>
        </p:txBody>
      </p:sp>
      <p:sp>
        <p:nvSpPr>
          <p:cNvPr id="31" name="TextBox 30"/>
          <p:cNvSpPr txBox="1"/>
          <p:nvPr/>
        </p:nvSpPr>
        <p:spPr>
          <a:xfrm>
            <a:off x="4166547" y="3018967"/>
            <a:ext cx="659155" cy="400110"/>
          </a:xfrm>
          <a:prstGeom prst="rect">
            <a:avLst/>
          </a:prstGeom>
          <a:ln/>
        </p:spPr>
        <p:style>
          <a:lnRef idx="2">
            <a:schemeClr val="accent6"/>
          </a:lnRef>
          <a:fillRef idx="1">
            <a:schemeClr val="lt1"/>
          </a:fillRef>
          <a:effectRef idx="0">
            <a:schemeClr val="accent6"/>
          </a:effectRef>
          <a:fontRef idx="minor">
            <a:schemeClr val="dk1"/>
          </a:fontRef>
        </p:style>
        <p:txBody>
          <a:bodyPr wrap="none" rtlCol="0">
            <a:spAutoFit/>
          </a:bodyPr>
          <a:lstStyle/>
          <a:p>
            <a:pPr marL="342900" indent="-342900" algn="l" fontAlgn="auto">
              <a:spcBef>
                <a:spcPct val="20000"/>
              </a:spcBef>
              <a:spcAft>
                <a:spcPts val="0"/>
              </a:spcAft>
            </a:pPr>
            <a:r>
              <a:rPr lang="en-US" sz="2000" b="0" dirty="0" smtClean="0">
                <a:solidFill>
                  <a:prstClr val="black"/>
                </a:solidFill>
                <a:latin typeface="+mn-lt"/>
                <a:cs typeface="Courier New" pitchFamily="49" charset="0"/>
              </a:rPr>
              <a:t>Call</a:t>
            </a:r>
          </a:p>
        </p:txBody>
      </p:sp>
      <p:sp>
        <p:nvSpPr>
          <p:cNvPr id="32" name="TextBox 31"/>
          <p:cNvSpPr txBox="1"/>
          <p:nvPr/>
        </p:nvSpPr>
        <p:spPr>
          <a:xfrm>
            <a:off x="4484901" y="1886863"/>
            <a:ext cx="3954929" cy="400110"/>
          </a:xfrm>
          <a:prstGeom prst="rect">
            <a:avLst/>
          </a:prstGeom>
          <a:ln/>
        </p:spPr>
        <p:style>
          <a:lnRef idx="2">
            <a:schemeClr val="accent6"/>
          </a:lnRef>
          <a:fillRef idx="1">
            <a:schemeClr val="lt1"/>
          </a:fillRef>
          <a:effectRef idx="0">
            <a:schemeClr val="accent6"/>
          </a:effectRef>
          <a:fontRef idx="minor">
            <a:schemeClr val="dk1"/>
          </a:fontRef>
        </p:style>
        <p:txBody>
          <a:bodyPr wrap="none" rtlCol="0">
            <a:spAutoFit/>
          </a:bodyPr>
          <a:lstStyle/>
          <a:p>
            <a:pPr marL="342900" indent="-342900" algn="l" fontAlgn="auto">
              <a:spcBef>
                <a:spcPct val="20000"/>
              </a:spcBef>
              <a:spcAft>
                <a:spcPts val="0"/>
              </a:spcAft>
            </a:pPr>
            <a:r>
              <a:rPr lang="en-US" sz="2000" b="0" dirty="0" smtClean="0">
                <a:solidFill>
                  <a:prstClr val="black"/>
                </a:solidFill>
                <a:latin typeface="+mn-lt"/>
                <a:cs typeface="Courier New" pitchFamily="49" charset="0"/>
              </a:rPr>
              <a:t>Status Bar – Notification Line</a:t>
            </a:r>
          </a:p>
        </p:txBody>
      </p:sp>
      <p:sp>
        <p:nvSpPr>
          <p:cNvPr id="33" name="TextBox 32"/>
          <p:cNvSpPr txBox="1"/>
          <p:nvPr/>
        </p:nvSpPr>
        <p:spPr>
          <a:xfrm>
            <a:off x="4044423" y="2540001"/>
            <a:ext cx="1137171" cy="400110"/>
          </a:xfrm>
          <a:prstGeom prst="rect">
            <a:avLst/>
          </a:prstGeom>
          <a:ln/>
        </p:spPr>
        <p:style>
          <a:lnRef idx="2">
            <a:schemeClr val="accent6"/>
          </a:lnRef>
          <a:fillRef idx="1">
            <a:schemeClr val="lt1"/>
          </a:fillRef>
          <a:effectRef idx="0">
            <a:schemeClr val="accent6"/>
          </a:effectRef>
          <a:fontRef idx="minor">
            <a:schemeClr val="dk1"/>
          </a:fontRef>
        </p:style>
        <p:txBody>
          <a:bodyPr wrap="none" rtlCol="0">
            <a:spAutoFit/>
          </a:bodyPr>
          <a:lstStyle/>
          <a:p>
            <a:pPr marL="342900" indent="-342900" algn="l" fontAlgn="auto">
              <a:spcBef>
                <a:spcPct val="20000"/>
              </a:spcBef>
              <a:spcAft>
                <a:spcPts val="0"/>
              </a:spcAft>
            </a:pPr>
            <a:r>
              <a:rPr lang="en-US" sz="2000" b="0" dirty="0" smtClean="0">
                <a:solidFill>
                  <a:prstClr val="black"/>
                </a:solidFill>
                <a:latin typeface="+mn-lt"/>
                <a:cs typeface="Courier New" pitchFamily="49" charset="0"/>
              </a:rPr>
              <a:t>Volume</a:t>
            </a:r>
          </a:p>
        </p:txBody>
      </p:sp>
      <p:sp>
        <p:nvSpPr>
          <p:cNvPr id="40" name="TextBox 39"/>
          <p:cNvSpPr txBox="1"/>
          <p:nvPr/>
        </p:nvSpPr>
        <p:spPr>
          <a:xfrm>
            <a:off x="7283818" y="3062510"/>
            <a:ext cx="1265090" cy="400110"/>
          </a:xfrm>
          <a:prstGeom prst="rect">
            <a:avLst/>
          </a:prstGeom>
          <a:ln/>
        </p:spPr>
        <p:style>
          <a:lnRef idx="2">
            <a:schemeClr val="accent6"/>
          </a:lnRef>
          <a:fillRef idx="1">
            <a:schemeClr val="lt1"/>
          </a:fillRef>
          <a:effectRef idx="0">
            <a:schemeClr val="accent6"/>
          </a:effectRef>
          <a:fontRef idx="minor">
            <a:schemeClr val="dk1"/>
          </a:fontRef>
        </p:style>
        <p:txBody>
          <a:bodyPr wrap="none" rtlCol="0">
            <a:spAutoFit/>
          </a:bodyPr>
          <a:lstStyle/>
          <a:p>
            <a:pPr marL="342900" indent="-342900" algn="l" fontAlgn="auto">
              <a:spcBef>
                <a:spcPct val="20000"/>
              </a:spcBef>
              <a:spcAft>
                <a:spcPts val="0"/>
              </a:spcAft>
            </a:pPr>
            <a:r>
              <a:rPr lang="en-US" sz="2000" b="0" dirty="0" smtClean="0">
                <a:solidFill>
                  <a:prstClr val="black"/>
                </a:solidFill>
                <a:latin typeface="+mn-lt"/>
                <a:cs typeface="Courier New" pitchFamily="49" charset="0"/>
              </a:rPr>
              <a:t>Hang up</a:t>
            </a:r>
          </a:p>
        </p:txBody>
      </p:sp>
      <p:cxnSp>
        <p:nvCxnSpPr>
          <p:cNvPr id="25" name="Straight Arrow Connector 24"/>
          <p:cNvCxnSpPr/>
          <p:nvPr/>
        </p:nvCxnSpPr>
        <p:spPr>
          <a:xfrm flipV="1">
            <a:off x="6937815" y="2554522"/>
            <a:ext cx="365760" cy="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36" name="Straight Arrow Connector 35"/>
          <p:cNvCxnSpPr/>
          <p:nvPr/>
        </p:nvCxnSpPr>
        <p:spPr>
          <a:xfrm flipV="1">
            <a:off x="6923301" y="3207665"/>
            <a:ext cx="365760" cy="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37" name="Elbow Connector 36"/>
          <p:cNvCxnSpPr/>
          <p:nvPr/>
        </p:nvCxnSpPr>
        <p:spPr>
          <a:xfrm>
            <a:off x="6357251" y="3788229"/>
            <a:ext cx="420914" cy="319314"/>
          </a:xfrm>
          <a:prstGeom prst="bentConnector3">
            <a:avLst>
              <a:gd name="adj1" fmla="val 50000"/>
            </a:avLst>
          </a:prstGeom>
          <a:ln>
            <a:tailEnd type="arrow"/>
          </a:ln>
        </p:spPr>
        <p:style>
          <a:lnRef idx="2">
            <a:schemeClr val="accent6"/>
          </a:lnRef>
          <a:fillRef idx="0">
            <a:schemeClr val="accent6"/>
          </a:fillRef>
          <a:effectRef idx="1">
            <a:schemeClr val="accent6"/>
          </a:effectRef>
          <a:fontRef idx="minor">
            <a:schemeClr val="tx1"/>
          </a:fontRef>
        </p:style>
      </p:cxnSp>
      <p:sp>
        <p:nvSpPr>
          <p:cNvPr id="44" name="TextBox 43"/>
          <p:cNvSpPr txBox="1"/>
          <p:nvPr/>
        </p:nvSpPr>
        <p:spPr>
          <a:xfrm>
            <a:off x="6836221" y="4005941"/>
            <a:ext cx="800219" cy="400110"/>
          </a:xfrm>
          <a:prstGeom prst="rect">
            <a:avLst/>
          </a:prstGeom>
          <a:ln/>
        </p:spPr>
        <p:style>
          <a:lnRef idx="2">
            <a:schemeClr val="accent6"/>
          </a:lnRef>
          <a:fillRef idx="1">
            <a:schemeClr val="lt1"/>
          </a:fillRef>
          <a:effectRef idx="0">
            <a:schemeClr val="accent6"/>
          </a:effectRef>
          <a:fontRef idx="minor">
            <a:schemeClr val="dk1"/>
          </a:fontRef>
        </p:style>
        <p:txBody>
          <a:bodyPr wrap="none" rtlCol="0">
            <a:spAutoFit/>
          </a:bodyPr>
          <a:lstStyle/>
          <a:p>
            <a:pPr marL="342900" indent="-342900" algn="l" fontAlgn="auto">
              <a:spcBef>
                <a:spcPct val="20000"/>
              </a:spcBef>
              <a:spcAft>
                <a:spcPts val="0"/>
              </a:spcAft>
            </a:pPr>
            <a:r>
              <a:rPr lang="en-US" sz="2000" b="0" dirty="0" smtClean="0">
                <a:solidFill>
                  <a:prstClr val="black"/>
                </a:solidFill>
                <a:latin typeface="+mn-lt"/>
                <a:cs typeface="Courier New" pitchFamily="49" charset="0"/>
              </a:rPr>
              <a:t>Back</a:t>
            </a:r>
          </a:p>
        </p:txBody>
      </p:sp>
      <p:cxnSp>
        <p:nvCxnSpPr>
          <p:cNvPr id="47" name="Elbow Connector 46"/>
          <p:cNvCxnSpPr/>
          <p:nvPr/>
        </p:nvCxnSpPr>
        <p:spPr>
          <a:xfrm flipH="1">
            <a:off x="5428344" y="3802743"/>
            <a:ext cx="420914" cy="319314"/>
          </a:xfrm>
          <a:prstGeom prst="bentConnector3">
            <a:avLst>
              <a:gd name="adj1" fmla="val 50000"/>
            </a:avLst>
          </a:prstGeom>
          <a:ln>
            <a:tailEnd type="arrow"/>
          </a:ln>
        </p:spPr>
        <p:style>
          <a:lnRef idx="2">
            <a:schemeClr val="accent6"/>
          </a:lnRef>
          <a:fillRef idx="0">
            <a:schemeClr val="accent6"/>
          </a:fillRef>
          <a:effectRef idx="1">
            <a:schemeClr val="accent6"/>
          </a:effectRef>
          <a:fontRef idx="minor">
            <a:schemeClr val="tx1"/>
          </a:fontRef>
        </p:style>
      </p:cxnSp>
      <p:sp>
        <p:nvSpPr>
          <p:cNvPr id="48" name="TextBox 47"/>
          <p:cNvSpPr txBox="1"/>
          <p:nvPr/>
        </p:nvSpPr>
        <p:spPr>
          <a:xfrm>
            <a:off x="4528450" y="3991430"/>
            <a:ext cx="877163" cy="400110"/>
          </a:xfrm>
          <a:prstGeom prst="rect">
            <a:avLst/>
          </a:prstGeom>
          <a:ln/>
        </p:spPr>
        <p:style>
          <a:lnRef idx="2">
            <a:schemeClr val="accent6"/>
          </a:lnRef>
          <a:fillRef idx="1">
            <a:schemeClr val="lt1"/>
          </a:fillRef>
          <a:effectRef idx="0">
            <a:schemeClr val="accent6"/>
          </a:effectRef>
          <a:fontRef idx="minor">
            <a:schemeClr val="dk1"/>
          </a:fontRef>
        </p:style>
        <p:txBody>
          <a:bodyPr wrap="none" rtlCol="0">
            <a:spAutoFit/>
          </a:bodyPr>
          <a:lstStyle/>
          <a:p>
            <a:pPr marL="342900" indent="-342900" algn="l" fontAlgn="auto">
              <a:spcBef>
                <a:spcPct val="20000"/>
              </a:spcBef>
              <a:spcAft>
                <a:spcPts val="0"/>
              </a:spcAft>
            </a:pPr>
            <a:r>
              <a:rPr lang="en-US" sz="2000" b="0" dirty="0" smtClean="0">
                <a:solidFill>
                  <a:prstClr val="black"/>
                </a:solidFill>
                <a:latin typeface="+mn-lt"/>
                <a:cs typeface="Courier New" pitchFamily="49" charset="0"/>
              </a:rPr>
              <a:t>Menu</a:t>
            </a:r>
          </a:p>
        </p:txBody>
      </p:sp>
      <p:cxnSp>
        <p:nvCxnSpPr>
          <p:cNvPr id="49" name="Straight Arrow Connector 48"/>
          <p:cNvCxnSpPr/>
          <p:nvPr/>
        </p:nvCxnSpPr>
        <p:spPr>
          <a:xfrm rot="10800000">
            <a:off x="4812933" y="3759201"/>
            <a:ext cx="457200" cy="1588"/>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50" name="Straight Arrow Connector 49"/>
          <p:cNvCxnSpPr/>
          <p:nvPr/>
        </p:nvCxnSpPr>
        <p:spPr>
          <a:xfrm rot="10800000">
            <a:off x="4870990" y="3207658"/>
            <a:ext cx="457200" cy="1588"/>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3" name="Rectangle 2"/>
          <p:cNvSpPr/>
          <p:nvPr/>
        </p:nvSpPr>
        <p:spPr>
          <a:xfrm>
            <a:off x="2606040" y="885825"/>
            <a:ext cx="393192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Emulator </a:t>
            </a:r>
            <a:r>
              <a:rPr lang="en-US" sz="2000" b="0" dirty="0" err="1" smtClean="0"/>
              <a:t>v1.6</a:t>
            </a:r>
            <a:r>
              <a:rPr lang="en-US" sz="2000" b="0" dirty="0" smtClean="0"/>
              <a:t> Skin</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Environment Emulator</a:t>
            </a:r>
            <a:endParaRPr lang="en-US" dirty="0" smtClean="0">
              <a:solidFill>
                <a:srgbClr val="3B4A1E"/>
              </a:solidFill>
              <a:ea typeface="SimSun" pitchFamily="2" charset="-122"/>
            </a:endParaRPr>
          </a:p>
        </p:txBody>
      </p:sp>
      <p:cxnSp>
        <p:nvCxnSpPr>
          <p:cNvPr id="27" name="Straight Arrow Connector 26"/>
          <p:cNvCxnSpPr/>
          <p:nvPr/>
        </p:nvCxnSpPr>
        <p:spPr>
          <a:xfrm rot="10800000">
            <a:off x="2225053" y="5704096"/>
            <a:ext cx="548640" cy="1588"/>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29" name="TextBox 28"/>
          <p:cNvSpPr txBox="1"/>
          <p:nvPr/>
        </p:nvSpPr>
        <p:spPr>
          <a:xfrm>
            <a:off x="595079" y="5305735"/>
            <a:ext cx="1632563" cy="769441"/>
          </a:xfrm>
          <a:prstGeom prst="rect">
            <a:avLst/>
          </a:prstGeom>
          <a:ln/>
        </p:spPr>
        <p:style>
          <a:lnRef idx="2">
            <a:schemeClr val="accent6"/>
          </a:lnRef>
          <a:fillRef idx="1">
            <a:schemeClr val="lt1"/>
          </a:fillRef>
          <a:effectRef idx="0">
            <a:schemeClr val="accent6"/>
          </a:effectRef>
          <a:fontRef idx="minor">
            <a:schemeClr val="dk1"/>
          </a:fontRef>
        </p:style>
        <p:txBody>
          <a:bodyPr wrap="none" rtlCol="0">
            <a:spAutoFit/>
          </a:bodyPr>
          <a:lstStyle/>
          <a:p>
            <a:pPr marL="342900" indent="-342900" fontAlgn="auto">
              <a:spcBef>
                <a:spcPct val="20000"/>
              </a:spcBef>
              <a:spcAft>
                <a:spcPts val="0"/>
              </a:spcAft>
            </a:pPr>
            <a:r>
              <a:rPr lang="en-US" sz="2000" b="0" dirty="0" smtClean="0">
                <a:solidFill>
                  <a:prstClr val="black"/>
                </a:solidFill>
                <a:latin typeface="+mn-lt"/>
                <a:cs typeface="Courier New" pitchFamily="49" charset="0"/>
              </a:rPr>
              <a:t>Tab Launch</a:t>
            </a:r>
          </a:p>
          <a:p>
            <a:pPr marL="342900" indent="-342900" fontAlgn="auto">
              <a:spcBef>
                <a:spcPct val="20000"/>
              </a:spcBef>
              <a:spcAft>
                <a:spcPts val="0"/>
              </a:spcAft>
            </a:pPr>
            <a:r>
              <a:rPr lang="en-US" sz="2000" b="0" dirty="0" smtClean="0">
                <a:solidFill>
                  <a:prstClr val="black"/>
                </a:solidFill>
                <a:latin typeface="+mn-lt"/>
                <a:cs typeface="Courier New" pitchFamily="49" charset="0"/>
              </a:rPr>
              <a:t>Pad</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
          <p:cNvPicPr>
            <a:picLocks noChangeAspect="1" noChangeArrowheads="1"/>
          </p:cNvPicPr>
          <p:nvPr/>
        </p:nvPicPr>
        <p:blipFill>
          <a:blip r:embed="rId2"/>
          <a:srcRect/>
          <a:stretch>
            <a:fillRect/>
          </a:stretch>
        </p:blipFill>
        <p:spPr bwMode="auto">
          <a:xfrm>
            <a:off x="1329453" y="1499616"/>
            <a:ext cx="6485094" cy="4654296"/>
          </a:xfrm>
          <a:prstGeom prst="rect">
            <a:avLst/>
          </a:prstGeom>
          <a:noFill/>
          <a:ln w="9525">
            <a:noFill/>
            <a:miter lim="800000"/>
            <a:headEnd/>
            <a:tailEnd/>
          </a:ln>
          <a:effectLst/>
        </p:spPr>
      </p:pic>
      <p:cxnSp>
        <p:nvCxnSpPr>
          <p:cNvPr id="19" name="Straight Arrow Connector 18"/>
          <p:cNvCxnSpPr/>
          <p:nvPr/>
        </p:nvCxnSpPr>
        <p:spPr>
          <a:xfrm flipV="1">
            <a:off x="3904330" y="2090064"/>
            <a:ext cx="566057" cy="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21" name="Elbow Connector 20"/>
          <p:cNvCxnSpPr>
            <a:endCxn id="33" idx="0"/>
          </p:cNvCxnSpPr>
          <p:nvPr/>
        </p:nvCxnSpPr>
        <p:spPr>
          <a:xfrm rot="10800000" flipV="1">
            <a:off x="4613010" y="2423885"/>
            <a:ext cx="1497499" cy="116115"/>
          </a:xfrm>
          <a:prstGeom prst="bentConnector2">
            <a:avLst/>
          </a:prstGeom>
          <a:ln>
            <a:tailEnd type="arrow"/>
          </a:ln>
        </p:spPr>
        <p:style>
          <a:lnRef idx="2">
            <a:schemeClr val="accent6"/>
          </a:lnRef>
          <a:fillRef idx="0">
            <a:schemeClr val="accent6"/>
          </a:fillRef>
          <a:effectRef idx="1">
            <a:schemeClr val="accent6"/>
          </a:effectRef>
          <a:fontRef idx="minor">
            <a:schemeClr val="tx1"/>
          </a:fontRef>
        </p:style>
      </p:cxnSp>
      <p:sp>
        <p:nvSpPr>
          <p:cNvPr id="28" name="TextBox 27"/>
          <p:cNvSpPr txBox="1"/>
          <p:nvPr/>
        </p:nvSpPr>
        <p:spPr>
          <a:xfrm>
            <a:off x="7393628" y="2365831"/>
            <a:ext cx="959045" cy="400110"/>
          </a:xfrm>
          <a:prstGeom prst="rect">
            <a:avLst/>
          </a:prstGeom>
          <a:ln/>
        </p:spPr>
        <p:style>
          <a:lnRef idx="2">
            <a:schemeClr val="accent6"/>
          </a:lnRef>
          <a:fillRef idx="1">
            <a:schemeClr val="lt1"/>
          </a:fillRef>
          <a:effectRef idx="0">
            <a:schemeClr val="accent6"/>
          </a:effectRef>
          <a:fontRef idx="minor">
            <a:schemeClr val="dk1"/>
          </a:fontRef>
        </p:style>
        <p:txBody>
          <a:bodyPr wrap="none" rtlCol="0">
            <a:spAutoFit/>
          </a:bodyPr>
          <a:lstStyle/>
          <a:p>
            <a:pPr marL="342900" indent="-342900" algn="l" fontAlgn="auto">
              <a:spcBef>
                <a:spcPct val="20000"/>
              </a:spcBef>
              <a:spcAft>
                <a:spcPts val="0"/>
              </a:spcAft>
            </a:pPr>
            <a:r>
              <a:rPr lang="en-US" sz="2000" b="0" dirty="0" smtClean="0">
                <a:solidFill>
                  <a:prstClr val="black"/>
                </a:solidFill>
                <a:latin typeface="+mn-lt"/>
                <a:cs typeface="Courier New" pitchFamily="49" charset="0"/>
              </a:rPr>
              <a:t>Power</a:t>
            </a:r>
          </a:p>
        </p:txBody>
      </p:sp>
      <p:sp>
        <p:nvSpPr>
          <p:cNvPr id="30" name="TextBox 29"/>
          <p:cNvSpPr txBox="1"/>
          <p:nvPr/>
        </p:nvSpPr>
        <p:spPr>
          <a:xfrm>
            <a:off x="3861802" y="3497942"/>
            <a:ext cx="934871" cy="400110"/>
          </a:xfrm>
          <a:prstGeom prst="rect">
            <a:avLst/>
          </a:prstGeom>
          <a:ln/>
        </p:spPr>
        <p:style>
          <a:lnRef idx="2">
            <a:schemeClr val="accent6"/>
          </a:lnRef>
          <a:fillRef idx="1">
            <a:schemeClr val="lt1"/>
          </a:fillRef>
          <a:effectRef idx="0">
            <a:schemeClr val="accent6"/>
          </a:effectRef>
          <a:fontRef idx="minor">
            <a:schemeClr val="dk1"/>
          </a:fontRef>
        </p:style>
        <p:txBody>
          <a:bodyPr wrap="none" rtlCol="0">
            <a:spAutoFit/>
          </a:bodyPr>
          <a:lstStyle/>
          <a:p>
            <a:pPr marL="342900" indent="-342900" algn="l" fontAlgn="auto">
              <a:spcBef>
                <a:spcPct val="20000"/>
              </a:spcBef>
              <a:spcAft>
                <a:spcPts val="0"/>
              </a:spcAft>
            </a:pPr>
            <a:r>
              <a:rPr lang="en-US" sz="2000" b="0" dirty="0" smtClean="0">
                <a:solidFill>
                  <a:prstClr val="black"/>
                </a:solidFill>
                <a:latin typeface="+mn-lt"/>
                <a:cs typeface="Courier New" pitchFamily="49" charset="0"/>
              </a:rPr>
              <a:t>Home</a:t>
            </a:r>
          </a:p>
        </p:txBody>
      </p:sp>
      <p:sp>
        <p:nvSpPr>
          <p:cNvPr id="31" name="TextBox 30"/>
          <p:cNvSpPr txBox="1"/>
          <p:nvPr/>
        </p:nvSpPr>
        <p:spPr>
          <a:xfrm>
            <a:off x="4166547" y="3018967"/>
            <a:ext cx="659155" cy="400110"/>
          </a:xfrm>
          <a:prstGeom prst="rect">
            <a:avLst/>
          </a:prstGeom>
          <a:ln/>
        </p:spPr>
        <p:style>
          <a:lnRef idx="2">
            <a:schemeClr val="accent6"/>
          </a:lnRef>
          <a:fillRef idx="1">
            <a:schemeClr val="lt1"/>
          </a:fillRef>
          <a:effectRef idx="0">
            <a:schemeClr val="accent6"/>
          </a:effectRef>
          <a:fontRef idx="minor">
            <a:schemeClr val="dk1"/>
          </a:fontRef>
        </p:style>
        <p:txBody>
          <a:bodyPr wrap="none" rtlCol="0">
            <a:spAutoFit/>
          </a:bodyPr>
          <a:lstStyle/>
          <a:p>
            <a:pPr marL="342900" indent="-342900" algn="l" fontAlgn="auto">
              <a:spcBef>
                <a:spcPct val="20000"/>
              </a:spcBef>
              <a:spcAft>
                <a:spcPts val="0"/>
              </a:spcAft>
            </a:pPr>
            <a:r>
              <a:rPr lang="en-US" sz="2000" b="0" dirty="0" smtClean="0">
                <a:solidFill>
                  <a:prstClr val="black"/>
                </a:solidFill>
                <a:latin typeface="+mn-lt"/>
                <a:cs typeface="Courier New" pitchFamily="49" charset="0"/>
              </a:rPr>
              <a:t>Call</a:t>
            </a:r>
          </a:p>
        </p:txBody>
      </p:sp>
      <p:sp>
        <p:nvSpPr>
          <p:cNvPr id="32" name="TextBox 31"/>
          <p:cNvSpPr txBox="1"/>
          <p:nvPr/>
        </p:nvSpPr>
        <p:spPr>
          <a:xfrm>
            <a:off x="4484901" y="1886863"/>
            <a:ext cx="3954929" cy="400110"/>
          </a:xfrm>
          <a:prstGeom prst="rect">
            <a:avLst/>
          </a:prstGeom>
          <a:ln/>
        </p:spPr>
        <p:style>
          <a:lnRef idx="2">
            <a:schemeClr val="accent6"/>
          </a:lnRef>
          <a:fillRef idx="1">
            <a:schemeClr val="lt1"/>
          </a:fillRef>
          <a:effectRef idx="0">
            <a:schemeClr val="accent6"/>
          </a:effectRef>
          <a:fontRef idx="minor">
            <a:schemeClr val="dk1"/>
          </a:fontRef>
        </p:style>
        <p:txBody>
          <a:bodyPr wrap="none" rtlCol="0">
            <a:spAutoFit/>
          </a:bodyPr>
          <a:lstStyle/>
          <a:p>
            <a:pPr marL="342900" indent="-342900" algn="l" fontAlgn="auto">
              <a:spcBef>
                <a:spcPct val="20000"/>
              </a:spcBef>
              <a:spcAft>
                <a:spcPts val="0"/>
              </a:spcAft>
            </a:pPr>
            <a:r>
              <a:rPr lang="en-US" sz="2000" b="0" dirty="0" smtClean="0">
                <a:solidFill>
                  <a:prstClr val="black"/>
                </a:solidFill>
                <a:latin typeface="+mn-lt"/>
                <a:cs typeface="Courier New" pitchFamily="49" charset="0"/>
              </a:rPr>
              <a:t>Status Bar – Notification Line</a:t>
            </a:r>
          </a:p>
        </p:txBody>
      </p:sp>
      <p:sp>
        <p:nvSpPr>
          <p:cNvPr id="33" name="TextBox 32"/>
          <p:cNvSpPr txBox="1"/>
          <p:nvPr/>
        </p:nvSpPr>
        <p:spPr>
          <a:xfrm>
            <a:off x="4044423" y="2540001"/>
            <a:ext cx="1137171" cy="400110"/>
          </a:xfrm>
          <a:prstGeom prst="rect">
            <a:avLst/>
          </a:prstGeom>
          <a:ln/>
        </p:spPr>
        <p:style>
          <a:lnRef idx="2">
            <a:schemeClr val="accent6"/>
          </a:lnRef>
          <a:fillRef idx="1">
            <a:schemeClr val="lt1"/>
          </a:fillRef>
          <a:effectRef idx="0">
            <a:schemeClr val="accent6"/>
          </a:effectRef>
          <a:fontRef idx="minor">
            <a:schemeClr val="dk1"/>
          </a:fontRef>
        </p:style>
        <p:txBody>
          <a:bodyPr wrap="none" rtlCol="0">
            <a:spAutoFit/>
          </a:bodyPr>
          <a:lstStyle/>
          <a:p>
            <a:pPr marL="342900" indent="-342900" algn="l" fontAlgn="auto">
              <a:spcBef>
                <a:spcPct val="20000"/>
              </a:spcBef>
              <a:spcAft>
                <a:spcPts val="0"/>
              </a:spcAft>
            </a:pPr>
            <a:r>
              <a:rPr lang="en-US" sz="2000" b="0" dirty="0" smtClean="0">
                <a:solidFill>
                  <a:prstClr val="black"/>
                </a:solidFill>
                <a:latin typeface="+mn-lt"/>
                <a:cs typeface="Courier New" pitchFamily="49" charset="0"/>
              </a:rPr>
              <a:t>Volume</a:t>
            </a:r>
          </a:p>
        </p:txBody>
      </p:sp>
      <p:sp>
        <p:nvSpPr>
          <p:cNvPr id="40" name="TextBox 39"/>
          <p:cNvSpPr txBox="1"/>
          <p:nvPr/>
        </p:nvSpPr>
        <p:spPr>
          <a:xfrm>
            <a:off x="7283818" y="3062510"/>
            <a:ext cx="1265090" cy="400110"/>
          </a:xfrm>
          <a:prstGeom prst="rect">
            <a:avLst/>
          </a:prstGeom>
          <a:ln/>
        </p:spPr>
        <p:style>
          <a:lnRef idx="2">
            <a:schemeClr val="accent6"/>
          </a:lnRef>
          <a:fillRef idx="1">
            <a:schemeClr val="lt1"/>
          </a:fillRef>
          <a:effectRef idx="0">
            <a:schemeClr val="accent6"/>
          </a:effectRef>
          <a:fontRef idx="minor">
            <a:schemeClr val="dk1"/>
          </a:fontRef>
        </p:style>
        <p:txBody>
          <a:bodyPr wrap="none" rtlCol="0">
            <a:spAutoFit/>
          </a:bodyPr>
          <a:lstStyle/>
          <a:p>
            <a:pPr marL="342900" indent="-342900" algn="l" fontAlgn="auto">
              <a:spcBef>
                <a:spcPct val="20000"/>
              </a:spcBef>
              <a:spcAft>
                <a:spcPts val="0"/>
              </a:spcAft>
            </a:pPr>
            <a:r>
              <a:rPr lang="en-US" sz="2000" b="0" dirty="0" smtClean="0">
                <a:solidFill>
                  <a:prstClr val="black"/>
                </a:solidFill>
                <a:latin typeface="+mn-lt"/>
                <a:cs typeface="Courier New" pitchFamily="49" charset="0"/>
              </a:rPr>
              <a:t>Hang up</a:t>
            </a:r>
          </a:p>
        </p:txBody>
      </p:sp>
      <p:cxnSp>
        <p:nvCxnSpPr>
          <p:cNvPr id="25" name="Straight Arrow Connector 24"/>
          <p:cNvCxnSpPr/>
          <p:nvPr/>
        </p:nvCxnSpPr>
        <p:spPr>
          <a:xfrm flipV="1">
            <a:off x="6937815" y="2554522"/>
            <a:ext cx="365760" cy="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36" name="Straight Arrow Connector 35"/>
          <p:cNvCxnSpPr/>
          <p:nvPr/>
        </p:nvCxnSpPr>
        <p:spPr>
          <a:xfrm flipV="1">
            <a:off x="6923301" y="3207665"/>
            <a:ext cx="365760" cy="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37" name="Elbow Connector 36"/>
          <p:cNvCxnSpPr/>
          <p:nvPr/>
        </p:nvCxnSpPr>
        <p:spPr>
          <a:xfrm>
            <a:off x="6357251" y="3788229"/>
            <a:ext cx="420914" cy="319314"/>
          </a:xfrm>
          <a:prstGeom prst="bentConnector3">
            <a:avLst>
              <a:gd name="adj1" fmla="val 50000"/>
            </a:avLst>
          </a:prstGeom>
          <a:ln>
            <a:tailEnd type="arrow"/>
          </a:ln>
        </p:spPr>
        <p:style>
          <a:lnRef idx="2">
            <a:schemeClr val="accent6"/>
          </a:lnRef>
          <a:fillRef idx="0">
            <a:schemeClr val="accent6"/>
          </a:fillRef>
          <a:effectRef idx="1">
            <a:schemeClr val="accent6"/>
          </a:effectRef>
          <a:fontRef idx="minor">
            <a:schemeClr val="tx1"/>
          </a:fontRef>
        </p:style>
      </p:cxnSp>
      <p:sp>
        <p:nvSpPr>
          <p:cNvPr id="44" name="TextBox 43"/>
          <p:cNvSpPr txBox="1"/>
          <p:nvPr/>
        </p:nvSpPr>
        <p:spPr>
          <a:xfrm>
            <a:off x="6836221" y="4005941"/>
            <a:ext cx="800219" cy="400110"/>
          </a:xfrm>
          <a:prstGeom prst="rect">
            <a:avLst/>
          </a:prstGeom>
          <a:ln/>
        </p:spPr>
        <p:style>
          <a:lnRef idx="2">
            <a:schemeClr val="accent6"/>
          </a:lnRef>
          <a:fillRef idx="1">
            <a:schemeClr val="lt1"/>
          </a:fillRef>
          <a:effectRef idx="0">
            <a:schemeClr val="accent6"/>
          </a:effectRef>
          <a:fontRef idx="minor">
            <a:schemeClr val="dk1"/>
          </a:fontRef>
        </p:style>
        <p:txBody>
          <a:bodyPr wrap="none" rtlCol="0">
            <a:spAutoFit/>
          </a:bodyPr>
          <a:lstStyle/>
          <a:p>
            <a:pPr marL="342900" indent="-342900" algn="l" fontAlgn="auto">
              <a:spcBef>
                <a:spcPct val="20000"/>
              </a:spcBef>
              <a:spcAft>
                <a:spcPts val="0"/>
              </a:spcAft>
            </a:pPr>
            <a:r>
              <a:rPr lang="en-US" sz="2000" b="0" dirty="0" smtClean="0">
                <a:solidFill>
                  <a:prstClr val="black"/>
                </a:solidFill>
                <a:latin typeface="+mn-lt"/>
                <a:cs typeface="Courier New" pitchFamily="49" charset="0"/>
              </a:rPr>
              <a:t>Back</a:t>
            </a:r>
          </a:p>
        </p:txBody>
      </p:sp>
      <p:cxnSp>
        <p:nvCxnSpPr>
          <p:cNvPr id="47" name="Elbow Connector 46"/>
          <p:cNvCxnSpPr/>
          <p:nvPr/>
        </p:nvCxnSpPr>
        <p:spPr>
          <a:xfrm flipH="1">
            <a:off x="5428344" y="3802743"/>
            <a:ext cx="420914" cy="319314"/>
          </a:xfrm>
          <a:prstGeom prst="bentConnector3">
            <a:avLst>
              <a:gd name="adj1" fmla="val 50000"/>
            </a:avLst>
          </a:prstGeom>
          <a:ln>
            <a:tailEnd type="arrow"/>
          </a:ln>
        </p:spPr>
        <p:style>
          <a:lnRef idx="2">
            <a:schemeClr val="accent6"/>
          </a:lnRef>
          <a:fillRef idx="0">
            <a:schemeClr val="accent6"/>
          </a:fillRef>
          <a:effectRef idx="1">
            <a:schemeClr val="accent6"/>
          </a:effectRef>
          <a:fontRef idx="minor">
            <a:schemeClr val="tx1"/>
          </a:fontRef>
        </p:style>
      </p:cxnSp>
      <p:sp>
        <p:nvSpPr>
          <p:cNvPr id="48" name="TextBox 47"/>
          <p:cNvSpPr txBox="1"/>
          <p:nvPr/>
        </p:nvSpPr>
        <p:spPr>
          <a:xfrm>
            <a:off x="4528450" y="3991430"/>
            <a:ext cx="877163" cy="400110"/>
          </a:xfrm>
          <a:prstGeom prst="rect">
            <a:avLst/>
          </a:prstGeom>
          <a:ln/>
        </p:spPr>
        <p:style>
          <a:lnRef idx="2">
            <a:schemeClr val="accent6"/>
          </a:lnRef>
          <a:fillRef idx="1">
            <a:schemeClr val="lt1"/>
          </a:fillRef>
          <a:effectRef idx="0">
            <a:schemeClr val="accent6"/>
          </a:effectRef>
          <a:fontRef idx="minor">
            <a:schemeClr val="dk1"/>
          </a:fontRef>
        </p:style>
        <p:txBody>
          <a:bodyPr wrap="none" rtlCol="0">
            <a:spAutoFit/>
          </a:bodyPr>
          <a:lstStyle/>
          <a:p>
            <a:pPr marL="342900" indent="-342900" algn="l" fontAlgn="auto">
              <a:spcBef>
                <a:spcPct val="20000"/>
              </a:spcBef>
              <a:spcAft>
                <a:spcPts val="0"/>
              </a:spcAft>
            </a:pPr>
            <a:r>
              <a:rPr lang="en-US" sz="2000" b="0" dirty="0" smtClean="0">
                <a:solidFill>
                  <a:prstClr val="black"/>
                </a:solidFill>
                <a:latin typeface="+mn-lt"/>
                <a:cs typeface="Courier New" pitchFamily="49" charset="0"/>
              </a:rPr>
              <a:t>Menu</a:t>
            </a:r>
          </a:p>
        </p:txBody>
      </p:sp>
      <p:cxnSp>
        <p:nvCxnSpPr>
          <p:cNvPr id="49" name="Straight Arrow Connector 48"/>
          <p:cNvCxnSpPr/>
          <p:nvPr/>
        </p:nvCxnSpPr>
        <p:spPr>
          <a:xfrm rot="10800000">
            <a:off x="4812933" y="3759201"/>
            <a:ext cx="457200" cy="1588"/>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50" name="Straight Arrow Connector 49"/>
          <p:cNvCxnSpPr/>
          <p:nvPr/>
        </p:nvCxnSpPr>
        <p:spPr>
          <a:xfrm rot="10800000">
            <a:off x="4870990" y="3207658"/>
            <a:ext cx="457200" cy="1588"/>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3" name="Rectangle 2"/>
          <p:cNvSpPr/>
          <p:nvPr/>
        </p:nvSpPr>
        <p:spPr>
          <a:xfrm>
            <a:off x="2606040" y="885825"/>
            <a:ext cx="393192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Emulator </a:t>
            </a:r>
            <a:r>
              <a:rPr lang="en-US" sz="2000" b="0" dirty="0" err="1" smtClean="0"/>
              <a:t>v1.6</a:t>
            </a:r>
            <a:r>
              <a:rPr lang="en-US" sz="2000" b="0" dirty="0" smtClean="0"/>
              <a:t> Skin</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Environment Emulator</a:t>
            </a:r>
            <a:endParaRPr lang="en-US" dirty="0" smtClean="0">
              <a:solidFill>
                <a:srgbClr val="3B4A1E"/>
              </a:solidFill>
              <a:ea typeface="SimSun" pitchFamily="2" charset="-122"/>
            </a:endParaRPr>
          </a:p>
        </p:txBody>
      </p:sp>
      <p:cxnSp>
        <p:nvCxnSpPr>
          <p:cNvPr id="27" name="Straight Arrow Connector 26"/>
          <p:cNvCxnSpPr/>
          <p:nvPr/>
        </p:nvCxnSpPr>
        <p:spPr>
          <a:xfrm rot="10800000">
            <a:off x="2225053" y="2481924"/>
            <a:ext cx="548640" cy="1588"/>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29" name="TextBox 28"/>
          <p:cNvSpPr txBox="1"/>
          <p:nvPr/>
        </p:nvSpPr>
        <p:spPr>
          <a:xfrm>
            <a:off x="595079" y="2083563"/>
            <a:ext cx="1632563" cy="769441"/>
          </a:xfrm>
          <a:prstGeom prst="rect">
            <a:avLst/>
          </a:prstGeom>
          <a:ln/>
        </p:spPr>
        <p:style>
          <a:lnRef idx="2">
            <a:schemeClr val="accent6"/>
          </a:lnRef>
          <a:fillRef idx="1">
            <a:schemeClr val="lt1"/>
          </a:fillRef>
          <a:effectRef idx="0">
            <a:schemeClr val="accent6"/>
          </a:effectRef>
          <a:fontRef idx="minor">
            <a:schemeClr val="dk1"/>
          </a:fontRef>
        </p:style>
        <p:txBody>
          <a:bodyPr wrap="none" rtlCol="0">
            <a:spAutoFit/>
          </a:bodyPr>
          <a:lstStyle/>
          <a:p>
            <a:pPr marL="342900" indent="-342900" fontAlgn="auto">
              <a:spcBef>
                <a:spcPct val="20000"/>
              </a:spcBef>
              <a:spcAft>
                <a:spcPts val="0"/>
              </a:spcAft>
            </a:pPr>
            <a:r>
              <a:rPr lang="en-US" sz="2000" b="0" dirty="0" smtClean="0">
                <a:solidFill>
                  <a:prstClr val="black"/>
                </a:solidFill>
                <a:latin typeface="+mn-lt"/>
                <a:cs typeface="Courier New" pitchFamily="49" charset="0"/>
              </a:rPr>
              <a:t>Tab Launch</a:t>
            </a:r>
          </a:p>
          <a:p>
            <a:pPr marL="342900" indent="-342900" fontAlgn="auto">
              <a:spcBef>
                <a:spcPct val="20000"/>
              </a:spcBef>
              <a:spcAft>
                <a:spcPts val="0"/>
              </a:spcAft>
            </a:pPr>
            <a:r>
              <a:rPr lang="en-US" sz="2000" b="0" dirty="0" smtClean="0">
                <a:solidFill>
                  <a:prstClr val="black"/>
                </a:solidFill>
                <a:latin typeface="+mn-lt"/>
                <a:cs typeface="Courier New" pitchFamily="49" charset="0"/>
              </a:rPr>
              <a:t>Pad</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46120" y="885825"/>
            <a:ext cx="26517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Emulator</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Android Environment Emulator</a:t>
            </a:r>
            <a:endParaRPr lang="en-US" dirty="0" smtClean="0">
              <a:solidFill>
                <a:srgbClr val="3B4A1E"/>
              </a:solidFill>
              <a:ea typeface="SimSun" pitchFamily="2" charset="-122"/>
            </a:endParaRPr>
          </a:p>
        </p:txBody>
      </p:sp>
      <p:graphicFrame>
        <p:nvGraphicFramePr>
          <p:cNvPr id="23" name="Table 22"/>
          <p:cNvGraphicFramePr>
            <a:graphicFrameLocks noGrp="1"/>
          </p:cNvGraphicFramePr>
          <p:nvPr/>
        </p:nvGraphicFramePr>
        <p:xfrm>
          <a:off x="275794" y="1397001"/>
          <a:ext cx="4750503" cy="4963243"/>
        </p:xfrm>
        <a:graphic>
          <a:graphicData uri="http://schemas.openxmlformats.org/drawingml/2006/table">
            <a:tbl>
              <a:tblPr firstRow="1" bandRow="1">
                <a:tableStyleId>{5C22544A-7EE6-4342-B048-85BDC9FD1C3A}</a:tableStyleId>
              </a:tblPr>
              <a:tblGrid>
                <a:gridCol w="1915863"/>
                <a:gridCol w="2834640"/>
              </a:tblGrid>
              <a:tr h="243113">
                <a:tc>
                  <a:txBody>
                    <a:bodyPr/>
                    <a:lstStyle/>
                    <a:p>
                      <a:pPr algn="ctr"/>
                      <a:r>
                        <a:rPr lang="en-US" sz="1100" dirty="0" smtClean="0"/>
                        <a:t>Keyboard</a:t>
                      </a:r>
                      <a:endParaRPr lang="en-US" sz="1100" dirty="0"/>
                    </a:p>
                  </a:txBody>
                  <a:tcPr/>
                </a:tc>
                <a:tc>
                  <a:txBody>
                    <a:bodyPr/>
                    <a:lstStyle/>
                    <a:p>
                      <a:r>
                        <a:rPr lang="en-US" sz="1100" dirty="0" smtClean="0"/>
                        <a:t>OS Function</a:t>
                      </a:r>
                      <a:endParaRPr lang="en-US" sz="1100" dirty="0"/>
                    </a:p>
                  </a:txBody>
                  <a:tcPr/>
                </a:tc>
              </a:tr>
              <a:tr h="206615">
                <a:tc>
                  <a:txBody>
                    <a:bodyPr/>
                    <a:lstStyle/>
                    <a:p>
                      <a:pPr marL="0" algn="l" defTabSz="914400" rtl="0" eaLnBrk="1" latinLnBrk="0" hangingPunct="1"/>
                      <a:r>
                        <a:rPr lang="en-US" sz="800" b="1" kern="1200" dirty="0" err="1" smtClean="0">
                          <a:solidFill>
                            <a:schemeClr val="dk1"/>
                          </a:solidFill>
                          <a:latin typeface="+mn-lt"/>
                          <a:ea typeface="+mn-ea"/>
                          <a:cs typeface="+mn-cs"/>
                        </a:rPr>
                        <a:t>Escpe</a:t>
                      </a:r>
                      <a:endParaRPr lang="en-US" sz="800" b="1" kern="1200" dirty="0" smtClean="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1" kern="1200" dirty="0" smtClean="0">
                          <a:solidFill>
                            <a:schemeClr val="dk1"/>
                          </a:solidFill>
                          <a:latin typeface="+mn-lt"/>
                          <a:ea typeface="+mn-ea"/>
                          <a:cs typeface="+mn-cs"/>
                        </a:rPr>
                        <a:t>Back button	</a:t>
                      </a:r>
                    </a:p>
                  </a:txBody>
                  <a:tcPr/>
                </a:tc>
              </a:tr>
              <a:tr h="206615">
                <a:tc>
                  <a:txBody>
                    <a:bodyPr/>
                    <a:lstStyle/>
                    <a:p>
                      <a:pPr marL="0" algn="l" defTabSz="914400" rtl="0" eaLnBrk="1" latinLnBrk="0" hangingPunct="1"/>
                      <a:r>
                        <a:rPr lang="en-US" sz="800" b="1" kern="1200" dirty="0" smtClean="0">
                          <a:solidFill>
                            <a:schemeClr val="dk1"/>
                          </a:solidFill>
                          <a:latin typeface="+mn-lt"/>
                          <a:ea typeface="+mn-ea"/>
                          <a:cs typeface="+mn-cs"/>
                        </a:rPr>
                        <a:t>Home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1" kern="1200" dirty="0" smtClean="0">
                          <a:solidFill>
                            <a:schemeClr val="dk1"/>
                          </a:solidFill>
                          <a:latin typeface="+mn-lt"/>
                          <a:ea typeface="+mn-ea"/>
                          <a:cs typeface="+mn-cs"/>
                        </a:rPr>
                        <a:t>Home button</a:t>
                      </a:r>
                    </a:p>
                  </a:txBody>
                  <a:tcPr/>
                </a:tc>
              </a:tr>
              <a:tr h="206615">
                <a:tc>
                  <a:txBody>
                    <a:bodyPr/>
                    <a:lstStyle/>
                    <a:p>
                      <a:pPr marL="0" algn="l" defTabSz="914400" rtl="0" eaLnBrk="1" latinLnBrk="0" hangingPunct="1"/>
                      <a:r>
                        <a:rPr lang="en-US" sz="800" b="1" kern="1200" dirty="0" err="1" smtClean="0">
                          <a:solidFill>
                            <a:schemeClr val="dk1"/>
                          </a:solidFill>
                          <a:latin typeface="+mn-lt"/>
                          <a:ea typeface="+mn-ea"/>
                          <a:cs typeface="+mn-cs"/>
                        </a:rPr>
                        <a:t>F2</a:t>
                      </a:r>
                      <a:r>
                        <a:rPr lang="en-US" sz="800" b="1" kern="1200" dirty="0" smtClean="0">
                          <a:solidFill>
                            <a:schemeClr val="dk1"/>
                          </a:solidFill>
                          <a:latin typeface="+mn-lt"/>
                          <a:ea typeface="+mn-ea"/>
                          <a:cs typeface="+mn-cs"/>
                        </a:rPr>
                        <a:t>, </a:t>
                      </a:r>
                      <a:r>
                        <a:rPr lang="en-US" sz="800" b="1" kern="1200" dirty="0" err="1" smtClean="0">
                          <a:solidFill>
                            <a:schemeClr val="dk1"/>
                          </a:solidFill>
                          <a:latin typeface="+mn-lt"/>
                          <a:ea typeface="+mn-ea"/>
                          <a:cs typeface="+mn-cs"/>
                        </a:rPr>
                        <a:t>PageUp</a:t>
                      </a:r>
                      <a:endParaRPr lang="en-US" sz="800" b="1" kern="1200" dirty="0" smtClean="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1" kern="1200" dirty="0" smtClean="0">
                          <a:solidFill>
                            <a:schemeClr val="dk1"/>
                          </a:solidFill>
                          <a:latin typeface="+mn-lt"/>
                          <a:ea typeface="+mn-ea"/>
                          <a:cs typeface="+mn-cs"/>
                        </a:rPr>
                        <a:t>Menu (Soft-Left) button</a:t>
                      </a:r>
                    </a:p>
                  </a:txBody>
                  <a:tcPr/>
                </a:tc>
              </a:tr>
              <a:tr h="206615">
                <a:tc>
                  <a:txBody>
                    <a:bodyPr/>
                    <a:lstStyle/>
                    <a:p>
                      <a:pPr marL="0" algn="l" defTabSz="914400" rtl="0" eaLnBrk="1" latinLnBrk="0" hangingPunct="1"/>
                      <a:r>
                        <a:rPr lang="en-US" sz="800" b="1" kern="1200" dirty="0" err="1" smtClean="0">
                          <a:solidFill>
                            <a:schemeClr val="dk1"/>
                          </a:solidFill>
                          <a:latin typeface="+mn-lt"/>
                          <a:ea typeface="+mn-ea"/>
                          <a:cs typeface="+mn-cs"/>
                        </a:rPr>
                        <a:t>Shift+F2</a:t>
                      </a:r>
                      <a:r>
                        <a:rPr lang="en-US" sz="800" b="1" kern="1200" dirty="0" smtClean="0">
                          <a:solidFill>
                            <a:schemeClr val="dk1"/>
                          </a:solidFill>
                          <a:latin typeface="+mn-lt"/>
                          <a:ea typeface="+mn-ea"/>
                          <a:cs typeface="+mn-cs"/>
                        </a:rPr>
                        <a:t>, </a:t>
                      </a:r>
                      <a:r>
                        <a:rPr lang="en-US" sz="800" b="1" kern="1200" dirty="0" err="1" smtClean="0">
                          <a:solidFill>
                            <a:schemeClr val="dk1"/>
                          </a:solidFill>
                          <a:latin typeface="+mn-lt"/>
                          <a:ea typeface="+mn-ea"/>
                          <a:cs typeface="+mn-cs"/>
                        </a:rPr>
                        <a:t>PageDown</a:t>
                      </a:r>
                      <a:endParaRPr lang="en-US" sz="800" b="1" kern="1200" dirty="0" smtClean="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1" kern="1200" dirty="0" smtClean="0">
                          <a:solidFill>
                            <a:schemeClr val="dk1"/>
                          </a:solidFill>
                          <a:latin typeface="+mn-lt"/>
                          <a:ea typeface="+mn-ea"/>
                          <a:cs typeface="+mn-cs"/>
                        </a:rPr>
                        <a:t>Start (Soft-Right) button</a:t>
                      </a:r>
                    </a:p>
                  </a:txBody>
                  <a:tcPr/>
                </a:tc>
              </a:tr>
              <a:tr h="206615">
                <a:tc>
                  <a:txBody>
                    <a:bodyPr/>
                    <a:lstStyle/>
                    <a:p>
                      <a:pPr marL="0" algn="l" defTabSz="914400" rtl="0" eaLnBrk="1" latinLnBrk="0" hangingPunct="1"/>
                      <a:r>
                        <a:rPr lang="en-US" sz="800" b="1" kern="1200" dirty="0" err="1" smtClean="0">
                          <a:solidFill>
                            <a:schemeClr val="dk1"/>
                          </a:solidFill>
                          <a:latin typeface="+mn-lt"/>
                          <a:ea typeface="+mn-ea"/>
                          <a:cs typeface="+mn-cs"/>
                        </a:rPr>
                        <a:t>F3</a:t>
                      </a:r>
                      <a:endParaRPr lang="en-US" sz="800" b="1" kern="1200" dirty="0" smtClean="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1" kern="1200" dirty="0" smtClean="0">
                          <a:solidFill>
                            <a:schemeClr val="dk1"/>
                          </a:solidFill>
                          <a:latin typeface="+mn-lt"/>
                          <a:ea typeface="+mn-ea"/>
                          <a:cs typeface="+mn-cs"/>
                        </a:rPr>
                        <a:t>Call/Dial button</a:t>
                      </a:r>
                    </a:p>
                  </a:txBody>
                  <a:tcPr/>
                </a:tc>
              </a:tr>
              <a:tr h="206615">
                <a:tc>
                  <a:txBody>
                    <a:bodyPr/>
                    <a:lstStyle/>
                    <a:p>
                      <a:pPr marL="0" algn="l" defTabSz="914400" rtl="0" eaLnBrk="1" latinLnBrk="0" hangingPunct="1"/>
                      <a:r>
                        <a:rPr lang="en-US" sz="800" b="1" kern="1200" dirty="0" err="1" smtClean="0">
                          <a:solidFill>
                            <a:schemeClr val="dk1"/>
                          </a:solidFill>
                          <a:latin typeface="+mn-lt"/>
                          <a:ea typeface="+mn-ea"/>
                          <a:cs typeface="+mn-cs"/>
                        </a:rPr>
                        <a:t>F4</a:t>
                      </a:r>
                      <a:endParaRPr lang="en-US" sz="800" b="1" kern="1200" dirty="0" smtClean="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1" kern="1200" dirty="0" err="1" smtClean="0">
                          <a:solidFill>
                            <a:schemeClr val="dk1"/>
                          </a:solidFill>
                          <a:latin typeface="+mn-lt"/>
                          <a:ea typeface="+mn-ea"/>
                          <a:cs typeface="+mn-cs"/>
                        </a:rPr>
                        <a:t>Hangup</a:t>
                      </a:r>
                      <a:r>
                        <a:rPr lang="en-US" sz="800" b="1" kern="1200" dirty="0" smtClean="0">
                          <a:solidFill>
                            <a:schemeClr val="dk1"/>
                          </a:solidFill>
                          <a:latin typeface="+mn-lt"/>
                          <a:ea typeface="+mn-ea"/>
                          <a:cs typeface="+mn-cs"/>
                        </a:rPr>
                        <a:t> / </a:t>
                      </a:r>
                      <a:r>
                        <a:rPr lang="en-US" sz="800" b="1" kern="1200" dirty="0" err="1" smtClean="0">
                          <a:solidFill>
                            <a:schemeClr val="dk1"/>
                          </a:solidFill>
                          <a:latin typeface="+mn-lt"/>
                          <a:ea typeface="+mn-ea"/>
                          <a:cs typeface="+mn-cs"/>
                        </a:rPr>
                        <a:t>EndCall</a:t>
                      </a:r>
                      <a:r>
                        <a:rPr lang="en-US" sz="800" b="1" kern="1200" dirty="0" smtClean="0">
                          <a:solidFill>
                            <a:schemeClr val="dk1"/>
                          </a:solidFill>
                          <a:latin typeface="+mn-lt"/>
                          <a:ea typeface="+mn-ea"/>
                          <a:cs typeface="+mn-cs"/>
                        </a:rPr>
                        <a:t> button</a:t>
                      </a:r>
                    </a:p>
                  </a:txBody>
                  <a:tcPr/>
                </a:tc>
              </a:tr>
              <a:tr h="206615">
                <a:tc>
                  <a:txBody>
                    <a:bodyPr/>
                    <a:lstStyle/>
                    <a:p>
                      <a:pPr marL="0" algn="l" defTabSz="914400" rtl="0" eaLnBrk="1" latinLnBrk="0" hangingPunct="1"/>
                      <a:r>
                        <a:rPr lang="en-US" sz="800" b="1" kern="1200" dirty="0" err="1" smtClean="0">
                          <a:solidFill>
                            <a:schemeClr val="dk1"/>
                          </a:solidFill>
                          <a:latin typeface="+mn-lt"/>
                          <a:ea typeface="+mn-ea"/>
                          <a:cs typeface="+mn-cs"/>
                        </a:rPr>
                        <a:t>F5</a:t>
                      </a:r>
                      <a:endParaRPr lang="en-US" sz="800" b="1" kern="1200" dirty="0" smtClean="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1" kern="1200" dirty="0" smtClean="0">
                          <a:solidFill>
                            <a:schemeClr val="dk1"/>
                          </a:solidFill>
                          <a:latin typeface="+mn-lt"/>
                          <a:ea typeface="+mn-ea"/>
                          <a:cs typeface="+mn-cs"/>
                        </a:rPr>
                        <a:t>Search button	</a:t>
                      </a:r>
                    </a:p>
                  </a:txBody>
                  <a:tcPr/>
                </a:tc>
              </a:tr>
              <a:tr h="206615">
                <a:tc>
                  <a:txBody>
                    <a:bodyPr/>
                    <a:lstStyle/>
                    <a:p>
                      <a:pPr marL="0" algn="l" defTabSz="914400" rtl="0" eaLnBrk="1" latinLnBrk="0" hangingPunct="1"/>
                      <a:r>
                        <a:rPr lang="en-US" sz="800" b="1" kern="1200" dirty="0" err="1" smtClean="0">
                          <a:solidFill>
                            <a:schemeClr val="dk1"/>
                          </a:solidFill>
                          <a:latin typeface="+mn-lt"/>
                          <a:ea typeface="+mn-ea"/>
                          <a:cs typeface="+mn-cs"/>
                        </a:rPr>
                        <a:t>F7</a:t>
                      </a:r>
                      <a:endParaRPr lang="en-US" sz="800" b="1" kern="1200" dirty="0" smtClean="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1" kern="1200" dirty="0" smtClean="0">
                          <a:solidFill>
                            <a:schemeClr val="dk1"/>
                          </a:solidFill>
                          <a:latin typeface="+mn-lt"/>
                          <a:ea typeface="+mn-ea"/>
                          <a:cs typeface="+mn-cs"/>
                        </a:rPr>
                        <a:t>Power button	</a:t>
                      </a:r>
                    </a:p>
                  </a:txBody>
                  <a:tcPr/>
                </a:tc>
              </a:tr>
              <a:tr h="2066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1" kern="1200" dirty="0" smtClean="0">
                          <a:solidFill>
                            <a:schemeClr val="dk1"/>
                          </a:solidFill>
                          <a:latin typeface="+mn-lt"/>
                          <a:ea typeface="+mn-ea"/>
                          <a:cs typeface="+mn-cs"/>
                        </a:rPr>
                        <a:t>Ctrl-</a:t>
                      </a:r>
                      <a:r>
                        <a:rPr lang="en-US" sz="800" b="1" kern="1200" dirty="0" err="1" smtClean="0">
                          <a:solidFill>
                            <a:schemeClr val="dk1"/>
                          </a:solidFill>
                          <a:latin typeface="+mn-lt"/>
                          <a:ea typeface="+mn-ea"/>
                          <a:cs typeface="+mn-cs"/>
                        </a:rPr>
                        <a:t>F3</a:t>
                      </a:r>
                      <a:r>
                        <a:rPr lang="en-US" sz="800" b="1" kern="1200" dirty="0" smtClean="0">
                          <a:solidFill>
                            <a:schemeClr val="dk1"/>
                          </a:solidFill>
                          <a:latin typeface="+mn-lt"/>
                          <a:ea typeface="+mn-ea"/>
                          <a:cs typeface="+mn-cs"/>
                        </a:rPr>
                        <a:t>, Ctrl-</a:t>
                      </a:r>
                      <a:r>
                        <a:rPr lang="en-US" sz="800" b="1" kern="1200" dirty="0" err="1" smtClean="0">
                          <a:solidFill>
                            <a:schemeClr val="dk1"/>
                          </a:solidFill>
                          <a:latin typeface="+mn-lt"/>
                          <a:ea typeface="+mn-ea"/>
                          <a:cs typeface="+mn-cs"/>
                        </a:rPr>
                        <a:t>KEYPAD_5</a:t>
                      </a:r>
                      <a:endParaRPr lang="en-US" sz="800" b="1" kern="1200" dirty="0" smtClean="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1" kern="1200" dirty="0" smtClean="0">
                          <a:solidFill>
                            <a:schemeClr val="dk1"/>
                          </a:solidFill>
                          <a:latin typeface="+mn-lt"/>
                          <a:ea typeface="+mn-ea"/>
                          <a:cs typeface="+mn-cs"/>
                        </a:rPr>
                        <a:t>Camera button	</a:t>
                      </a:r>
                    </a:p>
                  </a:txBody>
                  <a:tcPr/>
                </a:tc>
              </a:tr>
              <a:tr h="2066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1" kern="1200" dirty="0" smtClean="0">
                          <a:solidFill>
                            <a:schemeClr val="dk1"/>
                          </a:solidFill>
                          <a:latin typeface="+mn-lt"/>
                          <a:ea typeface="+mn-ea"/>
                          <a:cs typeface="+mn-cs"/>
                        </a:rPr>
                        <a:t>Ctrl-</a:t>
                      </a:r>
                      <a:r>
                        <a:rPr lang="en-US" sz="800" b="1" kern="1200" dirty="0" err="1" smtClean="0">
                          <a:solidFill>
                            <a:schemeClr val="dk1"/>
                          </a:solidFill>
                          <a:latin typeface="+mn-lt"/>
                          <a:ea typeface="+mn-ea"/>
                          <a:cs typeface="+mn-cs"/>
                        </a:rPr>
                        <a:t>F5</a:t>
                      </a:r>
                      <a:r>
                        <a:rPr lang="en-US" sz="800" b="1" kern="1200" dirty="0" smtClean="0">
                          <a:solidFill>
                            <a:schemeClr val="dk1"/>
                          </a:solidFill>
                          <a:latin typeface="+mn-lt"/>
                          <a:ea typeface="+mn-ea"/>
                          <a:cs typeface="+mn-cs"/>
                        </a:rPr>
                        <a:t>, </a:t>
                      </a:r>
                      <a:r>
                        <a:rPr lang="en-US" sz="800" b="1" kern="1200" dirty="0" err="1" smtClean="0">
                          <a:solidFill>
                            <a:schemeClr val="dk1"/>
                          </a:solidFill>
                          <a:latin typeface="+mn-lt"/>
                          <a:ea typeface="+mn-ea"/>
                          <a:cs typeface="+mn-cs"/>
                        </a:rPr>
                        <a:t>KEYPAD_PLUS</a:t>
                      </a:r>
                      <a:endParaRPr lang="en-US" sz="800" b="1" kern="1200" dirty="0" smtClean="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1" kern="1200" dirty="0" smtClean="0">
                          <a:solidFill>
                            <a:schemeClr val="dk1"/>
                          </a:solidFill>
                          <a:latin typeface="+mn-lt"/>
                          <a:ea typeface="+mn-ea"/>
                          <a:cs typeface="+mn-cs"/>
                        </a:rPr>
                        <a:t>Volume up button</a:t>
                      </a:r>
                    </a:p>
                  </a:txBody>
                  <a:tcPr/>
                </a:tc>
              </a:tr>
              <a:tr h="2066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1" kern="1200" dirty="0" smtClean="0">
                          <a:solidFill>
                            <a:schemeClr val="dk1"/>
                          </a:solidFill>
                          <a:latin typeface="+mn-lt"/>
                          <a:ea typeface="+mn-ea"/>
                          <a:cs typeface="+mn-cs"/>
                        </a:rPr>
                        <a:t>Ctrl-</a:t>
                      </a:r>
                      <a:r>
                        <a:rPr lang="en-US" sz="800" b="1" kern="1200" dirty="0" err="1" smtClean="0">
                          <a:solidFill>
                            <a:schemeClr val="dk1"/>
                          </a:solidFill>
                          <a:latin typeface="+mn-lt"/>
                          <a:ea typeface="+mn-ea"/>
                          <a:cs typeface="+mn-cs"/>
                        </a:rPr>
                        <a:t>F6</a:t>
                      </a:r>
                      <a:r>
                        <a:rPr lang="en-US" sz="800" b="1" kern="1200" dirty="0" smtClean="0">
                          <a:solidFill>
                            <a:schemeClr val="dk1"/>
                          </a:solidFill>
                          <a:latin typeface="+mn-lt"/>
                          <a:ea typeface="+mn-ea"/>
                          <a:cs typeface="+mn-cs"/>
                        </a:rPr>
                        <a:t>, </a:t>
                      </a:r>
                      <a:r>
                        <a:rPr lang="en-US" sz="800" b="1" kern="1200" dirty="0" err="1" smtClean="0">
                          <a:solidFill>
                            <a:schemeClr val="dk1"/>
                          </a:solidFill>
                          <a:latin typeface="+mn-lt"/>
                          <a:ea typeface="+mn-ea"/>
                          <a:cs typeface="+mn-cs"/>
                        </a:rPr>
                        <a:t>KEYPAD_MINUS</a:t>
                      </a:r>
                      <a:endParaRPr lang="en-US" sz="800" b="1" kern="1200" dirty="0" smtClean="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1" kern="1200" dirty="0" smtClean="0">
                          <a:solidFill>
                            <a:schemeClr val="dk1"/>
                          </a:solidFill>
                          <a:latin typeface="+mn-lt"/>
                          <a:ea typeface="+mn-ea"/>
                          <a:cs typeface="+mn-cs"/>
                        </a:rPr>
                        <a:t>Volume down button	</a:t>
                      </a:r>
                    </a:p>
                  </a:txBody>
                  <a:tcPr/>
                </a:tc>
              </a:tr>
              <a:tr h="2066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1" kern="1200" dirty="0" err="1" smtClean="0">
                          <a:solidFill>
                            <a:schemeClr val="dk1"/>
                          </a:solidFill>
                          <a:latin typeface="+mn-lt"/>
                          <a:ea typeface="+mn-ea"/>
                          <a:cs typeface="+mn-cs"/>
                        </a:rPr>
                        <a:t>KEYPAD_5</a:t>
                      </a:r>
                      <a:r>
                        <a:rPr lang="en-US" sz="800" b="1" kern="1200" dirty="0" smtClean="0">
                          <a:solidFill>
                            <a:schemeClr val="dk1"/>
                          </a:solidFill>
                          <a:latin typeface="+mn-lt"/>
                          <a:ea typeface="+mn-ea"/>
                          <a:cs typeface="+mn-cs"/>
                        </a:rPr>
                        <a:t>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1" kern="1200" dirty="0" err="1" smtClean="0">
                          <a:solidFill>
                            <a:schemeClr val="dk1"/>
                          </a:solidFill>
                          <a:latin typeface="+mn-lt"/>
                          <a:ea typeface="+mn-ea"/>
                          <a:cs typeface="+mn-cs"/>
                        </a:rPr>
                        <a:t>DPad</a:t>
                      </a:r>
                      <a:r>
                        <a:rPr lang="en-US" sz="800" b="1" kern="1200" dirty="0" smtClean="0">
                          <a:solidFill>
                            <a:schemeClr val="dk1"/>
                          </a:solidFill>
                          <a:latin typeface="+mn-lt"/>
                          <a:ea typeface="+mn-ea"/>
                          <a:cs typeface="+mn-cs"/>
                        </a:rPr>
                        <a:t> center	</a:t>
                      </a:r>
                    </a:p>
                  </a:txBody>
                  <a:tcPr/>
                </a:tc>
              </a:tr>
              <a:tr h="2066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1" kern="1200" dirty="0" err="1" smtClean="0">
                          <a:solidFill>
                            <a:schemeClr val="dk1"/>
                          </a:solidFill>
                          <a:latin typeface="+mn-lt"/>
                          <a:ea typeface="+mn-ea"/>
                          <a:cs typeface="+mn-cs"/>
                        </a:rPr>
                        <a:t>KEYPAD_4</a:t>
                      </a:r>
                      <a:r>
                        <a:rPr lang="en-US" sz="800" b="1" kern="1200" dirty="0" smtClean="0">
                          <a:solidFill>
                            <a:schemeClr val="dk1"/>
                          </a:solidFill>
                          <a:latin typeface="+mn-lt"/>
                          <a:ea typeface="+mn-ea"/>
                          <a:cs typeface="+mn-cs"/>
                        </a:rPr>
                        <a:t>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1" kern="1200" dirty="0" err="1" smtClean="0">
                          <a:solidFill>
                            <a:schemeClr val="dk1"/>
                          </a:solidFill>
                          <a:latin typeface="+mn-lt"/>
                          <a:ea typeface="+mn-ea"/>
                          <a:cs typeface="+mn-cs"/>
                        </a:rPr>
                        <a:t>DPad</a:t>
                      </a:r>
                      <a:r>
                        <a:rPr lang="en-US" sz="800" b="1" kern="1200" dirty="0" smtClean="0">
                          <a:solidFill>
                            <a:schemeClr val="dk1"/>
                          </a:solidFill>
                          <a:latin typeface="+mn-lt"/>
                          <a:ea typeface="+mn-ea"/>
                          <a:cs typeface="+mn-cs"/>
                        </a:rPr>
                        <a:t> left</a:t>
                      </a:r>
                    </a:p>
                  </a:txBody>
                  <a:tcPr/>
                </a:tc>
              </a:tr>
              <a:tr h="2066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1" kern="1200" dirty="0" err="1" smtClean="0">
                          <a:solidFill>
                            <a:schemeClr val="dk1"/>
                          </a:solidFill>
                          <a:latin typeface="+mn-lt"/>
                          <a:ea typeface="+mn-ea"/>
                          <a:cs typeface="+mn-cs"/>
                        </a:rPr>
                        <a:t>KEYPAD_6</a:t>
                      </a:r>
                      <a:r>
                        <a:rPr lang="en-US" sz="800" b="1" kern="1200" dirty="0" smtClean="0">
                          <a:solidFill>
                            <a:schemeClr val="dk1"/>
                          </a:solidFill>
                          <a:latin typeface="+mn-lt"/>
                          <a:ea typeface="+mn-ea"/>
                          <a:cs typeface="+mn-cs"/>
                        </a:rPr>
                        <a:t>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1" kern="1200" dirty="0" err="1" smtClean="0">
                          <a:solidFill>
                            <a:schemeClr val="dk1"/>
                          </a:solidFill>
                          <a:latin typeface="+mn-lt"/>
                          <a:ea typeface="+mn-ea"/>
                          <a:cs typeface="+mn-cs"/>
                        </a:rPr>
                        <a:t>DPad</a:t>
                      </a:r>
                      <a:r>
                        <a:rPr lang="en-US" sz="800" b="1" kern="1200" dirty="0" smtClean="0">
                          <a:solidFill>
                            <a:schemeClr val="dk1"/>
                          </a:solidFill>
                          <a:latin typeface="+mn-lt"/>
                          <a:ea typeface="+mn-ea"/>
                          <a:cs typeface="+mn-cs"/>
                        </a:rPr>
                        <a:t> right	</a:t>
                      </a:r>
                    </a:p>
                  </a:txBody>
                  <a:tcPr/>
                </a:tc>
              </a:tr>
              <a:tr h="2066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1" kern="1200" dirty="0" err="1" smtClean="0">
                          <a:solidFill>
                            <a:schemeClr val="dk1"/>
                          </a:solidFill>
                          <a:latin typeface="+mn-lt"/>
                          <a:ea typeface="+mn-ea"/>
                          <a:cs typeface="+mn-cs"/>
                        </a:rPr>
                        <a:t>KEYPAD_8</a:t>
                      </a:r>
                      <a:r>
                        <a:rPr lang="en-US" sz="800" b="1" kern="1200" dirty="0" smtClean="0">
                          <a:solidFill>
                            <a:schemeClr val="dk1"/>
                          </a:solidFill>
                          <a:latin typeface="+mn-lt"/>
                          <a:ea typeface="+mn-ea"/>
                          <a:cs typeface="+mn-cs"/>
                        </a:rPr>
                        <a:t>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1" kern="1200" dirty="0" err="1" smtClean="0">
                          <a:solidFill>
                            <a:schemeClr val="dk1"/>
                          </a:solidFill>
                          <a:latin typeface="+mn-lt"/>
                          <a:ea typeface="+mn-ea"/>
                          <a:cs typeface="+mn-cs"/>
                        </a:rPr>
                        <a:t>Dpadup</a:t>
                      </a:r>
                      <a:r>
                        <a:rPr lang="en-US" sz="800" b="1" kern="1200" dirty="0" smtClean="0">
                          <a:solidFill>
                            <a:schemeClr val="dk1"/>
                          </a:solidFill>
                          <a:latin typeface="+mn-lt"/>
                          <a:ea typeface="+mn-ea"/>
                          <a:cs typeface="+mn-cs"/>
                        </a:rPr>
                        <a:t>	</a:t>
                      </a:r>
                    </a:p>
                  </a:txBody>
                  <a:tcPr/>
                </a:tc>
              </a:tr>
              <a:tr h="2066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1" kern="1200" dirty="0" err="1" smtClean="0">
                          <a:solidFill>
                            <a:schemeClr val="dk1"/>
                          </a:solidFill>
                          <a:latin typeface="+mn-lt"/>
                          <a:ea typeface="+mn-ea"/>
                          <a:cs typeface="+mn-cs"/>
                        </a:rPr>
                        <a:t>KEYPAD_2</a:t>
                      </a:r>
                      <a:r>
                        <a:rPr lang="en-US" sz="800" b="1" kern="1200" dirty="0" smtClean="0">
                          <a:solidFill>
                            <a:schemeClr val="dk1"/>
                          </a:solidFill>
                          <a:latin typeface="+mn-lt"/>
                          <a:ea typeface="+mn-ea"/>
                          <a:cs typeface="+mn-cs"/>
                        </a:rPr>
                        <a:t>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1" kern="1200" dirty="0" err="1" smtClean="0">
                          <a:solidFill>
                            <a:schemeClr val="dk1"/>
                          </a:solidFill>
                          <a:latin typeface="+mn-lt"/>
                          <a:ea typeface="+mn-ea"/>
                          <a:cs typeface="+mn-cs"/>
                        </a:rPr>
                        <a:t>DPad</a:t>
                      </a:r>
                      <a:r>
                        <a:rPr lang="en-US" sz="800" b="1" kern="1200" dirty="0" smtClean="0">
                          <a:solidFill>
                            <a:schemeClr val="dk1"/>
                          </a:solidFill>
                          <a:latin typeface="+mn-lt"/>
                          <a:ea typeface="+mn-ea"/>
                          <a:cs typeface="+mn-cs"/>
                        </a:rPr>
                        <a:t> down	</a:t>
                      </a:r>
                    </a:p>
                  </a:txBody>
                  <a:tcPr/>
                </a:tc>
              </a:tr>
              <a:tr h="2066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1" kern="1200" dirty="0" err="1" smtClean="0">
                          <a:solidFill>
                            <a:schemeClr val="dk1"/>
                          </a:solidFill>
                          <a:latin typeface="+mn-lt"/>
                          <a:ea typeface="+mn-ea"/>
                          <a:cs typeface="+mn-cs"/>
                        </a:rPr>
                        <a:t>F8</a:t>
                      </a:r>
                      <a:endParaRPr lang="en-US" sz="800" b="1" kern="1200" dirty="0" smtClean="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1" kern="1200" dirty="0" smtClean="0">
                          <a:solidFill>
                            <a:schemeClr val="dk1"/>
                          </a:solidFill>
                          <a:latin typeface="+mn-lt"/>
                          <a:ea typeface="+mn-ea"/>
                          <a:cs typeface="+mn-cs"/>
                        </a:rPr>
                        <a:t>toggle cell network on/off	</a:t>
                      </a:r>
                    </a:p>
                  </a:txBody>
                  <a:tcPr/>
                </a:tc>
              </a:tr>
              <a:tr h="2236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1" kern="1200" dirty="0" err="1" smtClean="0">
                          <a:solidFill>
                            <a:schemeClr val="dk1"/>
                          </a:solidFill>
                          <a:latin typeface="+mn-lt"/>
                          <a:ea typeface="+mn-ea"/>
                          <a:cs typeface="+mn-cs"/>
                        </a:rPr>
                        <a:t>F9</a:t>
                      </a:r>
                      <a:endParaRPr lang="en-US" sz="800" b="1" kern="1200" dirty="0" smtClean="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1" kern="1200" dirty="0" smtClean="0">
                          <a:solidFill>
                            <a:schemeClr val="dk1"/>
                          </a:solidFill>
                          <a:latin typeface="+mn-lt"/>
                          <a:ea typeface="+mn-ea"/>
                          <a:cs typeface="+mn-cs"/>
                        </a:rPr>
                        <a:t>toggle code profiling (when-trace option set)</a:t>
                      </a:r>
                    </a:p>
                  </a:txBody>
                  <a:tcPr/>
                </a:tc>
              </a:tr>
              <a:tr h="2066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1" kern="1200" dirty="0" smtClean="0">
                          <a:solidFill>
                            <a:schemeClr val="dk1"/>
                          </a:solidFill>
                          <a:latin typeface="+mn-lt"/>
                          <a:ea typeface="+mn-ea"/>
                          <a:cs typeface="+mn-cs"/>
                        </a:rPr>
                        <a:t>Alt-ENTER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1" kern="1200" dirty="0" smtClean="0">
                          <a:solidFill>
                            <a:schemeClr val="dk1"/>
                          </a:solidFill>
                          <a:latin typeface="+mn-lt"/>
                          <a:ea typeface="+mn-ea"/>
                          <a:cs typeface="+mn-cs"/>
                        </a:rPr>
                        <a:t>toggle </a:t>
                      </a:r>
                      <a:r>
                        <a:rPr lang="en-US" sz="800" b="1" kern="1200" dirty="0" err="1" smtClean="0">
                          <a:solidFill>
                            <a:schemeClr val="dk1"/>
                          </a:solidFill>
                          <a:latin typeface="+mn-lt"/>
                          <a:ea typeface="+mn-ea"/>
                          <a:cs typeface="+mn-cs"/>
                        </a:rPr>
                        <a:t>FullScreen</a:t>
                      </a:r>
                      <a:r>
                        <a:rPr lang="en-US" sz="800" b="1" kern="1200" dirty="0" smtClean="0">
                          <a:solidFill>
                            <a:schemeClr val="dk1"/>
                          </a:solidFill>
                          <a:latin typeface="+mn-lt"/>
                          <a:ea typeface="+mn-ea"/>
                          <a:cs typeface="+mn-cs"/>
                        </a:rPr>
                        <a:t> mode	</a:t>
                      </a:r>
                    </a:p>
                  </a:txBody>
                  <a:tcPr/>
                </a:tc>
              </a:tr>
              <a:tr h="2066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1" kern="1200" dirty="0" smtClean="0">
                          <a:solidFill>
                            <a:schemeClr val="dk1"/>
                          </a:solidFill>
                          <a:latin typeface="+mn-lt"/>
                          <a:ea typeface="+mn-ea"/>
                          <a:cs typeface="+mn-cs"/>
                        </a:rPr>
                        <a:t>Ctrl-T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1" kern="1200" dirty="0" smtClean="0">
                          <a:solidFill>
                            <a:schemeClr val="dk1"/>
                          </a:solidFill>
                          <a:latin typeface="+mn-lt"/>
                          <a:ea typeface="+mn-ea"/>
                          <a:cs typeface="+mn-cs"/>
                        </a:rPr>
                        <a:t>toggle trackball mode	</a:t>
                      </a:r>
                    </a:p>
                  </a:txBody>
                  <a:tcPr/>
                </a:tc>
              </a:tr>
              <a:tr h="2066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1" kern="1200" dirty="0" smtClean="0">
                          <a:solidFill>
                            <a:schemeClr val="dk1"/>
                          </a:solidFill>
                          <a:latin typeface="+mn-lt"/>
                          <a:ea typeface="+mn-ea"/>
                          <a:cs typeface="+mn-cs"/>
                        </a:rPr>
                        <a:t>Ctrl-</a:t>
                      </a:r>
                      <a:r>
                        <a:rPr lang="en-US" sz="800" b="1" kern="1200" dirty="0" err="1" smtClean="0">
                          <a:solidFill>
                            <a:schemeClr val="dk1"/>
                          </a:solidFill>
                          <a:latin typeface="+mn-lt"/>
                          <a:ea typeface="+mn-ea"/>
                          <a:cs typeface="+mn-cs"/>
                        </a:rPr>
                        <a:t>F11</a:t>
                      </a:r>
                      <a:r>
                        <a:rPr lang="en-US" sz="800" b="1" kern="1200" dirty="0" smtClean="0">
                          <a:solidFill>
                            <a:schemeClr val="dk1"/>
                          </a:solidFill>
                          <a:latin typeface="+mn-lt"/>
                          <a:ea typeface="+mn-ea"/>
                          <a:cs typeface="+mn-cs"/>
                        </a:rPr>
                        <a:t>, </a:t>
                      </a:r>
                      <a:r>
                        <a:rPr lang="en-US" sz="800" b="1" kern="1200" dirty="0" err="1" smtClean="0">
                          <a:solidFill>
                            <a:schemeClr val="dk1"/>
                          </a:solidFill>
                          <a:latin typeface="+mn-lt"/>
                          <a:ea typeface="+mn-ea"/>
                          <a:cs typeface="+mn-cs"/>
                        </a:rPr>
                        <a:t>KEYPAD_7</a:t>
                      </a:r>
                      <a:endParaRPr lang="en-US" sz="800" b="1" kern="1200" dirty="0" smtClean="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1" kern="1200" dirty="0" smtClean="0">
                          <a:solidFill>
                            <a:schemeClr val="dk1"/>
                          </a:solidFill>
                          <a:latin typeface="+mn-lt"/>
                          <a:ea typeface="+mn-ea"/>
                          <a:cs typeface="+mn-cs"/>
                        </a:rPr>
                        <a:t>switch to previous layout</a:t>
                      </a:r>
                    </a:p>
                  </a:txBody>
                  <a:tcPr/>
                </a:tc>
              </a:tr>
              <a:tr h="2066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1" kern="1200" dirty="0" smtClean="0">
                          <a:solidFill>
                            <a:schemeClr val="dk1"/>
                          </a:solidFill>
                          <a:latin typeface="+mn-lt"/>
                          <a:ea typeface="+mn-ea"/>
                          <a:cs typeface="+mn-cs"/>
                        </a:rPr>
                        <a:t>Ctrl-</a:t>
                      </a:r>
                      <a:r>
                        <a:rPr lang="en-US" sz="800" b="1" kern="1200" dirty="0" err="1" smtClean="0">
                          <a:solidFill>
                            <a:schemeClr val="dk1"/>
                          </a:solidFill>
                          <a:latin typeface="+mn-lt"/>
                          <a:ea typeface="+mn-ea"/>
                          <a:cs typeface="+mn-cs"/>
                        </a:rPr>
                        <a:t>F12</a:t>
                      </a:r>
                      <a:r>
                        <a:rPr lang="en-US" sz="800" b="1" kern="1200" dirty="0" smtClean="0">
                          <a:solidFill>
                            <a:schemeClr val="dk1"/>
                          </a:solidFill>
                          <a:latin typeface="+mn-lt"/>
                          <a:ea typeface="+mn-ea"/>
                          <a:cs typeface="+mn-cs"/>
                        </a:rPr>
                        <a:t>, </a:t>
                      </a:r>
                      <a:r>
                        <a:rPr lang="en-US" sz="800" b="1" kern="1200" dirty="0" err="1" smtClean="0">
                          <a:solidFill>
                            <a:schemeClr val="dk1"/>
                          </a:solidFill>
                          <a:latin typeface="+mn-lt"/>
                          <a:ea typeface="+mn-ea"/>
                          <a:cs typeface="+mn-cs"/>
                        </a:rPr>
                        <a:t>KEYPAD_9</a:t>
                      </a:r>
                      <a:endParaRPr lang="en-US" sz="800" b="1" kern="1200" dirty="0" smtClean="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1" kern="1200" dirty="0" smtClean="0">
                          <a:solidFill>
                            <a:schemeClr val="dk1"/>
                          </a:solidFill>
                          <a:latin typeface="+mn-lt"/>
                          <a:ea typeface="+mn-ea"/>
                          <a:cs typeface="+mn-cs"/>
                        </a:rPr>
                        <a:t>switch to next layout</a:t>
                      </a:r>
                    </a:p>
                  </a:txBody>
                  <a:tcPr/>
                </a:tc>
              </a:tr>
            </a:tbl>
          </a:graphicData>
        </a:graphic>
      </p:graphicFrame>
      <p:sp>
        <p:nvSpPr>
          <p:cNvPr id="24" name="Rectangle 3"/>
          <p:cNvSpPr>
            <a:spLocks noChangeArrowheads="1"/>
          </p:cNvSpPr>
          <p:nvPr/>
        </p:nvSpPr>
        <p:spPr bwMode="gray">
          <a:xfrm>
            <a:off x="5126448" y="1861994"/>
            <a:ext cx="3886926" cy="164592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Deactivate the </a:t>
            </a:r>
            <a:r>
              <a:rPr lang="en-US" sz="2000" b="0" dirty="0" err="1" smtClean="0"/>
              <a:t>NumLock</a:t>
            </a:r>
            <a:r>
              <a:rPr lang="en-US" sz="2000" b="0" dirty="0" smtClean="0"/>
              <a:t> keys and Control the Android Emulator following keyboards keys.</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amp;lt;Course Name&amp;gt;&amp;quot;&quot;/&gt;&lt;property id=&quot;20307&quot; value=&quot;377&quot;/&gt;&lt;/object&gt;&lt;object type=&quot;3&quot; unique_id=&quot;10005&quot;&gt;&lt;property id=&quot;20148&quot; value=&quot;5&quot;/&gt;&lt;property id=&quot;20300&quot; value=&quot;Slide 2 - &amp;quot;Copyright&amp;quot;&quot;/&gt;&lt;property id=&quot;20307&quot; value=&quot;398&quot;/&gt;&lt;/object&gt;&lt;object type=&quot;3&quot; unique_id=&quot;10006&quot;&gt;&lt;property id=&quot;20148&quot; value=&quot;5&quot;/&gt;&lt;property id=&quot;20300&quot; value=&quot;Slide 7 - &amp;quot;Agenda&amp;quot;&quot;/&gt;&lt;property id=&quot;20307&quot; value=&quot;502&quot;/&gt;&lt;/object&gt;&lt;object type=&quot;3&quot; unique_id=&quot;10007&quot;&gt;&lt;property id=&quot;20148&quot; value=&quot;5&quot;/&gt;&lt;property id=&quot;20300&quot; value=&quot;Slide 5&quot;/&gt;&lt;property id=&quot;20307&quot; value=&quot;408&quot;/&gt;&lt;/object&gt;&lt;object type=&quot;3&quot; unique_id=&quot;10008&quot;&gt;&lt;property id=&quot;20148&quot; value=&quot;5&quot;/&gt;&lt;property id=&quot;20300&quot; value=&quot;Slide 4 - &amp;quot;Welcome!&amp;quot;&quot;/&gt;&lt;property id=&quot;20307&quot; value=&quot;462&quot;/&gt;&lt;/object&gt;&lt;object type=&quot;3&quot; unique_id=&quot;10009&quot;&gt;&lt;property id=&quot;20148&quot; value=&quot;5&quot;/&gt;&lt;property id=&quot;20300&quot; value=&quot;Slide 10 - &amp;quot;Training Methodology&amp;quot;&quot;/&gt;&lt;property id=&quot;20307&quot; value=&quot;463&quot;/&gt;&lt;/object&gt;&lt;object type=&quot;3&quot; unique_id=&quot;10012&quot;&gt;&lt;property id=&quot;20148&quot; value=&quot;5&quot;/&gt;&lt;property id=&quot;20300&quot; value=&quot;Slide 12&quot;/&gt;&lt;property id=&quot;20307&quot; value=&quot;423&quot;/&gt;&lt;/object&gt;&lt;object type=&quot;3&quot; unique_id=&quot;10034&quot;&gt;&lt;property id=&quot;20148&quot; value=&quot;5&quot;/&gt;&lt;property id=&quot;20300&quot; value=&quot;Slide 27 - &amp;quot;Chapter Review&amp;quot;&quot;/&gt;&lt;property id=&quot;20307&quot; value=&quot;498&quot;/&gt;&lt;/object&gt;&lt;object type=&quot;3&quot; unique_id=&quot;10035&quot;&gt;&lt;property id=&quot;20148&quot; value=&quot;5&quot;/&gt;&lt;property id=&quot;20300&quot; value=&quot;Slide 28 - &amp;quot;Answers to Chapter Review &amp;quot;&quot;/&gt;&lt;property id=&quot;20307&quot; value=&quot;499&quot;/&gt;&lt;/object&gt;&lt;object type=&quot;3&quot; unique_id=&quot;17365&quot;&gt;&lt;property id=&quot;20148&quot; value=&quot;5&quot;/&gt;&lt;property id=&quot;20300&quot; value=&quot;Slide 3 - &amp;quot;Preface&amp;quot;&quot;/&gt;&lt;property id=&quot;20307&quot; value=&quot;550&quot;/&gt;&lt;/object&gt;&lt;object type=&quot;3&quot; unique_id=&quot;22171&quot;&gt;&lt;property id=&quot;20148&quot; value=&quot;5&quot;/&gt;&lt;property id=&quot;20300&quot; value=&quot;Slide 17 - &amp;quot;&amp;lt;Name of Course&amp;gt;Process Flow – (Linear) &amp;quot;&quot;/&gt;&lt;property id=&quot;20307&quot; value=&quot;585&quot;/&gt;&lt;/object&gt;&lt;object type=&quot;3&quot; unique_id=&quot;50534&quot;&gt;&lt;property id=&quot;20148&quot; value=&quot;5&quot;/&gt;&lt;property id=&quot;20300&quot; value=&quot;Slide 13 - &amp;quot;&amp;lt;Overview Slide&amp;gt;&amp;quot;&quot;/&gt;&lt;property id=&quot;20307&quot; value=&quot;596&quot;/&gt;&lt;/object&gt;&lt;object type=&quot;3&quot; unique_id=&quot;50535&quot;&gt;&lt;property id=&quot;20148&quot; value=&quot;5&quot;/&gt;&lt;property id=&quot;20300&quot; value=&quot;Slide 14 - &amp;quot;Key Terms&amp;quot;&quot;/&gt;&lt;property id=&quot;20307&quot; value=&quot;605&quot;/&gt;&lt;/object&gt;&lt;object type=&quot;3&quot; unique_id=&quot;50542&quot;&gt;&lt;property id=&quot;20148&quot; value=&quot;5&quot;/&gt;&lt;property id=&quot;20300&quot; value=&quot;Slide 31&quot;/&gt;&lt;property id=&quot;20307&quot; value=&quot;595&quot;/&gt;&lt;/object&gt;&lt;object type=&quot;3&quot; unique_id=&quot;50545&quot;&gt;&lt;property id=&quot;20148&quot; value=&quot;5&quot;/&gt;&lt;property id=&quot;20300&quot; value=&quot;Slide 34 - &amp;quot;Where to Find Help?&amp;quot;&quot;/&gt;&lt;property id=&quot;20307&quot; value=&quot;603&quot;/&gt;&lt;/object&gt;&lt;object type=&quot;3&quot; unique_id=&quot;67320&quot;&gt;&lt;property id=&quot;20148&quot; value=&quot;5&quot;/&gt;&lt;property id=&quot;20300&quot; value=&quot;Slide 6&quot;/&gt;&lt;property id=&quot;20307&quot; value=&quot;608&quot;/&gt;&lt;/object&gt;&lt;object type=&quot;3&quot; unique_id=&quot;67321&quot;&gt;&lt;property id=&quot;20148&quot; value=&quot;5&quot;/&gt;&lt;property id=&quot;20300&quot; value=&quot;Slide 8 - &amp;quot;Agenda&amp;quot;&quot;/&gt;&lt;property id=&quot;20307&quot; value=&quot;729&quot;/&gt;&lt;/object&gt;&lt;object type=&quot;3&quot; unique_id=&quot;67322&quot;&gt;&lt;property id=&quot;20148&quot; value=&quot;5&quot;/&gt;&lt;property id=&quot;20300&quot; value=&quot;Slide 9 - &amp;quot;Agenda&amp;quot;&quot;/&gt;&lt;property id=&quot;20307&quot; value=&quot;730&quot;/&gt;&lt;/object&gt;&lt;object type=&quot;3&quot; unique_id=&quot;67323&quot;&gt;&lt;property id=&quot;20148&quot; value=&quot;5&quot;/&gt;&lt;property id=&quot;20300&quot; value=&quot;Slide 11 - &amp;quot;Agenda&amp;quot;&quot;/&gt;&lt;property id=&quot;20307&quot; value=&quot;726&quot;/&gt;&lt;/object&gt;&lt;object type=&quot;3&quot; unique_id=&quot;67324&quot;&gt;&lt;property id=&quot;20148&quot; value=&quot;5&quot;/&gt;&lt;property id=&quot;20300&quot; value=&quot;Slide 15 - &amp;quot;Key Terms&amp;quot;&quot;/&gt;&lt;property id=&quot;20307&quot; value=&quot;716&quot;/&gt;&lt;/object&gt;&lt;object type=&quot;3&quot; unique_id=&quot;67325&quot;&gt;&lt;property id=&quot;20148&quot; value=&quot;5&quot;/&gt;&lt;property id=&quot;20300&quot; value=&quot;Slide 16 - &amp;quot;Key Terms (contd.)&amp;quot;&quot;/&gt;&lt;property id=&quot;20307&quot; value=&quot;633&quot;/&gt;&lt;/object&gt;&lt;object type=&quot;3&quot; unique_id=&quot;67326&quot;&gt;&lt;property id=&quot;20148&quot; value=&quot;5&quot;/&gt;&lt;property id=&quot;20300&quot; value=&quot;Slide 18 - &amp;quot;&amp;lt;Name of Course&amp;gt;Process Flow – (Complex) &amp;quot;&quot;/&gt;&lt;property id=&quot;20307&quot; value=&quot;715&quot;/&gt;&lt;/object&gt;&lt;object type=&quot;3&quot; unique_id=&quot;67327&quot;&gt;&lt;property id=&quot;20148&quot; value=&quot;5&quot;/&gt;&lt;property id=&quot;20300&quot; value=&quot;Slide 19 - &amp;quot;Concepts slide 1&amp;quot;&quot;/&gt;&lt;property id=&quot;20307&quot; value=&quot;614&quot;/&gt;&lt;/object&gt;&lt;object type=&quot;3&quot; unique_id=&quot;67328&quot;&gt;&lt;property id=&quot;20148&quot; value=&quot;5&quot;/&gt;&lt;property id=&quot;20300&quot; value=&quot;Slide 20 - &amp;quot;Material Master Requirements – Sample Slide&amp;quot;&quot;/&gt;&lt;property id=&quot;20307&quot; value=&quot;731&quot;/&gt;&lt;/object&gt;&lt;object type=&quot;3&quot; unique_id=&quot;67329&quot;&gt;&lt;property id=&quot;20148&quot; value=&quot;5&quot;/&gt;&lt;property id=&quot;20300&quot; value=&quot;Slide 21 - &amp;quot;Chapter Concepts – Sample Slides&amp;quot;&quot;/&gt;&lt;property id=&quot;20307&quot; value=&quot;719&quot;/&gt;&lt;/object&gt;&lt;object type=&quot;3&quot; unique_id=&quot;67330&quot;&gt;&lt;property id=&quot;20148&quot; value=&quot;5&quot;/&gt;&lt;property id=&quot;20300&quot; value=&quot;Slide 22 - &amp;quot;Chapter Concepts – Sample Slides&amp;quot;&quot;/&gt;&lt;property id=&quot;20307&quot; value=&quot;720&quot;/&gt;&lt;/object&gt;&lt;object type=&quot;3&quot; unique_id=&quot;67331&quot;&gt;&lt;property id=&quot;20148&quot; value=&quot;5&quot;/&gt;&lt;property id=&quot;20300&quot; value=&quot;Slide 23 - &amp;quot;Concept Slide Sample Slide&amp;quot;&quot;/&gt;&lt;property id=&quot;20307&quot; value=&quot;721&quot;/&gt;&lt;/object&gt;&lt;object type=&quot;3&quot; unique_id=&quot;67332&quot;&gt;&lt;property id=&quot;20148&quot; value=&quot;5&quot;/&gt;&lt;property id=&quot;20300&quot; value=&quot;Slide 24 - &amp;quot;Change Impact – Sample Slide&amp;quot;&quot;/&gt;&lt;property id=&quot;20307&quot; value=&quot;722&quot;/&gt;&lt;/object&gt;&lt;object type=&quot;3&quot; unique_id=&quot;67333&quot;&gt;&lt;property id=&quot;20148&quot; value=&quot;5&quot;/&gt;&lt;property id=&quot;20300&quot; value=&quot;Slide 25 - &amp;quot;Benefits of the &amp;lt;process name&amp;gt; – Sample Slide&amp;quot;&quot;/&gt;&lt;property id=&quot;20307&quot; value=&quot;723&quot;/&gt;&lt;/object&gt;&lt;object type=&quot;3&quot; unique_id=&quot;67334&quot;&gt;&lt;property id=&quot;20148&quot; value=&quot;5&quot;/&gt;&lt;property id=&quot;20300&quot; value=&quot;Slide 26 - &amp;quot;Concepts slide n&amp;quot;&quot;/&gt;&lt;property id=&quot;20307&quot; value=&quot;732&quot;/&gt;&lt;/object&gt;&lt;object type=&quot;3&quot; unique_id=&quot;67335&quot;&gt;&lt;property id=&quot;20148&quot; value=&quot;5&quot;/&gt;&lt;property id=&quot;20300&quot; value=&quot;Slide 29&quot;/&gt;&lt;property id=&quot;20307&quot; value=&quot;728&quot;/&gt;&lt;/object&gt;&lt;object type=&quot;3&quot; unique_id=&quot;67336&quot;&gt;&lt;property id=&quot;20148&quot; value=&quot;5&quot;/&gt;&lt;property id=&quot;20300&quot; value=&quot;Slide 30 - &amp;quot;Agenda&amp;quot;&quot;/&gt;&lt;property id=&quot;20307&quot; value=&quot;727&quot;/&gt;&lt;/object&gt;&lt;object type=&quot;3&quot; unique_id=&quot;67337&quot;&gt;&lt;property id=&quot;20148&quot; value=&quot;5&quot;/&gt;&lt;property id=&quot;20300&quot; value=&quot;Slide 32 - &amp;quot;Course Review Questions&amp;quot;&quot;/&gt;&lt;property id=&quot;20307&quot; value=&quot;724&quot;/&gt;&lt;/object&gt;&lt;object type=&quot;3&quot; unique_id=&quot;67338&quot;&gt;&lt;property id=&quot;20148&quot; value=&quot;5&quot;/&gt;&lt;property id=&quot;20300&quot; value=&quot;Slide 33 - &amp;quot;Answers to Course Review &amp;quot;&quot;/&gt;&lt;property id=&quot;20307&quot; value=&quot;725&quot;/&gt;&lt;/object&gt;&lt;/object&gt;&lt;/object&gt;&lt;/database&gt;"/>
  <p:tag name="SECTOMILLISECCONVERTED" val="1"/>
  <p:tag name="ARTICULATE_PRESENTER_VERSION" val="6"/>
  <p:tag name="ARTICULATE_PROJECT_CHECK" val="0"/>
  <p:tag name="ARTICULATE_PROJECT_OPEN" val="0"/>
</p:tagLst>
</file>

<file path=ppt/theme/theme1.xml><?xml version="1.0" encoding="utf-8"?>
<a:theme xmlns:a="http://schemas.openxmlformats.org/drawingml/2006/main" name="4_TS_ILT_Sl1Template1_PPT_20_12_10_V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000" dirty="0" err="1" smtClean="0"/>
        </a:defPPr>
      </a:lstStyle>
      <a:style>
        <a:lnRef idx="3">
          <a:schemeClr val="lt1"/>
        </a:lnRef>
        <a:fillRef idx="1">
          <a:schemeClr val="accent3"/>
        </a:fillRef>
        <a:effectRef idx="1">
          <a:schemeClr val="accent3"/>
        </a:effectRef>
        <a:fontRef idx="minor">
          <a:schemeClr val="lt1"/>
        </a:fontRef>
      </a:style>
    </a:spDef>
    <a:txDef>
      <a:spPr>
        <a:noFill/>
        <a:ln w="19050">
          <a:solidFill>
            <a:schemeClr val="bg1">
              <a:lumMod val="85000"/>
            </a:schemeClr>
          </a:solidFill>
        </a:ln>
      </a:spPr>
      <a:bodyPr wrap="square" rtlCol="0">
        <a:spAutoFit/>
      </a:bodyPr>
      <a:lstStyle>
        <a:defPPr marL="342900" indent="-342900" algn="l" fontAlgn="auto">
          <a:spcBef>
            <a:spcPct val="20000"/>
          </a:spcBef>
          <a:spcAft>
            <a:spcPts val="0"/>
          </a:spcAft>
          <a:defRPr sz="1800" b="0" dirty="0" smtClean="0">
            <a:solidFill>
              <a:prstClr val="black"/>
            </a:solidFill>
            <a:latin typeface="Courier New" pitchFamily="49" charset="0"/>
            <a:cs typeface="Courier New" pitchFamily="49" charset="0"/>
          </a:defRPr>
        </a:defPPr>
      </a:lstStyle>
    </a:tx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37421</TotalTime>
  <Words>3705</Words>
  <Application>Microsoft Office PowerPoint</Application>
  <PresentationFormat>On-screen Show (4:3)</PresentationFormat>
  <Paragraphs>509</Paragraphs>
  <Slides>64</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64</vt:i4>
      </vt:variant>
    </vt:vector>
  </HeadingPairs>
  <TitlesOfParts>
    <vt:vector size="66" baseType="lpstr">
      <vt:lpstr>4_TS_ILT_Sl1Template1_PPT_20_12_10_V1</vt:lpstr>
      <vt:lpstr>Image</vt:lpstr>
      <vt:lpstr>Slide 1</vt:lpstr>
      <vt:lpstr>Learning Objectives</vt:lpstr>
      <vt:lpstr>Android Environment Emulator</vt:lpstr>
      <vt:lpstr>Android Environment Emulator</vt:lpstr>
      <vt:lpstr>Android Environment Emulator</vt:lpstr>
      <vt:lpstr>Android Environment Emulator</vt:lpstr>
      <vt:lpstr>Android Environment Emulator</vt:lpstr>
      <vt:lpstr>Android Environment Emulator</vt:lpstr>
      <vt:lpstr>Android Environment Emulator</vt:lpstr>
      <vt:lpstr>Android Environment Emulator</vt:lpstr>
      <vt:lpstr>Android Environment Emulator</vt:lpstr>
      <vt:lpstr>Android Environment Emulator</vt:lpstr>
      <vt:lpstr>Android Environment Emulator</vt:lpstr>
      <vt:lpstr>Android Environment Emulator</vt:lpstr>
      <vt:lpstr>Android Environment Emulator</vt:lpstr>
      <vt:lpstr>Android Environment Emulator</vt:lpstr>
      <vt:lpstr>Android Environment Emulator</vt:lpstr>
      <vt:lpstr>Android Environment Emulator</vt:lpstr>
      <vt:lpstr>Android Environment Emulator</vt:lpstr>
      <vt:lpstr>Android Environment Emulator</vt:lpstr>
      <vt:lpstr>Android Environment Emulator</vt:lpstr>
      <vt:lpstr>Android Environment Emulator</vt:lpstr>
      <vt:lpstr>Android Environment Emulator</vt:lpstr>
      <vt:lpstr>Android Environment Emulator</vt:lpstr>
      <vt:lpstr>Android Environment Emulator</vt:lpstr>
      <vt:lpstr>Android Environment Emulator</vt:lpstr>
      <vt:lpstr>Android Environment Emulator</vt:lpstr>
      <vt:lpstr>Android Environment Emulator</vt:lpstr>
      <vt:lpstr>Android Environment Emulator</vt:lpstr>
      <vt:lpstr>Android Environment Emulator</vt:lpstr>
      <vt:lpstr>Android Environment Emulator</vt:lpstr>
      <vt:lpstr>Android Environment Emulator</vt:lpstr>
      <vt:lpstr>Android Environment Emulator</vt:lpstr>
      <vt:lpstr>Android Environment Emulator</vt:lpstr>
      <vt:lpstr>Android Environment Emulator</vt:lpstr>
      <vt:lpstr>Android Environment Emulator</vt:lpstr>
      <vt:lpstr>Android Environment Emulator</vt:lpstr>
      <vt:lpstr>Android Environment Emulator</vt:lpstr>
      <vt:lpstr>Android Environment Emulator</vt:lpstr>
      <vt:lpstr>Android Environment Emulator</vt:lpstr>
      <vt:lpstr>Android Environment Emulator</vt:lpstr>
      <vt:lpstr>Android Environment Emulator</vt:lpstr>
      <vt:lpstr>Android Environment Emulator</vt:lpstr>
      <vt:lpstr>Android Environment Emulator</vt:lpstr>
      <vt:lpstr>Android Environment Emulator</vt:lpstr>
      <vt:lpstr>Android Environment Emulator</vt:lpstr>
      <vt:lpstr>Android Environment Emulator</vt:lpstr>
      <vt:lpstr>Android Environment Emulator</vt:lpstr>
      <vt:lpstr>Android Environment Emulator</vt:lpstr>
      <vt:lpstr>Android Environment Emulator</vt:lpstr>
      <vt:lpstr>Android Environment Emulator</vt:lpstr>
      <vt:lpstr>Android Environment Emulator</vt:lpstr>
      <vt:lpstr>Android Environment Emulator</vt:lpstr>
      <vt:lpstr>Android Environment Emulator</vt:lpstr>
      <vt:lpstr>Android Environment Emulator</vt:lpstr>
      <vt:lpstr>Android Environment Emulator</vt:lpstr>
      <vt:lpstr>Android Environment Emulator</vt:lpstr>
      <vt:lpstr>Android Environment Emulator</vt:lpstr>
      <vt:lpstr>Android Environment Emulator</vt:lpstr>
      <vt:lpstr>Android Environment Emulator</vt:lpstr>
      <vt:lpstr>Android Environment Emulator</vt:lpstr>
      <vt:lpstr>Android Environment Emulator</vt:lpstr>
      <vt:lpstr>Android Environment Emulator</vt:lpstr>
      <vt:lpstr>Android Environment Emulator</vt:lpstr>
    </vt:vector>
  </TitlesOfParts>
  <Manager>Praveen</Manager>
  <Company>Talent Sprint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Template_for_ILT</dc:title>
  <dc:subject>PGDFST_ILT</dc:subject>
  <dc:creator>S S Mangal Murthy</dc:creator>
  <cp:lastModifiedBy>IT Admin</cp:lastModifiedBy>
  <cp:revision>2713</cp:revision>
  <dcterms:created xsi:type="dcterms:W3CDTF">2008-06-23T11:45:25Z</dcterms:created>
  <dcterms:modified xsi:type="dcterms:W3CDTF">2015-09-14T09:31:28Z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0x010100538100929B86BF4395864A3B4913962D</vt:lpwstr>
  </property>
  <property fmtid="{D5CDD505-2E9C-101B-9397-08002B2CF9AE}" pid="3" name="ArticulateUseProject">
    <vt:lpwstr>1</vt:lpwstr>
  </property>
  <property fmtid="{D5CDD505-2E9C-101B-9397-08002B2CF9AE}" pid="4" name="ArticulatePath">
    <vt:lpwstr>TS_Template_ILT_Course Code_Course Name_Version_v1</vt:lpwstr>
  </property>
  <property fmtid="{D5CDD505-2E9C-101B-9397-08002B2CF9AE}" pid="5" name="ArticulateGUID">
    <vt:lpwstr>B8D4C074-B133-4EB5-89D2-10F1FBB00D4C</vt:lpwstr>
  </property>
  <property fmtid="{D5CDD505-2E9C-101B-9397-08002B2CF9AE}" pid="6" name="ArticulateProjectFull">
    <vt:lpwstr>D:\Projects\Advance Java ILT\Storyboard\Ver_a\SEF_JEE_1_WebApplication_Ver1.ppta</vt:lpwstr>
  </property>
</Properties>
</file>