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90405" r:id="rId1"/>
  </p:sldMasterIdLst>
  <p:notesMasterIdLst>
    <p:notesMasterId r:id="rId60"/>
  </p:notesMasterIdLst>
  <p:handoutMasterIdLst>
    <p:handoutMasterId r:id="rId61"/>
  </p:handoutMasterIdLst>
  <p:sldIdLst>
    <p:sldId id="1420" r:id="rId2"/>
    <p:sldId id="1421" r:id="rId3"/>
    <p:sldId id="1364" r:id="rId4"/>
    <p:sldId id="1365" r:id="rId5"/>
    <p:sldId id="1366" r:id="rId6"/>
    <p:sldId id="1367" r:id="rId7"/>
    <p:sldId id="1368" r:id="rId8"/>
    <p:sldId id="1369" r:id="rId9"/>
    <p:sldId id="1370" r:id="rId10"/>
    <p:sldId id="1371" r:id="rId11"/>
    <p:sldId id="1372" r:id="rId12"/>
    <p:sldId id="1373" r:id="rId13"/>
    <p:sldId id="1374" r:id="rId14"/>
    <p:sldId id="1375" r:id="rId15"/>
    <p:sldId id="1376" r:id="rId16"/>
    <p:sldId id="1377" r:id="rId17"/>
    <p:sldId id="1378" r:id="rId18"/>
    <p:sldId id="1379" r:id="rId19"/>
    <p:sldId id="1380" r:id="rId20"/>
    <p:sldId id="1381" r:id="rId21"/>
    <p:sldId id="1382" r:id="rId22"/>
    <p:sldId id="1383" r:id="rId23"/>
    <p:sldId id="1384" r:id="rId24"/>
    <p:sldId id="1385" r:id="rId25"/>
    <p:sldId id="1386" r:id="rId26"/>
    <p:sldId id="1387" r:id="rId27"/>
    <p:sldId id="1388" r:id="rId28"/>
    <p:sldId id="1389" r:id="rId29"/>
    <p:sldId id="1390" r:id="rId30"/>
    <p:sldId id="1391" r:id="rId31"/>
    <p:sldId id="1393" r:id="rId32"/>
    <p:sldId id="1392" r:id="rId33"/>
    <p:sldId id="1394" r:id="rId34"/>
    <p:sldId id="1395" r:id="rId35"/>
    <p:sldId id="1396" r:id="rId36"/>
    <p:sldId id="1397" r:id="rId37"/>
    <p:sldId id="1398" r:id="rId38"/>
    <p:sldId id="1399" r:id="rId39"/>
    <p:sldId id="1400" r:id="rId40"/>
    <p:sldId id="1401" r:id="rId41"/>
    <p:sldId id="1402" r:id="rId42"/>
    <p:sldId id="1403" r:id="rId43"/>
    <p:sldId id="1404" r:id="rId44"/>
    <p:sldId id="1405" r:id="rId45"/>
    <p:sldId id="1406" r:id="rId46"/>
    <p:sldId id="1407" r:id="rId47"/>
    <p:sldId id="1408" r:id="rId48"/>
    <p:sldId id="1409" r:id="rId49"/>
    <p:sldId id="1410" r:id="rId50"/>
    <p:sldId id="1411" r:id="rId51"/>
    <p:sldId id="1412" r:id="rId52"/>
    <p:sldId id="1413" r:id="rId53"/>
    <p:sldId id="1414" r:id="rId54"/>
    <p:sldId id="1415" r:id="rId55"/>
    <p:sldId id="1416" r:id="rId56"/>
    <p:sldId id="1417" r:id="rId57"/>
    <p:sldId id="1418" r:id="rId58"/>
    <p:sldId id="1419" r:id="rId59"/>
  </p:sldIdLst>
  <p:sldSz cx="9144000" cy="6858000" type="screen4x3"/>
  <p:notesSz cx="7315200" cy="9601200"/>
  <p:custDataLst>
    <p:tags r:id="rId62"/>
  </p:custDataLst>
  <p:defaultTextStyle>
    <a:defPPr>
      <a:defRPr lang="en-US"/>
    </a:defPPr>
    <a:lvl1pPr algn="ctr" rtl="0" fontAlgn="base">
      <a:spcBef>
        <a:spcPct val="0"/>
      </a:spcBef>
      <a:spcAft>
        <a:spcPct val="0"/>
      </a:spcAft>
      <a:defRPr sz="1000" b="1" kern="1200">
        <a:solidFill>
          <a:schemeClr val="tx1"/>
        </a:solidFill>
        <a:latin typeface="Verdana" pitchFamily="34" charset="0"/>
        <a:ea typeface="+mn-ea"/>
        <a:cs typeface="Arial" charset="0"/>
      </a:defRPr>
    </a:lvl1pPr>
    <a:lvl2pPr marL="457200" algn="ctr" rtl="0" fontAlgn="base">
      <a:spcBef>
        <a:spcPct val="0"/>
      </a:spcBef>
      <a:spcAft>
        <a:spcPct val="0"/>
      </a:spcAft>
      <a:defRPr sz="1000" b="1" kern="1200">
        <a:solidFill>
          <a:schemeClr val="tx1"/>
        </a:solidFill>
        <a:latin typeface="Verdana" pitchFamily="34" charset="0"/>
        <a:ea typeface="+mn-ea"/>
        <a:cs typeface="Arial" charset="0"/>
      </a:defRPr>
    </a:lvl2pPr>
    <a:lvl3pPr marL="914400" algn="ctr" rtl="0" fontAlgn="base">
      <a:spcBef>
        <a:spcPct val="0"/>
      </a:spcBef>
      <a:spcAft>
        <a:spcPct val="0"/>
      </a:spcAft>
      <a:defRPr sz="1000" b="1" kern="1200">
        <a:solidFill>
          <a:schemeClr val="tx1"/>
        </a:solidFill>
        <a:latin typeface="Verdana" pitchFamily="34" charset="0"/>
        <a:ea typeface="+mn-ea"/>
        <a:cs typeface="Arial" charset="0"/>
      </a:defRPr>
    </a:lvl3pPr>
    <a:lvl4pPr marL="1371600" algn="ctr" rtl="0" fontAlgn="base">
      <a:spcBef>
        <a:spcPct val="0"/>
      </a:spcBef>
      <a:spcAft>
        <a:spcPct val="0"/>
      </a:spcAft>
      <a:defRPr sz="1000" b="1" kern="1200">
        <a:solidFill>
          <a:schemeClr val="tx1"/>
        </a:solidFill>
        <a:latin typeface="Verdana" pitchFamily="34" charset="0"/>
        <a:ea typeface="+mn-ea"/>
        <a:cs typeface="Arial" charset="0"/>
      </a:defRPr>
    </a:lvl4pPr>
    <a:lvl5pPr marL="1828800" algn="ctr" rtl="0" fontAlgn="base">
      <a:spcBef>
        <a:spcPct val="0"/>
      </a:spcBef>
      <a:spcAft>
        <a:spcPct val="0"/>
      </a:spcAft>
      <a:defRPr sz="1000" b="1" kern="1200">
        <a:solidFill>
          <a:schemeClr val="tx1"/>
        </a:solidFill>
        <a:latin typeface="Verdana" pitchFamily="34" charset="0"/>
        <a:ea typeface="+mn-ea"/>
        <a:cs typeface="Arial" charset="0"/>
      </a:defRPr>
    </a:lvl5pPr>
    <a:lvl6pPr marL="2286000" algn="l" defTabSz="914400" rtl="0" eaLnBrk="1" latinLnBrk="0" hangingPunct="1">
      <a:defRPr sz="1000" b="1" kern="1200">
        <a:solidFill>
          <a:schemeClr val="tx1"/>
        </a:solidFill>
        <a:latin typeface="Verdana" pitchFamily="34" charset="0"/>
        <a:ea typeface="+mn-ea"/>
        <a:cs typeface="Arial" charset="0"/>
      </a:defRPr>
    </a:lvl6pPr>
    <a:lvl7pPr marL="2743200" algn="l" defTabSz="914400" rtl="0" eaLnBrk="1" latinLnBrk="0" hangingPunct="1">
      <a:defRPr sz="1000" b="1" kern="1200">
        <a:solidFill>
          <a:schemeClr val="tx1"/>
        </a:solidFill>
        <a:latin typeface="Verdana" pitchFamily="34" charset="0"/>
        <a:ea typeface="+mn-ea"/>
        <a:cs typeface="Arial" charset="0"/>
      </a:defRPr>
    </a:lvl7pPr>
    <a:lvl8pPr marL="3200400" algn="l" defTabSz="914400" rtl="0" eaLnBrk="1" latinLnBrk="0" hangingPunct="1">
      <a:defRPr sz="1000" b="1" kern="1200">
        <a:solidFill>
          <a:schemeClr val="tx1"/>
        </a:solidFill>
        <a:latin typeface="Verdana" pitchFamily="34" charset="0"/>
        <a:ea typeface="+mn-ea"/>
        <a:cs typeface="Arial" charset="0"/>
      </a:defRPr>
    </a:lvl8pPr>
    <a:lvl9pPr marL="3657600" algn="l" defTabSz="914400" rtl="0" eaLnBrk="1" latinLnBrk="0" hangingPunct="1">
      <a:defRPr sz="1000"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clrMru>
    <a:srgbClr val="0B4E78"/>
    <a:srgbClr val="24785E"/>
    <a:srgbClr val="0070C0"/>
    <a:srgbClr val="000000"/>
    <a:srgbClr val="FCD5B5"/>
    <a:srgbClr val="0000FF"/>
    <a:srgbClr val="C5BFBB"/>
    <a:srgbClr val="8C8C8C"/>
    <a:srgbClr val="B8004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934" autoAdjust="0"/>
    <p:restoredTop sz="41165" autoAdjust="0"/>
  </p:normalViewPr>
  <p:slideViewPr>
    <p:cSldViewPr snapToGrid="0">
      <p:cViewPr varScale="1">
        <p:scale>
          <a:sx n="73" d="100"/>
          <a:sy n="73" d="100"/>
        </p:scale>
        <p:origin x="-1476" y="-102"/>
      </p:cViewPr>
      <p:guideLst>
        <p:guide orient="horz" pos="3984"/>
        <p:guide pos="5520"/>
      </p:guideLst>
    </p:cSldViewPr>
  </p:slideViewPr>
  <p:outlineViewPr>
    <p:cViewPr>
      <p:scale>
        <a:sx n="33" d="100"/>
        <a:sy n="33" d="100"/>
      </p:scale>
      <p:origin x="0" y="6192"/>
    </p:cViewPr>
  </p:outlineViewPr>
  <p:notesTextViewPr>
    <p:cViewPr>
      <p:scale>
        <a:sx n="66" d="100"/>
        <a:sy n="66" d="100"/>
      </p:scale>
      <p:origin x="0" y="0"/>
    </p:cViewPr>
  </p:notesTextViewPr>
  <p:sorterViewPr>
    <p:cViewPr>
      <p:scale>
        <a:sx n="66" d="100"/>
        <a:sy n="66" d="100"/>
      </p:scale>
      <p:origin x="0" y="10668"/>
    </p:cViewPr>
  </p:sorterViewPr>
  <p:notesViewPr>
    <p:cSldViewPr snapToGrid="0">
      <p:cViewPr>
        <p:scale>
          <a:sx n="75" d="100"/>
          <a:sy n="75" d="100"/>
        </p:scale>
        <p:origin x="-2088" y="76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16"/>
          <p:cNvSpPr>
            <a:spLocks noGrp="1" noRot="1" noChangeAspect="1" noChangeArrowheads="1" noTextEdit="1"/>
          </p:cNvSpPr>
          <p:nvPr>
            <p:ph type="sldImg" idx="2"/>
          </p:nvPr>
        </p:nvSpPr>
        <p:spPr bwMode="auto">
          <a:xfrm>
            <a:off x="760413" y="317500"/>
            <a:ext cx="4929187" cy="3697288"/>
          </a:xfrm>
          <a:prstGeom prst="rect">
            <a:avLst/>
          </a:prstGeom>
          <a:noFill/>
          <a:ln w="9525">
            <a:solidFill>
              <a:srgbClr val="000000"/>
            </a:solidFill>
            <a:miter lim="800000"/>
            <a:headEnd/>
            <a:tailEnd/>
          </a:ln>
        </p:spPr>
      </p:sp>
      <p:sp>
        <p:nvSpPr>
          <p:cNvPr id="7185" name="Rectangle 17"/>
          <p:cNvSpPr>
            <a:spLocks noGrp="1" noChangeArrowheads="1"/>
          </p:cNvSpPr>
          <p:nvPr>
            <p:ph type="body" sz="quarter" idx="3"/>
          </p:nvPr>
        </p:nvSpPr>
        <p:spPr bwMode="auto">
          <a:xfrm>
            <a:off x="630238" y="4092575"/>
            <a:ext cx="5384800" cy="4918075"/>
          </a:xfrm>
          <a:prstGeom prst="rect">
            <a:avLst/>
          </a:prstGeom>
          <a:noFill/>
          <a:ln w="9525">
            <a:noFill/>
            <a:miter lim="800000"/>
            <a:headEnd/>
            <a:tailEnd/>
          </a:ln>
          <a:effectLst/>
        </p:spPr>
        <p:txBody>
          <a:bodyPr vert="horz" wrap="square" lIns="100242" tIns="50121" rIns="100242" bIns="501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86" name="Line 18"/>
          <p:cNvSpPr>
            <a:spLocks noChangeShapeType="1"/>
          </p:cNvSpPr>
          <p:nvPr/>
        </p:nvSpPr>
        <p:spPr bwMode="auto">
          <a:xfrm>
            <a:off x="242888" y="9029700"/>
            <a:ext cx="6829425"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7187" name="Rectangle 19"/>
          <p:cNvSpPr>
            <a:spLocks noGrp="1" noChangeArrowheads="1"/>
          </p:cNvSpPr>
          <p:nvPr>
            <p:ph type="sldNum" sz="quarter" idx="5"/>
          </p:nvPr>
        </p:nvSpPr>
        <p:spPr bwMode="auto">
          <a:xfrm>
            <a:off x="2008188" y="9207500"/>
            <a:ext cx="3298825" cy="307975"/>
          </a:xfrm>
          <a:prstGeom prst="rect">
            <a:avLst/>
          </a:prstGeom>
          <a:noFill/>
          <a:ln w="9525">
            <a:noFill/>
            <a:miter lim="800000"/>
            <a:headEnd/>
            <a:tailEnd/>
          </a:ln>
          <a:effectLst/>
        </p:spPr>
        <p:txBody>
          <a:bodyPr vert="horz" wrap="square" lIns="101399" tIns="50701" rIns="101399" bIns="50701" numCol="1" anchor="b" anchorCtr="0" compatLnSpc="1">
            <a:prstTxWarp prst="textNoShape">
              <a:avLst/>
            </a:prstTxWarp>
          </a:bodyPr>
          <a:lstStyle>
            <a:lvl1pPr algn="ctr" defTabSz="1015219">
              <a:defRPr sz="800" b="0">
                <a:latin typeface="Arial" charset="0"/>
                <a:cs typeface="+mn-cs"/>
              </a:defRPr>
            </a:lvl1pPr>
          </a:lstStyle>
          <a:p>
            <a:pPr>
              <a:defRPr/>
            </a:pPr>
            <a:fld id="{6714480B-172A-463A-8856-F7A80AA70B9C}" type="slidenum">
              <a:rPr lang="en-US"/>
              <a:pPr>
                <a:defRPr/>
              </a:pPr>
              <a:t>‹#›</a:t>
            </a:fld>
            <a:endParaRPr lang="en-US" dirty="0"/>
          </a:p>
        </p:txBody>
      </p:sp>
      <p:sp>
        <p:nvSpPr>
          <p:cNvPr id="7189" name="Line 21"/>
          <p:cNvSpPr>
            <a:spLocks noChangeShapeType="1"/>
          </p:cNvSpPr>
          <p:nvPr/>
        </p:nvSpPr>
        <p:spPr bwMode="auto">
          <a:xfrm>
            <a:off x="163513" y="234950"/>
            <a:ext cx="7054850" cy="0"/>
          </a:xfrm>
          <a:prstGeom prst="line">
            <a:avLst/>
          </a:prstGeom>
          <a:noFill/>
          <a:ln w="12700">
            <a:solidFill>
              <a:schemeClr val="tx1"/>
            </a:solidFill>
            <a:round/>
            <a:headEnd/>
            <a:tailEnd/>
          </a:ln>
          <a:effectLst/>
        </p:spPr>
        <p:txBody>
          <a:bodyPr wrap="none" lIns="98115" tIns="49057" rIns="98115" bIns="49057" anchor="ctr"/>
          <a:lstStyle/>
          <a:p>
            <a:pPr algn="l">
              <a:defRPr/>
            </a:pPr>
            <a:endParaRPr lang="en-US" sz="1900" b="0" dirty="0">
              <a:latin typeface="Arial" charset="0"/>
              <a:cs typeface="+mn-cs"/>
            </a:endParaRPr>
          </a:p>
        </p:txBody>
      </p:sp>
      <p:sp>
        <p:nvSpPr>
          <p:cNvPr id="12" name="Rectangle 20"/>
          <p:cNvSpPr txBox="1">
            <a:spLocks noChangeArrowheads="1"/>
          </p:cNvSpPr>
          <p:nvPr/>
        </p:nvSpPr>
        <p:spPr bwMode="auto">
          <a:xfrm>
            <a:off x="227013" y="9015413"/>
            <a:ext cx="3659187" cy="242887"/>
          </a:xfrm>
          <a:prstGeom prst="rect">
            <a:avLst/>
          </a:prstGeom>
          <a:noFill/>
          <a:ln w="9525">
            <a:noFill/>
            <a:miter lim="800000"/>
            <a:headEnd/>
            <a:tailEnd/>
          </a:ln>
          <a:effectLst/>
        </p:spPr>
        <p:txBody>
          <a:bodyPr lIns="99744" tIns="49871" rIns="99744" bIns="49871"/>
          <a:lstStyle>
            <a:lvl1pPr defTabSz="939031">
              <a:defRPr sz="900">
                <a:latin typeface="Verdana" pitchFamily="34" charset="0"/>
                <a:ea typeface="Verdana" pitchFamily="34" charset="0"/>
                <a:cs typeface="Verdana" pitchFamily="34" charset="0"/>
              </a:defRPr>
            </a:lvl1pPr>
          </a:lstStyle>
          <a:p>
            <a:pPr algn="l" defTabSz="998185">
              <a:defRPr/>
            </a:pPr>
            <a:r>
              <a:rPr lang="en-US" b="0" dirty="0" smtClean="0"/>
              <a:t>28 January 2011</a:t>
            </a:r>
            <a:endParaRPr lang="en-US" b="0" dirty="0"/>
          </a:p>
        </p:txBody>
      </p:sp>
      <p:sp>
        <p:nvSpPr>
          <p:cNvPr id="13" name="Rectangle 17"/>
          <p:cNvSpPr txBox="1">
            <a:spLocks noChangeArrowheads="1"/>
          </p:cNvSpPr>
          <p:nvPr/>
        </p:nvSpPr>
        <p:spPr bwMode="auto">
          <a:xfrm>
            <a:off x="6043613" y="474663"/>
            <a:ext cx="1271587" cy="4721225"/>
          </a:xfrm>
          <a:prstGeom prst="rect">
            <a:avLst/>
          </a:prstGeom>
          <a:noFill/>
          <a:ln w="9525">
            <a:noFill/>
            <a:miter lim="800000"/>
            <a:headEnd/>
            <a:tailEnd/>
          </a:ln>
          <a:effectLst/>
        </p:spPr>
        <p:txBody>
          <a:bodyPr lIns="100242" tIns="50121" rIns="100242" bIns="50121"/>
          <a:lstStyle/>
          <a:p>
            <a:pPr marL="120827" indent="-120827" algn="l">
              <a:spcBef>
                <a:spcPct val="30000"/>
              </a:spcBef>
              <a:defRPr/>
            </a:pPr>
            <a:r>
              <a:rPr lang="en-US" b="0" dirty="0">
                <a:ea typeface="Verdana" pitchFamily="34" charset="0"/>
                <a:cs typeface="Verdana" pitchFamily="34" charset="0"/>
              </a:rPr>
              <a:t>Key Points for </a:t>
            </a:r>
          </a:p>
          <a:p>
            <a:pPr marL="120827" indent="-120827" algn="l">
              <a:spcBef>
                <a:spcPct val="30000"/>
              </a:spcBef>
              <a:defRPr/>
            </a:pPr>
            <a:r>
              <a:rPr lang="en-US" b="0" dirty="0">
                <a:ea typeface="Verdana" pitchFamily="34" charset="0"/>
                <a:cs typeface="Verdana" pitchFamily="34" charset="0"/>
              </a:rPr>
              <a:t>Instructor:</a:t>
            </a:r>
          </a:p>
        </p:txBody>
      </p:sp>
      <p:cxnSp>
        <p:nvCxnSpPr>
          <p:cNvPr id="15" name="Straight Connector 14"/>
          <p:cNvCxnSpPr/>
          <p:nvPr/>
        </p:nvCxnSpPr>
        <p:spPr>
          <a:xfrm rot="16200000" flipH="1">
            <a:off x="1686719" y="4625182"/>
            <a:ext cx="8713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7"/>
          <p:cNvSpPr>
            <a:spLocks noChangeArrowheads="1"/>
          </p:cNvSpPr>
          <p:nvPr/>
        </p:nvSpPr>
        <p:spPr bwMode="auto">
          <a:xfrm>
            <a:off x="6037263" y="887413"/>
            <a:ext cx="1277937" cy="8123237"/>
          </a:xfrm>
          <a:prstGeom prst="rect">
            <a:avLst/>
          </a:prstGeom>
          <a:noFill/>
          <a:ln w="9525">
            <a:solidFill>
              <a:schemeClr val="tx1"/>
            </a:solidFill>
            <a:miter lim="800000"/>
            <a:headEnd/>
            <a:tailEnd/>
          </a:ln>
        </p:spPr>
        <p:txBody>
          <a:bodyPr lIns="100242" tIns="50121" rIns="100242" bIns="50121"/>
          <a:lstStyle/>
          <a:p>
            <a:pPr marL="120827" indent="-120827" algn="l" eaLnBrk="0" hangingPunct="0">
              <a:spcBef>
                <a:spcPct val="30000"/>
              </a:spcBef>
              <a:buFontTx/>
              <a:buChar char="•"/>
              <a:defRPr/>
            </a:pPr>
            <a:r>
              <a:rPr lang="en-US" b="0" dirty="0"/>
              <a:t>Edit </a:t>
            </a:r>
          </a:p>
        </p:txBody>
      </p:sp>
      <p:pic>
        <p:nvPicPr>
          <p:cNvPr id="24587" name="Picture 13" descr="Talent Spirnt Logo"/>
          <p:cNvPicPr>
            <a:picLocks noChangeAspect="1" noChangeArrowheads="1"/>
          </p:cNvPicPr>
          <p:nvPr/>
        </p:nvPicPr>
        <p:blipFill>
          <a:blip r:embed="rId2"/>
          <a:srcRect/>
          <a:stretch>
            <a:fillRect/>
          </a:stretch>
        </p:blipFill>
        <p:spPr bwMode="auto">
          <a:xfrm>
            <a:off x="6365875" y="9085263"/>
            <a:ext cx="949325" cy="515937"/>
          </a:xfrm>
          <a:prstGeom prst="rect">
            <a:avLst/>
          </a:prstGeom>
          <a:noFill/>
          <a:ln w="9525">
            <a:noFill/>
            <a:miter lim="800000"/>
            <a:headEnd/>
            <a:tailEnd/>
          </a:ln>
        </p:spPr>
      </p:pic>
      <p:sp>
        <p:nvSpPr>
          <p:cNvPr id="18" name="TextBox 17"/>
          <p:cNvSpPr txBox="1"/>
          <p:nvPr/>
        </p:nvSpPr>
        <p:spPr>
          <a:xfrm>
            <a:off x="0" y="0"/>
            <a:ext cx="1889125" cy="250825"/>
          </a:xfrm>
          <a:prstGeom prst="rect">
            <a:avLst/>
          </a:prstGeom>
          <a:noFill/>
        </p:spPr>
        <p:txBody>
          <a:bodyPr wrap="none" lIns="96661" tIns="48331" rIns="96661" bIns="48331">
            <a:spAutoFit/>
          </a:bodyPr>
          <a:lstStyle/>
          <a:p>
            <a:pPr>
              <a:defRPr/>
            </a:pPr>
            <a:r>
              <a:rPr lang="en-US" dirty="0"/>
              <a:t>Personal Accountability</a:t>
            </a:r>
          </a:p>
        </p:txBody>
      </p:sp>
    </p:spTree>
  </p:cSld>
  <p:clrMap bg1="lt1" tx1="dk1" bg2="lt2" tx2="dk2" accent1="accent1" accent2="accent2" accent3="accent3" accent4="accent4" accent5="accent5" accent6="accent6" hlink="hlink" folHlink="folHlink"/>
  <p:hf/>
  <p:notesStyle>
    <a:lvl1pPr marL="1143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1pPr>
    <a:lvl2pPr marL="4572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2pPr>
    <a:lvl3pPr marL="8001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3pPr>
    <a:lvl4pPr marL="11430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4pPr>
    <a:lvl5pPr marL="1485900" indent="-114300" algn="l" rtl="0" eaLnBrk="0" fontAlgn="base" hangingPunct="0">
      <a:spcBef>
        <a:spcPct val="30000"/>
      </a:spcBef>
      <a:spcAft>
        <a:spcPct val="0"/>
      </a:spcAft>
      <a:buChar char="•"/>
      <a:defRPr sz="1000" kern="1200">
        <a:solidFill>
          <a:schemeClr val="tx1"/>
        </a:solidFill>
        <a:latin typeface="Verdana" pitchFamily="34" charset="0"/>
        <a:ea typeface="Verdana" pitchFamily="34" charset="0"/>
        <a:cs typeface="Verdan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Notes Placeholder 2"/>
          <p:cNvSpPr>
            <a:spLocks noGrp="1"/>
          </p:cNvSpPr>
          <p:nvPr>
            <p:ph type="body" idx="1"/>
          </p:nvPr>
        </p:nvSpPr>
        <p:spPr>
          <a:xfrm>
            <a:off x="792163" y="4240213"/>
            <a:ext cx="5384800" cy="4721225"/>
          </a:xfrm>
          <a:noFill/>
          <a:ln/>
        </p:spPr>
        <p:txBody>
          <a:bodyPr/>
          <a:lstStyle/>
          <a:p>
            <a:pPr eaLnBrk="1" hangingPunct="1">
              <a:buFontTx/>
              <a:buNone/>
            </a:pPr>
            <a:r>
              <a:rPr lang="en-US" smtClean="0"/>
              <a:t> </a:t>
            </a:r>
          </a:p>
        </p:txBody>
      </p:sp>
      <p:sp>
        <p:nvSpPr>
          <p:cNvPr id="47107" name="Slide Number Placeholder 3"/>
          <p:cNvSpPr>
            <a:spLocks noGrp="1"/>
          </p:cNvSpPr>
          <p:nvPr>
            <p:ph type="sldNum" sz="quarter" idx="5"/>
          </p:nvPr>
        </p:nvSpPr>
        <p:spPr/>
        <p:txBody>
          <a:bodyPr/>
          <a:lstStyle/>
          <a:p>
            <a:pPr defTabSz="1013600">
              <a:defRPr/>
            </a:pPr>
            <a:fld id="{A497BB92-608F-41A3-BBDE-6525BD9589D4}" type="slidenum">
              <a:rPr lang="en-US" smtClean="0"/>
              <a:pPr defTabSz="1013600">
                <a:defRPr/>
              </a:pPr>
              <a:t>1</a:t>
            </a:fld>
            <a:endParaRPr lang="en-US" dirty="0" smtClean="0"/>
          </a:p>
        </p:txBody>
      </p:sp>
      <p:sp>
        <p:nvSpPr>
          <p:cNvPr id="25604" name="Slide Image Placeholder 8"/>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image" Target="../media/image2.w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6" name="Rectangle 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7" name="Rectangle 1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8" name="Rectangle 1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9" name="Rectangle 1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 name="Rectangle 1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1" name="Rectangle 1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2" name="Rectangle 1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3" name="Rectangle 1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
        <p:nvSpPr>
          <p:cNvPr id="3700739" name="MSTSHP_03"/>
          <p:cNvSpPr>
            <a:spLocks noGrp="1" noChangeArrowheads="1"/>
          </p:cNvSpPr>
          <p:nvPr>
            <p:ph type="ctrTitle" sz="quarter"/>
          </p:nvPr>
        </p:nvSpPr>
        <p:spPr>
          <a:xfrm>
            <a:off x="892179" y="2695578"/>
            <a:ext cx="6581775" cy="549275"/>
          </a:xfrm>
          <a:ln algn="ctr"/>
        </p:spPr>
        <p:txBody>
          <a:bodyPr/>
          <a:lstStyle>
            <a:lvl1pPr>
              <a:lnSpc>
                <a:spcPts val="4000"/>
              </a:lnSpc>
              <a:spcBef>
                <a:spcPct val="100000"/>
              </a:spcBef>
              <a:buClr>
                <a:schemeClr val="tx2"/>
              </a:buClr>
              <a:buSzPct val="85000"/>
              <a:buFont typeface="Wingdings" pitchFamily="2" charset="2"/>
              <a:buNone/>
              <a:defRPr sz="2800">
                <a:solidFill>
                  <a:schemeClr val="tx2">
                    <a:lumMod val="75000"/>
                  </a:schemeClr>
                </a:solidFill>
              </a:defRPr>
            </a:lvl1pPr>
          </a:lstStyle>
          <a:p>
            <a:r>
              <a:rPr lang="en-US" dirty="0" smtClean="0"/>
              <a:t>Click to edit Master title style</a:t>
            </a:r>
            <a:endParaRPr lang="en-US" dirty="0"/>
          </a:p>
        </p:txBody>
      </p:sp>
      <p:sp>
        <p:nvSpPr>
          <p:cNvPr id="3700740" name="MSTSHP_04"/>
          <p:cNvSpPr>
            <a:spLocks noGrp="1" noChangeArrowheads="1"/>
          </p:cNvSpPr>
          <p:nvPr>
            <p:ph type="subTitle" sz="quarter" idx="1"/>
          </p:nvPr>
        </p:nvSpPr>
        <p:spPr>
          <a:xfrm>
            <a:off x="892177" y="3516314"/>
            <a:ext cx="6583363" cy="439737"/>
          </a:xfrm>
          <a:noFill/>
          <a:ln w="9525" algn="ctr">
            <a:noFill/>
            <a:miter lim="800000"/>
            <a:headEnd/>
            <a:tailEnd/>
          </a:ln>
        </p:spPr>
        <p:txBody>
          <a:bodyPr anchor="ctr"/>
          <a:lstStyle>
            <a:lvl1pPr algn="l" rtl="0" eaLnBrk="0" fontAlgn="base" hangingPunct="0">
              <a:lnSpc>
                <a:spcPts val="4000"/>
              </a:lnSpc>
              <a:spcBef>
                <a:spcPct val="100000"/>
              </a:spcBef>
              <a:spcAft>
                <a:spcPct val="0"/>
              </a:spcAft>
              <a:buClr>
                <a:schemeClr val="tx2"/>
              </a:buClr>
              <a:buSzPct val="85000"/>
              <a:buFont typeface="Wingdings" pitchFamily="2" charset="2"/>
              <a:buNone/>
              <a:defRPr lang="en-US" sz="2000" b="1" kern="1200" dirty="0">
                <a:solidFill>
                  <a:schemeClr val="tx2">
                    <a:lumMod val="75000"/>
                  </a:schemeClr>
                </a:solidFill>
                <a:latin typeface="Verdana" pitchFamily="34" charset="0"/>
                <a:ea typeface="Verdana" pitchFamily="34" charset="0"/>
                <a:cs typeface="Verdana" pitchFamily="34" charset="0"/>
              </a:defRPr>
            </a:lvl1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cxnSp>
        <p:nvCxnSpPr>
          <p:cNvPr id="3" name="Straight Connector 14"/>
          <p:cNvCxnSpPr>
            <a:cxnSpLocks noChangeShapeType="1"/>
          </p:cNvCxnSpPr>
          <p:nvPr userDrawn="1"/>
        </p:nvCxnSpPr>
        <p:spPr bwMode="auto">
          <a:xfrm rot="10800000">
            <a:off x="0" y="2328863"/>
            <a:ext cx="9144000" cy="0"/>
          </a:xfrm>
          <a:prstGeom prst="line">
            <a:avLst/>
          </a:prstGeom>
          <a:noFill/>
          <a:ln w="57150" algn="ctr">
            <a:solidFill>
              <a:srgbClr val="99CC00"/>
            </a:solidFill>
            <a:round/>
            <a:headEnd/>
            <a:tailEnd/>
          </a:ln>
        </p:spPr>
      </p:cxnSp>
      <p:cxnSp>
        <p:nvCxnSpPr>
          <p:cNvPr id="4" name="Straight Connector 15"/>
          <p:cNvCxnSpPr>
            <a:cxnSpLocks noChangeShapeType="1"/>
          </p:cNvCxnSpPr>
          <p:nvPr userDrawn="1"/>
        </p:nvCxnSpPr>
        <p:spPr bwMode="auto">
          <a:xfrm rot="10800000">
            <a:off x="0" y="4462463"/>
            <a:ext cx="9144000" cy="0"/>
          </a:xfrm>
          <a:prstGeom prst="line">
            <a:avLst/>
          </a:prstGeom>
          <a:noFill/>
          <a:ln w="57150" algn="ctr">
            <a:solidFill>
              <a:srgbClr val="99CC00"/>
            </a:solidFill>
            <a:round/>
            <a:headEnd/>
            <a:tailEnd/>
          </a:ln>
        </p:spPr>
      </p:cxnSp>
      <p:cxnSp>
        <p:nvCxnSpPr>
          <p:cNvPr id="5" name="Straight Connector 16"/>
          <p:cNvCxnSpPr>
            <a:cxnSpLocks noChangeShapeType="1"/>
          </p:cNvCxnSpPr>
          <p:nvPr userDrawn="1"/>
        </p:nvCxnSpPr>
        <p:spPr bwMode="auto">
          <a:xfrm rot="5400000">
            <a:off x="5948363" y="3433763"/>
            <a:ext cx="3124200" cy="0"/>
          </a:xfrm>
          <a:prstGeom prst="line">
            <a:avLst/>
          </a:prstGeom>
          <a:noFill/>
          <a:ln w="57150" algn="ctr">
            <a:solidFill>
              <a:srgbClr val="FF9900"/>
            </a:solidFill>
            <a:round/>
            <a:headEnd/>
            <a:tailEnd/>
          </a:ln>
        </p:spPr>
      </p:cxnSp>
      <p:cxnSp>
        <p:nvCxnSpPr>
          <p:cNvPr id="6" name="Straight Connector 10"/>
          <p:cNvCxnSpPr>
            <a:cxnSpLocks noChangeShapeType="1"/>
          </p:cNvCxnSpPr>
          <p:nvPr userDrawn="1"/>
        </p:nvCxnSpPr>
        <p:spPr bwMode="auto">
          <a:xfrm rot="5400000">
            <a:off x="71438" y="3433763"/>
            <a:ext cx="3124200" cy="0"/>
          </a:xfrm>
          <a:prstGeom prst="line">
            <a:avLst/>
          </a:prstGeom>
          <a:noFill/>
          <a:ln w="57150" algn="ctr">
            <a:solidFill>
              <a:srgbClr val="FF9900"/>
            </a:solidFill>
            <a:round/>
            <a:headEnd/>
            <a:tailEnd/>
          </a:ln>
        </p:spPr>
      </p:cxnSp>
      <p:graphicFrame>
        <p:nvGraphicFramePr>
          <p:cNvPr id="7" name="Object 20"/>
          <p:cNvGraphicFramePr>
            <a:graphicFrameLocks noChangeAspect="1"/>
          </p:cNvGraphicFramePr>
          <p:nvPr/>
        </p:nvGraphicFramePr>
        <p:xfrm>
          <a:off x="7543800" y="2362200"/>
          <a:ext cx="1600200" cy="2071688"/>
        </p:xfrm>
        <a:graphic>
          <a:graphicData uri="http://schemas.openxmlformats.org/presentationml/2006/ole">
            <p:oleObj spid="_x0000_s47106" name="Image" r:id="rId3" imgW="1473016" imgH="2412698" progId="">
              <p:embed/>
            </p:oleObj>
          </a:graphicData>
        </a:graphic>
      </p:graphicFrame>
      <p:pic>
        <p:nvPicPr>
          <p:cNvPr id="8" name="Picture 21" descr="j0301252"/>
          <p:cNvPicPr>
            <a:picLocks noChangeAspect="1" noChangeArrowheads="1"/>
          </p:cNvPicPr>
          <p:nvPr userDrawn="1"/>
        </p:nvPicPr>
        <p:blipFill>
          <a:blip r:embed="rId4"/>
          <a:srcRect/>
          <a:stretch>
            <a:fillRect/>
          </a:stretch>
        </p:blipFill>
        <p:spPr bwMode="auto">
          <a:xfrm flipH="1">
            <a:off x="0" y="2362200"/>
            <a:ext cx="1600200" cy="2057400"/>
          </a:xfrm>
          <a:prstGeom prst="rect">
            <a:avLst/>
          </a:prstGeom>
          <a:noFill/>
          <a:ln w="9525">
            <a:noFill/>
            <a:miter lim="800000"/>
            <a:headEnd/>
            <a:tailEnd/>
          </a:ln>
        </p:spPr>
      </p:pic>
      <p:grpSp>
        <p:nvGrpSpPr>
          <p:cNvPr id="9" name="Group 28"/>
          <p:cNvGrpSpPr>
            <a:grpSpLocks/>
          </p:cNvGrpSpPr>
          <p:nvPr userDrawn="1"/>
        </p:nvGrpSpPr>
        <p:grpSpPr bwMode="auto">
          <a:xfrm>
            <a:off x="3890963" y="571500"/>
            <a:ext cx="1050925" cy="1050925"/>
            <a:chOff x="2451" y="360"/>
            <a:chExt cx="662" cy="662"/>
          </a:xfrm>
        </p:grpSpPr>
        <p:sp>
          <p:nvSpPr>
            <p:cNvPr id="11" name="Oval 10"/>
            <p:cNvSpPr>
              <a:spLocks noChangeArrowheads="1"/>
            </p:cNvSpPr>
            <p:nvPr userDrawn="1"/>
          </p:nvSpPr>
          <p:spPr bwMode="auto">
            <a:xfrm>
              <a:off x="2451" y="360"/>
              <a:ext cx="662" cy="662"/>
            </a:xfrm>
            <a:prstGeom prst="ellipse">
              <a:avLst/>
            </a:prstGeom>
            <a:noFill/>
            <a:ln w="38100">
              <a:solidFill>
                <a:srgbClr val="95D519"/>
              </a:solidFill>
              <a:round/>
              <a:headEnd/>
              <a:tailEnd/>
            </a:ln>
            <a:effectLst/>
          </p:spPr>
          <p:txBody>
            <a:bodyPr wrap="none" anchor="ctr"/>
            <a:lstStyle/>
            <a:p>
              <a:pPr>
                <a:defRPr/>
              </a:pPr>
              <a:endParaRPr lang="en-US" dirty="0"/>
            </a:p>
          </p:txBody>
        </p:sp>
        <p:sp>
          <p:nvSpPr>
            <p:cNvPr id="12" name="Oval 11"/>
            <p:cNvSpPr>
              <a:spLocks noChangeArrowheads="1"/>
            </p:cNvSpPr>
            <p:nvPr userDrawn="1"/>
          </p:nvSpPr>
          <p:spPr bwMode="auto">
            <a:xfrm>
              <a:off x="2667" y="750"/>
              <a:ext cx="230" cy="230"/>
            </a:xfrm>
            <a:prstGeom prst="ellipse">
              <a:avLst/>
            </a:prstGeom>
            <a:noFill/>
            <a:ln w="38100">
              <a:solidFill>
                <a:srgbClr val="F99F23"/>
              </a:solidFill>
              <a:round/>
              <a:headEnd/>
              <a:tailEnd/>
            </a:ln>
            <a:effectLst/>
          </p:spPr>
          <p:txBody>
            <a:bodyPr wrap="none" anchor="ctr"/>
            <a:lstStyle/>
            <a:p>
              <a:pPr>
                <a:defRPr/>
              </a:pPr>
              <a:endParaRPr lang="en-US" dirty="0"/>
            </a:p>
          </p:txBody>
        </p:sp>
      </p:grpSp>
      <p:sp>
        <p:nvSpPr>
          <p:cNvPr id="13" name="Rectangle 29"/>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4" name="Rectangle 30"/>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5" name="Rectangle 31"/>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6" name="Rectangle 32"/>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7" name="Rectangle 33"/>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8" name="Rectangle 34"/>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9" name="Rectangle 35"/>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20" name="Rectangle 36"/>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pic>
        <p:nvPicPr>
          <p:cNvPr id="21" name="Picture 3" descr="C:\Program Files\Microsoft Office\MEDIA\CAGCAT10\j0299125.wmf"/>
          <p:cNvPicPr>
            <a:picLocks noChangeAspect="1" noChangeArrowheads="1"/>
          </p:cNvPicPr>
          <p:nvPr userDrawn="1"/>
        </p:nvPicPr>
        <p:blipFill>
          <a:blip r:embed="rId5"/>
          <a:srcRect/>
          <a:stretch>
            <a:fillRect/>
          </a:stretch>
        </p:blipFill>
        <p:spPr bwMode="auto">
          <a:xfrm>
            <a:off x="4022725" y="2525713"/>
            <a:ext cx="1098550" cy="1806575"/>
          </a:xfrm>
          <a:prstGeom prst="rect">
            <a:avLst/>
          </a:prstGeom>
          <a:noFill/>
          <a:ln w="9525">
            <a:noFill/>
            <a:miter lim="800000"/>
            <a:headEnd/>
            <a:tailEnd/>
          </a:ln>
        </p:spPr>
      </p:pic>
      <p:sp>
        <p:nvSpPr>
          <p:cNvPr id="10" name="Text Placeholder 9"/>
          <p:cNvSpPr>
            <a:spLocks noGrp="1"/>
          </p:cNvSpPr>
          <p:nvPr>
            <p:ph type="body" sz="quarter" idx="10"/>
          </p:nvPr>
        </p:nvSpPr>
        <p:spPr>
          <a:xfrm>
            <a:off x="1705428" y="2391228"/>
            <a:ext cx="5715000" cy="1981200"/>
          </a:xfrm>
          <a:solidFill>
            <a:srgbClr val="EEF2F2"/>
          </a:solidFill>
          <a:ln w="28575">
            <a:noFill/>
            <a:miter lim="800000"/>
            <a:headEnd/>
            <a:tailEnd/>
          </a:ln>
        </p:spPr>
        <p:txBody>
          <a:bodyPr lIns="228600" rIns="274320" anchor="ctr" anchorCtr="1"/>
          <a:lstStyle>
            <a:lvl1pPr marL="0" indent="0" algn="ctr" rtl="0" fontAlgn="base">
              <a:spcBef>
                <a:spcPct val="0"/>
              </a:spcBef>
              <a:spcAft>
                <a:spcPct val="0"/>
              </a:spcAft>
              <a:buSzPct val="80000"/>
              <a:buFontTx/>
              <a:buNone/>
              <a:defRPr lang="en-US" sz="2800" b="1" kern="1200" dirty="0" smtClean="0">
                <a:solidFill>
                  <a:schemeClr val="tx2">
                    <a:lumMod val="75000"/>
                  </a:schemeClr>
                </a:solidFill>
                <a:latin typeface="Verdana" pitchFamily="34" charset="0"/>
                <a:ea typeface="+mn-ea"/>
                <a:cs typeface="Arial" charset="0"/>
              </a:defRPr>
            </a:lvl1pPr>
          </a:lstStyle>
          <a:p>
            <a:pPr lvl="0"/>
            <a:r>
              <a:rPr lang="en-US" dirty="0" smtClean="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1472C124-0E51-447D-AFF8-08F7803A90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4400"/>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marL="1139825" indent="-225425">
              <a:tabLst>
                <a:tab pos="1139825" algn="l"/>
                <a:tab pos="2000250" algn="l"/>
              </a:tabLst>
              <a:defRPr sz="1800">
                <a:solidFill>
                  <a:schemeClr val="tx2">
                    <a:lumMod val="75000"/>
                  </a:schemeClr>
                </a:solidFill>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extBox 5"/>
          <p:cNvSpPr txBox="1"/>
          <p:nvPr userDrawn="1"/>
        </p:nvSpPr>
        <p:spPr>
          <a:xfrm>
            <a:off x="8382000" y="6553200"/>
            <a:ext cx="457200" cy="246063"/>
          </a:xfrm>
          <a:prstGeom prst="rect">
            <a:avLst/>
          </a:prstGeom>
          <a:noFill/>
        </p:spPr>
        <p:txBody>
          <a:bodyPr>
            <a:spAutoFit/>
          </a:bodyPr>
          <a:lstStyle/>
          <a:p>
            <a:pPr algn="r">
              <a:defRPr/>
            </a:pPr>
            <a:fld id="{2B00C601-6562-4980-AFA9-6587F945A9A9}"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10" name="Title 1"/>
          <p:cNvSpPr>
            <a:spLocks noGrp="1"/>
          </p:cNvSpPr>
          <p:nvPr>
            <p:ph type="title"/>
          </p:nvPr>
        </p:nvSpPr>
        <p:spPr>
          <a:xfrm>
            <a:off x="457200" y="347472"/>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Slide">
    <p:spTree>
      <p:nvGrpSpPr>
        <p:cNvPr id="1" name=""/>
        <p:cNvGrpSpPr/>
        <p:nvPr/>
      </p:nvGrpSpPr>
      <p:grpSpPr>
        <a:xfrm>
          <a:off x="0" y="0"/>
          <a:ext cx="0" cy="0"/>
          <a:chOff x="0" y="0"/>
          <a:chExt cx="0" cy="0"/>
        </a:xfrm>
      </p:grpSpPr>
      <p:sp>
        <p:nvSpPr>
          <p:cNvPr id="4" name="TextBox 3"/>
          <p:cNvSpPr txBox="1"/>
          <p:nvPr userDrawn="1"/>
        </p:nvSpPr>
        <p:spPr>
          <a:xfrm>
            <a:off x="8382000" y="6553200"/>
            <a:ext cx="457200" cy="246063"/>
          </a:xfrm>
          <a:prstGeom prst="rect">
            <a:avLst/>
          </a:prstGeom>
          <a:noFill/>
        </p:spPr>
        <p:txBody>
          <a:bodyPr>
            <a:spAutoFit/>
          </a:bodyPr>
          <a:lstStyle/>
          <a:p>
            <a:pPr algn="r">
              <a:defRPr/>
            </a:pPr>
            <a:fld id="{1A833CE2-2961-45C4-8700-151241701DE3}"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3" name="Content Placeholder 2"/>
          <p:cNvSpPr>
            <a:spLocks noGrp="1"/>
          </p:cNvSpPr>
          <p:nvPr>
            <p:ph idx="1"/>
          </p:nvPr>
        </p:nvSpPr>
        <p:spPr>
          <a:xfrm>
            <a:off x="457200" y="912813"/>
            <a:ext cx="82296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without lesson">
    <p:spTree>
      <p:nvGrpSpPr>
        <p:cNvPr id="1" name=""/>
        <p:cNvGrpSpPr/>
        <p:nvPr/>
      </p:nvGrpSpPr>
      <p:grpSpPr>
        <a:xfrm>
          <a:off x="0" y="0"/>
          <a:ext cx="0" cy="0"/>
          <a:chOff x="0" y="0"/>
          <a:chExt cx="0" cy="0"/>
        </a:xfrm>
      </p:grpSpPr>
      <p:sp>
        <p:nvSpPr>
          <p:cNvPr id="3" name="TextBox 2"/>
          <p:cNvSpPr txBox="1"/>
          <p:nvPr userDrawn="1"/>
        </p:nvSpPr>
        <p:spPr>
          <a:xfrm>
            <a:off x="8382000" y="6553200"/>
            <a:ext cx="457200" cy="246063"/>
          </a:xfrm>
          <a:prstGeom prst="rect">
            <a:avLst/>
          </a:prstGeom>
          <a:noFill/>
        </p:spPr>
        <p:txBody>
          <a:bodyPr>
            <a:spAutoFit/>
          </a:bodyPr>
          <a:lstStyle/>
          <a:p>
            <a:pPr algn="r">
              <a:defRPr/>
            </a:pPr>
            <a:fld id="{ADB1BA72-3ED0-4223-B526-BB349C1073C5}" type="slidenum">
              <a:rPr lang="en-US">
                <a:solidFill>
                  <a:schemeClr val="bg2">
                    <a:lumMod val="20000"/>
                    <a:lumOff val="80000"/>
                  </a:schemeClr>
                </a:solidFill>
              </a:rPr>
              <a:pPr algn="r">
                <a:defRPr/>
              </a:pPr>
              <a:t>‹#›</a:t>
            </a:fld>
            <a:endParaRPr lang="en-US" dirty="0">
              <a:solidFill>
                <a:schemeClr val="bg2">
                  <a:lumMod val="20000"/>
                  <a:lumOff val="80000"/>
                </a:schemeClr>
              </a:solidFill>
            </a:endParaRPr>
          </a:p>
        </p:txBody>
      </p:sp>
      <p:sp>
        <p:nvSpPr>
          <p:cNvPr id="5" name="Title 1"/>
          <p:cNvSpPr>
            <a:spLocks noGrp="1"/>
          </p:cNvSpPr>
          <p:nvPr>
            <p:ph type="title"/>
          </p:nvPr>
        </p:nvSpPr>
        <p:spPr>
          <a:xfrm>
            <a:off x="457200" y="190500"/>
            <a:ext cx="8229600" cy="381000"/>
          </a:xfrm>
        </p:spPr>
        <p:txBody>
          <a:bodyPr/>
          <a:lstStyle>
            <a:lvl1pPr>
              <a:defRPr sz="2400"/>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9" name="Rectangle 5"/>
          <p:cNvSpPr>
            <a:spLocks noChangeArrowheads="1"/>
          </p:cNvSpPr>
          <p:nvPr userDrawn="1"/>
        </p:nvSpPr>
        <p:spPr bwMode="auto">
          <a:xfrm>
            <a:off x="0" y="0"/>
            <a:ext cx="9144000" cy="762000"/>
          </a:xfrm>
          <a:prstGeom prst="rect">
            <a:avLst/>
          </a:prstGeom>
          <a:solidFill>
            <a:srgbClr val="0B4E78"/>
          </a:solidFill>
          <a:ln w="9525">
            <a:noFill/>
            <a:miter lim="800000"/>
            <a:headEnd/>
            <a:tailEnd/>
          </a:ln>
          <a:effectLst/>
        </p:spPr>
        <p:txBody>
          <a:bodyPr wrap="none" anchor="ctr"/>
          <a:lstStyle/>
          <a:p>
            <a:pPr>
              <a:defRPr/>
            </a:pPr>
            <a:endParaRPr lang="en-US" dirty="0"/>
          </a:p>
        </p:txBody>
      </p:sp>
      <p:sp>
        <p:nvSpPr>
          <p:cNvPr id="3075" name="Title Placeholder 1"/>
          <p:cNvSpPr>
            <a:spLocks noGrp="1"/>
          </p:cNvSpPr>
          <p:nvPr>
            <p:ph type="title"/>
          </p:nvPr>
        </p:nvSpPr>
        <p:spPr bwMode="auto">
          <a:xfrm>
            <a:off x="457200" y="346075"/>
            <a:ext cx="8229600" cy="3841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6" name="Text Placeholder 2"/>
          <p:cNvSpPr>
            <a:spLocks noGrp="1"/>
          </p:cNvSpPr>
          <p:nvPr>
            <p:ph type="body" idx="1"/>
          </p:nvPr>
        </p:nvSpPr>
        <p:spPr bwMode="auto">
          <a:xfrm>
            <a:off x="457200" y="912813"/>
            <a:ext cx="8335963" cy="5408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Rectangle 7"/>
          <p:cNvSpPr>
            <a:spLocks noChangeArrowheads="1"/>
          </p:cNvSpPr>
          <p:nvPr userDrawn="1"/>
        </p:nvSpPr>
        <p:spPr bwMode="auto">
          <a:xfrm>
            <a:off x="-2057400" y="1600200"/>
            <a:ext cx="1600200" cy="304800"/>
          </a:xfrm>
          <a:prstGeom prst="rect">
            <a:avLst/>
          </a:prstGeom>
          <a:solidFill>
            <a:schemeClr val="bg1"/>
          </a:solidFill>
          <a:ln w="25400" algn="ctr">
            <a:noFill/>
            <a:miter lim="800000"/>
            <a:headEnd/>
            <a:tailEnd/>
          </a:ln>
          <a:effectLst/>
        </p:spPr>
        <p:txBody>
          <a:bodyPr wrap="none" anchor="ctr"/>
          <a:lstStyle/>
          <a:p>
            <a:pPr>
              <a:defRPr/>
            </a:pPr>
            <a:r>
              <a:rPr lang="en-US" dirty="0"/>
              <a:t>Color Templates</a:t>
            </a:r>
          </a:p>
        </p:txBody>
      </p:sp>
      <p:sp>
        <p:nvSpPr>
          <p:cNvPr id="1032" name="Rectangle 8"/>
          <p:cNvSpPr>
            <a:spLocks noChangeArrowheads="1"/>
          </p:cNvSpPr>
          <p:nvPr userDrawn="1"/>
        </p:nvSpPr>
        <p:spPr bwMode="auto">
          <a:xfrm>
            <a:off x="-2057400" y="1905000"/>
            <a:ext cx="1600200" cy="533400"/>
          </a:xfrm>
          <a:prstGeom prst="rect">
            <a:avLst/>
          </a:prstGeom>
          <a:solidFill>
            <a:srgbClr val="FDD9B1"/>
          </a:solidFill>
          <a:ln w="25400" algn="ctr">
            <a:noFill/>
            <a:miter lim="800000"/>
            <a:headEnd/>
            <a:tailEnd/>
          </a:ln>
          <a:effectLst/>
        </p:spPr>
        <p:txBody>
          <a:bodyPr wrap="none" anchor="ctr"/>
          <a:lstStyle/>
          <a:p>
            <a:pPr>
              <a:defRPr/>
            </a:pPr>
            <a:endParaRPr lang="en-US" dirty="0"/>
          </a:p>
        </p:txBody>
      </p:sp>
      <p:sp>
        <p:nvSpPr>
          <p:cNvPr id="1033" name="Rectangle 9"/>
          <p:cNvSpPr>
            <a:spLocks noChangeArrowheads="1"/>
          </p:cNvSpPr>
          <p:nvPr userDrawn="1"/>
        </p:nvSpPr>
        <p:spPr bwMode="auto">
          <a:xfrm>
            <a:off x="-2057400" y="2438400"/>
            <a:ext cx="1600200" cy="533400"/>
          </a:xfrm>
          <a:prstGeom prst="rect">
            <a:avLst/>
          </a:prstGeom>
          <a:solidFill>
            <a:srgbClr val="95D519"/>
          </a:solidFill>
          <a:ln w="25400" algn="ctr">
            <a:noFill/>
            <a:miter lim="800000"/>
            <a:headEnd/>
            <a:tailEnd/>
          </a:ln>
          <a:effectLst/>
        </p:spPr>
        <p:txBody>
          <a:bodyPr wrap="none" anchor="ctr"/>
          <a:lstStyle/>
          <a:p>
            <a:pPr>
              <a:defRPr/>
            </a:pPr>
            <a:endParaRPr lang="en-US" dirty="0"/>
          </a:p>
        </p:txBody>
      </p:sp>
      <p:sp>
        <p:nvSpPr>
          <p:cNvPr id="1034" name="Rectangle 10"/>
          <p:cNvSpPr>
            <a:spLocks noChangeArrowheads="1"/>
          </p:cNvSpPr>
          <p:nvPr userDrawn="1"/>
        </p:nvSpPr>
        <p:spPr bwMode="auto">
          <a:xfrm>
            <a:off x="-2057400" y="2971800"/>
            <a:ext cx="1600200" cy="533400"/>
          </a:xfrm>
          <a:prstGeom prst="rect">
            <a:avLst/>
          </a:prstGeom>
          <a:solidFill>
            <a:srgbClr val="8F992D"/>
          </a:solidFill>
          <a:ln w="25400" algn="ctr">
            <a:noFill/>
            <a:miter lim="800000"/>
            <a:headEnd/>
            <a:tailEnd/>
          </a:ln>
          <a:effectLst/>
        </p:spPr>
        <p:txBody>
          <a:bodyPr wrap="none" anchor="ctr"/>
          <a:lstStyle/>
          <a:p>
            <a:pPr>
              <a:defRPr/>
            </a:pPr>
            <a:endParaRPr lang="en-US" dirty="0"/>
          </a:p>
        </p:txBody>
      </p:sp>
      <p:sp>
        <p:nvSpPr>
          <p:cNvPr id="1035" name="Rectangle 11"/>
          <p:cNvSpPr>
            <a:spLocks noChangeArrowheads="1"/>
          </p:cNvSpPr>
          <p:nvPr userDrawn="1"/>
        </p:nvSpPr>
        <p:spPr bwMode="auto">
          <a:xfrm>
            <a:off x="-2057400" y="3505200"/>
            <a:ext cx="1600200" cy="533400"/>
          </a:xfrm>
          <a:prstGeom prst="rect">
            <a:avLst/>
          </a:prstGeom>
          <a:solidFill>
            <a:srgbClr val="F99523"/>
          </a:solidFill>
          <a:ln w="25400" algn="ctr">
            <a:noFill/>
            <a:miter lim="800000"/>
            <a:headEnd/>
            <a:tailEnd/>
          </a:ln>
          <a:effectLst/>
        </p:spPr>
        <p:txBody>
          <a:bodyPr wrap="none" anchor="ctr"/>
          <a:lstStyle/>
          <a:p>
            <a:pPr>
              <a:defRPr/>
            </a:pPr>
            <a:endParaRPr lang="en-US" dirty="0"/>
          </a:p>
        </p:txBody>
      </p:sp>
      <p:sp>
        <p:nvSpPr>
          <p:cNvPr id="1036" name="Rectangle 12"/>
          <p:cNvSpPr>
            <a:spLocks noChangeArrowheads="1"/>
          </p:cNvSpPr>
          <p:nvPr userDrawn="1"/>
        </p:nvSpPr>
        <p:spPr bwMode="auto">
          <a:xfrm>
            <a:off x="-2057400" y="4038600"/>
            <a:ext cx="1600200" cy="533400"/>
          </a:xfrm>
          <a:prstGeom prst="rect">
            <a:avLst/>
          </a:prstGeom>
          <a:solidFill>
            <a:srgbClr val="0051CC"/>
          </a:solidFill>
          <a:ln w="25400" algn="ctr">
            <a:noFill/>
            <a:miter lim="800000"/>
            <a:headEnd/>
            <a:tailEnd/>
          </a:ln>
          <a:effectLst/>
        </p:spPr>
        <p:txBody>
          <a:bodyPr wrap="none" anchor="ctr"/>
          <a:lstStyle/>
          <a:p>
            <a:pPr>
              <a:defRPr/>
            </a:pPr>
            <a:endParaRPr lang="en-US" dirty="0"/>
          </a:p>
        </p:txBody>
      </p:sp>
      <p:sp>
        <p:nvSpPr>
          <p:cNvPr id="1037" name="Rectangle 13"/>
          <p:cNvSpPr>
            <a:spLocks noChangeArrowheads="1"/>
          </p:cNvSpPr>
          <p:nvPr userDrawn="1"/>
        </p:nvSpPr>
        <p:spPr bwMode="auto">
          <a:xfrm>
            <a:off x="-2057400" y="4572000"/>
            <a:ext cx="1600200" cy="533400"/>
          </a:xfrm>
          <a:prstGeom prst="rect">
            <a:avLst/>
          </a:prstGeom>
          <a:solidFill>
            <a:schemeClr val="folHlink"/>
          </a:solidFill>
          <a:ln w="25400" algn="ctr">
            <a:solidFill>
              <a:srgbClr val="8F992D"/>
            </a:solidFill>
            <a:miter lim="800000"/>
            <a:headEnd/>
            <a:tailEnd/>
          </a:ln>
          <a:effectLst/>
        </p:spPr>
        <p:txBody>
          <a:bodyPr wrap="none" anchor="ctr"/>
          <a:lstStyle/>
          <a:p>
            <a:pPr>
              <a:defRPr/>
            </a:pPr>
            <a:endParaRPr lang="en-US" dirty="0"/>
          </a:p>
        </p:txBody>
      </p:sp>
      <p:sp>
        <p:nvSpPr>
          <p:cNvPr id="1038" name="Rectangle 14"/>
          <p:cNvSpPr>
            <a:spLocks noChangeArrowheads="1"/>
          </p:cNvSpPr>
          <p:nvPr userDrawn="1"/>
        </p:nvSpPr>
        <p:spPr bwMode="auto">
          <a:xfrm>
            <a:off x="-2057400" y="5105400"/>
            <a:ext cx="1600200" cy="533400"/>
          </a:xfrm>
          <a:prstGeom prst="rect">
            <a:avLst/>
          </a:prstGeom>
          <a:solidFill>
            <a:srgbClr val="E90505"/>
          </a:solidFill>
          <a:ln w="25400" algn="ctr">
            <a:noFill/>
            <a:miter lim="800000"/>
            <a:headEnd/>
            <a:tailEnd/>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92084" r:id="rId1"/>
    <p:sldLayoutId id="2147492085" r:id="rId2"/>
    <p:sldLayoutId id="2147492086" r:id="rId3"/>
    <p:sldLayoutId id="2147492087" r:id="rId4"/>
    <p:sldLayoutId id="2147492088" r:id="rId5"/>
    <p:sldLayoutId id="2147492089" r:id="rId6"/>
  </p:sldLayoutIdLst>
  <p:hf sldNum="0" hdr="0" ftr="0" dt="0"/>
  <p:txStyles>
    <p:titleStyle>
      <a:lvl1pPr algn="l" rtl="0" eaLnBrk="0" fontAlgn="base" hangingPunct="0">
        <a:spcBef>
          <a:spcPct val="0"/>
        </a:spcBef>
        <a:spcAft>
          <a:spcPct val="0"/>
        </a:spcAft>
        <a:defRPr sz="2200" b="1" kern="1200">
          <a:solidFill>
            <a:schemeClr val="tx1"/>
          </a:solidFill>
          <a:latin typeface="Verdana" pitchFamily="34" charset="0"/>
          <a:ea typeface="Verdana" pitchFamily="34" charset="0"/>
          <a:cs typeface="Verdana" pitchFamily="34" charset="0"/>
        </a:defRPr>
      </a:lvl1pPr>
      <a:lvl2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2pPr>
      <a:lvl3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3pPr>
      <a:lvl4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4pPr>
      <a:lvl5pPr algn="l" rtl="0" eaLnBrk="0" fontAlgn="base" hangingPunct="0">
        <a:spcBef>
          <a:spcPct val="0"/>
        </a:spcBef>
        <a:spcAft>
          <a:spcPct val="0"/>
        </a:spcAft>
        <a:defRPr sz="2200" b="1">
          <a:solidFill>
            <a:schemeClr val="tx1"/>
          </a:solidFill>
          <a:latin typeface="Verdana" pitchFamily="34" charset="0"/>
          <a:ea typeface="Verdana" pitchFamily="34" charset="0"/>
          <a:cs typeface="Verdana" pitchFamily="34" charset="0"/>
        </a:defRPr>
      </a:lvl5pPr>
      <a:lvl6pPr marL="4572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6pPr>
      <a:lvl7pPr marL="9144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7pPr>
      <a:lvl8pPr marL="13716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8pPr>
      <a:lvl9pPr marL="1828800" algn="l" rtl="0" fontAlgn="base">
        <a:spcBef>
          <a:spcPct val="0"/>
        </a:spcBef>
        <a:spcAft>
          <a:spcPct val="0"/>
        </a:spcAft>
        <a:defRPr sz="2200" b="1">
          <a:solidFill>
            <a:schemeClr val="tx1"/>
          </a:solidFill>
          <a:latin typeface="Verdana" pitchFamily="34" charset="0"/>
          <a:ea typeface="Verdana" pitchFamily="34" charset="0"/>
          <a:cs typeface="Verdana" pitchFamily="34" charset="0"/>
        </a:defRPr>
      </a:lvl9pPr>
    </p:titleStyle>
    <p:bodyStyle>
      <a:lvl1pPr marL="233363" indent="-233363" algn="l" rtl="0" eaLnBrk="0" fontAlgn="base" hangingPunct="0">
        <a:spcBef>
          <a:spcPct val="20000"/>
        </a:spcBef>
        <a:spcAft>
          <a:spcPct val="0"/>
        </a:spcAft>
        <a:buFont typeface="Verdana" pitchFamily="34" charset="0"/>
        <a:buChar char="•"/>
        <a:tabLst>
          <a:tab pos="1085850" algn="l"/>
          <a:tab pos="2000250" algn="l"/>
        </a:tabLst>
        <a:defRPr sz="3200" kern="1200">
          <a:solidFill>
            <a:schemeClr val="tx1"/>
          </a:solidFill>
          <a:latin typeface="Verdana" pitchFamily="34" charset="0"/>
          <a:ea typeface="Verdana" pitchFamily="34" charset="0"/>
          <a:cs typeface="Verdana" pitchFamily="34" charset="0"/>
        </a:defRPr>
      </a:lvl1pPr>
      <a:lvl2pPr marL="682625" indent="-225425" algn="l" rtl="0" eaLnBrk="0" fontAlgn="base" hangingPunct="0">
        <a:spcBef>
          <a:spcPct val="20000"/>
        </a:spcBef>
        <a:spcAft>
          <a:spcPct val="0"/>
        </a:spcAft>
        <a:buFont typeface="Arial" charset="0"/>
        <a:buChar char="–"/>
        <a:tabLst>
          <a:tab pos="1085850" algn="l"/>
          <a:tab pos="2000250" algn="l"/>
        </a:tabLst>
        <a:defRPr sz="1600" kern="1200">
          <a:solidFill>
            <a:schemeClr val="tx1"/>
          </a:solidFill>
          <a:latin typeface="Verdana" pitchFamily="34" charset="0"/>
          <a:ea typeface="Verdana" pitchFamily="34" charset="0"/>
          <a:cs typeface="Verdana" pitchFamily="34" charset="0"/>
        </a:defRPr>
      </a:lvl2pPr>
      <a:lvl3pPr marL="1085850" indent="-171450" algn="l" rtl="0" eaLnBrk="0" fontAlgn="base" hangingPunct="0">
        <a:spcBef>
          <a:spcPct val="20000"/>
        </a:spcBef>
        <a:spcAft>
          <a:spcPct val="0"/>
        </a:spcAft>
        <a:buFont typeface="Wingdings" pitchFamily="2" charset="2"/>
        <a:buChar char=""/>
        <a:tabLst>
          <a:tab pos="1085850" algn="l"/>
          <a:tab pos="2000250" algn="l"/>
        </a:tabLst>
        <a:defRPr lang="en-US" sz="1400" kern="1200" dirty="0">
          <a:solidFill>
            <a:schemeClr val="tx1"/>
          </a:solidFill>
          <a:latin typeface="Verdana" pitchFamily="34" charset="0"/>
          <a:ea typeface="Verdana" pitchFamily="34" charset="0"/>
          <a:cs typeface="Verdana" pitchFamily="34" charset="0"/>
        </a:defRPr>
      </a:lvl3pPr>
      <a:lvl4pPr marL="1595438" indent="-228600" algn="l" rtl="0" eaLnBrk="0" fontAlgn="base" hangingPunct="0">
        <a:spcBef>
          <a:spcPct val="20000"/>
        </a:spcBef>
        <a:spcAft>
          <a:spcPct val="0"/>
        </a:spcAft>
        <a:buFont typeface="Arial" charset="0"/>
        <a:buChar char="–"/>
        <a:tabLst>
          <a:tab pos="1085850" algn="l"/>
          <a:tab pos="2000250" algn="l"/>
        </a:tabLst>
        <a:defRPr sz="1200" kern="1200">
          <a:solidFill>
            <a:schemeClr val="tx1"/>
          </a:solidFill>
          <a:latin typeface="Verdana" pitchFamily="34" charset="0"/>
          <a:ea typeface="Verdana" pitchFamily="34" charset="0"/>
          <a:cs typeface="Verdana" pitchFamily="34" charset="0"/>
        </a:defRPr>
      </a:lvl4pPr>
      <a:lvl5pPr marL="2057400" indent="-228600" algn="l" rtl="0" eaLnBrk="0" fontAlgn="base" hangingPunct="0">
        <a:spcBef>
          <a:spcPct val="20000"/>
        </a:spcBef>
        <a:spcAft>
          <a:spcPct val="0"/>
        </a:spcAft>
        <a:buFont typeface="Wingdings" pitchFamily="2" charset="2"/>
        <a:buChar char="§"/>
        <a:tabLst>
          <a:tab pos="1085850" algn="l"/>
          <a:tab pos="2000250" algn="l"/>
        </a:tabLst>
        <a:defRPr sz="1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HP_159"/>
          <p:cNvSpPr txBox="1">
            <a:spLocks noChangeArrowheads="1"/>
          </p:cNvSpPr>
          <p:nvPr/>
        </p:nvSpPr>
        <p:spPr bwMode="auto">
          <a:xfrm>
            <a:off x="436426" y="1450749"/>
            <a:ext cx="8432800" cy="2389187"/>
          </a:xfrm>
          <a:prstGeom prst="rect">
            <a:avLst/>
          </a:prstGeom>
          <a:solidFill>
            <a:srgbClr val="0B4E78"/>
          </a:solidFill>
          <a:ln w="9525" algn="ctr">
            <a:noFill/>
            <a:miter lim="800000"/>
            <a:headEnd/>
            <a:tailEnd/>
          </a:ln>
        </p:spPr>
        <p:txBody>
          <a:bodyPr anchor="ctr"/>
          <a:lstStyle/>
          <a:p>
            <a:pPr>
              <a:buClr>
                <a:schemeClr val="tx2"/>
              </a:buClr>
              <a:buSzPct val="85000"/>
              <a:buFont typeface="Wingdings" pitchFamily="2" charset="2"/>
              <a:buNone/>
              <a:defRPr/>
            </a:pPr>
            <a:endParaRPr lang="en-US" sz="1600" dirty="0">
              <a:solidFill>
                <a:srgbClr val="F6882E"/>
              </a:solidFill>
            </a:endParaRPr>
          </a:p>
          <a:p>
            <a:pPr>
              <a:buClr>
                <a:schemeClr val="tx2"/>
              </a:buClr>
              <a:buSzPct val="85000"/>
              <a:defRPr/>
            </a:pPr>
            <a:r>
              <a:rPr lang="en-IN" sz="4000" dirty="0" smtClean="0">
                <a:solidFill>
                  <a:schemeClr val="bg1"/>
                </a:solidFill>
              </a:rPr>
              <a:t>Session 05 :</a:t>
            </a:r>
            <a:r>
              <a:rPr lang="en-US" sz="4000" dirty="0" smtClean="0">
                <a:solidFill>
                  <a:schemeClr val="bg1"/>
                </a:solidFill>
                <a:ea typeface="MS Gothic" charset="-128"/>
              </a:rPr>
              <a:t> Android Application’s Life Cycle</a:t>
            </a:r>
          </a:p>
          <a:p>
            <a:pPr>
              <a:buClr>
                <a:schemeClr val="tx2"/>
              </a:buClr>
              <a:buSzPct val="85000"/>
              <a:defRPr/>
            </a:pPr>
            <a:r>
              <a:rPr lang="en-IN" sz="4000" smtClean="0">
                <a:solidFill>
                  <a:schemeClr val="bg1"/>
                </a:solidFill>
              </a:rPr>
              <a:t>Module </a:t>
            </a:r>
            <a:r>
              <a:rPr lang="en-IN" sz="4000" smtClean="0">
                <a:solidFill>
                  <a:schemeClr val="bg1"/>
                </a:solidFill>
              </a:rPr>
              <a:t>4.3 </a:t>
            </a:r>
            <a:r>
              <a:rPr lang="en-IN" sz="4000" dirty="0" smtClean="0">
                <a:solidFill>
                  <a:schemeClr val="bg1"/>
                </a:solidFill>
              </a:rPr>
              <a:t>: Android</a:t>
            </a:r>
            <a:endParaRPr lang="en-US" sz="4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grpSp>
        <p:nvGrpSpPr>
          <p:cNvPr id="2" name="Group 19"/>
          <p:cNvGrpSpPr/>
          <p:nvPr/>
        </p:nvGrpSpPr>
        <p:grpSpPr>
          <a:xfrm>
            <a:off x="338328" y="2097402"/>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Every Android application runs in its own process(with its own instance of the </a:t>
              </a:r>
              <a:r>
                <a:rPr lang="en-US" sz="2000" b="0" dirty="0" err="1" smtClean="0"/>
                <a:t>Dalvik</a:t>
              </a:r>
              <a:r>
                <a:rPr lang="en-US" sz="2000" b="0" dirty="0" smtClean="0"/>
                <a:t> virtual machine).</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3258568"/>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Whenever there's a request that should be handled by a particular component,</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TextBox 10"/>
          <p:cNvSpPr txBox="1"/>
          <p:nvPr/>
        </p:nvSpPr>
        <p:spPr>
          <a:xfrm>
            <a:off x="338328" y="4089100"/>
            <a:ext cx="8412480" cy="1754326"/>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Android makes sure that the application process of the component is running</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Starting it if necessary, and</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Android make sure an appropriate instance of the component is available, creating the instance if necessary</a:t>
            </a: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grpSp>
        <p:nvGrpSpPr>
          <p:cNvPr id="2" name="Group 19"/>
          <p:cNvGrpSpPr/>
          <p:nvPr/>
        </p:nvGrpSpPr>
        <p:grpSpPr>
          <a:xfrm>
            <a:off x="338328" y="3549678"/>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no longer needed, OR</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4912549"/>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system needs to reclaim its memory for use by other applications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377440" y="885825"/>
            <a:ext cx="43891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 </a:t>
            </a:r>
            <a:r>
              <a:rPr lang="en-US" sz="2000" b="0" smtClean="0"/>
              <a:t>Life Cycle</a:t>
            </a:r>
            <a:endParaRPr lang="en-US" sz="2000" b="0" dirty="0"/>
          </a:p>
        </p:txBody>
      </p:sp>
      <p:sp>
        <p:nvSpPr>
          <p:cNvPr id="12" name="Rectangle 3"/>
          <p:cNvSpPr>
            <a:spLocks noChangeArrowheads="1"/>
          </p:cNvSpPr>
          <p:nvPr/>
        </p:nvSpPr>
        <p:spPr bwMode="gray">
          <a:xfrm>
            <a:off x="338328" y="1832117"/>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 Linux process encapsulating an Android application is created for the application when some of its code needs to be run, and will remain running until: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grpSp>
        <p:nvGrpSpPr>
          <p:cNvPr id="2" name="Group 19"/>
          <p:cNvGrpSpPr/>
          <p:nvPr/>
        </p:nvGrpSpPr>
        <p:grpSpPr>
          <a:xfrm>
            <a:off x="338328" y="3549678"/>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Instead, it is determined by the system through a combination of:</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377440" y="885825"/>
            <a:ext cx="43891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 </a:t>
            </a:r>
            <a:r>
              <a:rPr lang="en-US" sz="2000" b="0" smtClean="0"/>
              <a:t>Life Cycle</a:t>
            </a:r>
            <a:endParaRPr lang="en-US" sz="2000" b="0" dirty="0"/>
          </a:p>
        </p:txBody>
      </p:sp>
      <p:sp>
        <p:nvSpPr>
          <p:cNvPr id="12" name="Rectangle 3"/>
          <p:cNvSpPr>
            <a:spLocks noChangeArrowheads="1"/>
          </p:cNvSpPr>
          <p:nvPr/>
        </p:nvSpPr>
        <p:spPr bwMode="gray">
          <a:xfrm>
            <a:off x="338328" y="1832117"/>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unusual and fundamental feature of Android is that an application process's lifetime is not directly controlled by the application itself.</a:t>
            </a:r>
          </a:p>
        </p:txBody>
      </p:sp>
      <p:sp>
        <p:nvSpPr>
          <p:cNvPr id="11" name="TextBox 10"/>
          <p:cNvSpPr txBox="1"/>
          <p:nvPr/>
        </p:nvSpPr>
        <p:spPr>
          <a:xfrm>
            <a:off x="338328" y="4371487"/>
            <a:ext cx="8412480" cy="113877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The parts of the application that the system knows are running</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How important these things are to the user, and</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How much overall memory is available in the system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grpSp>
        <p:nvGrpSpPr>
          <p:cNvPr id="2" name="Group 19"/>
          <p:cNvGrpSpPr/>
          <p:nvPr/>
        </p:nvGrpSpPr>
        <p:grpSpPr>
          <a:xfrm>
            <a:off x="338328" y="3670701"/>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a:t>
              </a:r>
              <a:r>
                <a:rPr lang="en-US" sz="2000" dirty="0" smtClean="0"/>
                <a:t>beginning</a:t>
              </a:r>
              <a:r>
                <a:rPr lang="en-US" sz="2000" b="0" dirty="0" smtClean="0"/>
                <a:t> when Android instantiates them to respond to intents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4" name="Rectangle 13"/>
          <p:cNvSpPr/>
          <p:nvPr/>
        </p:nvSpPr>
        <p:spPr>
          <a:xfrm>
            <a:off x="2926080" y="885825"/>
            <a:ext cx="32918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Components Life Cycle</a:t>
            </a:r>
            <a:endParaRPr lang="en-US" sz="2000" b="0" dirty="0"/>
          </a:p>
        </p:txBody>
      </p:sp>
      <p:sp>
        <p:nvSpPr>
          <p:cNvPr id="12" name="Rectangle 3"/>
          <p:cNvSpPr>
            <a:spLocks noChangeArrowheads="1"/>
          </p:cNvSpPr>
          <p:nvPr/>
        </p:nvSpPr>
        <p:spPr bwMode="gray">
          <a:xfrm>
            <a:off x="338328" y="1563177"/>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Application components have a lifecycle:</a:t>
            </a:r>
          </a:p>
        </p:txBody>
      </p:sp>
      <p:grpSp>
        <p:nvGrpSpPr>
          <p:cNvPr id="9" name="Group 19"/>
          <p:cNvGrpSpPr/>
          <p:nvPr/>
        </p:nvGrpSpPr>
        <p:grpSpPr>
          <a:xfrm>
            <a:off x="311434" y="4598548"/>
            <a:ext cx="8412480" cy="822960"/>
            <a:chOff x="1066803" y="1711184"/>
            <a:chExt cx="7038111" cy="914921"/>
          </a:xfrm>
        </p:grpSpPr>
        <p:sp>
          <p:nvSpPr>
            <p:cNvPr id="10" name="Rectangle 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In </a:t>
              </a:r>
              <a:r>
                <a:rPr lang="en-US" sz="2000" dirty="0" smtClean="0"/>
                <a:t>between</a:t>
              </a:r>
              <a:r>
                <a:rPr lang="en-US" sz="2000" b="0" dirty="0" smtClean="0"/>
                <a:t>, they may sometimes be active or inactive, or -in the case of activities-visible to the user or invisible.</a:t>
              </a:r>
            </a:p>
          </p:txBody>
        </p:sp>
        <p:sp>
          <p:nvSpPr>
            <p:cNvPr id="17" name="Isosceles Triangle 16"/>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8" name="Group 19"/>
          <p:cNvGrpSpPr/>
          <p:nvPr/>
        </p:nvGrpSpPr>
        <p:grpSpPr>
          <a:xfrm>
            <a:off x="311434" y="5526395"/>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An </a:t>
              </a:r>
              <a:r>
                <a:rPr lang="en-US" sz="2000" dirty="0" smtClean="0"/>
                <a:t>end</a:t>
              </a:r>
              <a:r>
                <a:rPr lang="en-US" sz="2000" b="0" dirty="0" smtClean="0"/>
                <a:t> when the instances are destroyed.</a:t>
              </a:r>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Right Arrow 20"/>
          <p:cNvSpPr/>
          <p:nvPr/>
        </p:nvSpPr>
        <p:spPr>
          <a:xfrm>
            <a:off x="3039036" y="2380129"/>
            <a:ext cx="3065929" cy="11430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000" dirty="0" err="1" smtClean="0"/>
          </a:p>
        </p:txBody>
      </p:sp>
      <p:sp>
        <p:nvSpPr>
          <p:cNvPr id="22" name="Oval 21"/>
          <p:cNvSpPr/>
          <p:nvPr/>
        </p:nvSpPr>
        <p:spPr>
          <a:xfrm>
            <a:off x="1546413" y="2723029"/>
            <a:ext cx="1398494"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0" dirty="0" smtClean="0"/>
              <a:t>Beginning</a:t>
            </a:r>
          </a:p>
        </p:txBody>
      </p:sp>
      <p:sp>
        <p:nvSpPr>
          <p:cNvPr id="23" name="Oval 22"/>
          <p:cNvSpPr/>
          <p:nvPr/>
        </p:nvSpPr>
        <p:spPr>
          <a:xfrm>
            <a:off x="3872754" y="2723029"/>
            <a:ext cx="1398494"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0" dirty="0" smtClean="0"/>
              <a:t>Between</a:t>
            </a:r>
          </a:p>
        </p:txBody>
      </p:sp>
      <p:sp>
        <p:nvSpPr>
          <p:cNvPr id="24" name="Oval 23"/>
          <p:cNvSpPr/>
          <p:nvPr/>
        </p:nvSpPr>
        <p:spPr>
          <a:xfrm>
            <a:off x="6199095" y="2723029"/>
            <a:ext cx="1398494" cy="457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0" dirty="0" smtClean="0"/>
              <a:t>End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Activity Stack</a:t>
            </a:r>
            <a:endParaRPr lang="en-US" sz="2000" b="0" dirty="0"/>
          </a:p>
        </p:txBody>
      </p:sp>
      <p:sp>
        <p:nvSpPr>
          <p:cNvPr id="12" name="Rectangle 3"/>
          <p:cNvSpPr>
            <a:spLocks noChangeArrowheads="1"/>
          </p:cNvSpPr>
          <p:nvPr/>
        </p:nvSpPr>
        <p:spPr bwMode="gray">
          <a:xfrm>
            <a:off x="338328" y="2491020"/>
            <a:ext cx="8412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Activities in the system are managed as an </a:t>
            </a:r>
            <a:r>
              <a:rPr lang="en-US" sz="2000" dirty="0" smtClean="0"/>
              <a:t>activity stack</a:t>
            </a:r>
            <a:r>
              <a:rPr lang="en-US" sz="2000" b="0" dirty="0" smtClean="0"/>
              <a:t>.</a:t>
            </a:r>
          </a:p>
        </p:txBody>
      </p:sp>
      <p:sp>
        <p:nvSpPr>
          <p:cNvPr id="18" name="TextBox 17"/>
          <p:cNvSpPr txBox="1"/>
          <p:nvPr/>
        </p:nvSpPr>
        <p:spPr>
          <a:xfrm>
            <a:off x="338328" y="3134363"/>
            <a:ext cx="8412480" cy="200054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When a new activity is started, it is placed on the top of the stack and becomes the running activity --the previous activity always remains below it in the stack, and will not come to the foreground again until the new activity exits.</a:t>
            </a:r>
          </a:p>
          <a:p>
            <a:pPr marL="342900" indent="-342900" algn="l" fontAlgn="auto">
              <a:spcBef>
                <a:spcPct val="20000"/>
              </a:spcBef>
              <a:spcAft>
                <a:spcPts val="0"/>
              </a:spcAft>
              <a:buFont typeface="Verdana" pitchFamily="34" charset="0"/>
              <a:buChar char="•"/>
            </a:pPr>
            <a:r>
              <a:rPr lang="en-US" sz="2000" b="0" dirty="0" smtClean="0">
                <a:solidFill>
                  <a:prstClr val="black"/>
                </a:solidFill>
                <a:latin typeface="Calibri" pitchFamily="34" charset="0"/>
                <a:cs typeface="Courier New" pitchFamily="49" charset="0"/>
              </a:rPr>
              <a:t>If the user presses the Back Button the next activity on the stack moves up and becomes active.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474720" y="885825"/>
            <a:ext cx="219456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Activity Stack</a:t>
            </a:r>
            <a:endParaRPr lang="en-US" sz="2000" b="0" dirty="0"/>
          </a:p>
        </p:txBody>
      </p:sp>
      <p:grpSp>
        <p:nvGrpSpPr>
          <p:cNvPr id="39" name="Group 38"/>
          <p:cNvGrpSpPr/>
          <p:nvPr/>
        </p:nvGrpSpPr>
        <p:grpSpPr>
          <a:xfrm>
            <a:off x="981635" y="1909482"/>
            <a:ext cx="6837344" cy="4087907"/>
            <a:chOff x="981635" y="2218763"/>
            <a:chExt cx="6837344" cy="4087907"/>
          </a:xfrm>
        </p:grpSpPr>
        <p:sp>
          <p:nvSpPr>
            <p:cNvPr id="6" name="Rectangle 5"/>
            <p:cNvSpPr/>
            <p:nvPr/>
          </p:nvSpPr>
          <p:spPr>
            <a:xfrm>
              <a:off x="3469341" y="3617259"/>
              <a:ext cx="2554941" cy="2675963"/>
            </a:xfrm>
            <a:prstGeom prst="rect">
              <a:avLst/>
            </a:prstGeom>
            <a:ln>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dirty="0" err="1" smtClean="0"/>
            </a:p>
          </p:txBody>
        </p:sp>
        <p:sp>
          <p:nvSpPr>
            <p:cNvPr id="7" name="Rectangle 6"/>
            <p:cNvSpPr/>
            <p:nvPr/>
          </p:nvSpPr>
          <p:spPr>
            <a:xfrm>
              <a:off x="3798794" y="2218763"/>
              <a:ext cx="1896035" cy="470649"/>
            </a:xfrm>
            <a:prstGeom prst="rect">
              <a:avLst/>
            </a:prstGeom>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Running Activity</a:t>
              </a:r>
            </a:p>
          </p:txBody>
        </p:sp>
        <p:sp>
          <p:nvSpPr>
            <p:cNvPr id="8" name="Rectangle 7"/>
            <p:cNvSpPr/>
            <p:nvPr/>
          </p:nvSpPr>
          <p:spPr>
            <a:xfrm>
              <a:off x="4096746" y="5876364"/>
              <a:ext cx="1300131" cy="322729"/>
            </a:xfrm>
            <a:prstGeom prst="rect">
              <a:avLst/>
            </a:prstGeom>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0" dirty="0" smtClean="0"/>
                <a:t>Activity 1</a:t>
              </a:r>
            </a:p>
          </p:txBody>
        </p:sp>
        <p:sp>
          <p:nvSpPr>
            <p:cNvPr id="9" name="Rectangle 8"/>
            <p:cNvSpPr/>
            <p:nvPr/>
          </p:nvSpPr>
          <p:spPr>
            <a:xfrm>
              <a:off x="4096746" y="5425888"/>
              <a:ext cx="1300131" cy="322729"/>
            </a:xfrm>
            <a:prstGeom prst="rect">
              <a:avLst/>
            </a:prstGeom>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0" dirty="0" smtClean="0"/>
                <a:t>Activity 2</a:t>
              </a:r>
            </a:p>
          </p:txBody>
        </p:sp>
        <p:sp>
          <p:nvSpPr>
            <p:cNvPr id="10" name="Rectangle 9"/>
            <p:cNvSpPr/>
            <p:nvPr/>
          </p:nvSpPr>
          <p:spPr>
            <a:xfrm>
              <a:off x="4096746" y="4975411"/>
              <a:ext cx="1300131" cy="322729"/>
            </a:xfrm>
            <a:prstGeom prst="rect">
              <a:avLst/>
            </a:prstGeom>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0" dirty="0" smtClean="0"/>
                <a:t>Activity 3</a:t>
              </a:r>
            </a:p>
          </p:txBody>
        </p:sp>
        <p:sp>
          <p:nvSpPr>
            <p:cNvPr id="11" name="Rectangle 10"/>
            <p:cNvSpPr/>
            <p:nvPr/>
          </p:nvSpPr>
          <p:spPr>
            <a:xfrm>
              <a:off x="4096746" y="4222375"/>
              <a:ext cx="1300131" cy="322729"/>
            </a:xfrm>
            <a:prstGeom prst="rect">
              <a:avLst/>
            </a:prstGeom>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0" dirty="0" smtClean="0"/>
                <a:t>Activity n-1</a:t>
              </a:r>
            </a:p>
          </p:txBody>
        </p:sp>
        <p:sp>
          <p:nvSpPr>
            <p:cNvPr id="15" name="Rectangle 14"/>
            <p:cNvSpPr/>
            <p:nvPr/>
          </p:nvSpPr>
          <p:spPr>
            <a:xfrm>
              <a:off x="3923851" y="3697939"/>
              <a:ext cx="1645920" cy="457200"/>
            </a:xfrm>
            <a:prstGeom prst="rect">
              <a:avLst/>
            </a:prstGeom>
            <a:ln>
              <a:solidFill>
                <a:schemeClr val="accent6">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0" dirty="0" smtClean="0"/>
                <a:t>Last Running Activity</a:t>
              </a:r>
            </a:p>
          </p:txBody>
        </p:sp>
        <p:sp>
          <p:nvSpPr>
            <p:cNvPr id="16" name="Rectangle 15"/>
            <p:cNvSpPr/>
            <p:nvPr/>
          </p:nvSpPr>
          <p:spPr>
            <a:xfrm>
              <a:off x="981635" y="2218763"/>
              <a:ext cx="1896035" cy="470649"/>
            </a:xfrm>
            <a:prstGeom prst="rect">
              <a:avLst/>
            </a:prstGeom>
            <a:ln>
              <a:solidFill>
                <a:schemeClr val="accent6">
                  <a:lumMod val="40000"/>
                  <a:lumOff val="6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smtClean="0"/>
                <a:t>New Activity</a:t>
              </a:r>
            </a:p>
          </p:txBody>
        </p:sp>
        <p:sp>
          <p:nvSpPr>
            <p:cNvPr id="17" name="TextBox 16"/>
            <p:cNvSpPr txBox="1"/>
            <p:nvPr/>
          </p:nvSpPr>
          <p:spPr>
            <a:xfrm>
              <a:off x="4333076" y="4437529"/>
              <a:ext cx="827471" cy="523220"/>
            </a:xfrm>
            <a:prstGeom prst="rect">
              <a:avLst/>
            </a:prstGeom>
            <a:noFill/>
            <a:ln w="19050">
              <a:noFill/>
            </a:ln>
          </p:spPr>
          <p:txBody>
            <a:bodyPr wrap="none" rtlCol="0">
              <a:spAutoFit/>
            </a:bodyPr>
            <a:lstStyle/>
            <a:p>
              <a:pPr marL="342900" indent="-342900" algn="l" fontAlgn="auto">
                <a:spcBef>
                  <a:spcPct val="20000"/>
                </a:spcBef>
                <a:spcAft>
                  <a:spcPts val="0"/>
                </a:spcAft>
              </a:pPr>
              <a:r>
                <a:rPr lang="en-US" sz="2800" b="0" dirty="0" smtClean="0">
                  <a:solidFill>
                    <a:prstClr val="black"/>
                  </a:solidFill>
                  <a:latin typeface="+mj-lt"/>
                  <a:cs typeface="Courier New" pitchFamily="49" charset="0"/>
                </a:rPr>
                <a:t>. . .</a:t>
              </a:r>
            </a:p>
          </p:txBody>
        </p:sp>
        <p:cxnSp>
          <p:nvCxnSpPr>
            <p:cNvPr id="20" name="Straight Arrow Connector 19"/>
            <p:cNvCxnSpPr>
              <a:stCxn id="16" idx="3"/>
              <a:endCxn id="7" idx="1"/>
            </p:cNvCxnSpPr>
            <p:nvPr/>
          </p:nvCxnSpPr>
          <p:spPr>
            <a:xfrm>
              <a:off x="2877670" y="2454088"/>
              <a:ext cx="921124"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rot="5400000">
              <a:off x="3636481" y="3141234"/>
              <a:ext cx="82296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rot="16200000" flipV="1">
              <a:off x="5028253" y="3145267"/>
              <a:ext cx="822960" cy="13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rot="5400000" flipH="1" flipV="1">
              <a:off x="3101570" y="2698554"/>
              <a:ext cx="475488" cy="1588"/>
            </a:xfrm>
            <a:prstGeom prst="line">
              <a:avLst/>
            </a:prstGeom>
          </p:spPr>
          <p:style>
            <a:lnRef idx="2">
              <a:schemeClr val="accent4"/>
            </a:lnRef>
            <a:fillRef idx="0">
              <a:schemeClr val="accent4"/>
            </a:fillRef>
            <a:effectRef idx="1">
              <a:schemeClr val="accent4"/>
            </a:effectRef>
            <a:fontRef idx="minor">
              <a:schemeClr val="tx1"/>
            </a:fontRef>
          </p:style>
        </p:cxnSp>
        <p:sp>
          <p:nvSpPr>
            <p:cNvPr id="29" name="TextBox 28"/>
            <p:cNvSpPr txBox="1"/>
            <p:nvPr/>
          </p:nvSpPr>
          <p:spPr>
            <a:xfrm>
              <a:off x="2151531" y="2958353"/>
              <a:ext cx="1461169" cy="276999"/>
            </a:xfrm>
            <a:prstGeom prst="rect">
              <a:avLst/>
            </a:prstGeom>
            <a:noFill/>
            <a:ln w="19050">
              <a:solidFill>
                <a:schemeClr val="bg1">
                  <a:lumMod val="85000"/>
                </a:schemeClr>
              </a:solidFill>
            </a:ln>
          </p:spPr>
          <p:txBody>
            <a:bodyPr wrap="none" rtlCol="0">
              <a:spAutoFit/>
            </a:bodyPr>
            <a:lstStyle/>
            <a:p>
              <a:pPr marL="342900" indent="-342900" algn="l" fontAlgn="auto">
                <a:spcBef>
                  <a:spcPct val="20000"/>
                </a:spcBef>
                <a:spcAft>
                  <a:spcPts val="0"/>
                </a:spcAft>
              </a:pPr>
              <a:r>
                <a:rPr lang="en-US" sz="1200" b="0" dirty="0" smtClean="0">
                  <a:solidFill>
                    <a:prstClr val="black"/>
                  </a:solidFill>
                  <a:latin typeface="Calibri" pitchFamily="34" charset="0"/>
                  <a:cs typeface="Courier New" pitchFamily="49" charset="0"/>
                </a:rPr>
                <a:t>New Activity Started</a:t>
              </a:r>
            </a:p>
          </p:txBody>
        </p:sp>
        <p:cxnSp>
          <p:nvCxnSpPr>
            <p:cNvPr id="30" name="Straight Connector 29"/>
            <p:cNvCxnSpPr/>
            <p:nvPr/>
          </p:nvCxnSpPr>
          <p:spPr>
            <a:xfrm>
              <a:off x="3630706" y="3106272"/>
              <a:ext cx="389965" cy="1"/>
            </a:xfrm>
            <a:prstGeom prst="line">
              <a:avLst/>
            </a:prstGeom>
          </p:spPr>
          <p:style>
            <a:lnRef idx="2">
              <a:schemeClr val="accent4"/>
            </a:lnRef>
            <a:fillRef idx="0">
              <a:schemeClr val="accent4"/>
            </a:fillRef>
            <a:effectRef idx="1">
              <a:schemeClr val="accent4"/>
            </a:effectRef>
            <a:fontRef idx="minor">
              <a:schemeClr val="tx1"/>
            </a:fontRef>
          </p:style>
        </p:cxnSp>
        <p:cxnSp>
          <p:nvCxnSpPr>
            <p:cNvPr id="33" name="Straight Connector 32"/>
            <p:cNvCxnSpPr/>
            <p:nvPr/>
          </p:nvCxnSpPr>
          <p:spPr>
            <a:xfrm>
              <a:off x="5446059" y="3106272"/>
              <a:ext cx="389965" cy="1"/>
            </a:xfrm>
            <a:prstGeom prst="line">
              <a:avLst/>
            </a:prstGeom>
          </p:spPr>
          <p:style>
            <a:lnRef idx="2">
              <a:schemeClr val="accent4"/>
            </a:lnRef>
            <a:fillRef idx="0">
              <a:schemeClr val="accent4"/>
            </a:fillRef>
            <a:effectRef idx="1">
              <a:schemeClr val="accent4"/>
            </a:effectRef>
            <a:fontRef idx="minor">
              <a:schemeClr val="tx1"/>
            </a:fontRef>
          </p:style>
        </p:cxnSp>
        <p:sp>
          <p:nvSpPr>
            <p:cNvPr id="34" name="TextBox 33"/>
            <p:cNvSpPr txBox="1"/>
            <p:nvPr/>
          </p:nvSpPr>
          <p:spPr>
            <a:xfrm>
              <a:off x="5836025" y="2958353"/>
              <a:ext cx="1633332" cy="498598"/>
            </a:xfrm>
            <a:prstGeom prst="rect">
              <a:avLst/>
            </a:prstGeom>
            <a:noFill/>
            <a:ln w="19050">
              <a:solidFill>
                <a:schemeClr val="bg1">
                  <a:lumMod val="85000"/>
                </a:schemeClr>
              </a:solidFill>
            </a:ln>
          </p:spPr>
          <p:txBody>
            <a:bodyPr wrap="none" rtlCol="0">
              <a:spAutoFit/>
            </a:bodyPr>
            <a:lstStyle/>
            <a:p>
              <a:pPr marL="342900" indent="-342900" algn="l" fontAlgn="auto">
                <a:spcBef>
                  <a:spcPct val="20000"/>
                </a:spcBef>
                <a:spcAft>
                  <a:spcPts val="0"/>
                </a:spcAft>
              </a:pPr>
              <a:r>
                <a:rPr lang="en-US" sz="1200" b="0" dirty="0" smtClean="0">
                  <a:solidFill>
                    <a:prstClr val="black"/>
                  </a:solidFill>
                  <a:latin typeface="Calibri" pitchFamily="34" charset="0"/>
                  <a:cs typeface="Courier New" pitchFamily="49" charset="0"/>
                </a:rPr>
                <a:t>Back button pushed or </a:t>
              </a:r>
            </a:p>
            <a:p>
              <a:pPr marL="342900" indent="-342900" algn="l" fontAlgn="auto">
                <a:spcBef>
                  <a:spcPct val="20000"/>
                </a:spcBef>
                <a:spcAft>
                  <a:spcPts val="0"/>
                </a:spcAft>
              </a:pPr>
              <a:r>
                <a:rPr lang="en-US" sz="1200" b="0" dirty="0" smtClean="0">
                  <a:solidFill>
                    <a:prstClr val="black"/>
                  </a:solidFill>
                  <a:latin typeface="Calibri" pitchFamily="34" charset="0"/>
                  <a:cs typeface="Courier New" pitchFamily="49" charset="0"/>
                </a:rPr>
                <a:t>Running activity closed</a:t>
              </a:r>
            </a:p>
          </p:txBody>
        </p:sp>
        <p:cxnSp>
          <p:nvCxnSpPr>
            <p:cNvPr id="35" name="Straight Connector 34"/>
            <p:cNvCxnSpPr/>
            <p:nvPr/>
          </p:nvCxnSpPr>
          <p:spPr>
            <a:xfrm>
              <a:off x="5419164" y="5553637"/>
              <a:ext cx="731520" cy="1"/>
            </a:xfrm>
            <a:prstGeom prst="line">
              <a:avLst/>
            </a:prstGeom>
          </p:spPr>
          <p:style>
            <a:lnRef idx="2">
              <a:schemeClr val="accent4"/>
            </a:lnRef>
            <a:fillRef idx="0">
              <a:schemeClr val="accent4"/>
            </a:fillRef>
            <a:effectRef idx="1">
              <a:schemeClr val="accent4"/>
            </a:effectRef>
            <a:fontRef idx="minor">
              <a:schemeClr val="tx1"/>
            </a:fontRef>
          </p:style>
        </p:cxnSp>
        <p:sp>
          <p:nvSpPr>
            <p:cNvPr id="36" name="TextBox 35"/>
            <p:cNvSpPr txBox="1"/>
            <p:nvPr/>
          </p:nvSpPr>
          <p:spPr>
            <a:xfrm>
              <a:off x="6185647" y="5311589"/>
              <a:ext cx="1633332" cy="498598"/>
            </a:xfrm>
            <a:prstGeom prst="rect">
              <a:avLst/>
            </a:prstGeom>
            <a:noFill/>
            <a:ln w="19050">
              <a:solidFill>
                <a:schemeClr val="bg1">
                  <a:lumMod val="85000"/>
                </a:schemeClr>
              </a:solidFill>
            </a:ln>
          </p:spPr>
          <p:txBody>
            <a:bodyPr wrap="none" rtlCol="0">
              <a:spAutoFit/>
            </a:bodyPr>
            <a:lstStyle/>
            <a:p>
              <a:pPr marL="342900" indent="-342900" algn="l" fontAlgn="auto">
                <a:spcBef>
                  <a:spcPct val="20000"/>
                </a:spcBef>
                <a:spcAft>
                  <a:spcPts val="0"/>
                </a:spcAft>
              </a:pPr>
              <a:r>
                <a:rPr lang="en-US" sz="1200" b="0" dirty="0" smtClean="0">
                  <a:solidFill>
                    <a:prstClr val="black"/>
                  </a:solidFill>
                  <a:latin typeface="Calibri" pitchFamily="34" charset="0"/>
                  <a:cs typeface="Courier New" pitchFamily="49" charset="0"/>
                </a:rPr>
                <a:t>Back button pushed or </a:t>
              </a:r>
            </a:p>
            <a:p>
              <a:pPr marL="342900" indent="-342900" algn="l" fontAlgn="auto">
                <a:spcBef>
                  <a:spcPct val="20000"/>
                </a:spcBef>
                <a:spcAft>
                  <a:spcPts val="0"/>
                </a:spcAft>
              </a:pPr>
              <a:r>
                <a:rPr lang="en-US" sz="1200" b="0" dirty="0" smtClean="0">
                  <a:solidFill>
                    <a:prstClr val="black"/>
                  </a:solidFill>
                  <a:latin typeface="Calibri" pitchFamily="34" charset="0"/>
                  <a:cs typeface="Courier New" pitchFamily="49" charset="0"/>
                </a:rPr>
                <a:t>Running activity closed</a:t>
              </a:r>
            </a:p>
          </p:txBody>
        </p:sp>
        <p:sp>
          <p:nvSpPr>
            <p:cNvPr id="37" name="Left Brace 36"/>
            <p:cNvSpPr/>
            <p:nvPr/>
          </p:nvSpPr>
          <p:spPr>
            <a:xfrm>
              <a:off x="2904565" y="3671047"/>
              <a:ext cx="457200" cy="2635623"/>
            </a:xfrm>
            <a:prstGeom prst="leftBrace">
              <a:avLst>
                <a:gd name="adj1" fmla="val 46568"/>
                <a:gd name="adj2" fmla="val 50000"/>
              </a:avLst>
            </a:prstGeom>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38" name="TextBox 37"/>
            <p:cNvSpPr txBox="1"/>
            <p:nvPr/>
          </p:nvSpPr>
          <p:spPr>
            <a:xfrm>
              <a:off x="1492623" y="4746812"/>
              <a:ext cx="1324786" cy="498598"/>
            </a:xfrm>
            <a:prstGeom prst="rect">
              <a:avLst/>
            </a:prstGeom>
            <a:noFill/>
            <a:ln w="19050">
              <a:solidFill>
                <a:schemeClr val="bg1">
                  <a:lumMod val="85000"/>
                </a:schemeClr>
              </a:solidFill>
            </a:ln>
          </p:spPr>
          <p:txBody>
            <a:bodyPr wrap="none" rtlCol="0">
              <a:spAutoFit/>
            </a:bodyPr>
            <a:lstStyle/>
            <a:p>
              <a:pPr marL="342900" indent="-342900" fontAlgn="auto">
                <a:spcBef>
                  <a:spcPct val="20000"/>
                </a:spcBef>
                <a:spcAft>
                  <a:spcPts val="0"/>
                </a:spcAft>
              </a:pPr>
              <a:r>
                <a:rPr lang="en-US" sz="1200" dirty="0" smtClean="0">
                  <a:solidFill>
                    <a:prstClr val="black"/>
                  </a:solidFill>
                  <a:latin typeface="Calibri" pitchFamily="34" charset="0"/>
                  <a:cs typeface="Courier New" pitchFamily="49" charset="0"/>
                </a:rPr>
                <a:t>Activity Stack</a:t>
              </a:r>
            </a:p>
            <a:p>
              <a:pPr marL="342900" indent="-342900" fontAlgn="auto">
                <a:spcBef>
                  <a:spcPct val="20000"/>
                </a:spcBef>
                <a:spcAft>
                  <a:spcPts val="0"/>
                </a:spcAft>
              </a:pPr>
              <a:r>
                <a:rPr lang="en-US" sz="1200" b="0" dirty="0" smtClean="0">
                  <a:solidFill>
                    <a:prstClr val="black"/>
                  </a:solidFill>
                  <a:latin typeface="Calibri" pitchFamily="34" charset="0"/>
                  <a:cs typeface="Courier New" pitchFamily="49" charset="0"/>
                </a:rPr>
                <a:t>Previous Activities</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States</a:t>
            </a:r>
            <a:endParaRPr lang="en-US" sz="2000" b="0" dirty="0"/>
          </a:p>
        </p:txBody>
      </p:sp>
      <p:pic>
        <p:nvPicPr>
          <p:cNvPr id="50178" name="Picture 2"/>
          <p:cNvPicPr>
            <a:picLocks noChangeAspect="1" noChangeArrowheads="1"/>
          </p:cNvPicPr>
          <p:nvPr/>
        </p:nvPicPr>
        <p:blipFill>
          <a:blip r:embed="rId2"/>
          <a:srcRect/>
          <a:stretch>
            <a:fillRect/>
          </a:stretch>
        </p:blipFill>
        <p:spPr bwMode="auto">
          <a:xfrm>
            <a:off x="4617944" y="1398494"/>
            <a:ext cx="4076700" cy="5029200"/>
          </a:xfrm>
          <a:prstGeom prst="rect">
            <a:avLst/>
          </a:prstGeom>
          <a:noFill/>
          <a:ln w="9525">
            <a:noFill/>
            <a:miter lim="800000"/>
            <a:headEnd/>
            <a:tailEnd/>
          </a:ln>
          <a:effectLst/>
        </p:spPr>
      </p:pic>
      <p:sp>
        <p:nvSpPr>
          <p:cNvPr id="27" name="Rectangle 3"/>
          <p:cNvSpPr>
            <a:spLocks noChangeArrowheads="1"/>
          </p:cNvSpPr>
          <p:nvPr/>
        </p:nvSpPr>
        <p:spPr bwMode="gray">
          <a:xfrm>
            <a:off x="338328" y="2195186"/>
            <a:ext cx="393192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activity has essentially three states:</a:t>
            </a:r>
          </a:p>
        </p:txBody>
      </p:sp>
      <p:grpSp>
        <p:nvGrpSpPr>
          <p:cNvPr id="31" name="Group 19"/>
          <p:cNvGrpSpPr/>
          <p:nvPr/>
        </p:nvGrpSpPr>
        <p:grpSpPr>
          <a:xfrm>
            <a:off x="338328" y="3401761"/>
            <a:ext cx="3931920" cy="640080"/>
            <a:chOff x="1066803" y="1711184"/>
            <a:chExt cx="7038111" cy="914921"/>
          </a:xfrm>
        </p:grpSpPr>
        <p:sp>
          <p:nvSpPr>
            <p:cNvPr id="32" name="Rectangle 3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active or running</a:t>
              </a:r>
            </a:p>
          </p:txBody>
        </p:sp>
        <p:sp>
          <p:nvSpPr>
            <p:cNvPr id="39" name="Isosceles Triangle 3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0" name="Group 19"/>
          <p:cNvGrpSpPr/>
          <p:nvPr/>
        </p:nvGrpSpPr>
        <p:grpSpPr>
          <a:xfrm>
            <a:off x="338328" y="4275820"/>
            <a:ext cx="3931920" cy="640080"/>
            <a:chOff x="1066803" y="1711184"/>
            <a:chExt cx="7038111" cy="914921"/>
          </a:xfrm>
        </p:grpSpPr>
        <p:sp>
          <p:nvSpPr>
            <p:cNvPr id="41" name="Rectangle 4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paused</a:t>
              </a:r>
              <a:r>
                <a:rPr lang="en-US" sz="2000" b="0" dirty="0" smtClean="0"/>
                <a:t> or</a:t>
              </a:r>
            </a:p>
          </p:txBody>
        </p:sp>
        <p:sp>
          <p:nvSpPr>
            <p:cNvPr id="42" name="Isosceles Triangle 4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3" name="Group 19"/>
          <p:cNvGrpSpPr/>
          <p:nvPr/>
        </p:nvGrpSpPr>
        <p:grpSpPr>
          <a:xfrm>
            <a:off x="338328" y="5149880"/>
            <a:ext cx="3931920" cy="640080"/>
            <a:chOff x="1066803" y="1711184"/>
            <a:chExt cx="7038111" cy="914921"/>
          </a:xfrm>
        </p:grpSpPr>
        <p:sp>
          <p:nvSpPr>
            <p:cNvPr id="44" name="Rectangle 4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stopped</a:t>
              </a:r>
            </a:p>
          </p:txBody>
        </p:sp>
        <p:sp>
          <p:nvSpPr>
            <p:cNvPr id="45" name="Isosceles Triangle 4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States</a:t>
            </a:r>
            <a:endParaRPr lang="en-US" sz="2000" b="0" dirty="0"/>
          </a:p>
        </p:txBody>
      </p:sp>
      <p:sp>
        <p:nvSpPr>
          <p:cNvPr id="27" name="Rectangle 3"/>
          <p:cNvSpPr>
            <a:spLocks noChangeArrowheads="1"/>
          </p:cNvSpPr>
          <p:nvPr/>
        </p:nvSpPr>
        <p:spPr bwMode="gray">
          <a:xfrm>
            <a:off x="338328" y="1724541"/>
            <a:ext cx="5605272"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activity has essentially three states:</a:t>
            </a:r>
          </a:p>
        </p:txBody>
      </p:sp>
      <p:grpSp>
        <p:nvGrpSpPr>
          <p:cNvPr id="2" name="Group 19"/>
          <p:cNvGrpSpPr/>
          <p:nvPr/>
        </p:nvGrpSpPr>
        <p:grpSpPr>
          <a:xfrm>
            <a:off x="338328" y="2594941"/>
            <a:ext cx="5605272" cy="1554480"/>
            <a:chOff x="1066803" y="1711184"/>
            <a:chExt cx="7038111" cy="914921"/>
          </a:xfrm>
        </p:grpSpPr>
        <p:sp>
          <p:nvSpPr>
            <p:cNvPr id="32" name="Rectangle 3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active or running </a:t>
              </a:r>
              <a:r>
                <a:rPr lang="en-US" sz="2000" b="0" dirty="0" smtClean="0"/>
                <a:t>when it is in the fore ground of the screen(at the top of the activity stack for the current task).</a:t>
              </a:r>
            </a:p>
          </p:txBody>
        </p:sp>
        <p:sp>
          <p:nvSpPr>
            <p:cNvPr id="39" name="Isosceles Triangle 3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38328" y="4156335"/>
            <a:ext cx="5605272"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This is the activity that is the focus for the user's actions.</a:t>
            </a:r>
          </a:p>
        </p:txBody>
      </p:sp>
      <p:pic>
        <p:nvPicPr>
          <p:cNvPr id="16" name="Picture 2"/>
          <p:cNvPicPr>
            <a:picLocks noChangeAspect="1" noChangeArrowheads="1"/>
          </p:cNvPicPr>
          <p:nvPr/>
        </p:nvPicPr>
        <p:blipFill>
          <a:blip r:embed="rId2">
            <a:lum bright="-40000" contrast="-40000"/>
          </a:blip>
          <a:srcRect/>
          <a:stretch>
            <a:fillRect/>
          </a:stretch>
        </p:blipFill>
        <p:spPr bwMode="auto">
          <a:xfrm>
            <a:off x="6158754" y="2030505"/>
            <a:ext cx="2877670" cy="3550023"/>
          </a:xfrm>
          <a:prstGeom prst="rect">
            <a:avLst/>
          </a:prstGeom>
          <a:noFill/>
          <a:ln w="9525">
            <a:noFill/>
            <a:miter lim="800000"/>
            <a:headEnd/>
            <a:tailEnd/>
          </a:ln>
          <a:effectLst/>
        </p:spPr>
      </p:pic>
      <p:pic>
        <p:nvPicPr>
          <p:cNvPr id="19" name="Picture 18" descr="begining.png"/>
          <p:cNvPicPr>
            <a:picLocks noChangeAspect="1"/>
          </p:cNvPicPr>
          <p:nvPr/>
        </p:nvPicPr>
        <p:blipFill>
          <a:blip r:embed="rId3"/>
          <a:stretch>
            <a:fillRect/>
          </a:stretch>
        </p:blipFill>
        <p:spPr>
          <a:xfrm>
            <a:off x="7096652" y="2881024"/>
            <a:ext cx="1082555" cy="28913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States</a:t>
            </a:r>
            <a:endParaRPr lang="en-US" sz="2000" b="0" dirty="0"/>
          </a:p>
        </p:txBody>
      </p:sp>
      <p:sp>
        <p:nvSpPr>
          <p:cNvPr id="27" name="Rectangle 3"/>
          <p:cNvSpPr>
            <a:spLocks noChangeArrowheads="1"/>
          </p:cNvSpPr>
          <p:nvPr/>
        </p:nvSpPr>
        <p:spPr bwMode="gray">
          <a:xfrm>
            <a:off x="338328" y="1724541"/>
            <a:ext cx="5605272"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activity has essentially three states:</a:t>
            </a:r>
          </a:p>
        </p:txBody>
      </p:sp>
      <p:grpSp>
        <p:nvGrpSpPr>
          <p:cNvPr id="2" name="Group 19"/>
          <p:cNvGrpSpPr/>
          <p:nvPr/>
        </p:nvGrpSpPr>
        <p:grpSpPr>
          <a:xfrm>
            <a:off x="338328" y="2594941"/>
            <a:ext cx="5605272" cy="822960"/>
            <a:chOff x="1066803" y="1711184"/>
            <a:chExt cx="7038111" cy="914921"/>
          </a:xfrm>
        </p:grpSpPr>
        <p:sp>
          <p:nvSpPr>
            <p:cNvPr id="32" name="Rectangle 3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paused</a:t>
              </a:r>
              <a:r>
                <a:rPr lang="en-US" sz="2000" b="0" dirty="0" smtClean="0"/>
                <a:t> if it has lost focus but is still visible to the user.</a:t>
              </a:r>
            </a:p>
          </p:txBody>
        </p:sp>
        <p:sp>
          <p:nvSpPr>
            <p:cNvPr id="39" name="Isosceles Triangle 3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38328" y="3417195"/>
            <a:ext cx="5605272" cy="2308324"/>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That is, another activity lies on top of it and that new activity either is transparent or doesn't cover the full screen. </a:t>
            </a:r>
          </a:p>
          <a:p>
            <a:pPr algn="l" fontAlgn="auto">
              <a:spcBef>
                <a:spcPct val="20000"/>
              </a:spcBef>
              <a:spcAft>
                <a:spcPts val="0"/>
              </a:spcAft>
            </a:pPr>
            <a:r>
              <a:rPr lang="en-US" sz="2000" b="0" dirty="0" smtClean="0">
                <a:solidFill>
                  <a:prstClr val="black"/>
                </a:solidFill>
                <a:latin typeface="Calibri" pitchFamily="34" charset="0"/>
                <a:cs typeface="Courier New" pitchFamily="49" charset="0"/>
              </a:rPr>
              <a:t>A paused activity is completely alive(it maintains all state and member information and remains attached to the window manager), but can be killed by the system in extreme low memory situations.</a:t>
            </a:r>
          </a:p>
        </p:txBody>
      </p:sp>
      <p:pic>
        <p:nvPicPr>
          <p:cNvPr id="16" name="Picture 2"/>
          <p:cNvPicPr>
            <a:picLocks noChangeAspect="1" noChangeArrowheads="1"/>
          </p:cNvPicPr>
          <p:nvPr/>
        </p:nvPicPr>
        <p:blipFill>
          <a:blip r:embed="rId2">
            <a:lum bright="-40000" contrast="-40000"/>
          </a:blip>
          <a:srcRect/>
          <a:stretch>
            <a:fillRect/>
          </a:stretch>
        </p:blipFill>
        <p:spPr bwMode="auto">
          <a:xfrm>
            <a:off x="6158754" y="2030505"/>
            <a:ext cx="2877670" cy="3550023"/>
          </a:xfrm>
          <a:prstGeom prst="rect">
            <a:avLst/>
          </a:prstGeom>
          <a:noFill/>
          <a:ln w="9525">
            <a:noFill/>
            <a:miter lim="800000"/>
            <a:headEnd/>
            <a:tailEnd/>
          </a:ln>
          <a:effectLst/>
        </p:spPr>
      </p:pic>
      <p:pic>
        <p:nvPicPr>
          <p:cNvPr id="11" name="Picture 10" descr="paused.png"/>
          <p:cNvPicPr>
            <a:picLocks noChangeAspect="1"/>
          </p:cNvPicPr>
          <p:nvPr/>
        </p:nvPicPr>
        <p:blipFill>
          <a:blip r:embed="rId3"/>
          <a:stretch>
            <a:fillRect/>
          </a:stretch>
        </p:blipFill>
        <p:spPr>
          <a:xfrm>
            <a:off x="7091422" y="3652735"/>
            <a:ext cx="1082555" cy="2891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States</a:t>
            </a:r>
            <a:endParaRPr lang="en-US" sz="2000" b="0" dirty="0"/>
          </a:p>
        </p:txBody>
      </p:sp>
      <p:sp>
        <p:nvSpPr>
          <p:cNvPr id="27" name="Rectangle 3"/>
          <p:cNvSpPr>
            <a:spLocks noChangeArrowheads="1"/>
          </p:cNvSpPr>
          <p:nvPr/>
        </p:nvSpPr>
        <p:spPr bwMode="gray">
          <a:xfrm>
            <a:off x="338328" y="1724541"/>
            <a:ext cx="5605272"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activity has essentially three states:</a:t>
            </a:r>
          </a:p>
        </p:txBody>
      </p:sp>
      <p:grpSp>
        <p:nvGrpSpPr>
          <p:cNvPr id="2" name="Group 19"/>
          <p:cNvGrpSpPr/>
          <p:nvPr/>
        </p:nvGrpSpPr>
        <p:grpSpPr>
          <a:xfrm>
            <a:off x="338328" y="2594941"/>
            <a:ext cx="5605272" cy="822960"/>
            <a:chOff x="1066803" y="1711184"/>
            <a:chExt cx="7038111" cy="914921"/>
          </a:xfrm>
        </p:grpSpPr>
        <p:sp>
          <p:nvSpPr>
            <p:cNvPr id="32" name="Rectangle 3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a:t>
              </a:r>
              <a:r>
                <a:rPr lang="en-US" sz="2000" dirty="0" smtClean="0"/>
                <a:t>stopped</a:t>
              </a:r>
              <a:r>
                <a:rPr lang="en-US" sz="2000" b="0" dirty="0" smtClean="0"/>
                <a:t> if it is completely obscured by another activity.</a:t>
              </a:r>
            </a:p>
          </p:txBody>
        </p:sp>
        <p:sp>
          <p:nvSpPr>
            <p:cNvPr id="39" name="Isosceles Triangle 3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5" name="TextBox 14"/>
          <p:cNvSpPr txBox="1"/>
          <p:nvPr/>
        </p:nvSpPr>
        <p:spPr>
          <a:xfrm>
            <a:off x="338328" y="3417195"/>
            <a:ext cx="5605272" cy="1323439"/>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It still retains all state and member information. However, it is no longer visible to the user so its window is hidden and it will often be killed by the system when memory is needed elsewhere.</a:t>
            </a:r>
          </a:p>
        </p:txBody>
      </p:sp>
      <p:pic>
        <p:nvPicPr>
          <p:cNvPr id="16" name="Picture 2"/>
          <p:cNvPicPr>
            <a:picLocks noChangeAspect="1" noChangeArrowheads="1"/>
          </p:cNvPicPr>
          <p:nvPr/>
        </p:nvPicPr>
        <p:blipFill>
          <a:blip r:embed="rId2">
            <a:lum bright="-40000" contrast="-40000"/>
          </a:blip>
          <a:srcRect/>
          <a:stretch>
            <a:fillRect/>
          </a:stretch>
        </p:blipFill>
        <p:spPr bwMode="auto">
          <a:xfrm>
            <a:off x="6158754" y="2030505"/>
            <a:ext cx="2877670" cy="3550023"/>
          </a:xfrm>
          <a:prstGeom prst="rect">
            <a:avLst/>
          </a:prstGeom>
          <a:noFill/>
          <a:ln w="9525">
            <a:noFill/>
            <a:miter lim="800000"/>
            <a:headEnd/>
            <a:tailEnd/>
          </a:ln>
          <a:effectLst/>
        </p:spPr>
      </p:pic>
      <p:pic>
        <p:nvPicPr>
          <p:cNvPr id="12" name="Picture 11" descr="stop.png"/>
          <p:cNvPicPr>
            <a:picLocks noChangeAspect="1"/>
          </p:cNvPicPr>
          <p:nvPr/>
        </p:nvPicPr>
        <p:blipFill>
          <a:blip r:embed="rId3"/>
          <a:stretch>
            <a:fillRect/>
          </a:stretch>
        </p:blipFill>
        <p:spPr>
          <a:xfrm>
            <a:off x="7104122" y="4414735"/>
            <a:ext cx="1082555" cy="28913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p:txBody>
          <a:bodyPr>
            <a:normAutofit/>
          </a:bodyPr>
          <a:lstStyle/>
          <a:p>
            <a:pPr>
              <a:buNone/>
            </a:pPr>
            <a:r>
              <a:rPr lang="en-US" sz="3200" dirty="0" smtClean="0"/>
              <a:t>At the end of the session successful participants will be able to</a:t>
            </a:r>
          </a:p>
          <a:p>
            <a:endParaRPr lang="en-US" sz="2400" dirty="0" smtClean="0"/>
          </a:p>
          <a:p>
            <a:pPr marL="228600" indent="-228600">
              <a:spcBef>
                <a:spcPts val="600"/>
              </a:spcBef>
              <a:spcAft>
                <a:spcPts val="600"/>
              </a:spcAft>
              <a:buFont typeface="Arial" pitchFamily="34" charset="0"/>
              <a:buChar char="•"/>
              <a:defRPr/>
            </a:pPr>
            <a:r>
              <a:rPr lang="en-US" sz="2400" dirty="0" smtClean="0">
                <a:solidFill>
                  <a:schemeClr val="accent1">
                    <a:lumMod val="50000"/>
                  </a:schemeClr>
                </a:solidFill>
                <a:cs typeface="Arial" pitchFamily="34" charset="0"/>
              </a:rPr>
              <a:t>Understand android application life cycle.</a:t>
            </a:r>
          </a:p>
        </p:txBody>
      </p:sp>
      <p:sp>
        <p:nvSpPr>
          <p:cNvPr id="5" name="Slide Number Placeholder 4"/>
          <p:cNvSpPr>
            <a:spLocks noGrp="1"/>
          </p:cNvSpPr>
          <p:nvPr>
            <p:ph type="sldNum" sz="quarter" idx="4294967295"/>
          </p:nvPr>
        </p:nvSpPr>
        <p:spPr>
          <a:xfrm>
            <a:off x="6457950" y="6356351"/>
            <a:ext cx="2057400" cy="365125"/>
          </a:xfrm>
          <a:prstGeom prst="rect">
            <a:avLst/>
          </a:prstGeom>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749040" y="885825"/>
            <a:ext cx="16459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a:t>
            </a:r>
            <a:endParaRPr lang="en-US" sz="2000" b="0" dirty="0"/>
          </a:p>
        </p:txBody>
      </p:sp>
      <p:grpSp>
        <p:nvGrpSpPr>
          <p:cNvPr id="82" name="Group 81"/>
          <p:cNvGrpSpPr/>
          <p:nvPr/>
        </p:nvGrpSpPr>
        <p:grpSpPr>
          <a:xfrm>
            <a:off x="795043" y="1436923"/>
            <a:ext cx="7553914" cy="4952261"/>
            <a:chOff x="1270004" y="1436923"/>
            <a:chExt cx="7553914" cy="4952261"/>
          </a:xfrm>
        </p:grpSpPr>
        <p:sp>
          <p:nvSpPr>
            <p:cNvPr id="18" name="Flowchart: Terminator 17"/>
            <p:cNvSpPr/>
            <p:nvPr/>
          </p:nvSpPr>
          <p:spPr>
            <a:xfrm>
              <a:off x="4113354" y="1436923"/>
              <a:ext cx="1371600" cy="365760"/>
            </a:xfrm>
            <a:prstGeom prst="flowChartTerminator">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Activity Starts</a:t>
              </a:r>
            </a:p>
          </p:txBody>
        </p:sp>
        <p:sp>
          <p:nvSpPr>
            <p:cNvPr id="19" name="Flowchart: Terminator 18"/>
            <p:cNvSpPr/>
            <p:nvPr/>
          </p:nvSpPr>
          <p:spPr>
            <a:xfrm>
              <a:off x="1484741" y="3164115"/>
              <a:ext cx="1370298" cy="36576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Process is Killed</a:t>
              </a:r>
            </a:p>
          </p:txBody>
        </p:sp>
        <p:sp>
          <p:nvSpPr>
            <p:cNvPr id="20" name="Flowchart: Terminator 19"/>
            <p:cNvSpPr/>
            <p:nvPr/>
          </p:nvSpPr>
          <p:spPr>
            <a:xfrm>
              <a:off x="4113354" y="6023424"/>
              <a:ext cx="1371600" cy="365760"/>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Activity is Shutdown</a:t>
              </a:r>
            </a:p>
          </p:txBody>
        </p:sp>
        <p:sp>
          <p:nvSpPr>
            <p:cNvPr id="21" name="Rectangle 20"/>
            <p:cNvSpPr/>
            <p:nvPr/>
          </p:nvSpPr>
          <p:spPr>
            <a:xfrm>
              <a:off x="4159074" y="1955878"/>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onCreate</a:t>
              </a:r>
              <a:r>
                <a:rPr lang="en-US" dirty="0" smtClean="0"/>
                <a:t>()</a:t>
              </a:r>
            </a:p>
          </p:txBody>
        </p:sp>
        <p:sp>
          <p:nvSpPr>
            <p:cNvPr id="22" name="Rectangle 21"/>
            <p:cNvSpPr/>
            <p:nvPr/>
          </p:nvSpPr>
          <p:spPr>
            <a:xfrm>
              <a:off x="4159074" y="2383393"/>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onStart</a:t>
              </a:r>
              <a:r>
                <a:rPr lang="en-US" dirty="0" smtClean="0"/>
                <a:t>()</a:t>
              </a:r>
            </a:p>
          </p:txBody>
        </p:sp>
        <p:sp>
          <p:nvSpPr>
            <p:cNvPr id="24" name="Rectangle 23"/>
            <p:cNvSpPr/>
            <p:nvPr/>
          </p:nvSpPr>
          <p:spPr>
            <a:xfrm>
              <a:off x="4159074" y="2810908"/>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onResume</a:t>
              </a:r>
              <a:r>
                <a:rPr lang="en-US" dirty="0" smtClean="0"/>
                <a:t>()</a:t>
              </a:r>
            </a:p>
          </p:txBody>
        </p:sp>
        <p:sp>
          <p:nvSpPr>
            <p:cNvPr id="25" name="Rectangle 24"/>
            <p:cNvSpPr/>
            <p:nvPr/>
          </p:nvSpPr>
          <p:spPr>
            <a:xfrm>
              <a:off x="4159074" y="4341460"/>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onPause</a:t>
              </a:r>
              <a:r>
                <a:rPr lang="en-US" dirty="0" smtClean="0"/>
                <a:t>()</a:t>
              </a:r>
            </a:p>
          </p:txBody>
        </p:sp>
        <p:sp>
          <p:nvSpPr>
            <p:cNvPr id="26" name="Rectangle 25"/>
            <p:cNvSpPr/>
            <p:nvPr/>
          </p:nvSpPr>
          <p:spPr>
            <a:xfrm>
              <a:off x="4159074" y="5168391"/>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onStop</a:t>
              </a:r>
              <a:r>
                <a:rPr lang="en-US" dirty="0" smtClean="0"/>
                <a:t>()</a:t>
              </a:r>
            </a:p>
          </p:txBody>
        </p:sp>
        <p:sp>
          <p:nvSpPr>
            <p:cNvPr id="28" name="Rectangle 27"/>
            <p:cNvSpPr/>
            <p:nvPr/>
          </p:nvSpPr>
          <p:spPr>
            <a:xfrm>
              <a:off x="4159074" y="5595906"/>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onDestroy</a:t>
              </a:r>
              <a:r>
                <a:rPr lang="en-US" dirty="0" smtClean="0"/>
                <a:t>()</a:t>
              </a:r>
            </a:p>
          </p:txBody>
        </p:sp>
        <p:sp>
          <p:nvSpPr>
            <p:cNvPr id="29" name="TextBox 28"/>
            <p:cNvSpPr txBox="1"/>
            <p:nvPr/>
          </p:nvSpPr>
          <p:spPr>
            <a:xfrm>
              <a:off x="3475715" y="3757378"/>
              <a:ext cx="2646878" cy="430887"/>
            </a:xfrm>
            <a:prstGeom prst="rect">
              <a:avLst/>
            </a:prstGeom>
            <a:noFill/>
            <a:ln w="19050">
              <a:solidFill>
                <a:schemeClr val="bg1">
                  <a:lumMod val="85000"/>
                </a:schemeClr>
              </a:solidFill>
            </a:ln>
          </p:spPr>
          <p:txBody>
            <a:bodyPr wrap="non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Another activity comes in front </a:t>
              </a:r>
            </a:p>
            <a:p>
              <a:pPr fontAlgn="auto">
                <a:spcBef>
                  <a:spcPct val="20000"/>
                </a:spcBef>
                <a:spcAft>
                  <a:spcPts val="0"/>
                </a:spcAft>
              </a:pPr>
              <a:r>
                <a:rPr lang="en-US" b="0" dirty="0" smtClean="0">
                  <a:solidFill>
                    <a:prstClr val="black"/>
                  </a:solidFill>
                  <a:latin typeface="Courier New" pitchFamily="49" charset="0"/>
                  <a:cs typeface="Courier New" pitchFamily="49" charset="0"/>
                </a:rPr>
                <a:t>of the other activity</a:t>
              </a:r>
            </a:p>
          </p:txBody>
        </p:sp>
        <p:sp>
          <p:nvSpPr>
            <p:cNvPr id="30" name="TextBox 29"/>
            <p:cNvSpPr txBox="1"/>
            <p:nvPr/>
          </p:nvSpPr>
          <p:spPr>
            <a:xfrm>
              <a:off x="3381834" y="4768975"/>
              <a:ext cx="2834640" cy="246221"/>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The activity is no longer visible</a:t>
              </a:r>
            </a:p>
          </p:txBody>
        </p:sp>
        <p:sp>
          <p:nvSpPr>
            <p:cNvPr id="31" name="TextBox 30"/>
            <p:cNvSpPr txBox="1"/>
            <p:nvPr/>
          </p:nvSpPr>
          <p:spPr>
            <a:xfrm>
              <a:off x="5907322" y="3164123"/>
              <a:ext cx="1646605" cy="430887"/>
            </a:xfrm>
            <a:prstGeom prst="rect">
              <a:avLst/>
            </a:prstGeom>
            <a:noFill/>
            <a:ln w="19050">
              <a:solidFill>
                <a:schemeClr val="bg1">
                  <a:lumMod val="85000"/>
                </a:schemeClr>
              </a:solidFill>
            </a:ln>
          </p:spPr>
          <p:txBody>
            <a:bodyPr wrap="non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The activity comes </a:t>
              </a:r>
            </a:p>
            <a:p>
              <a:pPr fontAlgn="auto">
                <a:spcBef>
                  <a:spcPct val="20000"/>
                </a:spcBef>
                <a:spcAft>
                  <a:spcPts val="0"/>
                </a:spcAft>
              </a:pPr>
              <a:r>
                <a:rPr lang="en-US" b="0" dirty="0" smtClean="0">
                  <a:solidFill>
                    <a:prstClr val="black"/>
                  </a:solidFill>
                  <a:latin typeface="Courier New" pitchFamily="49" charset="0"/>
                  <a:cs typeface="Courier New" pitchFamily="49" charset="0"/>
                </a:rPr>
                <a:t>to the foreground</a:t>
              </a:r>
            </a:p>
          </p:txBody>
        </p:sp>
        <p:sp>
          <p:nvSpPr>
            <p:cNvPr id="33" name="TextBox 32"/>
            <p:cNvSpPr txBox="1"/>
            <p:nvPr/>
          </p:nvSpPr>
          <p:spPr>
            <a:xfrm>
              <a:off x="7177313" y="4368807"/>
              <a:ext cx="1646605" cy="430887"/>
            </a:xfrm>
            <a:prstGeom prst="rect">
              <a:avLst/>
            </a:prstGeom>
            <a:noFill/>
            <a:ln w="19050">
              <a:solidFill>
                <a:schemeClr val="bg1">
                  <a:lumMod val="85000"/>
                </a:schemeClr>
              </a:solidFill>
            </a:ln>
          </p:spPr>
          <p:txBody>
            <a:bodyPr wrap="non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The activity comes </a:t>
              </a:r>
            </a:p>
            <a:p>
              <a:pPr fontAlgn="auto">
                <a:spcBef>
                  <a:spcPct val="20000"/>
                </a:spcBef>
                <a:spcAft>
                  <a:spcPts val="0"/>
                </a:spcAft>
              </a:pPr>
              <a:r>
                <a:rPr lang="en-US" b="0" dirty="0" smtClean="0">
                  <a:solidFill>
                    <a:prstClr val="black"/>
                  </a:solidFill>
                  <a:latin typeface="Courier New" pitchFamily="49" charset="0"/>
                  <a:cs typeface="Courier New" pitchFamily="49" charset="0"/>
                </a:rPr>
                <a:t>to the foreground</a:t>
              </a:r>
            </a:p>
          </p:txBody>
        </p:sp>
        <p:sp>
          <p:nvSpPr>
            <p:cNvPr id="34" name="Rectangle 33"/>
            <p:cNvSpPr/>
            <p:nvPr/>
          </p:nvSpPr>
          <p:spPr>
            <a:xfrm>
              <a:off x="7360535" y="2387608"/>
              <a:ext cx="1280160" cy="2743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err="1" smtClean="0"/>
                <a:t>onRestart</a:t>
              </a:r>
              <a:r>
                <a:rPr lang="en-US" dirty="0" smtClean="0"/>
                <a:t>()</a:t>
              </a:r>
            </a:p>
          </p:txBody>
        </p:sp>
        <p:sp>
          <p:nvSpPr>
            <p:cNvPr id="35" name="TextBox 34"/>
            <p:cNvSpPr txBox="1"/>
            <p:nvPr/>
          </p:nvSpPr>
          <p:spPr>
            <a:xfrm>
              <a:off x="1291780" y="2496462"/>
              <a:ext cx="1756220" cy="400110"/>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User navigates back to the activity</a:t>
              </a:r>
            </a:p>
          </p:txBody>
        </p:sp>
        <p:sp>
          <p:nvSpPr>
            <p:cNvPr id="36" name="TextBox 35"/>
            <p:cNvSpPr txBox="1"/>
            <p:nvPr/>
          </p:nvSpPr>
          <p:spPr>
            <a:xfrm>
              <a:off x="1270004" y="4267209"/>
              <a:ext cx="1799772" cy="430887"/>
            </a:xfrm>
            <a:prstGeom prst="rect">
              <a:avLst/>
            </a:prstGeom>
            <a:noFill/>
            <a:ln w="19050">
              <a:solidFill>
                <a:schemeClr val="bg1">
                  <a:lumMod val="85000"/>
                </a:schemeClr>
              </a:solidFill>
            </a:ln>
          </p:spPr>
          <p:txBody>
            <a:bodyPr wrap="square" rtlCol="0">
              <a:spAutoFit/>
            </a:bodyPr>
            <a:lstStyle/>
            <a:p>
              <a:pPr fontAlgn="auto">
                <a:spcBef>
                  <a:spcPct val="20000"/>
                </a:spcBef>
                <a:spcAft>
                  <a:spcPts val="0"/>
                </a:spcAft>
              </a:pPr>
              <a:r>
                <a:rPr lang="en-US" b="0" dirty="0" smtClean="0">
                  <a:solidFill>
                    <a:prstClr val="black"/>
                  </a:solidFill>
                  <a:latin typeface="Courier New" pitchFamily="49" charset="0"/>
                  <a:cs typeface="Courier New" pitchFamily="49" charset="0"/>
                </a:rPr>
                <a:t>Other applications </a:t>
              </a:r>
            </a:p>
            <a:p>
              <a:pPr fontAlgn="auto">
                <a:spcBef>
                  <a:spcPct val="20000"/>
                </a:spcBef>
                <a:spcAft>
                  <a:spcPts val="0"/>
                </a:spcAft>
              </a:pPr>
              <a:r>
                <a:rPr lang="en-US" b="0" dirty="0" smtClean="0">
                  <a:solidFill>
                    <a:prstClr val="black"/>
                  </a:solidFill>
                  <a:latin typeface="Courier New" pitchFamily="49" charset="0"/>
                  <a:cs typeface="Courier New" pitchFamily="49" charset="0"/>
                </a:rPr>
                <a:t>need memory</a:t>
              </a:r>
            </a:p>
          </p:txBody>
        </p:sp>
        <p:sp>
          <p:nvSpPr>
            <p:cNvPr id="37" name="Flowchart: Terminator 36"/>
            <p:cNvSpPr/>
            <p:nvPr/>
          </p:nvSpPr>
          <p:spPr>
            <a:xfrm>
              <a:off x="4113354" y="3238423"/>
              <a:ext cx="1371600" cy="365760"/>
            </a:xfrm>
            <a:prstGeom prst="flowChartTerminator">
              <a:avLst/>
            </a:prstGeom>
            <a:solidFill>
              <a:srgbClr val="92D050"/>
            </a:solidFill>
            <a:ln>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Activity is Running</a:t>
              </a:r>
            </a:p>
          </p:txBody>
        </p:sp>
        <p:cxnSp>
          <p:nvCxnSpPr>
            <p:cNvPr id="40" name="Straight Arrow Connector 39"/>
            <p:cNvCxnSpPr/>
            <p:nvPr/>
          </p:nvCxnSpPr>
          <p:spPr>
            <a:xfrm rot="5400000">
              <a:off x="4722557" y="1879280"/>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rot="5400000">
              <a:off x="4722557" y="2305525"/>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rot="5400000">
              <a:off x="4722557" y="2734151"/>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rot="5400000">
              <a:off x="4722557" y="3165158"/>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rot="5400000">
              <a:off x="4722557" y="3681890"/>
              <a:ext cx="153195" cy="1588"/>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rot="5400000">
              <a:off x="4722557" y="4265297"/>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rot="5400000">
              <a:off x="4722557" y="4689160"/>
              <a:ext cx="153195" cy="1588"/>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p:nvPr/>
          </p:nvCxnSpPr>
          <p:spPr>
            <a:xfrm rot="5400000">
              <a:off x="4722557" y="5084449"/>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p:nvPr/>
          </p:nvCxnSpPr>
          <p:spPr>
            <a:xfrm rot="5400000">
              <a:off x="4722557" y="5522600"/>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rot="5400000">
              <a:off x="4722557" y="5946464"/>
              <a:ext cx="153195"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a:stCxn id="26" idx="1"/>
            </p:cNvCxnSpPr>
            <p:nvPr/>
          </p:nvCxnSpPr>
          <p:spPr>
            <a:xfrm rot="10800000" flipV="1">
              <a:off x="2197100" y="5321298"/>
              <a:ext cx="196197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rot="5400000">
              <a:off x="1870988" y="5009698"/>
              <a:ext cx="62320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36" idx="0"/>
              <a:endCxn id="19" idx="2"/>
            </p:cNvCxnSpPr>
            <p:nvPr/>
          </p:nvCxnSpPr>
          <p:spPr>
            <a:xfrm rot="5400000" flipH="1" flipV="1">
              <a:off x="1801223" y="3898542"/>
              <a:ext cx="737334"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rot="5400000">
              <a:off x="2032730" y="3019156"/>
              <a:ext cx="2743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endCxn id="21" idx="1"/>
            </p:cNvCxnSpPr>
            <p:nvPr/>
          </p:nvCxnSpPr>
          <p:spPr>
            <a:xfrm flipV="1">
              <a:off x="2171700" y="2093038"/>
              <a:ext cx="198737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rot="5400000">
              <a:off x="1977842" y="2302058"/>
              <a:ext cx="38771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33" idx="0"/>
              <a:endCxn id="34" idx="2"/>
            </p:cNvCxnSpPr>
            <p:nvPr/>
          </p:nvCxnSpPr>
          <p:spPr>
            <a:xfrm rot="16200000" flipV="1">
              <a:off x="7147177" y="3515367"/>
              <a:ext cx="1706879"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rot="10800000" flipV="1">
              <a:off x="5446854" y="5305549"/>
              <a:ext cx="25603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rot="16200000" flipH="1">
              <a:off x="7749156" y="5057140"/>
              <a:ext cx="5029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rot="10800000" flipV="1">
              <a:off x="5444314" y="4480049"/>
              <a:ext cx="128016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69" name="Straight Connector 68"/>
            <p:cNvCxnSpPr>
              <a:stCxn id="31" idx="2"/>
            </p:cNvCxnSpPr>
            <p:nvPr/>
          </p:nvCxnSpPr>
          <p:spPr>
            <a:xfrm rot="16200000" flipH="1">
              <a:off x="6292929" y="4032705"/>
              <a:ext cx="87539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rot="16200000" flipH="1">
              <a:off x="6612350" y="3059981"/>
              <a:ext cx="1828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rot="10800000">
              <a:off x="5465572" y="2959100"/>
              <a:ext cx="1252728"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6" name="Straight Arrow Connector 75"/>
            <p:cNvCxnSpPr>
              <a:stCxn id="34" idx="1"/>
              <a:endCxn id="22" idx="3"/>
            </p:cNvCxnSpPr>
            <p:nvPr/>
          </p:nvCxnSpPr>
          <p:spPr>
            <a:xfrm rot="10800000">
              <a:off x="5439235" y="2524768"/>
              <a:ext cx="1921301"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a:stCxn id="25" idx="1"/>
              <a:endCxn id="36" idx="3"/>
            </p:cNvCxnSpPr>
            <p:nvPr/>
          </p:nvCxnSpPr>
          <p:spPr>
            <a:xfrm rot="10800000" flipV="1">
              <a:off x="3069776" y="4478619"/>
              <a:ext cx="1089298" cy="4033"/>
            </a:xfrm>
            <a:prstGeom prst="line">
              <a:avLst/>
            </a:prstGeom>
          </p:spPr>
          <p:style>
            <a:lnRef idx="2">
              <a:schemeClr val="accent2"/>
            </a:lnRef>
            <a:fillRef idx="0">
              <a:schemeClr val="accent2"/>
            </a:fillRef>
            <a:effectRef idx="1">
              <a:schemeClr val="accent2"/>
            </a:effectRef>
            <a:fontRef idx="minor">
              <a:schemeClr val="tx1"/>
            </a:fontRef>
          </p:style>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Events</a:t>
            </a:r>
            <a:endParaRPr lang="en-US" sz="2000" b="0" dirty="0"/>
          </a:p>
        </p:txBody>
      </p:sp>
      <p:sp>
        <p:nvSpPr>
          <p:cNvPr id="50" name="Rectangle 3"/>
          <p:cNvSpPr>
            <a:spLocks noChangeArrowheads="1"/>
          </p:cNvSpPr>
          <p:nvPr/>
        </p:nvSpPr>
        <p:spPr bwMode="gray">
          <a:xfrm>
            <a:off x="338328" y="2881999"/>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When it is displayed again to the user, it must be completely restarted and restored to its previous state.</a:t>
            </a:r>
          </a:p>
        </p:txBody>
      </p:sp>
      <p:sp>
        <p:nvSpPr>
          <p:cNvPr id="52" name="Rectangle 3"/>
          <p:cNvSpPr>
            <a:spLocks noChangeArrowheads="1"/>
          </p:cNvSpPr>
          <p:nvPr/>
        </p:nvSpPr>
        <p:spPr bwMode="gray">
          <a:xfrm>
            <a:off x="338328" y="3919400"/>
            <a:ext cx="8412480" cy="82296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As an activity transitions from state to state, it is notified of the change by calls to the following protected transition methods:</a:t>
            </a:r>
          </a:p>
        </p:txBody>
      </p:sp>
      <p:grpSp>
        <p:nvGrpSpPr>
          <p:cNvPr id="54" name="Group 19"/>
          <p:cNvGrpSpPr/>
          <p:nvPr/>
        </p:nvGrpSpPr>
        <p:grpSpPr>
          <a:xfrm>
            <a:off x="338328" y="1478838"/>
            <a:ext cx="8412480" cy="1188720"/>
            <a:chOff x="1066803" y="1711184"/>
            <a:chExt cx="7038111" cy="914921"/>
          </a:xfrm>
        </p:grpSpPr>
        <p:sp>
          <p:nvSpPr>
            <p:cNvPr id="57" name="Rectangle 5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If an activity is paused or stopped, the system can drop it from memory either by asking it to finish (calling its finish() method), or simply killing its process.</a:t>
              </a:r>
            </a:p>
          </p:txBody>
        </p:sp>
        <p:sp>
          <p:nvSpPr>
            <p:cNvPr id="60" name="Isosceles Triangle 5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aphicFrame>
        <p:nvGraphicFramePr>
          <p:cNvPr id="62" name="Table 61"/>
          <p:cNvGraphicFramePr>
            <a:graphicFrameLocks noGrp="1"/>
          </p:cNvGraphicFramePr>
          <p:nvPr/>
        </p:nvGraphicFramePr>
        <p:xfrm>
          <a:off x="490818" y="4920131"/>
          <a:ext cx="8162365" cy="1188720"/>
        </p:xfrm>
        <a:graphic>
          <a:graphicData uri="http://schemas.openxmlformats.org/drawingml/2006/table">
            <a:tbl>
              <a:tblPr firstRow="1" bandRow="1">
                <a:tableStyleId>{ED083AE6-46FA-4A59-8FB0-9F97EB10719F}</a:tableStyleId>
              </a:tblPr>
              <a:tblGrid>
                <a:gridCol w="5257801"/>
                <a:gridCol w="2904564"/>
              </a:tblGrid>
              <a:tr h="370840">
                <a:tc>
                  <a:txBody>
                    <a:bodyPr/>
                    <a:lstStyle/>
                    <a:p>
                      <a:r>
                        <a:rPr lang="en-US" b="0" dirty="0" smtClean="0"/>
                        <a:t>void </a:t>
                      </a:r>
                      <a:r>
                        <a:rPr lang="en-US" b="0" dirty="0" err="1" smtClean="0"/>
                        <a:t>onCreate</a:t>
                      </a:r>
                      <a:r>
                        <a:rPr lang="en-US" b="0" dirty="0" smtClean="0"/>
                        <a:t>(Bundle </a:t>
                      </a:r>
                      <a:r>
                        <a:rPr lang="en-US" b="0" dirty="0" err="1" smtClean="0"/>
                        <a:t>savedInstanceState</a:t>
                      </a:r>
                      <a:r>
                        <a:rPr lang="en-US" b="0" dirty="0" smtClean="0"/>
                        <a:t>) </a:t>
                      </a:r>
                    </a:p>
                    <a:p>
                      <a:r>
                        <a:rPr lang="en-US" b="0" dirty="0" smtClean="0"/>
                        <a:t>void </a:t>
                      </a:r>
                      <a:r>
                        <a:rPr lang="en-US" b="0" dirty="0" err="1" smtClean="0"/>
                        <a:t>onStart</a:t>
                      </a:r>
                      <a:r>
                        <a:rPr lang="en-US" b="0" dirty="0" smtClean="0"/>
                        <a:t>() </a:t>
                      </a:r>
                    </a:p>
                    <a:p>
                      <a:r>
                        <a:rPr lang="en-US" b="0" dirty="0" smtClean="0"/>
                        <a:t>void </a:t>
                      </a:r>
                      <a:r>
                        <a:rPr lang="en-US" b="0" dirty="0" err="1" smtClean="0"/>
                        <a:t>onRestart</a:t>
                      </a:r>
                      <a:r>
                        <a:rPr lang="en-US" b="0" dirty="0" smtClean="0"/>
                        <a:t>() </a:t>
                      </a:r>
                    </a:p>
                    <a:p>
                      <a:r>
                        <a:rPr lang="en-US" b="0" dirty="0" smtClean="0"/>
                        <a:t>void </a:t>
                      </a:r>
                      <a:r>
                        <a:rPr lang="en-US" b="0" dirty="0" err="1" smtClean="0"/>
                        <a:t>onResume</a:t>
                      </a:r>
                      <a:r>
                        <a:rPr lang="en-US" b="0" dirty="0" smtClean="0"/>
                        <a:t>()</a:t>
                      </a:r>
                      <a:endParaRPr lang="en-US" b="0" dirty="0"/>
                    </a:p>
                  </a:txBody>
                  <a:tcPr/>
                </a:tc>
                <a:tc>
                  <a:txBody>
                    <a:bodyPr/>
                    <a:lstStyle/>
                    <a:p>
                      <a:r>
                        <a:rPr lang="nl-NL" b="0" dirty="0" smtClean="0"/>
                        <a:t>void onPause() </a:t>
                      </a:r>
                    </a:p>
                    <a:p>
                      <a:r>
                        <a:rPr lang="nl-NL" b="0" dirty="0" smtClean="0"/>
                        <a:t>void onStop() </a:t>
                      </a:r>
                    </a:p>
                    <a:p>
                      <a:r>
                        <a:rPr lang="nl-NL" b="0" dirty="0" smtClean="0"/>
                        <a:t>void onDestroy()</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291840" y="885825"/>
            <a:ext cx="25603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Events</a:t>
            </a:r>
            <a:endParaRPr lang="en-US" sz="2000" b="0" dirty="0"/>
          </a:p>
        </p:txBody>
      </p:sp>
      <p:graphicFrame>
        <p:nvGraphicFramePr>
          <p:cNvPr id="11" name="Table 10"/>
          <p:cNvGraphicFramePr>
            <a:graphicFrameLocks noGrp="1"/>
          </p:cNvGraphicFramePr>
          <p:nvPr/>
        </p:nvGraphicFramePr>
        <p:xfrm>
          <a:off x="490818" y="1504593"/>
          <a:ext cx="8162365" cy="1188720"/>
        </p:xfrm>
        <a:graphic>
          <a:graphicData uri="http://schemas.openxmlformats.org/drawingml/2006/table">
            <a:tbl>
              <a:tblPr firstRow="1" bandRow="1">
                <a:tableStyleId>{ED083AE6-46FA-4A59-8FB0-9F97EB10719F}</a:tableStyleId>
              </a:tblPr>
              <a:tblGrid>
                <a:gridCol w="5257801"/>
                <a:gridCol w="2904564"/>
              </a:tblGrid>
              <a:tr h="370840">
                <a:tc>
                  <a:txBody>
                    <a:bodyPr/>
                    <a:lstStyle/>
                    <a:p>
                      <a:r>
                        <a:rPr lang="en-US" b="0" dirty="0" smtClean="0"/>
                        <a:t>void </a:t>
                      </a:r>
                      <a:r>
                        <a:rPr lang="en-US" b="0" dirty="0" err="1" smtClean="0"/>
                        <a:t>onCreate</a:t>
                      </a:r>
                      <a:r>
                        <a:rPr lang="en-US" b="0" dirty="0" smtClean="0"/>
                        <a:t>(Bundle </a:t>
                      </a:r>
                      <a:r>
                        <a:rPr lang="en-US" b="0" dirty="0" err="1" smtClean="0"/>
                        <a:t>savedInstanceState</a:t>
                      </a:r>
                      <a:r>
                        <a:rPr lang="en-US" b="0" dirty="0" smtClean="0"/>
                        <a:t>) </a:t>
                      </a:r>
                    </a:p>
                    <a:p>
                      <a:r>
                        <a:rPr lang="en-US" b="0" dirty="0" smtClean="0"/>
                        <a:t>void </a:t>
                      </a:r>
                      <a:r>
                        <a:rPr lang="en-US" b="0" dirty="0" err="1" smtClean="0"/>
                        <a:t>onStart</a:t>
                      </a:r>
                      <a:r>
                        <a:rPr lang="en-US" b="0" dirty="0" smtClean="0"/>
                        <a:t>() </a:t>
                      </a:r>
                    </a:p>
                    <a:p>
                      <a:r>
                        <a:rPr lang="en-US" b="0" dirty="0" smtClean="0"/>
                        <a:t>void </a:t>
                      </a:r>
                      <a:r>
                        <a:rPr lang="en-US" b="0" dirty="0" err="1" smtClean="0"/>
                        <a:t>onRestart</a:t>
                      </a:r>
                      <a:r>
                        <a:rPr lang="en-US" b="0" dirty="0" smtClean="0"/>
                        <a:t>() </a:t>
                      </a:r>
                    </a:p>
                    <a:p>
                      <a:r>
                        <a:rPr lang="en-US" b="0" dirty="0" smtClean="0"/>
                        <a:t>void </a:t>
                      </a:r>
                      <a:r>
                        <a:rPr lang="en-US" b="0" dirty="0" err="1" smtClean="0"/>
                        <a:t>onResume</a:t>
                      </a:r>
                      <a:r>
                        <a:rPr lang="en-US" b="0" dirty="0" smtClean="0"/>
                        <a:t>()</a:t>
                      </a:r>
                      <a:endParaRPr lang="en-US" b="0" dirty="0"/>
                    </a:p>
                  </a:txBody>
                  <a:tcPr/>
                </a:tc>
                <a:tc>
                  <a:txBody>
                    <a:bodyPr/>
                    <a:lstStyle/>
                    <a:p>
                      <a:r>
                        <a:rPr lang="nl-NL" b="0" dirty="0" smtClean="0"/>
                        <a:t>void onPause() </a:t>
                      </a:r>
                    </a:p>
                    <a:p>
                      <a:r>
                        <a:rPr lang="nl-NL" b="0" dirty="0" smtClean="0"/>
                        <a:t>void onStop() </a:t>
                      </a:r>
                    </a:p>
                    <a:p>
                      <a:r>
                        <a:rPr lang="nl-NL" b="0" dirty="0" smtClean="0"/>
                        <a:t>void onDestroy()</a:t>
                      </a:r>
                      <a:endParaRPr lang="en-US" b="0" dirty="0"/>
                    </a:p>
                  </a:txBody>
                  <a:tcPr/>
                </a:tc>
              </a:tr>
            </a:tbl>
          </a:graphicData>
        </a:graphic>
      </p:graphicFrame>
      <p:grpSp>
        <p:nvGrpSpPr>
          <p:cNvPr id="12" name="Group 19"/>
          <p:cNvGrpSpPr/>
          <p:nvPr/>
        </p:nvGrpSpPr>
        <p:grpSpPr>
          <a:xfrm>
            <a:off x="338328" y="2904224"/>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All of these methods are hooks that you can override to do appropriate work when the state changes. </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9"/>
          <p:cNvGrpSpPr/>
          <p:nvPr/>
        </p:nvGrpSpPr>
        <p:grpSpPr>
          <a:xfrm>
            <a:off x="338328" y="4006882"/>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All activities must implement </a:t>
              </a:r>
              <a:r>
                <a:rPr lang="en-US" sz="2000" dirty="0" err="1" smtClean="0"/>
                <a:t>onCreate</a:t>
              </a:r>
              <a:r>
                <a:rPr lang="en-US" sz="2000" dirty="0" smtClean="0"/>
                <a:t>() </a:t>
              </a:r>
              <a:r>
                <a:rPr lang="en-US" sz="2000" b="0" dirty="0" smtClean="0"/>
                <a:t>to do the initial setup when the object is first instantiated.</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0" name="Group 19"/>
          <p:cNvGrpSpPr/>
          <p:nvPr/>
        </p:nvGrpSpPr>
        <p:grpSpPr>
          <a:xfrm>
            <a:off x="338328" y="5109541"/>
            <a:ext cx="8412480" cy="1188720"/>
            <a:chOff x="1066803" y="1711184"/>
            <a:chExt cx="7038111" cy="914921"/>
          </a:xfrm>
        </p:grpSpPr>
        <p:sp>
          <p:nvSpPr>
            <p:cNvPr id="21" name="Rectangle 20"/>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Many activities will also implement </a:t>
              </a:r>
              <a:r>
                <a:rPr lang="en-US" sz="2000" dirty="0" err="1" smtClean="0"/>
                <a:t>onPause</a:t>
              </a:r>
              <a:r>
                <a:rPr lang="en-US" sz="2000" dirty="0" smtClean="0"/>
                <a:t>() </a:t>
              </a:r>
              <a:r>
                <a:rPr lang="en-US" sz="2000" b="0" dirty="0" smtClean="0"/>
                <a:t>to commit data changes and otherwise prepare to stop interacting with the user.</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Applications Lifetime</a:t>
            </a:r>
            <a:endParaRPr lang="en-US" sz="2000" b="0" dirty="0"/>
          </a:p>
        </p:txBody>
      </p:sp>
      <p:grpSp>
        <p:nvGrpSpPr>
          <p:cNvPr id="7" name="Group 19"/>
          <p:cNvGrpSpPr/>
          <p:nvPr/>
        </p:nvGrpSpPr>
        <p:grpSpPr>
          <a:xfrm>
            <a:off x="338328" y="2904220"/>
            <a:ext cx="8412480" cy="82296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seven transition methods define the entire lifecycle of an activity.</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9"/>
          <p:cNvGrpSpPr/>
          <p:nvPr/>
        </p:nvGrpSpPr>
        <p:grpSpPr>
          <a:xfrm>
            <a:off x="338328" y="3838795"/>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entire lifetime of an activity happens between the first call to </a:t>
              </a:r>
              <a:r>
                <a:rPr lang="en-US" sz="2000" dirty="0" err="1" smtClean="0"/>
                <a:t>onCreate</a:t>
              </a:r>
              <a:r>
                <a:rPr lang="en-US" sz="2000" dirty="0" smtClean="0"/>
                <a:t>()</a:t>
              </a:r>
              <a:r>
                <a:rPr lang="en-US" sz="2000" b="0" dirty="0" smtClean="0"/>
                <a:t> through to a single final call to </a:t>
              </a:r>
              <a:r>
                <a:rPr lang="en-US" sz="2000" dirty="0" err="1" smtClean="0"/>
                <a:t>onDestroy</a:t>
              </a:r>
              <a:r>
                <a:rPr lang="en-US" sz="2000" dirty="0" smtClean="0"/>
                <a:t>()</a:t>
              </a:r>
              <a:r>
                <a:rPr lang="en-US" sz="2000" b="0" dirty="0" smtClean="0"/>
                <a:t>.</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9"/>
          <p:cNvGrpSpPr/>
          <p:nvPr/>
        </p:nvGrpSpPr>
        <p:grpSpPr>
          <a:xfrm>
            <a:off x="338328" y="5149885"/>
            <a:ext cx="8412480" cy="118872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An activity does all its initial setup of "global" state in </a:t>
              </a:r>
              <a:r>
                <a:rPr lang="en-US" sz="2000" dirty="0" err="1" smtClean="0"/>
                <a:t>onCreate</a:t>
              </a:r>
              <a:r>
                <a:rPr lang="en-US" sz="2000" dirty="0" smtClean="0"/>
                <a:t>()</a:t>
              </a:r>
              <a:r>
                <a:rPr lang="en-US" sz="2000" b="0" dirty="0" smtClean="0"/>
                <a:t>, and releases all remaining resources in </a:t>
              </a:r>
              <a:r>
                <a:rPr lang="en-US" sz="2000" dirty="0" err="1" smtClean="0"/>
                <a:t>onDestroy</a:t>
              </a:r>
              <a:r>
                <a:rPr lang="en-US" sz="2000" dirty="0" smtClean="0"/>
                <a:t>()</a:t>
              </a:r>
              <a:r>
                <a:rPr lang="en-US" sz="2000" b="0" dirty="0" smtClean="0"/>
                <a:t>.</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aphicFrame>
        <p:nvGraphicFramePr>
          <p:cNvPr id="19" name="Table 18"/>
          <p:cNvGraphicFramePr>
            <a:graphicFrameLocks noGrp="1"/>
          </p:cNvGraphicFramePr>
          <p:nvPr/>
        </p:nvGraphicFramePr>
        <p:xfrm>
          <a:off x="490818" y="1504593"/>
          <a:ext cx="8162365" cy="1188720"/>
        </p:xfrm>
        <a:graphic>
          <a:graphicData uri="http://schemas.openxmlformats.org/drawingml/2006/table">
            <a:tbl>
              <a:tblPr firstRow="1" bandRow="1">
                <a:tableStyleId>{ED083AE6-46FA-4A59-8FB0-9F97EB10719F}</a:tableStyleId>
              </a:tblPr>
              <a:tblGrid>
                <a:gridCol w="5257801"/>
                <a:gridCol w="2904564"/>
              </a:tblGrid>
              <a:tr h="370840">
                <a:tc>
                  <a:txBody>
                    <a:bodyPr/>
                    <a:lstStyle/>
                    <a:p>
                      <a:r>
                        <a:rPr lang="en-US" b="0" dirty="0" smtClean="0"/>
                        <a:t>void </a:t>
                      </a:r>
                      <a:r>
                        <a:rPr lang="en-US" b="0" dirty="0" err="1" smtClean="0"/>
                        <a:t>onCreate</a:t>
                      </a:r>
                      <a:r>
                        <a:rPr lang="en-US" b="0" dirty="0" smtClean="0"/>
                        <a:t>(Bundle </a:t>
                      </a:r>
                      <a:r>
                        <a:rPr lang="en-US" b="0" dirty="0" err="1" smtClean="0"/>
                        <a:t>savedInstanceState</a:t>
                      </a:r>
                      <a:r>
                        <a:rPr lang="en-US" b="0" dirty="0" smtClean="0"/>
                        <a:t>) </a:t>
                      </a:r>
                    </a:p>
                    <a:p>
                      <a:r>
                        <a:rPr lang="en-US" b="0" dirty="0" smtClean="0"/>
                        <a:t>void </a:t>
                      </a:r>
                      <a:r>
                        <a:rPr lang="en-US" b="0" dirty="0" err="1" smtClean="0"/>
                        <a:t>onStart</a:t>
                      </a:r>
                      <a:r>
                        <a:rPr lang="en-US" b="0" dirty="0" smtClean="0"/>
                        <a:t>() </a:t>
                      </a:r>
                    </a:p>
                    <a:p>
                      <a:r>
                        <a:rPr lang="en-US" b="0" dirty="0" smtClean="0"/>
                        <a:t>void </a:t>
                      </a:r>
                      <a:r>
                        <a:rPr lang="en-US" b="0" dirty="0" err="1" smtClean="0"/>
                        <a:t>onRestart</a:t>
                      </a:r>
                      <a:r>
                        <a:rPr lang="en-US" b="0" dirty="0" smtClean="0"/>
                        <a:t>() </a:t>
                      </a:r>
                    </a:p>
                    <a:p>
                      <a:r>
                        <a:rPr lang="en-US" b="0" dirty="0" smtClean="0"/>
                        <a:t>void </a:t>
                      </a:r>
                      <a:r>
                        <a:rPr lang="en-US" b="0" dirty="0" err="1" smtClean="0"/>
                        <a:t>onResume</a:t>
                      </a:r>
                      <a:r>
                        <a:rPr lang="en-US" b="0" dirty="0" smtClean="0"/>
                        <a:t>()</a:t>
                      </a:r>
                      <a:endParaRPr lang="en-US" b="0" dirty="0"/>
                    </a:p>
                  </a:txBody>
                  <a:tcPr/>
                </a:tc>
                <a:tc>
                  <a:txBody>
                    <a:bodyPr/>
                    <a:lstStyle/>
                    <a:p>
                      <a:r>
                        <a:rPr lang="nl-NL" b="0" dirty="0" smtClean="0"/>
                        <a:t>void onPause() </a:t>
                      </a:r>
                    </a:p>
                    <a:p>
                      <a:r>
                        <a:rPr lang="nl-NL" b="0" dirty="0" smtClean="0"/>
                        <a:t>void onStop() </a:t>
                      </a:r>
                    </a:p>
                    <a:p>
                      <a:r>
                        <a:rPr lang="nl-NL" b="0" dirty="0" smtClean="0"/>
                        <a:t>void onDestroy()</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383280" y="885825"/>
            <a:ext cx="23774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Visible Lifetime</a:t>
            </a:r>
            <a:endParaRPr lang="en-US" sz="2000" b="0" dirty="0"/>
          </a:p>
        </p:txBody>
      </p:sp>
      <p:grpSp>
        <p:nvGrpSpPr>
          <p:cNvPr id="2" name="Group 19"/>
          <p:cNvGrpSpPr/>
          <p:nvPr/>
        </p:nvGrpSpPr>
        <p:grpSpPr>
          <a:xfrm>
            <a:off x="338328" y="2736582"/>
            <a:ext cx="841248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During this time, the user can see the activity on-screen, though it may not be in the foreground and interacting with the user.</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410459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a:t>
              </a:r>
              <a:r>
                <a:rPr lang="en-US" sz="2000" dirty="0" err="1" smtClean="0"/>
                <a:t>onStart</a:t>
              </a:r>
              <a:r>
                <a:rPr lang="en-US" sz="2000" dirty="0" smtClean="0"/>
                <a:t>() </a:t>
              </a:r>
              <a:r>
                <a:rPr lang="en-US" sz="2000" b="0" dirty="0" smtClean="0"/>
                <a:t>and </a:t>
              </a:r>
              <a:r>
                <a:rPr lang="en-US" sz="2000" dirty="0" err="1" smtClean="0"/>
                <a:t>onStop</a:t>
              </a:r>
              <a:r>
                <a:rPr lang="en-US" sz="2000" dirty="0" smtClean="0"/>
                <a:t>() </a:t>
              </a:r>
              <a:r>
                <a:rPr lang="en-US" sz="2000" b="0" dirty="0" smtClean="0"/>
                <a:t>methods can be called multiple times, as the activity alternates between being visible and hidden to the user.</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5472613"/>
            <a:ext cx="8412480" cy="822960"/>
            <a:chOff x="1066803" y="1711184"/>
            <a:chExt cx="7038111" cy="914921"/>
          </a:xfrm>
        </p:grpSpPr>
        <p:sp>
          <p:nvSpPr>
            <p:cNvPr id="17" name="Rectangle 1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Between these two methods, you can maintain resources that are needed to show the activity to the user.</a:t>
              </a:r>
            </a:p>
          </p:txBody>
        </p:sp>
        <p:sp>
          <p:nvSpPr>
            <p:cNvPr id="18" name="Isosceles Triangle 1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9"/>
          <p:cNvGrpSpPr/>
          <p:nvPr/>
        </p:nvGrpSpPr>
        <p:grpSpPr>
          <a:xfrm>
            <a:off x="338328" y="1734326"/>
            <a:ext cx="8412480" cy="82296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visible lifetime of an activity happens between a call to </a:t>
              </a:r>
              <a:r>
                <a:rPr lang="en-US" sz="2000" dirty="0" err="1" smtClean="0"/>
                <a:t>onStart</a:t>
              </a:r>
              <a:r>
                <a:rPr lang="en-US" sz="2000" dirty="0" smtClean="0"/>
                <a:t>() </a:t>
              </a:r>
              <a:r>
                <a:rPr lang="en-US" sz="2000" b="0" dirty="0" smtClean="0"/>
                <a:t>until a corresponding call to </a:t>
              </a:r>
              <a:r>
                <a:rPr lang="en-US" sz="2000" dirty="0" err="1" smtClean="0"/>
                <a:t>onStop</a:t>
              </a:r>
              <a:r>
                <a:rPr lang="en-US" sz="2000" dirty="0" smtClean="0"/>
                <a:t>()</a:t>
              </a:r>
              <a:r>
                <a:rPr lang="en-US" sz="2000" b="0" dirty="0" smtClean="0"/>
                <a:t>.</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Foreground Lifetime</a:t>
            </a:r>
            <a:endParaRPr lang="en-US" sz="2000" b="0" dirty="0"/>
          </a:p>
        </p:txBody>
      </p:sp>
      <p:grpSp>
        <p:nvGrpSpPr>
          <p:cNvPr id="2" name="Group 19"/>
          <p:cNvGrpSpPr/>
          <p:nvPr/>
        </p:nvGrpSpPr>
        <p:grpSpPr>
          <a:xfrm>
            <a:off x="338328" y="2736582"/>
            <a:ext cx="8412480" cy="1188720"/>
            <a:chOff x="1066803" y="1711184"/>
            <a:chExt cx="7038111" cy="914921"/>
          </a:xfrm>
        </p:grpSpPr>
        <p:sp>
          <p:nvSpPr>
            <p:cNvPr id="8" name="Rectangle 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During this time, the activity is in front of all other activities on screen and is interacting with the user.</a:t>
              </a:r>
            </a:p>
          </p:txBody>
        </p:sp>
        <p:sp>
          <p:nvSpPr>
            <p:cNvPr id="9" name="Isosceles Triangle 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410459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An activity can frequently transition between the resumed and paused states — for example,</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9"/>
          <p:cNvGrpSpPr/>
          <p:nvPr/>
        </p:nvGrpSpPr>
        <p:grpSpPr>
          <a:xfrm>
            <a:off x="338328" y="1734326"/>
            <a:ext cx="8412480" cy="822960"/>
            <a:chOff x="1066803" y="1711184"/>
            <a:chExt cx="7038111" cy="914921"/>
          </a:xfrm>
        </p:grpSpPr>
        <p:sp>
          <p:nvSpPr>
            <p:cNvPr id="20" name="Rectangle 1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foreground lifetime of an activity happens between a call to </a:t>
              </a:r>
              <a:r>
                <a:rPr lang="en-US" sz="2000" dirty="0" err="1" smtClean="0"/>
                <a:t>onResume</a:t>
              </a:r>
              <a:r>
                <a:rPr lang="en-US" sz="2000" dirty="0" smtClean="0"/>
                <a:t>() </a:t>
              </a:r>
              <a:r>
                <a:rPr lang="en-US" sz="2000" b="0" dirty="0" smtClean="0"/>
                <a:t>until a corresponding call to </a:t>
              </a:r>
              <a:r>
                <a:rPr lang="en-US" sz="2000" dirty="0" err="1" smtClean="0"/>
                <a:t>onPause</a:t>
              </a:r>
              <a:r>
                <a:rPr lang="en-US" sz="2000" dirty="0" smtClean="0"/>
                <a:t>()</a:t>
              </a:r>
              <a:r>
                <a:rPr lang="en-US" sz="2000" b="0" dirty="0" smtClean="0"/>
                <a:t>.</a:t>
              </a:r>
            </a:p>
          </p:txBody>
        </p:sp>
        <p:sp>
          <p:nvSpPr>
            <p:cNvPr id="21" name="Isosceles Triangle 2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6" name="TextBox 15"/>
          <p:cNvSpPr txBox="1"/>
          <p:nvPr/>
        </p:nvSpPr>
        <p:spPr>
          <a:xfrm>
            <a:off x="338328" y="5285883"/>
            <a:ext cx="8412480" cy="107721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buFont typeface="Verdana" pitchFamily="34" charset="0"/>
              <a:buChar char="•"/>
            </a:pPr>
            <a:r>
              <a:rPr lang="en-US" sz="2000" dirty="0" err="1" smtClean="0">
                <a:solidFill>
                  <a:prstClr val="black"/>
                </a:solidFill>
                <a:latin typeface="Calibri" pitchFamily="34" charset="0"/>
                <a:cs typeface="Courier New" pitchFamily="49" charset="0"/>
              </a:rPr>
              <a:t>onPause</a:t>
            </a:r>
            <a:r>
              <a:rPr lang="en-US" sz="2000" dirty="0" smtClean="0">
                <a:solidFill>
                  <a:prstClr val="black"/>
                </a:solidFill>
                <a:latin typeface="Calibri" pitchFamily="34" charset="0"/>
                <a:cs typeface="Courier New" pitchFamily="49" charset="0"/>
              </a:rPr>
              <a:t>() </a:t>
            </a:r>
            <a:r>
              <a:rPr lang="en-US" sz="2000" b="0" dirty="0" smtClean="0">
                <a:solidFill>
                  <a:prstClr val="black"/>
                </a:solidFill>
                <a:latin typeface="Calibri" pitchFamily="34" charset="0"/>
                <a:cs typeface="Courier New" pitchFamily="49" charset="0"/>
              </a:rPr>
              <a:t>is called when the device goes to sleep or when a new activity is started,</a:t>
            </a:r>
          </a:p>
          <a:p>
            <a:pPr marL="342900" indent="-342900" algn="l" fontAlgn="auto">
              <a:spcBef>
                <a:spcPct val="20000"/>
              </a:spcBef>
              <a:spcAft>
                <a:spcPts val="0"/>
              </a:spcAft>
              <a:buFont typeface="Verdana" pitchFamily="34" charset="0"/>
              <a:buChar char="•"/>
            </a:pPr>
            <a:r>
              <a:rPr lang="en-US" sz="2000" dirty="0" err="1" smtClean="0">
                <a:solidFill>
                  <a:prstClr val="black"/>
                </a:solidFill>
                <a:latin typeface="Calibri" pitchFamily="34" charset="0"/>
                <a:cs typeface="Courier New" pitchFamily="49" charset="0"/>
              </a:rPr>
              <a:t>onResume</a:t>
            </a:r>
            <a:r>
              <a:rPr lang="en-US" sz="2000" dirty="0" smtClean="0">
                <a:solidFill>
                  <a:prstClr val="black"/>
                </a:solidFill>
                <a:latin typeface="Calibri" pitchFamily="34" charset="0"/>
                <a:cs typeface="Courier New" pitchFamily="49" charset="0"/>
              </a:rPr>
              <a:t>() </a:t>
            </a:r>
            <a:r>
              <a:rPr lang="en-US" sz="2000" b="0" dirty="0" smtClean="0">
                <a:solidFill>
                  <a:prstClr val="black"/>
                </a:solidFill>
                <a:latin typeface="Calibri" pitchFamily="34" charset="0"/>
                <a:cs typeface="Courier New" pitchFamily="49" charset="0"/>
              </a:rPr>
              <a:t>is called when an activity result or a new intent is delivered.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onCreate</a:t>
            </a:r>
            <a:r>
              <a:rPr lang="en-US" sz="2000" b="0" dirty="0" smtClean="0">
                <a:solidFill>
                  <a:schemeClr val="bg1"/>
                </a:solidFill>
              </a:rPr>
              <a:t>()</a:t>
            </a:r>
            <a:endParaRPr lang="en-US" sz="2000" b="0" dirty="0">
              <a:solidFill>
                <a:schemeClr val="bg1"/>
              </a:solidFill>
            </a:endParaRPr>
          </a:p>
        </p:txBody>
      </p:sp>
      <p:grpSp>
        <p:nvGrpSpPr>
          <p:cNvPr id="18" name="Group 19"/>
          <p:cNvGrpSpPr/>
          <p:nvPr/>
        </p:nvGrpSpPr>
        <p:grpSpPr>
          <a:xfrm>
            <a:off x="338328" y="5472613"/>
            <a:ext cx="8412480" cy="822960"/>
            <a:chOff x="1066803" y="1711184"/>
            <a:chExt cx="7038111" cy="914921"/>
          </a:xfrm>
        </p:grpSpPr>
        <p:sp>
          <p:nvSpPr>
            <p:cNvPr id="19" name="Rectangle 18"/>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Always followed by </a:t>
              </a:r>
              <a:r>
                <a:rPr lang="en-US" sz="2000" dirty="0" err="1" smtClean="0"/>
                <a:t>onStart</a:t>
              </a:r>
              <a:r>
                <a:rPr lang="en-US" sz="2000" dirty="0" smtClean="0"/>
                <a:t>()</a:t>
              </a:r>
            </a:p>
          </p:txBody>
        </p:sp>
        <p:sp>
          <p:nvSpPr>
            <p:cNvPr id="22" name="Isosceles Triangle 21"/>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3" name="Group 19"/>
          <p:cNvGrpSpPr/>
          <p:nvPr/>
        </p:nvGrpSpPr>
        <p:grpSpPr>
          <a:xfrm>
            <a:off x="338328" y="4365471"/>
            <a:ext cx="8412480" cy="822960"/>
            <a:chOff x="1066803" y="1711184"/>
            <a:chExt cx="7038111" cy="914921"/>
          </a:xfrm>
        </p:grpSpPr>
        <p:sp>
          <p:nvSpPr>
            <p:cNvPr id="24" name="Rectangle 23"/>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This method is passed a Bundle object containing the activity's previous state, if that state was captured.</a:t>
              </a:r>
            </a:p>
          </p:txBody>
        </p:sp>
        <p:sp>
          <p:nvSpPr>
            <p:cNvPr id="25" name="Isosceles Triangle 2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6" name="Group 19"/>
          <p:cNvGrpSpPr/>
          <p:nvPr/>
        </p:nvGrpSpPr>
        <p:grpSpPr>
          <a:xfrm>
            <a:off x="338328" y="3258330"/>
            <a:ext cx="8412480" cy="82296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This is where you should do all of your normal static set up —create views, bind data to lists, and so on.</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9" name="Group 19"/>
          <p:cNvGrpSpPr/>
          <p:nvPr/>
        </p:nvGrpSpPr>
        <p:grpSpPr>
          <a:xfrm>
            <a:off x="338328" y="2151189"/>
            <a:ext cx="8412480" cy="82296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when the activity is first created.</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onRestart</a:t>
            </a:r>
            <a:r>
              <a:rPr lang="en-US" sz="2000" b="0" dirty="0" smtClean="0">
                <a:solidFill>
                  <a:schemeClr val="bg1"/>
                </a:solidFill>
              </a:rPr>
              <a:t>()</a:t>
            </a:r>
            <a:endParaRPr lang="en-US" sz="2000" b="0" dirty="0">
              <a:solidFill>
                <a:schemeClr val="bg1"/>
              </a:solidFill>
            </a:endParaRPr>
          </a:p>
        </p:txBody>
      </p:sp>
      <p:grpSp>
        <p:nvGrpSpPr>
          <p:cNvPr id="4" name="Group 19"/>
          <p:cNvGrpSpPr/>
          <p:nvPr/>
        </p:nvGrpSpPr>
        <p:grpSpPr>
          <a:xfrm>
            <a:off x="338328" y="4266855"/>
            <a:ext cx="8412480" cy="82296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Always followed by </a:t>
              </a:r>
              <a:r>
                <a:rPr lang="en-US" sz="2000" dirty="0" err="1" smtClean="0"/>
                <a:t>onStart</a:t>
              </a:r>
              <a:r>
                <a:rPr lang="en-US" sz="2000" dirty="0" smtClean="0"/>
                <a:t>()</a:t>
              </a:r>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9"/>
          <p:cNvGrpSpPr/>
          <p:nvPr/>
        </p:nvGrpSpPr>
        <p:grpSpPr>
          <a:xfrm>
            <a:off x="338328" y="2715963"/>
            <a:ext cx="8412480" cy="82296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after the activity has been stopped, just prior to it being started again.</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5"/>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onStart</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4266855"/>
            <a:ext cx="8412480" cy="82296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Followed by </a:t>
              </a:r>
              <a:r>
                <a:rPr lang="en-US" sz="2000" dirty="0" err="1" smtClean="0"/>
                <a:t>onResume</a:t>
              </a:r>
              <a:r>
                <a:rPr lang="en-US" sz="2000" dirty="0" smtClean="0"/>
                <a:t>()</a:t>
              </a:r>
              <a:r>
                <a:rPr lang="en-US" sz="2000" b="0" dirty="0" smtClean="0"/>
                <a:t> if the activity comes to the foreground, or </a:t>
              </a:r>
              <a:r>
                <a:rPr lang="en-US" sz="2000" dirty="0" err="1" smtClean="0"/>
                <a:t>onStop</a:t>
              </a:r>
              <a:r>
                <a:rPr lang="en-US" sz="2000" dirty="0" smtClean="0"/>
                <a:t>() </a:t>
              </a:r>
              <a:r>
                <a:rPr lang="en-US" sz="2000" b="0" dirty="0" smtClean="0"/>
                <a:t>if it becomes hidden.</a:t>
              </a:r>
              <a:endParaRPr lang="en-US" sz="2000" dirty="0" smtClean="0"/>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2715963"/>
            <a:ext cx="8412480" cy="82296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just before the activity becomes visible to the user.</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onResume</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3867927"/>
            <a:ext cx="8412480" cy="82296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At this point the activity is at the top of the activity stack, with user input going to it.</a:t>
              </a:r>
              <a:endParaRPr lang="en-US" sz="2000" dirty="0" smtClean="0"/>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2715963"/>
            <a:ext cx="8412480" cy="82296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just before the activity starts interacting with the user.</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9"/>
          <p:cNvGrpSpPr/>
          <p:nvPr/>
        </p:nvGrpSpPr>
        <p:grpSpPr>
          <a:xfrm>
            <a:off x="338328" y="5019892"/>
            <a:ext cx="841248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Always followed by </a:t>
              </a:r>
              <a:r>
                <a:rPr lang="en-US" sz="2000" dirty="0" err="1" smtClean="0"/>
                <a:t>onPause</a:t>
              </a:r>
              <a:r>
                <a:rPr lang="en-US" sz="2000" dirty="0" smtClean="0"/>
                <a:t>()</a:t>
              </a:r>
              <a:r>
                <a:rPr lang="en-US" sz="2000" b="0" dirty="0" smtClean="0"/>
                <a:t>.</a:t>
              </a:r>
              <a:endParaRPr lang="en-US" sz="2000" dirty="0" smtClean="0"/>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6" name="Rectangle 3"/>
          <p:cNvSpPr>
            <a:spLocks noChangeArrowheads="1"/>
          </p:cNvSpPr>
          <p:nvPr/>
        </p:nvSpPr>
        <p:spPr bwMode="gray">
          <a:xfrm>
            <a:off x="365760" y="1644280"/>
            <a:ext cx="8412480" cy="118872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gn="just">
              <a:lnSpc>
                <a:spcPts val="3000"/>
              </a:lnSpc>
            </a:pPr>
            <a:r>
              <a:rPr lang="en-US" sz="2000" b="0" dirty="0" smtClean="0"/>
              <a:t>An application consists of one or more components that are defined in the application's manifest file. A component can be one of the following:</a:t>
            </a:r>
          </a:p>
        </p:txBody>
      </p:sp>
      <p:sp>
        <p:nvSpPr>
          <p:cNvPr id="7" name="Rectangle 6"/>
          <p:cNvSpPr>
            <a:spLocks noChangeArrowheads="1"/>
          </p:cNvSpPr>
          <p:nvPr/>
        </p:nvSpPr>
        <p:spPr bwMode="gray">
          <a:xfrm>
            <a:off x="3063240" y="3077027"/>
            <a:ext cx="301752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An Activity</a:t>
            </a:r>
            <a:endParaRPr lang="en-US" sz="2000" b="0" dirty="0">
              <a:solidFill>
                <a:schemeClr val="bg1"/>
              </a:solidFill>
            </a:endParaRPr>
          </a:p>
        </p:txBody>
      </p:sp>
      <p:sp>
        <p:nvSpPr>
          <p:cNvPr id="8" name="Rectangle 7"/>
          <p:cNvSpPr>
            <a:spLocks noChangeArrowheads="1"/>
          </p:cNvSpPr>
          <p:nvPr/>
        </p:nvSpPr>
        <p:spPr bwMode="gray">
          <a:xfrm>
            <a:off x="3063240" y="3972070"/>
            <a:ext cx="301752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Service</a:t>
            </a:r>
            <a:endParaRPr lang="en-US" sz="2000" b="0" dirty="0">
              <a:solidFill>
                <a:schemeClr val="bg1"/>
              </a:solidFill>
            </a:endParaRPr>
          </a:p>
        </p:txBody>
      </p:sp>
      <p:sp>
        <p:nvSpPr>
          <p:cNvPr id="11" name="Rectangle 10"/>
          <p:cNvSpPr>
            <a:spLocks noChangeArrowheads="1"/>
          </p:cNvSpPr>
          <p:nvPr/>
        </p:nvSpPr>
        <p:spPr bwMode="gray">
          <a:xfrm>
            <a:off x="3063240" y="4867113"/>
            <a:ext cx="301752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Broadcast Receiver</a:t>
            </a:r>
            <a:endParaRPr lang="en-US" sz="2000" b="0" dirty="0">
              <a:solidFill>
                <a:schemeClr val="bg1"/>
              </a:solidFill>
            </a:endParaRPr>
          </a:p>
        </p:txBody>
      </p:sp>
      <p:sp>
        <p:nvSpPr>
          <p:cNvPr id="12" name="Rectangle 11"/>
          <p:cNvSpPr>
            <a:spLocks noChangeArrowheads="1"/>
          </p:cNvSpPr>
          <p:nvPr/>
        </p:nvSpPr>
        <p:spPr bwMode="gray">
          <a:xfrm>
            <a:off x="3063240" y="5762157"/>
            <a:ext cx="301752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Content Provider</a:t>
            </a:r>
            <a:endParaRPr lang="en-US" sz="2000" b="0" dirty="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onPause</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3646052"/>
            <a:ext cx="8412480" cy="118872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This method is typically used to commit unsaved changes to persistent data, stop animations and other things that may be consuming CPU, and so on.</a:t>
              </a:r>
              <a:endParaRPr lang="en-US" sz="2000" dirty="0" smtClean="0"/>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2272212"/>
            <a:ext cx="8412480" cy="118872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when the system is about to start resuming another activity.</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5019892"/>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should do whatever it does very quickly, because the next activity will not be resumed until it returns.</a:t>
              </a:r>
              <a:endParaRPr lang="en-US" sz="2000" dirty="0" smtClean="0"/>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onPause</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4560448"/>
            <a:ext cx="8412480" cy="118872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activity in this state is killable by the system.</a:t>
              </a:r>
              <a:endParaRPr lang="en-US" sz="2000" dirty="0" smtClean="0"/>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2783198"/>
            <a:ext cx="8412480" cy="118872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Followed either by </a:t>
              </a:r>
              <a:r>
                <a:rPr lang="en-US" sz="2000" dirty="0" err="1" smtClean="0"/>
                <a:t>onResume</a:t>
              </a:r>
              <a:r>
                <a:rPr lang="en-US" sz="2000" dirty="0" smtClean="0"/>
                <a:t>() </a:t>
              </a:r>
              <a:r>
                <a:rPr lang="en-US" sz="2000" b="0" dirty="0" smtClean="0"/>
                <a:t>if the activity returns back to the front, or by </a:t>
              </a:r>
              <a:r>
                <a:rPr lang="en-US" sz="2000" dirty="0" err="1" smtClean="0"/>
                <a:t>onStop</a:t>
              </a:r>
              <a:r>
                <a:rPr lang="en-US" sz="2000" dirty="0" smtClean="0"/>
                <a:t>() </a:t>
              </a:r>
              <a:r>
                <a:rPr lang="en-US" sz="2000" b="0" dirty="0" smtClean="0"/>
                <a:t>if it becomes invisible to the user.</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rgbClr val="24785E"/>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onStop</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4654296"/>
            <a:ext cx="8412480" cy="1188720"/>
            <a:chOff x="1066803" y="1711184"/>
            <a:chExt cx="7038111" cy="914921"/>
          </a:xfrm>
        </p:grpSpPr>
        <p:sp>
          <p:nvSpPr>
            <p:cNvPr id="27" name="Rectangle 26"/>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This may happen because it is being destroyed, or because another activity (either an existing one or a new one) has been resumed and is covering it.</a:t>
              </a:r>
              <a:endParaRPr lang="en-US" sz="2000" dirty="0" smtClean="0"/>
            </a:p>
          </p:txBody>
        </p:sp>
        <p:sp>
          <p:nvSpPr>
            <p:cNvPr id="28" name="Isosceles Triangle 27"/>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2843784"/>
            <a:ext cx="8412480" cy="1188720"/>
            <a:chOff x="1066803" y="1711184"/>
            <a:chExt cx="7038111" cy="914921"/>
          </a:xfrm>
        </p:grpSpPr>
        <p:sp>
          <p:nvSpPr>
            <p:cNvPr id="30" name="Rectangle 29"/>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when the activity is no longer visible to the user.</a:t>
              </a:r>
            </a:p>
          </p:txBody>
        </p:sp>
        <p:sp>
          <p:nvSpPr>
            <p:cNvPr id="31" name="Isosceles Triangle 30"/>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rgbClr val="24785E"/>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onStop</a:t>
            </a:r>
            <a:r>
              <a:rPr lang="en-US" sz="2000" b="0" dirty="0" smtClean="0">
                <a:solidFill>
                  <a:schemeClr val="bg1"/>
                </a:solidFill>
              </a:rPr>
              <a:t>()</a:t>
            </a:r>
            <a:endParaRPr lang="en-US" sz="2000" b="0" dirty="0">
              <a:solidFill>
                <a:schemeClr val="bg1"/>
              </a:solidFill>
            </a:endParaRPr>
          </a:p>
        </p:txBody>
      </p:sp>
      <p:grpSp>
        <p:nvGrpSpPr>
          <p:cNvPr id="4" name="Group 19"/>
          <p:cNvGrpSpPr/>
          <p:nvPr/>
        </p:nvGrpSpPr>
        <p:grpSpPr>
          <a:xfrm>
            <a:off x="338328" y="284147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Followed either by </a:t>
              </a:r>
              <a:r>
                <a:rPr lang="en-US" sz="2000" dirty="0" err="1" smtClean="0"/>
                <a:t>onRestart</a:t>
              </a:r>
              <a:r>
                <a:rPr lang="en-US" sz="2000" dirty="0" smtClean="0"/>
                <a:t>() </a:t>
              </a:r>
              <a:r>
                <a:rPr lang="en-US" sz="2000" b="0" dirty="0" smtClean="0"/>
                <a:t>if the activity is coming back to interact with the user, or by </a:t>
              </a:r>
              <a:r>
                <a:rPr lang="en-US" sz="2000" dirty="0" err="1" smtClean="0"/>
                <a:t>onDestroy</a:t>
              </a:r>
              <a:r>
                <a:rPr lang="en-US" sz="2000" dirty="0" smtClean="0"/>
                <a:t>() </a:t>
              </a:r>
              <a:r>
                <a:rPr lang="en-US" sz="2000" b="0" dirty="0" smtClean="0"/>
                <a:t>if this activity is going away.</a:t>
              </a:r>
              <a:endParaRPr lang="en-US" sz="2000" dirty="0" smtClean="0"/>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6" name="Group 19"/>
          <p:cNvGrpSpPr/>
          <p:nvPr/>
        </p:nvGrpSpPr>
        <p:grpSpPr>
          <a:xfrm>
            <a:off x="338328" y="4656830"/>
            <a:ext cx="8412480"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activity in this state is killable by the system.</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bg2">
              <a:lumMod val="50000"/>
            </a:schemeClr>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onDestroy</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2155681"/>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Called before the activity is destroyed.</a:t>
              </a:r>
              <a:endParaRPr lang="en-US" sz="2000" dirty="0" smtClean="0"/>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3473493"/>
            <a:ext cx="8412480"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This is the final call that the activity will receive.</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9"/>
          <p:cNvGrpSpPr/>
          <p:nvPr/>
        </p:nvGrpSpPr>
        <p:grpSpPr>
          <a:xfrm>
            <a:off x="365223" y="4791306"/>
            <a:ext cx="8412480" cy="155448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could be called either because the activity is finishing (someone called finish()on it), or because the system is temporarily destroying this instance of the activity to save space.</a:t>
              </a:r>
              <a:endParaRPr lang="en-US" sz="2000" dirty="0" smtClean="0"/>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16"/>
          <p:cNvSpPr>
            <a:spLocks noChangeArrowheads="1"/>
          </p:cNvSpPr>
          <p:nvPr/>
        </p:nvSpPr>
        <p:spPr bwMode="gray">
          <a:xfrm>
            <a:off x="3749040" y="1509515"/>
            <a:ext cx="164592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onDestroy</a:t>
            </a:r>
            <a:r>
              <a:rPr lang="en-US" sz="2000" b="0" dirty="0" smtClean="0">
                <a:solidFill>
                  <a:schemeClr val="bg1"/>
                </a:solidFill>
              </a:rPr>
              <a:t>()</a:t>
            </a:r>
            <a:endParaRPr lang="en-US" sz="2000" b="0" dirty="0">
              <a:solidFill>
                <a:schemeClr val="bg1"/>
              </a:solidFill>
            </a:endParaRPr>
          </a:p>
        </p:txBody>
      </p:sp>
      <p:grpSp>
        <p:nvGrpSpPr>
          <p:cNvPr id="2" name="Group 19"/>
          <p:cNvGrpSpPr/>
          <p:nvPr/>
        </p:nvGrpSpPr>
        <p:grpSpPr>
          <a:xfrm>
            <a:off x="338328" y="2774243"/>
            <a:ext cx="841248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You can distinguish between these two scenarios with the is </a:t>
              </a:r>
              <a:r>
                <a:rPr lang="en-US" sz="2000" dirty="0" smtClean="0"/>
                <a:t>Finishing()</a:t>
              </a:r>
              <a:r>
                <a:rPr lang="en-US" sz="2000" b="0" dirty="0" smtClean="0"/>
                <a:t> method.</a:t>
              </a:r>
              <a:endParaRPr lang="en-US" sz="2000" dirty="0" smtClean="0"/>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4387889"/>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activity in this state is killable by the system.</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grpSp>
        <p:nvGrpSpPr>
          <p:cNvPr id="2" name="Group 19"/>
          <p:cNvGrpSpPr/>
          <p:nvPr/>
        </p:nvGrpSpPr>
        <p:grpSpPr>
          <a:xfrm>
            <a:off x="338328" y="1765718"/>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Activities on killable states can be terminated by the system at any time after the method returns, without executing another line of the activity's code.</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3266410"/>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Three methods (</a:t>
              </a:r>
              <a:r>
                <a:rPr lang="en-US" sz="2000" b="0" dirty="0" err="1" smtClean="0"/>
                <a:t>onPause</a:t>
              </a:r>
              <a:r>
                <a:rPr lang="en-US" sz="2000" b="0" dirty="0" smtClean="0"/>
                <a:t>(), </a:t>
              </a:r>
              <a:r>
                <a:rPr lang="en-US" sz="2000" b="0" dirty="0" err="1" smtClean="0"/>
                <a:t>onStop</a:t>
              </a:r>
              <a:r>
                <a:rPr lang="en-US" sz="2000" b="0" dirty="0" smtClean="0"/>
                <a:t>(), and </a:t>
              </a:r>
              <a:r>
                <a:rPr lang="en-US" sz="2000" b="0" dirty="0" err="1" smtClean="0"/>
                <a:t>onDestroy</a:t>
              </a:r>
              <a:r>
                <a:rPr lang="en-US" sz="2000" b="0" dirty="0" smtClean="0"/>
                <a:t>()) are killable.</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22" name="Group 21"/>
          <p:cNvGrpSpPr/>
          <p:nvPr/>
        </p:nvGrpSpPr>
        <p:grpSpPr>
          <a:xfrm>
            <a:off x="338328" y="4401341"/>
            <a:ext cx="8412480" cy="1901709"/>
            <a:chOff x="338328" y="4024825"/>
            <a:chExt cx="8412480" cy="1901709"/>
          </a:xfrm>
        </p:grpSpPr>
        <p:grpSp>
          <p:nvGrpSpPr>
            <p:cNvPr id="11" name="Group 19"/>
            <p:cNvGrpSpPr/>
            <p:nvPr/>
          </p:nvGrpSpPr>
          <p:grpSpPr>
            <a:xfrm>
              <a:off x="338328" y="4024825"/>
              <a:ext cx="8412480"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err="1" smtClean="0"/>
                  <a:t>onPause</a:t>
                </a:r>
                <a:r>
                  <a:rPr lang="en-US" sz="2000" b="0" dirty="0" smtClean="0"/>
                  <a:t>() is the only one that is guaranteed to be called before the process is killed —</a:t>
                </a:r>
                <a:r>
                  <a:rPr lang="en-US" sz="2000" b="0" dirty="0" err="1" smtClean="0"/>
                  <a:t>onStop</a:t>
                </a:r>
                <a:r>
                  <a:rPr lang="en-US" sz="2000" b="0" dirty="0" smtClean="0"/>
                  <a:t>() and </a:t>
                </a:r>
                <a:r>
                  <a:rPr lang="en-US" sz="2000" b="0" dirty="0" err="1" smtClean="0"/>
                  <a:t>onDestroy</a:t>
                </a:r>
                <a:r>
                  <a:rPr lang="en-US" sz="2000" b="0" dirty="0" smtClean="0"/>
                  <a:t>() may not be.</a:t>
                </a:r>
                <a:endParaRPr lang="en-US" sz="2000" dirty="0" smtClean="0"/>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TextBox 20"/>
            <p:cNvSpPr txBox="1"/>
            <p:nvPr/>
          </p:nvSpPr>
          <p:spPr>
            <a:xfrm>
              <a:off x="338328" y="5218648"/>
              <a:ext cx="8412480"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Therefore, you should use </a:t>
              </a:r>
              <a:r>
                <a:rPr lang="en-US" sz="2000" b="0" dirty="0" err="1" smtClean="0">
                  <a:solidFill>
                    <a:prstClr val="black"/>
                  </a:solidFill>
                  <a:latin typeface="Calibri" pitchFamily="34" charset="0"/>
                  <a:cs typeface="Courier New" pitchFamily="49" charset="0"/>
                </a:rPr>
                <a:t>onPause</a:t>
              </a:r>
              <a:r>
                <a:rPr lang="en-US" sz="2000" b="0" dirty="0" smtClean="0">
                  <a:solidFill>
                    <a:prstClr val="black"/>
                  </a:solidFill>
                  <a:latin typeface="Calibri" pitchFamily="34" charset="0"/>
                  <a:cs typeface="Courier New" pitchFamily="49" charset="0"/>
                </a:rPr>
                <a:t>() to write any persistent data (such as user edits) to storage.</a:t>
              </a: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grpSp>
        <p:nvGrpSpPr>
          <p:cNvPr id="2" name="Group 19"/>
          <p:cNvGrpSpPr/>
          <p:nvPr/>
        </p:nvGrpSpPr>
        <p:grpSpPr>
          <a:xfrm>
            <a:off x="338328" y="2196022"/>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Activities on killable states can be terminated by the system at any time after the method returns, without executing another line of the activity's code.</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3508456"/>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Three methods (</a:t>
              </a:r>
              <a:r>
                <a:rPr lang="en-US" sz="2000" b="0" dirty="0" err="1" smtClean="0"/>
                <a:t>onPause</a:t>
              </a:r>
              <a:r>
                <a:rPr lang="en-US" sz="2000" b="0" dirty="0" smtClean="0"/>
                <a:t>(), </a:t>
              </a:r>
              <a:r>
                <a:rPr lang="en-US" sz="2000" b="0" dirty="0" err="1" smtClean="0"/>
                <a:t>onStop</a:t>
              </a:r>
              <a:r>
                <a:rPr lang="en-US" sz="2000" b="0" dirty="0" smtClean="0"/>
                <a:t>(), and </a:t>
              </a:r>
              <a:r>
                <a:rPr lang="en-US" sz="2000" b="0" dirty="0" err="1" smtClean="0"/>
                <a:t>onDestroy</a:t>
              </a:r>
              <a:r>
                <a:rPr lang="en-US" sz="2000" b="0" dirty="0" smtClean="0"/>
                <a:t>()) are killable.</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21"/>
          <p:cNvGrpSpPr/>
          <p:nvPr/>
        </p:nvGrpSpPr>
        <p:grpSpPr>
          <a:xfrm>
            <a:off x="338328" y="4455129"/>
            <a:ext cx="8412480" cy="1901709"/>
            <a:chOff x="338328" y="4024825"/>
            <a:chExt cx="8412480" cy="1901709"/>
          </a:xfrm>
        </p:grpSpPr>
        <p:grpSp>
          <p:nvGrpSpPr>
            <p:cNvPr id="5" name="Group 19"/>
            <p:cNvGrpSpPr/>
            <p:nvPr/>
          </p:nvGrpSpPr>
          <p:grpSpPr>
            <a:xfrm>
              <a:off x="338328" y="4024825"/>
              <a:ext cx="8412480" cy="1188720"/>
              <a:chOff x="1066803" y="1711184"/>
              <a:chExt cx="7038111" cy="914921"/>
            </a:xfrm>
          </p:grpSpPr>
          <p:sp>
            <p:nvSpPr>
              <p:cNvPr id="16" name="Rectangle 15"/>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err="1" smtClean="0"/>
                  <a:t>onPause</a:t>
                </a:r>
                <a:r>
                  <a:rPr lang="en-US" sz="2000" b="0" dirty="0" smtClean="0"/>
                  <a:t>() is the only one that is guaranteed to be called before the process is killed —</a:t>
                </a:r>
                <a:r>
                  <a:rPr lang="en-US" sz="2000" b="0" dirty="0" err="1" smtClean="0"/>
                  <a:t>onStop</a:t>
                </a:r>
                <a:r>
                  <a:rPr lang="en-US" sz="2000" b="0" dirty="0" smtClean="0"/>
                  <a:t>() and </a:t>
                </a:r>
                <a:r>
                  <a:rPr lang="en-US" sz="2000" b="0" dirty="0" err="1" smtClean="0"/>
                  <a:t>onDestroy</a:t>
                </a:r>
                <a:r>
                  <a:rPr lang="en-US" sz="2000" b="0" dirty="0" smtClean="0"/>
                  <a:t>() may not be.</a:t>
                </a:r>
                <a:endParaRPr lang="en-US" sz="2000" dirty="0" smtClean="0"/>
              </a:p>
            </p:txBody>
          </p:sp>
          <p:sp>
            <p:nvSpPr>
              <p:cNvPr id="20" name="Isosceles Triangle 19"/>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1" name="TextBox 20"/>
            <p:cNvSpPr txBox="1"/>
            <p:nvPr/>
          </p:nvSpPr>
          <p:spPr>
            <a:xfrm>
              <a:off x="338328" y="5218648"/>
              <a:ext cx="8412480" cy="707886"/>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2000" b="0" dirty="0" smtClean="0">
                  <a:solidFill>
                    <a:prstClr val="black"/>
                  </a:solidFill>
                  <a:latin typeface="Calibri" pitchFamily="34" charset="0"/>
                  <a:cs typeface="Courier New" pitchFamily="49" charset="0"/>
                </a:rPr>
                <a:t>Therefore, you should use </a:t>
              </a:r>
              <a:r>
                <a:rPr lang="en-US" sz="2000" b="0" dirty="0" err="1" smtClean="0">
                  <a:solidFill>
                    <a:prstClr val="black"/>
                  </a:solidFill>
                  <a:latin typeface="Calibri" pitchFamily="34" charset="0"/>
                  <a:cs typeface="Courier New" pitchFamily="49" charset="0"/>
                </a:rPr>
                <a:t>onPause</a:t>
              </a:r>
              <a:r>
                <a:rPr lang="en-US" sz="2000" b="0" dirty="0" smtClean="0">
                  <a:solidFill>
                    <a:prstClr val="black"/>
                  </a:solidFill>
                  <a:latin typeface="Calibri" pitchFamily="34" charset="0"/>
                  <a:cs typeface="Courier New" pitchFamily="49" charset="0"/>
                </a:rPr>
                <a:t>() to write any persistent data (such as user edits) to storage.</a:t>
              </a:r>
            </a:p>
          </p:txBody>
        </p:sp>
      </p:grpSp>
      <p:sp>
        <p:nvSpPr>
          <p:cNvPr id="17" name="Rectangle 3"/>
          <p:cNvSpPr>
            <a:spLocks noChangeArrowheads="1"/>
          </p:cNvSpPr>
          <p:nvPr/>
        </p:nvSpPr>
        <p:spPr bwMode="gray">
          <a:xfrm>
            <a:off x="3474720" y="1482492"/>
            <a:ext cx="21945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Killable States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grpSp>
        <p:nvGrpSpPr>
          <p:cNvPr id="2" name="Group 19"/>
          <p:cNvGrpSpPr/>
          <p:nvPr/>
        </p:nvGrpSpPr>
        <p:grpSpPr>
          <a:xfrm>
            <a:off x="338328" y="2854925"/>
            <a:ext cx="8412480" cy="118872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Preferences is a lightweight mechanism to store and retrieve key-value pairs of primitive data types.</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4638004"/>
            <a:ext cx="8412480"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 is typically used to store application preferences, such as a default greeting or a text font to be loaded whenever the application is started.</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3"/>
          <p:cNvSpPr>
            <a:spLocks noChangeArrowheads="1"/>
          </p:cNvSpPr>
          <p:nvPr/>
        </p:nvSpPr>
        <p:spPr bwMode="gray">
          <a:xfrm>
            <a:off x="3108960" y="1482492"/>
            <a:ext cx="2926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Android Preferences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grpSp>
        <p:nvGrpSpPr>
          <p:cNvPr id="2" name="Group 19"/>
          <p:cNvGrpSpPr/>
          <p:nvPr/>
        </p:nvGrpSpPr>
        <p:grpSpPr>
          <a:xfrm>
            <a:off x="338328" y="3567616"/>
            <a:ext cx="8412480" cy="155448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Assign a name to your set of preferences if you want to share them with other components in the same application, or use </a:t>
              </a:r>
              <a:r>
                <a:rPr lang="en-US" sz="2000" b="0" dirty="0" err="1" smtClean="0"/>
                <a:t>Activity.getPreferences</a:t>
              </a:r>
              <a:r>
                <a:rPr lang="en-US" sz="2000" b="0" dirty="0" smtClean="0"/>
                <a:t>() with no name to keep them private to the calling activity.</a:t>
              </a:r>
            </a:p>
          </p:txBody>
        </p:sp>
        <p:sp>
          <p:nvSpPr>
            <p:cNvPr id="15" name="Isosceles Triangle 14"/>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3" name="Group 19"/>
          <p:cNvGrpSpPr/>
          <p:nvPr/>
        </p:nvGrpSpPr>
        <p:grpSpPr>
          <a:xfrm>
            <a:off x="338328" y="5350695"/>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You cannot share preferences across applications (except by using a content provider).</a:t>
              </a:r>
              <a:endParaRPr lang="en-US" sz="2000" dirty="0" smtClean="0"/>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3"/>
          <p:cNvSpPr>
            <a:spLocks noChangeArrowheads="1"/>
          </p:cNvSpPr>
          <p:nvPr/>
        </p:nvSpPr>
        <p:spPr bwMode="gray">
          <a:xfrm>
            <a:off x="3108960" y="1482492"/>
            <a:ext cx="29260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Android Preferences</a:t>
            </a:r>
          </a:p>
        </p:txBody>
      </p:sp>
      <p:sp>
        <p:nvSpPr>
          <p:cNvPr id="11" name="Rectangle 3"/>
          <p:cNvSpPr>
            <a:spLocks noChangeArrowheads="1"/>
          </p:cNvSpPr>
          <p:nvPr/>
        </p:nvSpPr>
        <p:spPr bwMode="gray">
          <a:xfrm>
            <a:off x="457200" y="2504467"/>
            <a:ext cx="822960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Call </a:t>
            </a:r>
            <a:r>
              <a:rPr lang="en-US" sz="2000" b="0" dirty="0" err="1" smtClean="0"/>
              <a:t>Context.getSharedPreferences</a:t>
            </a:r>
            <a:r>
              <a:rPr lang="en-US" sz="2000" b="0" dirty="0" smtClean="0"/>
              <a:t>() to read and write values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An Activity</a:t>
            </a:r>
            <a:endParaRPr lang="en-US" sz="2000" b="0" dirty="0">
              <a:solidFill>
                <a:schemeClr val="bg1"/>
              </a:solidFill>
            </a:endParaRPr>
          </a:p>
        </p:txBody>
      </p:sp>
      <p:grpSp>
        <p:nvGrpSpPr>
          <p:cNvPr id="10" name="Group 19"/>
          <p:cNvGrpSpPr/>
          <p:nvPr/>
        </p:nvGrpSpPr>
        <p:grpSpPr>
          <a:xfrm>
            <a:off x="334555" y="2772296"/>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An activity usually presents a single visual user interface from which a number of actions could be performed.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7" name="Group 19"/>
          <p:cNvGrpSpPr/>
          <p:nvPr/>
        </p:nvGrpSpPr>
        <p:grpSpPr>
          <a:xfrm>
            <a:off x="334555" y="4630134"/>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Although activities work together to form a cohesive user interface, each activity is independent of the others.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20" name="Rectangle 19"/>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17" name="Rectangle 3"/>
          <p:cNvSpPr>
            <a:spLocks noChangeArrowheads="1"/>
          </p:cNvSpPr>
          <p:nvPr/>
        </p:nvSpPr>
        <p:spPr bwMode="gray">
          <a:xfrm>
            <a:off x="3017520" y="1482492"/>
            <a:ext cx="310896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Application</a:t>
            </a:r>
          </a:p>
        </p:txBody>
      </p:sp>
      <p:sp>
        <p:nvSpPr>
          <p:cNvPr id="16" name="Rectangle 3"/>
          <p:cNvSpPr>
            <a:spLocks noChangeArrowheads="1"/>
          </p:cNvSpPr>
          <p:nvPr/>
        </p:nvSpPr>
        <p:spPr bwMode="gray">
          <a:xfrm>
            <a:off x="365760" y="3495562"/>
            <a:ext cx="5394960" cy="15544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The following application demonstrates some of the state transitioning situations experienced in the life-cycle of a typical Android activity.</a:t>
            </a:r>
          </a:p>
        </p:txBody>
      </p:sp>
      <p:pic>
        <p:nvPicPr>
          <p:cNvPr id="50178" name="Picture 2"/>
          <p:cNvPicPr>
            <a:picLocks noChangeAspect="1" noChangeArrowheads="1"/>
          </p:cNvPicPr>
          <p:nvPr/>
        </p:nvPicPr>
        <p:blipFill>
          <a:blip r:embed="rId2"/>
          <a:srcRect/>
          <a:stretch>
            <a:fillRect/>
          </a:stretch>
        </p:blipFill>
        <p:spPr bwMode="auto">
          <a:xfrm>
            <a:off x="5979459" y="2191870"/>
            <a:ext cx="2774576" cy="4161864"/>
          </a:xfrm>
          <a:prstGeom prst="rect">
            <a:avLst/>
          </a:prstGeom>
          <a:noFill/>
          <a:ln w="9525">
            <a:solidFill>
              <a:schemeClr val="bg1">
                <a:lumMod val="85000"/>
              </a:schemeClr>
            </a:solid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6" name="TextBox 5"/>
          <p:cNvSpPr txBox="1"/>
          <p:nvPr/>
        </p:nvSpPr>
        <p:spPr>
          <a:xfrm>
            <a:off x="365760" y="2381323"/>
            <a:ext cx="8412480" cy="3970318"/>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&lt;?xml version="1.0" encoding="</a:t>
            </a:r>
            <a:r>
              <a:rPr lang="en-US" sz="1800" b="0" dirty="0" err="1" smtClean="0">
                <a:solidFill>
                  <a:prstClr val="black"/>
                </a:solidFill>
                <a:latin typeface="Courier New" pitchFamily="49" charset="0"/>
                <a:cs typeface="Courier New" pitchFamily="49" charset="0"/>
              </a:rPr>
              <a:t>utf</a:t>
            </a:r>
            <a:r>
              <a:rPr lang="en-US" sz="1800" b="0" dirty="0" smtClean="0">
                <a:solidFill>
                  <a:prstClr val="black"/>
                </a:solidFill>
                <a:latin typeface="Courier New" pitchFamily="49" charset="0"/>
                <a:cs typeface="Courier New" pitchFamily="49" charset="0"/>
              </a:rPr>
              <a:t>-8"?&gt;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LinearLayoutxmlns:android</a:t>
            </a:r>
            <a:r>
              <a:rPr lang="en-US" sz="1800" b="0" dirty="0" smtClean="0">
                <a:solidFill>
                  <a:prstClr val="black"/>
                </a:solidFill>
                <a:latin typeface="Courier New" pitchFamily="49" charset="0"/>
                <a:cs typeface="Courier New" pitchFamily="49" charset="0"/>
              </a:rPr>
              <a:t>="http://schemas.android.com/apk/res/android"</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myScreen</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android:orientation</a:t>
            </a:r>
            <a:r>
              <a:rPr lang="en-US" sz="1800" b="0" dirty="0" smtClean="0">
                <a:solidFill>
                  <a:prstClr val="black"/>
                </a:solidFill>
                <a:latin typeface="Courier New" pitchFamily="49" charset="0"/>
                <a:cs typeface="Courier New" pitchFamily="49" charset="0"/>
              </a:rPr>
              <a:t>="vertical"</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ff000000</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p:txBody>
      </p:sp>
      <p:sp>
        <p:nvSpPr>
          <p:cNvPr id="8" name="Rectangle 3"/>
          <p:cNvSpPr>
            <a:spLocks noChangeArrowheads="1"/>
          </p:cNvSpPr>
          <p:nvPr/>
        </p:nvSpPr>
        <p:spPr bwMode="gray">
          <a:xfrm>
            <a:off x="2651760" y="1482492"/>
            <a:ext cx="3840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Application Code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6" name="TextBox 5"/>
          <p:cNvSpPr txBox="1"/>
          <p:nvPr/>
        </p:nvSpPr>
        <p:spPr>
          <a:xfrm>
            <a:off x="365760" y="2381323"/>
            <a:ext cx="8412480" cy="4025717"/>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="@string/hello"</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txtColorSelect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android:hint</a:t>
            </a:r>
            <a:r>
              <a:rPr lang="en-US" sz="1800" b="0" dirty="0" smtClean="0">
                <a:solidFill>
                  <a:prstClr val="black"/>
                </a:solidFill>
                <a:latin typeface="Courier New" pitchFamily="49" charset="0"/>
                <a:cs typeface="Courier New" pitchFamily="49" charset="0"/>
              </a:rPr>
              <a:t>="Background color (red, green, blue)"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txtToDo</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fill_parent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p:txBody>
      </p:sp>
      <p:sp>
        <p:nvSpPr>
          <p:cNvPr id="7" name="Rectangle 3"/>
          <p:cNvSpPr>
            <a:spLocks noChangeArrowheads="1"/>
          </p:cNvSpPr>
          <p:nvPr/>
        </p:nvSpPr>
        <p:spPr bwMode="gray">
          <a:xfrm>
            <a:off x="2651760" y="1482492"/>
            <a:ext cx="3840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Application Code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Methods</a:t>
            </a:r>
            <a:endParaRPr lang="en-US" sz="2000" b="0" dirty="0"/>
          </a:p>
        </p:txBody>
      </p:sp>
      <p:sp>
        <p:nvSpPr>
          <p:cNvPr id="6" name="TextBox 5"/>
          <p:cNvSpPr txBox="1"/>
          <p:nvPr/>
        </p:nvSpPr>
        <p:spPr>
          <a:xfrm>
            <a:off x="365760" y="2381323"/>
            <a:ext cx="8412480" cy="33609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android:background</a:t>
            </a:r>
            <a:r>
              <a:rPr lang="en-US" sz="1800" b="0" dirty="0" smtClean="0">
                <a:solidFill>
                  <a:prstClr val="black"/>
                </a:solidFill>
                <a:latin typeface="Courier New" pitchFamily="49" charset="0"/>
                <a:cs typeface="Courier New" pitchFamily="49" charset="0"/>
              </a:rPr>
              <a:t>="#00000000"&gt;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&lt;!--transparent --&gt;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android:text</a:t>
            </a:r>
            <a:r>
              <a:rPr lang="en-US" sz="1800" b="0" dirty="0" smtClean="0">
                <a:solidFill>
                  <a:prstClr val="black"/>
                </a:solidFill>
                <a:latin typeface="Courier New" pitchFamily="49" charset="0"/>
                <a:cs typeface="Courier New" pitchFamily="49" charset="0"/>
              </a:rPr>
              <a:t>=" Finish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android:id</a:t>
            </a:r>
            <a:r>
              <a:rPr lang="en-US" sz="1800" b="0" dirty="0" smtClean="0">
                <a:solidFill>
                  <a:prstClr val="black"/>
                </a:solidFill>
                <a:latin typeface="Courier New" pitchFamily="49" charset="0"/>
                <a:cs typeface="Courier New" pitchFamily="49" charset="0"/>
              </a:rPr>
              <a:t>="@+id/</a:t>
            </a:r>
            <a:r>
              <a:rPr lang="en-US" sz="1800" b="0" dirty="0" err="1" smtClean="0">
                <a:solidFill>
                  <a:prstClr val="black"/>
                </a:solidFill>
                <a:latin typeface="Courier New" pitchFamily="49" charset="0"/>
                <a:cs typeface="Courier New" pitchFamily="49" charset="0"/>
              </a:rPr>
              <a:t>btnFinish</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android:layout_width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android:layout_height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wrap_content</a:t>
            </a:r>
            <a:r>
              <a:rPr lang="en-US" sz="1800" b="0" dirty="0" smtClean="0">
                <a:solidFill>
                  <a:prstClr val="black"/>
                </a:solidFill>
                <a:latin typeface="Courier New" pitchFamily="49" charset="0"/>
                <a:cs typeface="Courier New" pitchFamily="49" charset="0"/>
              </a:rPr>
              <a:t>"&gt;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&lt;/Button&gt;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&lt;/</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&gt;</a:t>
            </a:r>
          </a:p>
        </p:txBody>
      </p:sp>
      <p:sp>
        <p:nvSpPr>
          <p:cNvPr id="7" name="Rectangle 3"/>
          <p:cNvSpPr>
            <a:spLocks noChangeArrowheads="1"/>
          </p:cNvSpPr>
          <p:nvPr/>
        </p:nvSpPr>
        <p:spPr bwMode="gray">
          <a:xfrm>
            <a:off x="2651760" y="1482492"/>
            <a:ext cx="3840480" cy="64008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91440" anchor="ctr"/>
          <a:lstStyle/>
          <a:p>
            <a:pPr>
              <a:lnSpc>
                <a:spcPts val="3000"/>
              </a:lnSpc>
            </a:pPr>
            <a:r>
              <a:rPr lang="en-US" sz="2000" b="0" dirty="0" smtClean="0"/>
              <a:t>Example: Application Code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01</a:t>
            </a:r>
            <a:endParaRPr lang="en-US" sz="2000" b="0" dirty="0"/>
          </a:p>
        </p:txBody>
      </p:sp>
      <p:sp>
        <p:nvSpPr>
          <p:cNvPr id="6" name="TextBox 5"/>
          <p:cNvSpPr txBox="1"/>
          <p:nvPr/>
        </p:nvSpPr>
        <p:spPr>
          <a:xfrm>
            <a:off x="365760" y="1574503"/>
            <a:ext cx="8412480" cy="4690515"/>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Package cis493.lifecycle</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android.app.Activity</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android.content.SharedPreferences</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android.os.Bundle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android.view.View</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Import </a:t>
            </a:r>
            <a:r>
              <a:rPr lang="en-US" sz="1800" b="0" dirty="0" err="1" smtClean="0">
                <a:solidFill>
                  <a:prstClr val="black"/>
                </a:solidFill>
                <a:latin typeface="Courier New" pitchFamily="49" charset="0"/>
                <a:cs typeface="Courier New" pitchFamily="49" charset="0"/>
              </a:rPr>
              <a:t>android.widget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//GOAL: show the following life-cycle events in action</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onRestart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onResume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onPause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onStop</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02</a:t>
            </a:r>
            <a:endParaRPr lang="en-US" sz="2000" b="0" dirty="0"/>
          </a:p>
        </p:txBody>
      </p:sp>
      <p:sp>
        <p:nvSpPr>
          <p:cNvPr id="5" name="TextBox 4"/>
          <p:cNvSpPr txBox="1"/>
          <p:nvPr/>
        </p:nvSpPr>
        <p:spPr>
          <a:xfrm>
            <a:off x="365760" y="1574503"/>
            <a:ext cx="8412480" cy="4690515"/>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Public void on Create(Bundle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a:t>
            </a:r>
          </a:p>
          <a:p>
            <a:pPr marL="800100" lvl="1"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super.onCreate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p>
          <a:p>
            <a:pPr marL="800100" lvl="1"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setContentView</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R.layout.main</a:t>
            </a:r>
            <a:r>
              <a:rPr lang="en-US" sz="1800" b="0" dirty="0" smtClean="0">
                <a:solidFill>
                  <a:prstClr val="black"/>
                </a:solidFill>
                <a:latin typeface="Courier New" pitchFamily="49" charset="0"/>
                <a:cs typeface="Courier New" pitchFamily="49" charset="0"/>
              </a:rPr>
              <a:t>);</a:t>
            </a:r>
          </a:p>
          <a:p>
            <a:pPr marL="800100" lvl="1"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myScreen</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LinearLayout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R.id.myScreen</a:t>
            </a:r>
            <a:r>
              <a:rPr lang="en-US" sz="1800" b="0" dirty="0" smtClean="0">
                <a:solidFill>
                  <a:prstClr val="black"/>
                </a:solidFill>
                <a:latin typeface="Courier New" pitchFamily="49" charset="0"/>
                <a:cs typeface="Courier New" pitchFamily="49" charset="0"/>
              </a:rPr>
              <a:t>);</a:t>
            </a:r>
          </a:p>
          <a:p>
            <a:pPr marL="800100" lvl="1"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txtToDo</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TextView</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R.id.txtToDo</a:t>
            </a:r>
            <a:r>
              <a:rPr lang="en-US" sz="1800" b="0" dirty="0" smtClean="0">
                <a:solidFill>
                  <a:prstClr val="black"/>
                </a:solidFill>
                <a:latin typeface="Courier New" pitchFamily="49" charset="0"/>
                <a:cs typeface="Courier New" pitchFamily="49" charset="0"/>
              </a:rPr>
              <a:t>);</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 "Instructions: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"0. New instance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onResume</a:t>
            </a:r>
            <a:r>
              <a:rPr lang="en-US" sz="1800" b="0" dirty="0" smtClean="0">
                <a:solidFill>
                  <a:prstClr val="black"/>
                </a:solidFill>
                <a:latin typeface="Courier New" pitchFamily="49" charset="0"/>
                <a:cs typeface="Courier New" pitchFamily="49" charset="0"/>
              </a:rPr>
              <a:t>)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"1. Back Arrow (</a:t>
            </a:r>
            <a:r>
              <a:rPr lang="en-US" sz="1800" b="0" dirty="0" err="1" smtClean="0">
                <a:solidFill>
                  <a:prstClr val="black"/>
                </a:solidFill>
                <a:latin typeface="Courier New" pitchFamily="49" charset="0"/>
                <a:cs typeface="Courier New" pitchFamily="49" charset="0"/>
              </a:rPr>
              <a:t>onPause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onStop</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"2. Finish (</a:t>
            </a:r>
            <a:r>
              <a:rPr lang="en-US" sz="1800" b="0" dirty="0" err="1" smtClean="0">
                <a:solidFill>
                  <a:prstClr val="black"/>
                </a:solidFill>
                <a:latin typeface="Courier New" pitchFamily="49" charset="0"/>
                <a:cs typeface="Courier New" pitchFamily="49" charset="0"/>
              </a:rPr>
              <a:t>onPause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onStop</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"3. Home (</a:t>
            </a:r>
            <a:r>
              <a:rPr lang="en-US" sz="1800" b="0" dirty="0" err="1" smtClean="0">
                <a:solidFill>
                  <a:prstClr val="black"/>
                </a:solidFill>
                <a:latin typeface="Courier New" pitchFamily="49" charset="0"/>
                <a:cs typeface="Courier New" pitchFamily="49" charset="0"/>
              </a:rPr>
              <a:t>onPause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onStop</a:t>
            </a:r>
            <a:r>
              <a:rPr lang="en-US" sz="1800" b="0" dirty="0" smtClean="0">
                <a:solidFill>
                  <a:prstClr val="black"/>
                </a:solidFill>
                <a:latin typeface="Courier New" pitchFamily="49" charset="0"/>
                <a:cs typeface="Courier New" pitchFamily="49" charset="0"/>
              </a:rPr>
              <a:t>)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"4. After 3 &gt; App Tab &gt; re-execute current app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onRestart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onResume</a:t>
            </a:r>
            <a:r>
              <a:rPr lang="en-US" sz="1800" b="0" dirty="0" smtClean="0">
                <a:solidFill>
                  <a:prstClr val="black"/>
                </a:solidFill>
                <a:latin typeface="Courier New" pitchFamily="49" charset="0"/>
                <a:cs typeface="Courier New" pitchFamily="49" charset="0"/>
              </a:rPr>
              <a:t>) \n "</a:t>
            </a:r>
          </a:p>
          <a:p>
            <a:pPr marL="800100" lvl="1"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"5. Run </a:t>
            </a:r>
            <a:r>
              <a:rPr lang="en-US" sz="1800" b="0" dirty="0" err="1" smtClean="0">
                <a:solidFill>
                  <a:prstClr val="black"/>
                </a:solidFill>
                <a:latin typeface="Courier New" pitchFamily="49" charset="0"/>
                <a:cs typeface="Courier New" pitchFamily="49" charset="0"/>
              </a:rPr>
              <a:t>DDMS</a:t>
            </a:r>
            <a:r>
              <a:rPr lang="en-US" sz="1800" b="0" dirty="0" smtClean="0">
                <a:solidFill>
                  <a:prstClr val="black"/>
                </a:solidFill>
                <a:latin typeface="Courier New" pitchFamily="49" charset="0"/>
                <a:cs typeface="Courier New" pitchFamily="49" charset="0"/>
              </a:rPr>
              <a:t> &gt; Receive a phone call or </a:t>
            </a:r>
            <a:r>
              <a:rPr lang="en-US" sz="1800" b="0" dirty="0" err="1" smtClean="0">
                <a:solidFill>
                  <a:prstClr val="black"/>
                </a:solidFill>
                <a:latin typeface="Courier New" pitchFamily="49" charset="0"/>
                <a:cs typeface="Courier New" pitchFamily="49" charset="0"/>
              </a:rPr>
              <a:t>SMS</a:t>
            </a:r>
            <a:r>
              <a:rPr lang="en-US" sz="1800" b="0" dirty="0" smtClean="0">
                <a:solidFill>
                  <a:prstClr val="black"/>
                </a:solidFill>
                <a:latin typeface="Courier New" pitchFamily="49" charset="0"/>
                <a:cs typeface="Courier New" pitchFamily="49" charset="0"/>
              </a:rPr>
              <a:t> \n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02</a:t>
            </a:r>
            <a:endParaRPr lang="en-US" sz="2000" b="0" dirty="0"/>
          </a:p>
        </p:txBody>
      </p:sp>
      <p:sp>
        <p:nvSpPr>
          <p:cNvPr id="5" name="TextBox 4"/>
          <p:cNvSpPr txBox="1"/>
          <p:nvPr/>
        </p:nvSpPr>
        <p:spPr>
          <a:xfrm>
            <a:off x="365760" y="1574503"/>
            <a:ext cx="8412480" cy="4468916"/>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onRestart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onResume</a:t>
            </a:r>
            <a:r>
              <a:rPr lang="en-US" sz="1800" b="0" dirty="0" smtClean="0">
                <a:solidFill>
                  <a:prstClr val="black"/>
                </a:solidFill>
                <a:latin typeface="Courier New" pitchFamily="49" charset="0"/>
                <a:cs typeface="Courier New" pitchFamily="49" charset="0"/>
              </a:rPr>
              <a:t>) \n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6.Enter</a:t>
            </a:r>
            <a:r>
              <a:rPr lang="en-US" sz="1800" b="0" dirty="0" smtClean="0">
                <a:solidFill>
                  <a:prstClr val="black"/>
                </a:solidFill>
                <a:latin typeface="Courier New" pitchFamily="49" charset="0"/>
                <a:cs typeface="Courier New" pitchFamily="49" charset="0"/>
              </a:rPr>
              <a:t> data-repeat steps 1-5\n";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txtToDo.setText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msg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txtColorSelect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EditText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R.id.txtColorSelect</a:t>
            </a:r>
            <a:r>
              <a:rPr lang="en-US" sz="1800" b="0" dirty="0" smtClean="0">
                <a:solidFill>
                  <a:prstClr val="black"/>
                </a:solidFill>
                <a:latin typeface="Courier New" pitchFamily="49" charset="0"/>
                <a:cs typeface="Courier New" pitchFamily="49" charset="0"/>
              </a:rPr>
              <a:t>);// you may want to skip discussing the listener until </a:t>
            </a:r>
            <a:r>
              <a:rPr lang="en-US" sz="1800" b="0" dirty="0" err="1" smtClean="0">
                <a:solidFill>
                  <a:prstClr val="black"/>
                </a:solidFill>
                <a:latin typeface="Courier New" pitchFamily="49" charset="0"/>
                <a:cs typeface="Courier New" pitchFamily="49" charset="0"/>
              </a:rPr>
              <a:t>latertxtColorSelect.addTextChangedListener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newTextWatcher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publicvoidonTextChanged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CharSequences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intbefore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intcount</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TODOAuto</a:t>
            </a:r>
            <a:r>
              <a:rPr lang="en-US" sz="1800" b="0" dirty="0" smtClean="0">
                <a:solidFill>
                  <a:prstClr val="black"/>
                </a:solidFill>
                <a:latin typeface="Courier New" pitchFamily="49" charset="0"/>
                <a:cs typeface="Courier New" pitchFamily="49" charset="0"/>
              </a:rPr>
              <a:t>-generated method stub}</a:t>
            </a:r>
            <a:r>
              <a:rPr lang="en-US" sz="1800" b="0" dirty="0" err="1" smtClean="0">
                <a:solidFill>
                  <a:prstClr val="black"/>
                </a:solidFill>
                <a:latin typeface="Courier New" pitchFamily="49" charset="0"/>
                <a:cs typeface="Courier New" pitchFamily="49" charset="0"/>
              </a:rPr>
              <a:t>publicvoidbeforeTextChanged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CharSequences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intstart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intcount,intafter</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TODOAuto</a:t>
            </a:r>
            <a:r>
              <a:rPr lang="en-US" sz="1800" b="0" dirty="0" smtClean="0">
                <a:solidFill>
                  <a:prstClr val="black"/>
                </a:solidFill>
                <a:latin typeface="Courier New" pitchFamily="49" charset="0"/>
                <a:cs typeface="Courier New" pitchFamily="49" charset="0"/>
              </a:rPr>
              <a:t>-generated method stub}</a:t>
            </a:r>
            <a:r>
              <a:rPr lang="en-US" sz="1800" b="0" dirty="0" err="1" smtClean="0">
                <a:solidFill>
                  <a:prstClr val="black"/>
                </a:solidFill>
                <a:latin typeface="Courier New" pitchFamily="49" charset="0"/>
                <a:cs typeface="Courier New" pitchFamily="49" charset="0"/>
              </a:rPr>
              <a:t>publicvoidafterTextChanged</a:t>
            </a:r>
            <a:r>
              <a:rPr lang="en-US" sz="1800" b="0" dirty="0" smtClean="0">
                <a:solidFill>
                  <a:prstClr val="black"/>
                </a:solidFill>
                <a:latin typeface="Courier New" pitchFamily="49" charset="0"/>
                <a:cs typeface="Courier New" pitchFamily="49" charset="0"/>
              </a:rPr>
              <a:t>(Editable s) {</a:t>
            </a:r>
            <a:r>
              <a:rPr lang="en-US" sz="1800" b="0" dirty="0" err="1" smtClean="0">
                <a:solidFill>
                  <a:prstClr val="black"/>
                </a:solidFill>
                <a:latin typeface="Courier New" pitchFamily="49" charset="0"/>
                <a:cs typeface="Courier New" pitchFamily="49" charset="0"/>
              </a:rPr>
              <a:t>changeBackgroundColor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s.toString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btnFinish</a:t>
            </a:r>
            <a:r>
              <a:rPr lang="en-US" sz="1800" b="0" dirty="0" smtClean="0">
                <a:solidFill>
                  <a:prstClr val="black"/>
                </a:solidFill>
                <a:latin typeface="Courier New" pitchFamily="49" charset="0"/>
                <a:cs typeface="Courier New" pitchFamily="49" charset="0"/>
              </a:rPr>
              <a:t>= (Button) </a:t>
            </a: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R.id.btnFinish</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02</a:t>
            </a:r>
            <a:endParaRPr lang="en-US" sz="2000" b="0" dirty="0"/>
          </a:p>
        </p:txBody>
      </p:sp>
      <p:sp>
        <p:nvSpPr>
          <p:cNvPr id="5" name="TextBox 4"/>
          <p:cNvSpPr txBox="1"/>
          <p:nvPr/>
        </p:nvSpPr>
        <p:spPr>
          <a:xfrm>
            <a:off x="365760" y="3080567"/>
            <a:ext cx="8412480" cy="1200329"/>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findViewById</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R.id.btnFinish</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btnFinish.setOnClickListener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newOnClickListener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publicvoidonClick</a:t>
            </a:r>
            <a:r>
              <a:rPr lang="en-US" sz="1800" b="0" dirty="0" smtClean="0">
                <a:solidFill>
                  <a:prstClr val="black"/>
                </a:solidFill>
                <a:latin typeface="Courier New" pitchFamily="49" charset="0"/>
                <a:cs typeface="Courier New" pitchFamily="49" charset="0"/>
              </a:rPr>
              <a:t>(View </a:t>
            </a:r>
            <a:r>
              <a:rPr lang="en-US" sz="1800" b="0" dirty="0" err="1" smtClean="0">
                <a:solidFill>
                  <a:prstClr val="black"/>
                </a:solidFill>
                <a:latin typeface="Courier New" pitchFamily="49" charset="0"/>
                <a:cs typeface="Courier New" pitchFamily="49" charset="0"/>
              </a:rPr>
              <a:t>arg0</a:t>
            </a:r>
            <a:r>
              <a:rPr lang="en-US" sz="1800" b="0" dirty="0" smtClean="0">
                <a:solidFill>
                  <a:prstClr val="black"/>
                </a:solidFill>
                <a:latin typeface="Courier New" pitchFamily="49" charset="0"/>
                <a:cs typeface="Courier New" pitchFamily="49" charset="0"/>
              </a:rPr>
              <a:t>) {finish();} }); </a:t>
            </a: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getApplicationContext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 1).show();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03</a:t>
            </a:r>
            <a:endParaRPr lang="en-US" sz="2000" b="0" dirty="0"/>
          </a:p>
        </p:txBody>
      </p:sp>
      <p:sp>
        <p:nvSpPr>
          <p:cNvPr id="5" name="TextBox 4"/>
          <p:cNvSpPr txBox="1"/>
          <p:nvPr/>
        </p:nvSpPr>
        <p:spPr>
          <a:xfrm>
            <a:off x="365760" y="1572768"/>
            <a:ext cx="8412480" cy="4690515"/>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protectedvoidonPause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super.onPause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saveDataFromCurrentState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onPause</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protectedvoidonRestart</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super.onRestart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onRestart</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protectedvoidonResume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super.onResume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onResume</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04</a:t>
            </a:r>
            <a:endParaRPr lang="en-US" sz="2000" b="0" dirty="0"/>
          </a:p>
        </p:txBody>
      </p:sp>
      <p:sp>
        <p:nvSpPr>
          <p:cNvPr id="5" name="TextBox 4"/>
          <p:cNvSpPr txBox="1"/>
          <p:nvPr/>
        </p:nvSpPr>
        <p:spPr>
          <a:xfrm>
            <a:off x="365760" y="1572768"/>
            <a:ext cx="8412480" cy="4690515"/>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protectedvoidonStart</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TODOAuto</a:t>
            </a:r>
            <a:r>
              <a:rPr lang="en-US" sz="1800" b="0" dirty="0" smtClean="0">
                <a:solidFill>
                  <a:prstClr val="black"/>
                </a:solidFill>
                <a:latin typeface="Courier New" pitchFamily="49" charset="0"/>
                <a:cs typeface="Courier New" pitchFamily="49" charset="0"/>
              </a:rPr>
              <a:t>-generated method stub</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super.onStart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updateFromSavedState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protectedvoidonDestroy</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TODOAuto</a:t>
            </a:r>
            <a:r>
              <a:rPr lang="en-US" sz="1800" b="0" dirty="0" smtClean="0">
                <a:solidFill>
                  <a:prstClr val="black"/>
                </a:solidFill>
                <a:latin typeface="Courier New" pitchFamily="49" charset="0"/>
                <a:cs typeface="Courier New" pitchFamily="49" charset="0"/>
              </a:rPr>
              <a:t>-generated method stub</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super.onDestroy</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onDestroy</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protectedvoidonStop</a:t>
            </a: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TODOAuto</a:t>
            </a:r>
            <a:r>
              <a:rPr lang="en-US" sz="1800" b="0" dirty="0" smtClean="0">
                <a:solidFill>
                  <a:prstClr val="black"/>
                </a:solidFill>
                <a:latin typeface="Courier New" pitchFamily="49" charset="0"/>
                <a:cs typeface="Courier New" pitchFamily="49" charset="0"/>
              </a:rPr>
              <a:t>-generated method stub</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super.onStop</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(this, "</a:t>
            </a:r>
            <a:r>
              <a:rPr lang="en-US" sz="1800" b="0" dirty="0" err="1" smtClean="0">
                <a:solidFill>
                  <a:prstClr val="black"/>
                </a:solidFill>
                <a:latin typeface="Courier New" pitchFamily="49" charset="0"/>
                <a:cs typeface="Courier New" pitchFamily="49" charset="0"/>
              </a:rPr>
              <a:t>onStop</a:t>
            </a:r>
            <a:r>
              <a:rPr lang="en-US" sz="1800" b="0" dirty="0" smtClean="0">
                <a:solidFill>
                  <a:prstClr val="black"/>
                </a:solidFill>
                <a:latin typeface="Courier New" pitchFamily="49" charset="0"/>
                <a:cs typeface="Courier New" pitchFamily="49" charset="0"/>
              </a:rPr>
              <a:t>", 1).show();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An Activity</a:t>
            </a:r>
            <a:endParaRPr lang="en-US" sz="2000" b="0" dirty="0">
              <a:solidFill>
                <a:schemeClr val="bg1"/>
              </a:solidFill>
            </a:endParaRPr>
          </a:p>
        </p:txBody>
      </p:sp>
      <p:grpSp>
        <p:nvGrpSpPr>
          <p:cNvPr id="2" name="Group 19"/>
          <p:cNvGrpSpPr/>
          <p:nvPr/>
        </p:nvGrpSpPr>
        <p:grpSpPr>
          <a:xfrm>
            <a:off x="338328" y="2770632"/>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Typically, one of the activities is marked as the first one that should be presented to the user when the application is launched.</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4630134"/>
            <a:ext cx="8412480" cy="118872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Moving from one activity to another is accomplished by having the current activity start the next one through so called intents.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10"/>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05</a:t>
            </a:r>
            <a:endParaRPr lang="en-US" sz="2000" b="0" dirty="0"/>
          </a:p>
        </p:txBody>
      </p:sp>
      <p:sp>
        <p:nvSpPr>
          <p:cNvPr id="5" name="TextBox 4"/>
          <p:cNvSpPr txBox="1"/>
          <p:nvPr/>
        </p:nvSpPr>
        <p:spPr>
          <a:xfrm>
            <a:off x="365760" y="1572768"/>
            <a:ext cx="8412480" cy="4801314"/>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protectedvoidsaveDataFromCurrentState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SharedPreferencesmyPrefs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getSharedPreferences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MYPREFSID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actMode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SharedPreferences.EditormyEditor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myPrefs.edit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myEditor.putString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myBkColor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txtColorSelect.getText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toString</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myEditor.commit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saveDataFromCurrentState</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protectedvoidupdateFromSavedState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SharedPreferencesmyPrefs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getSharedPreferences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MYPREFSID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actMode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if((</a:t>
            </a:r>
            <a:r>
              <a:rPr lang="en-US" sz="1800" b="0" dirty="0" err="1" smtClean="0">
                <a:solidFill>
                  <a:prstClr val="black"/>
                </a:solidFill>
                <a:latin typeface="Courier New" pitchFamily="49" charset="0"/>
                <a:cs typeface="Courier New" pitchFamily="49" charset="0"/>
              </a:rPr>
              <a:t>myPrefs</a:t>
            </a:r>
            <a:r>
              <a:rPr lang="en-US" sz="1800" b="0" dirty="0" smtClean="0">
                <a:solidFill>
                  <a:prstClr val="black"/>
                </a:solidFill>
                <a:latin typeface="Courier New" pitchFamily="49" charset="0"/>
                <a:cs typeface="Courier New" pitchFamily="49" charset="0"/>
              </a:rPr>
              <a:t>!= null) &amp;&amp; (</a:t>
            </a:r>
            <a:r>
              <a:rPr lang="en-US" sz="1800" b="0" dirty="0" err="1" smtClean="0">
                <a:solidFill>
                  <a:prstClr val="black"/>
                </a:solidFill>
                <a:latin typeface="Courier New" pitchFamily="49" charset="0"/>
                <a:cs typeface="Courier New" pitchFamily="49" charset="0"/>
              </a:rPr>
              <a:t>myPrefs.contains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myBkColor</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theChosenColor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myPrefs.getString</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myBkColor</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txtColorSelect.setText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theChosenColor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changeBackgroundColor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theChosenColor</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05</a:t>
            </a:r>
            <a:endParaRPr lang="en-US" sz="2000" b="0" dirty="0"/>
          </a:p>
        </p:txBody>
      </p:sp>
      <p:sp>
        <p:nvSpPr>
          <p:cNvPr id="5" name="TextBox 4"/>
          <p:cNvSpPr txBox="1"/>
          <p:nvPr/>
        </p:nvSpPr>
        <p:spPr>
          <a:xfrm>
            <a:off x="365760" y="1572768"/>
            <a:ext cx="8412480" cy="2973122"/>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UpdateFromSavedState</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protectedvoidclearMyPreferences</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SharedPreferencesmyPrefs</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getSharedPreferences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MYPREFSID</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actMode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SharedPreferences.EditormyEditor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myPrefs.edit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myEditor.clear</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myEditor.commit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06</a:t>
            </a:r>
            <a:endParaRPr lang="en-US" sz="2000" b="0" dirty="0"/>
          </a:p>
        </p:txBody>
      </p:sp>
      <p:sp>
        <p:nvSpPr>
          <p:cNvPr id="5" name="TextBox 4"/>
          <p:cNvSpPr txBox="1"/>
          <p:nvPr/>
        </p:nvSpPr>
        <p:spPr>
          <a:xfrm>
            <a:off x="365760" y="1572768"/>
            <a:ext cx="8412480" cy="258532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privatevoidchangeBackgroundColor</a:t>
            </a:r>
            <a:r>
              <a:rPr lang="en-US" sz="1800" b="0" dirty="0" smtClean="0">
                <a:solidFill>
                  <a:prstClr val="black"/>
                </a:solidFill>
                <a:latin typeface="Courier New" pitchFamily="49" charset="0"/>
                <a:cs typeface="Courier New" pitchFamily="49" charset="0"/>
              </a:rPr>
              <a:t>(String </a:t>
            </a:r>
            <a:r>
              <a:rPr lang="en-US" sz="1800" b="0" dirty="0" err="1" smtClean="0">
                <a:solidFill>
                  <a:prstClr val="black"/>
                </a:solidFill>
                <a:latin typeface="Courier New" pitchFamily="49" charset="0"/>
                <a:cs typeface="Courier New" pitchFamily="49" charset="0"/>
              </a:rPr>
              <a:t>theChosenColor</a:t>
            </a:r>
            <a:r>
              <a:rPr lang="en-US" sz="1800" b="0" dirty="0" smtClean="0">
                <a:solidFill>
                  <a:prstClr val="black"/>
                </a:solidFill>
                <a:latin typeface="Courier New" pitchFamily="49" charset="0"/>
                <a:cs typeface="Courier New" pitchFamily="49" charset="0"/>
              </a:rPr>
              <a:t>){// change background </a:t>
            </a:r>
            <a:r>
              <a:rPr lang="en-US" sz="1800" b="0" dirty="0" err="1" smtClean="0">
                <a:solidFill>
                  <a:prstClr val="black"/>
                </a:solidFill>
                <a:latin typeface="Courier New" pitchFamily="49" charset="0"/>
                <a:cs typeface="Courier New" pitchFamily="49" charset="0"/>
              </a:rPr>
              <a:t>colorif</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theChosenColor.contains</a:t>
            </a:r>
            <a:r>
              <a:rPr lang="en-US" sz="1800" b="0" dirty="0" smtClean="0">
                <a:solidFill>
                  <a:prstClr val="black"/>
                </a:solidFill>
                <a:latin typeface="Courier New" pitchFamily="49" charset="0"/>
                <a:cs typeface="Courier New" pitchFamily="49" charset="0"/>
              </a:rPr>
              <a:t>("red"))</a:t>
            </a:r>
            <a:r>
              <a:rPr lang="en-US" sz="1800" b="0" dirty="0" err="1" smtClean="0">
                <a:solidFill>
                  <a:prstClr val="black"/>
                </a:solidFill>
                <a:latin typeface="Courier New" pitchFamily="49" charset="0"/>
                <a:cs typeface="Courier New" pitchFamily="49" charset="0"/>
              </a:rPr>
              <a:t>myScreen.setBackgroundColor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0xffff0000</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elseif</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theChosenColor.contains</a:t>
            </a:r>
            <a:r>
              <a:rPr lang="en-US" sz="1800" b="0" dirty="0" smtClean="0">
                <a:solidFill>
                  <a:prstClr val="black"/>
                </a:solidFill>
                <a:latin typeface="Courier New" pitchFamily="49" charset="0"/>
                <a:cs typeface="Courier New" pitchFamily="49" charset="0"/>
              </a:rPr>
              <a:t>("green"))</a:t>
            </a:r>
            <a:r>
              <a:rPr lang="en-US" sz="1800" b="0" dirty="0" err="1" smtClean="0">
                <a:solidFill>
                  <a:prstClr val="black"/>
                </a:solidFill>
                <a:latin typeface="Courier New" pitchFamily="49" charset="0"/>
                <a:cs typeface="Courier New" pitchFamily="49" charset="0"/>
              </a:rPr>
              <a:t>myScreen.setBackgroundColor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0xff00ff00</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elseif</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theChosenColor.contains</a:t>
            </a:r>
            <a:r>
              <a:rPr lang="en-US" sz="1800" b="0" dirty="0" smtClean="0">
                <a:solidFill>
                  <a:prstClr val="black"/>
                </a:solidFill>
                <a:latin typeface="Courier New" pitchFamily="49" charset="0"/>
                <a:cs typeface="Courier New" pitchFamily="49" charset="0"/>
              </a:rPr>
              <a:t>("blue"))</a:t>
            </a:r>
            <a:r>
              <a:rPr lang="en-US" sz="1800" b="0" dirty="0" err="1" smtClean="0">
                <a:solidFill>
                  <a:prstClr val="black"/>
                </a:solidFill>
                <a:latin typeface="Courier New" pitchFamily="49" charset="0"/>
                <a:cs typeface="Courier New" pitchFamily="49" charset="0"/>
              </a:rPr>
              <a:t>myScreen.setBackgroundColor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0xff0000ff</a:t>
            </a:r>
            <a:r>
              <a:rPr lang="en-US" sz="1800" b="0" dirty="0" smtClean="0">
                <a:solidFill>
                  <a:prstClr val="black"/>
                </a:solidFill>
                <a:latin typeface="Courier New" pitchFamily="49" charset="0"/>
                <a:cs typeface="Courier New" pitchFamily="49" charset="0"/>
              </a:rPr>
              <a:t>);else{//</a:t>
            </a:r>
            <a:r>
              <a:rPr lang="en-US" sz="1800" b="0" dirty="0" err="1" smtClean="0">
                <a:solidFill>
                  <a:prstClr val="black"/>
                </a:solidFill>
                <a:latin typeface="Courier New" pitchFamily="49" charset="0"/>
                <a:cs typeface="Courier New" pitchFamily="49" charset="0"/>
              </a:rPr>
              <a:t>resetinguser</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preferencesclearMyPreferences</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myScreen.setBackgroundColor</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0xff000000</a:t>
            </a:r>
            <a:r>
              <a:rPr lang="en-US" sz="1800" b="0" dirty="0" smtClean="0">
                <a:solidFill>
                  <a:prstClr val="black"/>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07</a:t>
            </a:r>
            <a:endParaRPr lang="en-US" sz="2000" b="0" dirty="0"/>
          </a:p>
        </p:txBody>
      </p:sp>
      <p:sp>
        <p:nvSpPr>
          <p:cNvPr id="5" name="TextBox 4"/>
          <p:cNvSpPr txBox="1"/>
          <p:nvPr/>
        </p:nvSpPr>
        <p:spPr>
          <a:xfrm>
            <a:off x="365760" y="1572768"/>
            <a:ext cx="8412480" cy="3416320"/>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protected void </a:t>
            </a:r>
            <a:r>
              <a:rPr lang="en-US" sz="1800" b="0" dirty="0" err="1" smtClean="0">
                <a:solidFill>
                  <a:prstClr val="black"/>
                </a:solidFill>
                <a:latin typeface="Courier New" pitchFamily="49" charset="0"/>
                <a:cs typeface="Courier New" pitchFamily="49" charset="0"/>
              </a:rPr>
              <a:t>onRestoreInstanceState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 This method is called after </a:t>
            </a:r>
            <a:r>
              <a:rPr lang="en-US" sz="1800" b="0" dirty="0" err="1" smtClean="0">
                <a:solidFill>
                  <a:prstClr val="black"/>
                </a:solidFill>
                <a:latin typeface="Courier New" pitchFamily="49" charset="0"/>
                <a:cs typeface="Courier New" pitchFamily="49" charset="0"/>
              </a:rPr>
              <a:t>onStart</a:t>
            </a:r>
            <a:r>
              <a:rPr lang="en-US" sz="1800" b="0" dirty="0" smtClean="0">
                <a:solidFill>
                  <a:prstClr val="black"/>
                </a:solidFill>
                <a:latin typeface="Courier New" pitchFamily="49" charset="0"/>
                <a:cs typeface="Courier New" pitchFamily="49" charset="0"/>
              </a:rPr>
              <a:t>() when the activity is being re-initialized from a previously saved state. The default implementation of this method performs a restore of any view state that had previously been frozen by </a:t>
            </a:r>
            <a:r>
              <a:rPr lang="en-US" sz="1800" b="0" dirty="0" err="1" smtClean="0">
                <a:solidFill>
                  <a:prstClr val="black"/>
                </a:solidFill>
                <a:latin typeface="Courier New" pitchFamily="49" charset="0"/>
                <a:cs typeface="Courier New" pitchFamily="49" charset="0"/>
              </a:rPr>
              <a:t>onSaveInstanceState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OverrideprotectedvoidonRestoreInstanceState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BundlesavedInstanceState</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super.onRestoreInstanceState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savedInstanceState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getBaseContext</a:t>
            </a:r>
            <a:r>
              <a:rPr lang="en-US" sz="1800" b="0" dirty="0" smtClean="0">
                <a:solidFill>
                  <a:prstClr val="black"/>
                </a:solidFill>
                <a:latin typeface="Courier New" pitchFamily="49" charset="0"/>
                <a:cs typeface="Courier New" pitchFamily="49" charset="0"/>
              </a:rPr>
              <a:t>(), "</a:t>
            </a:r>
            <a:r>
              <a:rPr lang="en-US" sz="1800" b="0" dirty="0" err="1" smtClean="0">
                <a:solidFill>
                  <a:prstClr val="black"/>
                </a:solidFill>
                <a:latin typeface="Courier New" pitchFamily="49" charset="0"/>
                <a:cs typeface="Courier New" pitchFamily="49" charset="0"/>
              </a:rPr>
              <a:t>onRestoreInstanceState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BUNDLING",Toast.LENGTH_LONG</a:t>
            </a:r>
            <a:r>
              <a:rPr lang="en-US" sz="1800" b="0" dirty="0" smtClean="0">
                <a:solidFill>
                  <a:prstClr val="black"/>
                </a:solidFill>
                <a:latin typeface="Courier New" pitchFamily="49" charset="0"/>
                <a:cs typeface="Courier New" pitchFamily="49" charset="0"/>
              </a:rPr>
              <a:t>).show();}</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08</a:t>
            </a:r>
            <a:endParaRPr lang="en-US" sz="2000" b="0" dirty="0"/>
          </a:p>
        </p:txBody>
      </p:sp>
      <p:sp>
        <p:nvSpPr>
          <p:cNvPr id="5" name="TextBox 4"/>
          <p:cNvSpPr txBox="1"/>
          <p:nvPr/>
        </p:nvSpPr>
        <p:spPr>
          <a:xfrm>
            <a:off x="365760" y="1572768"/>
            <a:ext cx="8412480" cy="4690515"/>
          </a:xfrm>
          <a:prstGeom prst="rect">
            <a:avLst/>
          </a:prstGeom>
          <a:noFill/>
          <a:ln w="19050">
            <a:solidFill>
              <a:schemeClr val="bg1">
                <a:lumMod val="85000"/>
              </a:schemeClr>
            </a:solidFill>
          </a:ln>
        </p:spPr>
        <p:txBody>
          <a:bodyPr wrap="square" rtlCol="0">
            <a:spAutoFit/>
          </a:bodyPr>
          <a:lstStyle/>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protected void </a:t>
            </a:r>
            <a:r>
              <a:rPr lang="en-US" sz="1800" b="0" dirty="0" err="1" smtClean="0">
                <a:solidFill>
                  <a:prstClr val="black"/>
                </a:solidFill>
                <a:latin typeface="Courier New" pitchFamily="49" charset="0"/>
                <a:cs typeface="Courier New" pitchFamily="49" charset="0"/>
              </a:rPr>
              <a:t>onSaveInstanceState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outState</a:t>
            </a:r>
            <a:r>
              <a:rPr lang="en-US" sz="1800" b="0" dirty="0" smtClean="0">
                <a:solidFill>
                  <a:prstClr val="black"/>
                </a:solidFill>
                <a:latin typeface="Courier New" pitchFamily="49" charset="0"/>
                <a:cs typeface="Courier New" pitchFamily="49" charset="0"/>
              </a:rPr>
              <a:t>) Called to retrieve per-instance state from an activity before being killed so that the state can be restored in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or </a:t>
            </a:r>
            <a:r>
              <a:rPr lang="en-US" sz="1800" b="0" dirty="0" err="1" smtClean="0">
                <a:solidFill>
                  <a:prstClr val="black"/>
                </a:solidFill>
                <a:latin typeface="Courier New" pitchFamily="49" charset="0"/>
                <a:cs typeface="Courier New" pitchFamily="49" charset="0"/>
              </a:rPr>
              <a:t>onRestoreInstanceState</a:t>
            </a:r>
            <a:r>
              <a:rPr lang="en-US" sz="1800" b="0" dirty="0" smtClean="0">
                <a:solidFill>
                  <a:prstClr val="black"/>
                </a:solidFill>
                <a:latin typeface="Courier New" pitchFamily="49" charset="0"/>
                <a:cs typeface="Courier New" pitchFamily="49" charset="0"/>
              </a:rPr>
              <a:t>(Bundle) (the Bundle populated by this method will be passed to both).</a:t>
            </a:r>
          </a:p>
          <a:p>
            <a:pPr algn="l" fontAlgn="auto">
              <a:spcBef>
                <a:spcPct val="20000"/>
              </a:spcBef>
              <a:spcAft>
                <a:spcPts val="0"/>
              </a:spcAft>
            </a:pPr>
            <a:endParaRPr lang="en-US" sz="1800" b="0" dirty="0" smtClean="0">
              <a:solidFill>
                <a:prstClr val="black"/>
              </a:solidFill>
              <a:latin typeface="Courier New" pitchFamily="49" charset="0"/>
              <a:cs typeface="Courier New" pitchFamily="49" charset="0"/>
            </a:endParaRPr>
          </a:p>
          <a:p>
            <a:pPr algn="l" fontAlgn="auto">
              <a:spcBef>
                <a:spcPct val="20000"/>
              </a:spcBef>
              <a:spcAft>
                <a:spcPts val="0"/>
              </a:spcAft>
            </a:pPr>
            <a:r>
              <a:rPr lang="en-US" sz="1800" b="0" dirty="0" smtClean="0">
                <a:solidFill>
                  <a:prstClr val="black"/>
                </a:solidFill>
                <a:latin typeface="Courier New" pitchFamily="49" charset="0"/>
                <a:cs typeface="Courier New" pitchFamily="49" charset="0"/>
              </a:rPr>
              <a:t>This method is called before an activity may be killed so that when it comes back some time in the future it can restore its state. For example, if activity B is launched in front of activity A, and at some point activity A is killed to reclaim resources, activity A will have a chance to save the current state of its user interface via this method so that when the user returns to activity A, the state of the user interface can be restored via: </a:t>
            </a:r>
            <a:r>
              <a:rPr lang="en-US" sz="1800" b="0" dirty="0" err="1" smtClean="0">
                <a:solidFill>
                  <a:prstClr val="black"/>
                </a:solidFill>
                <a:latin typeface="Courier New" pitchFamily="49" charset="0"/>
                <a:cs typeface="Courier New" pitchFamily="49" charset="0"/>
              </a:rPr>
              <a:t>onCreate</a:t>
            </a:r>
            <a:r>
              <a:rPr lang="en-US" sz="1800" b="0" dirty="0" smtClean="0">
                <a:solidFill>
                  <a:prstClr val="black"/>
                </a:solidFill>
                <a:latin typeface="Courier New" pitchFamily="49" charset="0"/>
                <a:cs typeface="Courier New" pitchFamily="49" charset="0"/>
              </a:rPr>
              <a:t>(Bundle) or </a:t>
            </a:r>
            <a:r>
              <a:rPr lang="en-US" sz="1800" b="0" dirty="0" err="1" smtClean="0">
                <a:solidFill>
                  <a:prstClr val="black"/>
                </a:solidFill>
                <a:latin typeface="Courier New" pitchFamily="49" charset="0"/>
                <a:cs typeface="Courier New" pitchFamily="49" charset="0"/>
              </a:rPr>
              <a:t>onRestoreInstanceState</a:t>
            </a:r>
            <a:r>
              <a:rPr lang="en-US" sz="1800" b="0" dirty="0" smtClean="0">
                <a:solidFill>
                  <a:prstClr val="black"/>
                </a:solidFill>
                <a:latin typeface="Courier New" pitchFamily="49" charset="0"/>
                <a:cs typeface="Courier New" pitchFamily="49" charset="0"/>
              </a:rPr>
              <a:t>(Bundle).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2697480" y="885825"/>
            <a:ext cx="374904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 – Part 09</a:t>
            </a:r>
            <a:endParaRPr lang="en-US" sz="2000" b="0" dirty="0"/>
          </a:p>
        </p:txBody>
      </p:sp>
      <p:sp>
        <p:nvSpPr>
          <p:cNvPr id="5" name="TextBox 4"/>
          <p:cNvSpPr txBox="1"/>
          <p:nvPr/>
        </p:nvSpPr>
        <p:spPr>
          <a:xfrm>
            <a:off x="365760" y="1572768"/>
            <a:ext cx="8412480" cy="2696123"/>
          </a:xfrm>
          <a:prstGeom prst="rect">
            <a:avLst/>
          </a:prstGeom>
          <a:noFill/>
          <a:ln w="19050">
            <a:solidFill>
              <a:schemeClr val="bg1">
                <a:lumMod val="85000"/>
              </a:schemeClr>
            </a:solidFill>
          </a:ln>
        </p:spPr>
        <p:txBody>
          <a:bodyPr wrap="square" rtlCol="0">
            <a:spAutoFit/>
          </a:bodyPr>
          <a:lstStyle/>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@Override</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protectedvoidonSaveInstanceState</a:t>
            </a:r>
            <a:r>
              <a:rPr lang="en-US" sz="1800" b="0" dirty="0" smtClean="0">
                <a:solidFill>
                  <a:prstClr val="black"/>
                </a:solidFill>
                <a:latin typeface="Courier New" pitchFamily="49" charset="0"/>
                <a:cs typeface="Courier New" pitchFamily="49" charset="0"/>
              </a:rPr>
              <a:t>(Bundle </a:t>
            </a:r>
            <a:r>
              <a:rPr lang="en-US" sz="1800" b="0" dirty="0" err="1" smtClean="0">
                <a:solidFill>
                  <a:prstClr val="black"/>
                </a:solidFill>
                <a:latin typeface="Courier New" pitchFamily="49" charset="0"/>
                <a:cs typeface="Courier New" pitchFamily="49" charset="0"/>
              </a:rPr>
              <a:t>outState</a:t>
            </a:r>
            <a:r>
              <a:rPr lang="en-US" sz="1800" b="0" dirty="0" smtClean="0">
                <a:solidFill>
                  <a:prstClr val="black"/>
                </a:solidFill>
                <a:latin typeface="Courier New" pitchFamily="49" charset="0"/>
                <a:cs typeface="Courier New" pitchFamily="49" charset="0"/>
              </a:rPr>
              <a:t>) {</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super.onSaveInstanceState</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outState</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Toast.makeText</a:t>
            </a: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getBaseContext</a:t>
            </a:r>
            <a:r>
              <a:rPr lang="en-US" sz="1800" b="0" dirty="0" smtClean="0">
                <a:solidFill>
                  <a:prstClr val="black"/>
                </a:solidFill>
                <a:latin typeface="Courier New" pitchFamily="49" charset="0"/>
                <a:cs typeface="Courier New" pitchFamily="49" charset="0"/>
              </a:rPr>
              <a:t>(),</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onSaveInstanceState</a:t>
            </a:r>
            <a:r>
              <a:rPr lang="en-US" sz="1800" b="0" dirty="0" smtClean="0">
                <a:solidFill>
                  <a:prstClr val="black"/>
                </a:solidFill>
                <a:latin typeface="Courier New" pitchFamily="49" charset="0"/>
                <a:cs typeface="Courier New" pitchFamily="49" charset="0"/>
              </a:rPr>
              <a:t>...BUNDLING",</a:t>
            </a:r>
          </a:p>
          <a:p>
            <a:pPr marL="342900" indent="-342900" algn="l" fontAlgn="auto">
              <a:spcBef>
                <a:spcPct val="20000"/>
              </a:spcBef>
              <a:spcAft>
                <a:spcPts val="0"/>
              </a:spcAft>
            </a:pPr>
            <a:r>
              <a:rPr lang="en-US" sz="1800" b="0" dirty="0" err="1" smtClean="0">
                <a:solidFill>
                  <a:prstClr val="black"/>
                </a:solidFill>
                <a:latin typeface="Courier New" pitchFamily="49" charset="0"/>
                <a:cs typeface="Courier New" pitchFamily="49" charset="0"/>
              </a:rPr>
              <a:t>Toast.LENGTH_LONG</a:t>
            </a:r>
            <a:r>
              <a:rPr lang="en-US" sz="1800" b="0" dirty="0" smtClean="0">
                <a:solidFill>
                  <a:prstClr val="black"/>
                </a:solidFill>
                <a:latin typeface="Courier New" pitchFamily="49" charset="0"/>
                <a:cs typeface="Courier New" pitchFamily="49" charset="0"/>
              </a:rPr>
              <a:t>).show();</a:t>
            </a: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 // </a:t>
            </a:r>
            <a:r>
              <a:rPr lang="en-US" sz="1800" b="0" dirty="0" err="1" smtClean="0">
                <a:solidFill>
                  <a:prstClr val="black"/>
                </a:solidFill>
                <a:latin typeface="Courier New" pitchFamily="49" charset="0"/>
                <a:cs typeface="Courier New" pitchFamily="49" charset="0"/>
              </a:rPr>
              <a:t>onSaveInstanceState</a:t>
            </a:r>
            <a:endParaRPr lang="en-US" sz="1800" b="0" dirty="0" smtClean="0">
              <a:solidFill>
                <a:prstClr val="black"/>
              </a:solidFill>
              <a:latin typeface="Courier New" pitchFamily="49" charset="0"/>
              <a:cs typeface="Courier New" pitchFamily="49" charset="0"/>
            </a:endParaRPr>
          </a:p>
          <a:p>
            <a:pPr marL="342900" indent="-342900" algn="l" fontAlgn="auto">
              <a:spcBef>
                <a:spcPct val="20000"/>
              </a:spcBef>
              <a:spcAft>
                <a:spcPts val="0"/>
              </a:spcAft>
            </a:pPr>
            <a:r>
              <a:rPr lang="en-US" sz="1800" b="0" dirty="0" smtClean="0">
                <a:solidFill>
                  <a:prstClr val="black"/>
                </a:solidFill>
                <a:latin typeface="Courier New" pitchFamily="49" charset="0"/>
                <a:cs typeface="Courier New" pitchFamily="49" charset="0"/>
              </a:rPr>
              <a:t>}//</a:t>
            </a:r>
            <a:r>
              <a:rPr lang="en-US" sz="1800" b="0" dirty="0" err="1" smtClean="0">
                <a:solidFill>
                  <a:prstClr val="black"/>
                </a:solidFill>
                <a:latin typeface="Courier New" pitchFamily="49" charset="0"/>
                <a:cs typeface="Courier New" pitchFamily="49" charset="0"/>
              </a:rPr>
              <a:t>LyfeCicleDemo</a:t>
            </a:r>
            <a:endParaRPr lang="en-US" sz="1800" b="0" dirty="0" smtClean="0">
              <a:solidFill>
                <a:prstClr val="black"/>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a:t>
            </a:r>
            <a:endParaRPr lang="en-US" sz="2000" b="0" dirty="0"/>
          </a:p>
        </p:txBody>
      </p:sp>
      <p:pic>
        <p:nvPicPr>
          <p:cNvPr id="52226" name="Picture 2"/>
          <p:cNvPicPr>
            <a:picLocks noChangeAspect="1" noChangeArrowheads="1"/>
          </p:cNvPicPr>
          <p:nvPr/>
        </p:nvPicPr>
        <p:blipFill>
          <a:blip r:embed="rId2"/>
          <a:srcRect/>
          <a:stretch>
            <a:fillRect/>
          </a:stretch>
        </p:blipFill>
        <p:spPr bwMode="auto">
          <a:xfrm>
            <a:off x="354105" y="2245659"/>
            <a:ext cx="2438400" cy="3657600"/>
          </a:xfrm>
          <a:prstGeom prst="rect">
            <a:avLst/>
          </a:prstGeom>
          <a:noFill/>
          <a:ln w="9525">
            <a:solidFill>
              <a:schemeClr val="bg1">
                <a:lumMod val="85000"/>
              </a:schemeClr>
            </a:solidFill>
            <a:miter lim="800000"/>
            <a:headEnd/>
            <a:tailEnd/>
          </a:ln>
          <a:effectLst/>
        </p:spPr>
      </p:pic>
      <p:pic>
        <p:nvPicPr>
          <p:cNvPr id="52227" name="Picture 3"/>
          <p:cNvPicPr>
            <a:picLocks noChangeAspect="1" noChangeArrowheads="1"/>
          </p:cNvPicPr>
          <p:nvPr/>
        </p:nvPicPr>
        <p:blipFill>
          <a:blip r:embed="rId3"/>
          <a:srcRect/>
          <a:stretch>
            <a:fillRect/>
          </a:stretch>
        </p:blipFill>
        <p:spPr bwMode="auto">
          <a:xfrm>
            <a:off x="3226666" y="2250500"/>
            <a:ext cx="2438400" cy="3657600"/>
          </a:xfrm>
          <a:prstGeom prst="rect">
            <a:avLst/>
          </a:prstGeom>
          <a:noFill/>
          <a:ln w="9525">
            <a:solidFill>
              <a:schemeClr val="bg1">
                <a:lumMod val="85000"/>
              </a:schemeClr>
            </a:solidFill>
            <a:miter lim="800000"/>
            <a:headEnd/>
            <a:tailEnd/>
          </a:ln>
          <a:effectLst/>
        </p:spPr>
      </p:pic>
      <p:pic>
        <p:nvPicPr>
          <p:cNvPr id="52228" name="Picture 4"/>
          <p:cNvPicPr>
            <a:picLocks noChangeAspect="1" noChangeArrowheads="1"/>
          </p:cNvPicPr>
          <p:nvPr/>
        </p:nvPicPr>
        <p:blipFill>
          <a:blip r:embed="rId4"/>
          <a:srcRect/>
          <a:stretch>
            <a:fillRect/>
          </a:stretch>
        </p:blipFill>
        <p:spPr bwMode="auto">
          <a:xfrm>
            <a:off x="6122894" y="2250500"/>
            <a:ext cx="2438400" cy="3657600"/>
          </a:xfrm>
          <a:prstGeom prst="rect">
            <a:avLst/>
          </a:prstGeom>
          <a:noFill/>
          <a:ln w="9525">
            <a:solidFill>
              <a:schemeClr val="bg1">
                <a:lumMod val="85000"/>
              </a:schemeClr>
            </a:solidFill>
            <a:miter lim="800000"/>
            <a:headEnd/>
            <a:tailEnd/>
          </a:ln>
          <a:effectLst/>
        </p:spPr>
      </p:pic>
      <p:sp>
        <p:nvSpPr>
          <p:cNvPr id="8" name="Rectangle 7"/>
          <p:cNvSpPr>
            <a:spLocks noChangeArrowheads="1"/>
          </p:cNvSpPr>
          <p:nvPr/>
        </p:nvSpPr>
        <p:spPr bwMode="gray">
          <a:xfrm>
            <a:off x="658905" y="1643986"/>
            <a:ext cx="182880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onCreate</a:t>
            </a:r>
            <a:r>
              <a:rPr lang="en-US" sz="2000" b="0" dirty="0" smtClean="0">
                <a:solidFill>
                  <a:schemeClr val="bg1"/>
                </a:solidFill>
              </a:rPr>
              <a:t>()</a:t>
            </a:r>
            <a:endParaRPr lang="en-US" sz="2000" b="0" dirty="0">
              <a:solidFill>
                <a:schemeClr val="bg1"/>
              </a:solidFill>
            </a:endParaRPr>
          </a:p>
        </p:txBody>
      </p:sp>
      <p:sp>
        <p:nvSpPr>
          <p:cNvPr id="9" name="Rectangle 8"/>
          <p:cNvSpPr>
            <a:spLocks noChangeArrowheads="1"/>
          </p:cNvSpPr>
          <p:nvPr/>
        </p:nvSpPr>
        <p:spPr bwMode="gray">
          <a:xfrm>
            <a:off x="3531466" y="1643986"/>
            <a:ext cx="18288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onStart</a:t>
            </a:r>
            <a:r>
              <a:rPr lang="en-US" sz="2000" b="0" dirty="0" smtClean="0">
                <a:solidFill>
                  <a:schemeClr val="bg1"/>
                </a:solidFill>
              </a:rPr>
              <a:t>()</a:t>
            </a:r>
            <a:endParaRPr lang="en-US" sz="2000" b="0" dirty="0">
              <a:solidFill>
                <a:schemeClr val="bg1"/>
              </a:solidFill>
            </a:endParaRPr>
          </a:p>
        </p:txBody>
      </p:sp>
      <p:sp>
        <p:nvSpPr>
          <p:cNvPr id="10" name="Rectangle 9"/>
          <p:cNvSpPr>
            <a:spLocks noChangeArrowheads="1"/>
          </p:cNvSpPr>
          <p:nvPr/>
        </p:nvSpPr>
        <p:spPr bwMode="gray">
          <a:xfrm>
            <a:off x="6427694" y="1643986"/>
            <a:ext cx="18288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onResume</a:t>
            </a:r>
            <a:r>
              <a:rPr lang="en-US" sz="2000" b="0" dirty="0" smtClean="0">
                <a:solidFill>
                  <a:schemeClr val="bg1"/>
                </a:solidFill>
              </a:rPr>
              <a:t>()</a:t>
            </a:r>
            <a:endParaRPr lang="en-US" sz="2000" b="0" dirty="0">
              <a:solidFill>
                <a:schemeClr val="bg1"/>
              </a:solidFill>
            </a:endParaRPr>
          </a:p>
        </p:txBody>
      </p:sp>
      <p:cxnSp>
        <p:nvCxnSpPr>
          <p:cNvPr id="17" name="Straight Arrow Connector 16"/>
          <p:cNvCxnSpPr/>
          <p:nvPr/>
        </p:nvCxnSpPr>
        <p:spPr>
          <a:xfrm flipV="1">
            <a:off x="1559859" y="6212540"/>
            <a:ext cx="5782235" cy="13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a:t>
            </a:r>
            <a:endParaRPr lang="en-US" sz="2000" b="0" dirty="0"/>
          </a:p>
        </p:txBody>
      </p:sp>
      <p:sp>
        <p:nvSpPr>
          <p:cNvPr id="8" name="Rectangle 7"/>
          <p:cNvSpPr>
            <a:spLocks noChangeArrowheads="1"/>
          </p:cNvSpPr>
          <p:nvPr/>
        </p:nvSpPr>
        <p:spPr bwMode="gray">
          <a:xfrm>
            <a:off x="658905" y="1643986"/>
            <a:ext cx="1828800" cy="465137"/>
          </a:xfrm>
          <a:prstGeom prst="rect">
            <a:avLst/>
          </a:prstGeom>
          <a:solidFill>
            <a:schemeClr val="accent6"/>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onPause</a:t>
            </a:r>
            <a:r>
              <a:rPr lang="en-US" sz="2000" b="0" dirty="0" smtClean="0">
                <a:solidFill>
                  <a:schemeClr val="bg1"/>
                </a:solidFill>
              </a:rPr>
              <a:t>()</a:t>
            </a:r>
            <a:endParaRPr lang="en-US" sz="2000" b="0" dirty="0">
              <a:solidFill>
                <a:schemeClr val="bg1"/>
              </a:solidFill>
            </a:endParaRPr>
          </a:p>
        </p:txBody>
      </p:sp>
      <p:sp>
        <p:nvSpPr>
          <p:cNvPr id="9" name="Rectangle 8"/>
          <p:cNvSpPr>
            <a:spLocks noChangeArrowheads="1"/>
          </p:cNvSpPr>
          <p:nvPr/>
        </p:nvSpPr>
        <p:spPr bwMode="gray">
          <a:xfrm>
            <a:off x="3531466" y="1643986"/>
            <a:ext cx="182880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onStop</a:t>
            </a:r>
            <a:r>
              <a:rPr lang="en-US" sz="2000" b="0" dirty="0" smtClean="0">
                <a:solidFill>
                  <a:schemeClr val="bg1"/>
                </a:solidFill>
              </a:rPr>
              <a:t>()</a:t>
            </a:r>
            <a:endParaRPr lang="en-US" sz="2000" b="0" dirty="0">
              <a:solidFill>
                <a:schemeClr val="bg1"/>
              </a:solidFill>
            </a:endParaRPr>
          </a:p>
        </p:txBody>
      </p:sp>
      <p:sp>
        <p:nvSpPr>
          <p:cNvPr id="10" name="Rectangle 9"/>
          <p:cNvSpPr>
            <a:spLocks noChangeArrowheads="1"/>
          </p:cNvSpPr>
          <p:nvPr/>
        </p:nvSpPr>
        <p:spPr bwMode="gray">
          <a:xfrm>
            <a:off x="6427694" y="1643986"/>
            <a:ext cx="182880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err="1" smtClean="0">
                <a:solidFill>
                  <a:schemeClr val="bg1"/>
                </a:solidFill>
              </a:rPr>
              <a:t>onDestroy</a:t>
            </a:r>
            <a:r>
              <a:rPr lang="en-US" sz="2000" b="0" dirty="0" smtClean="0">
                <a:solidFill>
                  <a:schemeClr val="bg1"/>
                </a:solidFill>
              </a:rPr>
              <a:t>()</a:t>
            </a:r>
            <a:endParaRPr lang="en-US" sz="2000" b="0" dirty="0">
              <a:solidFill>
                <a:schemeClr val="bg1"/>
              </a:solidFill>
            </a:endParaRPr>
          </a:p>
        </p:txBody>
      </p:sp>
      <p:cxnSp>
        <p:nvCxnSpPr>
          <p:cNvPr id="17" name="Straight Arrow Connector 16"/>
          <p:cNvCxnSpPr/>
          <p:nvPr/>
        </p:nvCxnSpPr>
        <p:spPr>
          <a:xfrm flipV="1">
            <a:off x="1559859" y="6010835"/>
            <a:ext cx="5782235" cy="1344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53252" name="Picture 4"/>
          <p:cNvPicPr>
            <a:picLocks noChangeAspect="1" noChangeArrowheads="1"/>
          </p:cNvPicPr>
          <p:nvPr/>
        </p:nvPicPr>
        <p:blipFill>
          <a:blip r:embed="rId2"/>
          <a:srcRect/>
          <a:stretch>
            <a:fillRect/>
          </a:stretch>
        </p:blipFill>
        <p:spPr bwMode="auto">
          <a:xfrm>
            <a:off x="356616" y="2249424"/>
            <a:ext cx="2441448" cy="3662172"/>
          </a:xfrm>
          <a:prstGeom prst="rect">
            <a:avLst/>
          </a:prstGeom>
          <a:noFill/>
          <a:ln w="9525">
            <a:solidFill>
              <a:schemeClr val="bg1">
                <a:lumMod val="85000"/>
              </a:schemeClr>
            </a:solidFill>
            <a:miter lim="800000"/>
            <a:headEnd/>
            <a:tailEnd/>
          </a:ln>
          <a:effectLst/>
        </p:spPr>
      </p:pic>
      <p:pic>
        <p:nvPicPr>
          <p:cNvPr id="53253" name="Picture 5"/>
          <p:cNvPicPr>
            <a:picLocks noChangeAspect="1" noChangeArrowheads="1"/>
          </p:cNvPicPr>
          <p:nvPr/>
        </p:nvPicPr>
        <p:blipFill>
          <a:blip r:embed="rId3"/>
          <a:srcRect/>
          <a:stretch>
            <a:fillRect/>
          </a:stretch>
        </p:blipFill>
        <p:spPr bwMode="auto">
          <a:xfrm>
            <a:off x="3241548" y="2249424"/>
            <a:ext cx="2441448" cy="3662172"/>
          </a:xfrm>
          <a:prstGeom prst="rect">
            <a:avLst/>
          </a:prstGeom>
          <a:noFill/>
          <a:ln w="9525">
            <a:solidFill>
              <a:schemeClr val="bg1">
                <a:lumMod val="85000"/>
              </a:schemeClr>
            </a:solidFill>
            <a:miter lim="800000"/>
            <a:headEnd/>
            <a:tailEnd/>
          </a:ln>
          <a:effectLst/>
        </p:spPr>
      </p:pic>
      <p:pic>
        <p:nvPicPr>
          <p:cNvPr id="53254" name="Picture 6"/>
          <p:cNvPicPr>
            <a:picLocks noChangeAspect="1" noChangeArrowheads="1"/>
          </p:cNvPicPr>
          <p:nvPr/>
        </p:nvPicPr>
        <p:blipFill>
          <a:blip r:embed="rId4"/>
          <a:srcRect/>
          <a:stretch>
            <a:fillRect/>
          </a:stretch>
        </p:blipFill>
        <p:spPr bwMode="auto">
          <a:xfrm>
            <a:off x="6126480" y="2249424"/>
            <a:ext cx="2441448" cy="3662172"/>
          </a:xfrm>
          <a:prstGeom prst="rect">
            <a:avLst/>
          </a:prstGeom>
          <a:noFill/>
          <a:ln w="9525">
            <a:solidFill>
              <a:schemeClr val="bg1">
                <a:lumMod val="85000"/>
              </a:schemeClr>
            </a:solidFill>
            <a:miter lim="800000"/>
            <a:headEnd/>
            <a:tailEnd/>
          </a:ln>
          <a:effectLst/>
        </p:spPr>
      </p:pic>
      <p:sp>
        <p:nvSpPr>
          <p:cNvPr id="16" name="TextBox 15"/>
          <p:cNvSpPr txBox="1"/>
          <p:nvPr/>
        </p:nvSpPr>
        <p:spPr>
          <a:xfrm>
            <a:off x="2515190" y="6051176"/>
            <a:ext cx="3871573" cy="369332"/>
          </a:xfrm>
          <a:prstGeom prst="rect">
            <a:avLst/>
          </a:prstGeom>
          <a:noFill/>
          <a:ln w="19050">
            <a:solidFill>
              <a:schemeClr val="bg1">
                <a:lumMod val="85000"/>
              </a:schemeClr>
            </a:solidFill>
          </a:ln>
        </p:spPr>
        <p:txBody>
          <a:bodyPr wrap="none" rtlCol="0">
            <a:spAutoFit/>
          </a:bodyPr>
          <a:lstStyle/>
          <a:p>
            <a:pPr marL="342900" indent="-342900" algn="l" fontAlgn="auto">
              <a:spcBef>
                <a:spcPct val="20000"/>
              </a:spcBef>
              <a:spcAft>
                <a:spcPts val="0"/>
              </a:spcAft>
            </a:pPr>
            <a:r>
              <a:rPr lang="en-US" sz="1800" dirty="0" smtClean="0">
                <a:solidFill>
                  <a:prstClr val="black"/>
                </a:solidFill>
                <a:latin typeface="+mn-lt"/>
                <a:cs typeface="Courier New" pitchFamily="49" charset="0"/>
              </a:rPr>
              <a:t>After pressing “Back Arrow”</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14" name="Rectangle 13"/>
          <p:cNvSpPr/>
          <p:nvPr/>
        </p:nvSpPr>
        <p:spPr>
          <a:xfrm>
            <a:off x="3337560" y="885825"/>
            <a:ext cx="246888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Life Cycle Demo</a:t>
            </a:r>
            <a:endParaRPr lang="en-US" sz="2000" b="0" dirty="0"/>
          </a:p>
        </p:txBody>
      </p:sp>
      <p:graphicFrame>
        <p:nvGraphicFramePr>
          <p:cNvPr id="12" name="Table 11"/>
          <p:cNvGraphicFramePr>
            <a:graphicFrameLocks noGrp="1"/>
          </p:cNvGraphicFramePr>
          <p:nvPr/>
        </p:nvGraphicFramePr>
        <p:xfrm>
          <a:off x="336177" y="1706281"/>
          <a:ext cx="8485095" cy="1249680"/>
        </p:xfrm>
        <a:graphic>
          <a:graphicData uri="http://schemas.openxmlformats.org/drawingml/2006/table">
            <a:tbl>
              <a:tblPr firstRow="1" bandRow="1">
                <a:tableStyleId>{5C22544A-7EE6-4342-B048-85BDC9FD1C3A}</a:tableStyleId>
              </a:tblPr>
              <a:tblGrid>
                <a:gridCol w="2985247"/>
                <a:gridCol w="2671483"/>
                <a:gridCol w="2828365"/>
              </a:tblGrid>
              <a:tr h="370840">
                <a:tc>
                  <a:txBody>
                    <a:bodyPr/>
                    <a:lstStyle/>
                    <a:p>
                      <a:pPr algn="ctr"/>
                      <a:r>
                        <a:rPr lang="en-US" sz="1400" dirty="0" smtClean="0"/>
                        <a:t>After</a:t>
                      </a:r>
                    </a:p>
                    <a:p>
                      <a:pPr algn="ctr"/>
                      <a:r>
                        <a:rPr lang="en-US" sz="1400" dirty="0" smtClean="0"/>
                        <a:t>pressing “Home”</a:t>
                      </a:r>
                      <a:endParaRPr lang="en-US" sz="1400" dirty="0"/>
                    </a:p>
                  </a:txBody>
                  <a:tcPr marL="0" anchor="ctr" anchorCtr="1"/>
                </a:tc>
                <a:tc>
                  <a:txBody>
                    <a:bodyPr/>
                    <a:lstStyle/>
                    <a:p>
                      <a:pPr algn="ctr"/>
                      <a:r>
                        <a:rPr lang="en-US" sz="1400" dirty="0" smtClean="0"/>
                        <a:t>After</a:t>
                      </a:r>
                    </a:p>
                    <a:p>
                      <a:pPr algn="ctr"/>
                      <a:r>
                        <a:rPr lang="en-US" sz="1400" dirty="0" smtClean="0"/>
                        <a:t>re-executing </a:t>
                      </a:r>
                      <a:r>
                        <a:rPr lang="en-US" sz="1400" dirty="0" err="1" smtClean="0"/>
                        <a:t>AndLife2</a:t>
                      </a:r>
                      <a:endParaRPr lang="en-US" sz="1400" dirty="0"/>
                    </a:p>
                  </a:txBody>
                  <a:tcPr marL="0" anchor="ctr" anchorCtr="1"/>
                </a:tc>
                <a:tc>
                  <a:txBody>
                    <a:bodyPr/>
                    <a:lstStyle/>
                    <a:p>
                      <a:pPr algn="ctr"/>
                      <a:r>
                        <a:rPr lang="en-US" sz="1400" dirty="0" smtClean="0"/>
                        <a:t>After</a:t>
                      </a:r>
                    </a:p>
                    <a:p>
                      <a:pPr algn="ctr"/>
                      <a:r>
                        <a:rPr lang="en-US" sz="1400" dirty="0" smtClean="0"/>
                        <a:t>“Back Arrow” or Finish</a:t>
                      </a:r>
                      <a:endParaRPr lang="en-US" sz="1400" dirty="0"/>
                    </a:p>
                  </a:txBody>
                  <a:tcPr marL="0" anchor="ctr" anchorCtr="1"/>
                </a:tc>
              </a:tr>
              <a:tr h="370840">
                <a:tc>
                  <a:txBody>
                    <a:bodyPr/>
                    <a:lstStyle/>
                    <a:p>
                      <a:r>
                        <a:rPr lang="en-US" sz="1400" dirty="0" err="1" smtClean="0"/>
                        <a:t>onSavedInstanceState</a:t>
                      </a:r>
                      <a:r>
                        <a:rPr lang="en-US" sz="1400" dirty="0" smtClean="0"/>
                        <a:t>&gt;</a:t>
                      </a:r>
                    </a:p>
                    <a:p>
                      <a:r>
                        <a:rPr lang="en-US" sz="1400" dirty="0" err="1" smtClean="0"/>
                        <a:t>onPause</a:t>
                      </a:r>
                      <a:r>
                        <a:rPr lang="en-US" sz="1400" dirty="0" smtClean="0"/>
                        <a:t>&gt;</a:t>
                      </a:r>
                    </a:p>
                    <a:p>
                      <a:r>
                        <a:rPr lang="en-US" sz="1400" dirty="0" err="1" smtClean="0"/>
                        <a:t>onStop</a:t>
                      </a:r>
                      <a:r>
                        <a:rPr lang="en-US" sz="1400" dirty="0" smtClean="0"/>
                        <a:t>&gt;</a:t>
                      </a:r>
                      <a:endParaRPr lang="en-US" sz="1400" dirty="0"/>
                    </a:p>
                  </a:txBody>
                  <a:tcPr/>
                </a:tc>
                <a:tc>
                  <a:txBody>
                    <a:bodyPr/>
                    <a:lstStyle/>
                    <a:p>
                      <a:r>
                        <a:rPr lang="en-US" sz="1400" dirty="0" err="1" smtClean="0"/>
                        <a:t>onRestart</a:t>
                      </a:r>
                      <a:r>
                        <a:rPr lang="en-US" sz="1400" dirty="0" smtClean="0"/>
                        <a:t>&gt;</a:t>
                      </a:r>
                    </a:p>
                    <a:p>
                      <a:r>
                        <a:rPr lang="en-US" sz="1400" dirty="0" err="1" smtClean="0"/>
                        <a:t>onStart</a:t>
                      </a:r>
                      <a:r>
                        <a:rPr lang="en-US" sz="1400" dirty="0" smtClean="0"/>
                        <a:t>&gt;</a:t>
                      </a:r>
                    </a:p>
                    <a:p>
                      <a:r>
                        <a:rPr lang="en-US" sz="1400" dirty="0" err="1" smtClean="0"/>
                        <a:t>onResume</a:t>
                      </a:r>
                      <a:r>
                        <a:rPr lang="en-US" sz="1400" dirty="0" smtClean="0"/>
                        <a:t>&gt;</a:t>
                      </a:r>
                      <a:endParaRPr lang="en-US" sz="1400" dirty="0"/>
                    </a:p>
                  </a:txBody>
                  <a:tcPr/>
                </a:tc>
                <a:tc>
                  <a:txBody>
                    <a:bodyPr/>
                    <a:lstStyle/>
                    <a:p>
                      <a:r>
                        <a:rPr lang="en-US" sz="1400" dirty="0" err="1" smtClean="0"/>
                        <a:t>onPause</a:t>
                      </a:r>
                      <a:r>
                        <a:rPr lang="en-US" sz="1400" dirty="0" smtClean="0"/>
                        <a:t>&gt;</a:t>
                      </a:r>
                    </a:p>
                    <a:p>
                      <a:r>
                        <a:rPr lang="en-US" sz="1400" dirty="0" err="1" smtClean="0"/>
                        <a:t>onStop</a:t>
                      </a:r>
                      <a:r>
                        <a:rPr lang="en-US" sz="1400" dirty="0" smtClean="0"/>
                        <a:t>&gt;</a:t>
                      </a:r>
                    </a:p>
                    <a:p>
                      <a:r>
                        <a:rPr lang="en-US" sz="1400" dirty="0" err="1" smtClean="0"/>
                        <a:t>onDestroy</a:t>
                      </a:r>
                      <a:r>
                        <a:rPr lang="en-US" sz="1400" dirty="0" smtClean="0"/>
                        <a:t>&gt;</a:t>
                      </a:r>
                      <a:endParaRPr lang="en-US" sz="1400" dirty="0"/>
                    </a:p>
                  </a:txBody>
                  <a:tcPr/>
                </a:tc>
              </a:tr>
            </a:tbl>
          </a:graphicData>
        </a:graphic>
      </p:graphicFrame>
      <p:pic>
        <p:nvPicPr>
          <p:cNvPr id="15" name="Picture 14" descr="Picture1.png"/>
          <p:cNvPicPr>
            <a:picLocks noChangeAspect="1"/>
          </p:cNvPicPr>
          <p:nvPr/>
        </p:nvPicPr>
        <p:blipFill>
          <a:blip r:embed="rId2"/>
          <a:stretch>
            <a:fillRect/>
          </a:stretch>
        </p:blipFill>
        <p:spPr>
          <a:xfrm>
            <a:off x="271161" y="3173506"/>
            <a:ext cx="2134496" cy="3326084"/>
          </a:xfrm>
          <a:prstGeom prst="rect">
            <a:avLst/>
          </a:prstGeom>
        </p:spPr>
      </p:pic>
      <p:graphicFrame>
        <p:nvGraphicFramePr>
          <p:cNvPr id="18" name="Table 17"/>
          <p:cNvGraphicFramePr>
            <a:graphicFrameLocks noGrp="1"/>
          </p:cNvGraphicFramePr>
          <p:nvPr/>
        </p:nvGraphicFramePr>
        <p:xfrm>
          <a:off x="2545976" y="3750233"/>
          <a:ext cx="6096000" cy="238252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Preserving State Information</a:t>
                      </a:r>
                      <a:endParaRPr lang="en-US" dirty="0"/>
                    </a:p>
                  </a:txBody>
                  <a:tcPr/>
                </a:tc>
              </a:tr>
              <a:tr h="370840">
                <a:tc>
                  <a:txBody>
                    <a:bodyPr/>
                    <a:lstStyle/>
                    <a:p>
                      <a:pPr marL="342900" indent="-342900">
                        <a:buFont typeface="+mj-lt"/>
                        <a:buAutoNum type="arabicPeriod"/>
                      </a:pPr>
                      <a:r>
                        <a:rPr lang="en-US" dirty="0" err="1" smtClean="0"/>
                        <a:t>Enterdata</a:t>
                      </a:r>
                      <a:r>
                        <a:rPr lang="en-US" dirty="0" smtClean="0"/>
                        <a:t>: “</a:t>
                      </a:r>
                      <a:r>
                        <a:rPr lang="en-US" dirty="0" err="1" smtClean="0"/>
                        <a:t>Hastala</a:t>
                      </a:r>
                      <a:r>
                        <a:rPr lang="en-US" dirty="0" smtClean="0"/>
                        <a:t> vista!”</a:t>
                      </a:r>
                    </a:p>
                    <a:p>
                      <a:pPr marL="342900" indent="-342900">
                        <a:buFont typeface="+mj-lt"/>
                        <a:buAutoNum type="arabicPeriod"/>
                      </a:pPr>
                      <a:r>
                        <a:rPr lang="en-US" dirty="0" smtClean="0"/>
                        <a:t>Click Home button</a:t>
                      </a:r>
                    </a:p>
                    <a:p>
                      <a:pPr marL="342900" indent="-342900">
                        <a:buFont typeface="+mj-lt"/>
                        <a:buAutoNum type="arabicPeriod"/>
                      </a:pPr>
                      <a:r>
                        <a:rPr lang="en-US" dirty="0" err="1" smtClean="0"/>
                        <a:t>onSavedInstance</a:t>
                      </a:r>
                      <a:r>
                        <a:rPr lang="en-US" dirty="0" smtClean="0"/>
                        <a:t>&gt; </a:t>
                      </a:r>
                      <a:r>
                        <a:rPr lang="en-US" dirty="0" err="1" smtClean="0"/>
                        <a:t>onPause</a:t>
                      </a:r>
                      <a:r>
                        <a:rPr lang="en-US" dirty="0" smtClean="0"/>
                        <a:t>&gt; </a:t>
                      </a:r>
                      <a:r>
                        <a:rPr lang="en-US" dirty="0" err="1" smtClean="0"/>
                        <a:t>onStop</a:t>
                      </a:r>
                      <a:endParaRPr lang="en-US" dirty="0" smtClean="0"/>
                    </a:p>
                    <a:p>
                      <a:pPr marL="342900" indent="-342900">
                        <a:buFont typeface="+mj-lt"/>
                        <a:buAutoNum type="arabicPeriod"/>
                      </a:pPr>
                      <a:r>
                        <a:rPr lang="en-US" dirty="0" smtClean="0"/>
                        <a:t>Read </a:t>
                      </a:r>
                      <a:r>
                        <a:rPr lang="en-US" dirty="0" err="1" smtClean="0"/>
                        <a:t>yourSMS</a:t>
                      </a:r>
                      <a:endParaRPr lang="en-US" dirty="0" smtClean="0"/>
                    </a:p>
                    <a:p>
                      <a:pPr marL="342900" indent="-342900">
                        <a:buFont typeface="+mj-lt"/>
                        <a:buAutoNum type="arabicPeriod"/>
                      </a:pPr>
                      <a:r>
                        <a:rPr lang="en-US" dirty="0" smtClean="0"/>
                        <a:t>Execute an instance of the application</a:t>
                      </a:r>
                    </a:p>
                    <a:p>
                      <a:pPr marL="342900" indent="-342900">
                        <a:buFont typeface="+mj-lt"/>
                        <a:buAutoNum type="arabicPeriod"/>
                      </a:pPr>
                      <a:r>
                        <a:rPr lang="en-US" dirty="0" err="1" smtClean="0"/>
                        <a:t>onRestart</a:t>
                      </a:r>
                      <a:r>
                        <a:rPr lang="en-US" dirty="0" smtClean="0"/>
                        <a:t>&gt; </a:t>
                      </a:r>
                      <a:r>
                        <a:rPr lang="en-US" dirty="0" err="1" smtClean="0"/>
                        <a:t>onStart</a:t>
                      </a:r>
                      <a:r>
                        <a:rPr lang="en-US" dirty="0" smtClean="0"/>
                        <a:t>&gt; </a:t>
                      </a:r>
                      <a:r>
                        <a:rPr lang="en-US" dirty="0" err="1" smtClean="0"/>
                        <a:t>onResume</a:t>
                      </a:r>
                      <a:endParaRPr lang="en-US" dirty="0" smtClean="0"/>
                    </a:p>
                    <a:p>
                      <a:pPr marL="342900" indent="-342900">
                        <a:buFont typeface="+mj-lt"/>
                        <a:buAutoNum type="arabicPeriod"/>
                      </a:pPr>
                      <a:r>
                        <a:rPr lang="en-US" dirty="0" smtClean="0"/>
                        <a:t>You see the data entered in step 1</a:t>
                      </a:r>
                      <a:endParaRPr lang="en-US"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3"/>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Service</a:t>
            </a:r>
            <a:endParaRPr lang="en-US" sz="2000" b="0" dirty="0">
              <a:solidFill>
                <a:schemeClr val="bg1"/>
              </a:solidFill>
            </a:endParaRPr>
          </a:p>
        </p:txBody>
      </p:sp>
      <p:grpSp>
        <p:nvGrpSpPr>
          <p:cNvPr id="2" name="Group 19"/>
          <p:cNvGrpSpPr/>
          <p:nvPr/>
        </p:nvGrpSpPr>
        <p:grpSpPr>
          <a:xfrm>
            <a:off x="338328" y="2307848"/>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service doesn't have a visual user interface, but rather runs in the background for an indefinite period of time.</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3664942"/>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It's possible to connect to (bind to) an ongoing service (and start the service if it's not already running).</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11" name="Group 19"/>
          <p:cNvGrpSpPr/>
          <p:nvPr/>
        </p:nvGrpSpPr>
        <p:grpSpPr>
          <a:xfrm>
            <a:off x="338328" y="5022037"/>
            <a:ext cx="8412480" cy="82296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While connected, you can communicate with the service through an interface that the service exposes.</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16"/>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4"/>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Broadcast Receiver</a:t>
            </a:r>
            <a:endParaRPr lang="en-US" sz="2000" b="0" dirty="0">
              <a:solidFill>
                <a:schemeClr val="bg1"/>
              </a:solidFill>
            </a:endParaRPr>
          </a:p>
        </p:txBody>
      </p:sp>
      <p:grpSp>
        <p:nvGrpSpPr>
          <p:cNvPr id="2" name="Group 19"/>
          <p:cNvGrpSpPr/>
          <p:nvPr/>
        </p:nvGrpSpPr>
        <p:grpSpPr>
          <a:xfrm>
            <a:off x="334555" y="2249792"/>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broadcast receiver is a component that does nothing but receive and react to broadcast announcements.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4555" y="3498031"/>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Many broadcasts originate in system code (Example: “you got mail“) but any other applications can also initiate broadcasts.</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5" name="Group 19"/>
          <p:cNvGrpSpPr/>
          <p:nvPr/>
        </p:nvGrpSpPr>
        <p:grpSpPr>
          <a:xfrm>
            <a:off x="334555" y="4746271"/>
            <a:ext cx="8412480" cy="1554480"/>
            <a:chOff x="1066803" y="1711184"/>
            <a:chExt cx="7038111" cy="914921"/>
          </a:xfrm>
        </p:grpSpPr>
        <p:sp>
          <p:nvSpPr>
            <p:cNvPr id="12" name="Rectangle 11"/>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Broadcast receivers do not display a user interface. However, they may start an activity in response to the information they receive, or -as services do - they may use the notification manager to alert the user.</a:t>
              </a:r>
            </a:p>
          </p:txBody>
        </p:sp>
        <p:sp>
          <p:nvSpPr>
            <p:cNvPr id="14" name="Isosceles Triangle 13"/>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16"/>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Content Provider</a:t>
            </a:r>
            <a:endParaRPr lang="en-US" sz="2000" b="0" dirty="0">
              <a:solidFill>
                <a:schemeClr val="bg1"/>
              </a:solidFill>
            </a:endParaRPr>
          </a:p>
        </p:txBody>
      </p:sp>
      <p:grpSp>
        <p:nvGrpSpPr>
          <p:cNvPr id="2" name="Group 19"/>
          <p:cNvGrpSpPr/>
          <p:nvPr/>
        </p:nvGrpSpPr>
        <p:grpSpPr>
          <a:xfrm>
            <a:off x="338328" y="2770632"/>
            <a:ext cx="8412480" cy="82296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A content provider makes a specific set of the application's data available to other applications.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4555" y="4617720"/>
            <a:ext cx="8412480" cy="82296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data usually is stored in the file system, or in an </a:t>
              </a:r>
              <a:r>
                <a:rPr lang="en-US" sz="2000" b="0" dirty="0" err="1" smtClean="0"/>
                <a:t>SQLite</a:t>
              </a:r>
              <a:r>
                <a:rPr lang="en-US" sz="2000" b="0" dirty="0" smtClean="0"/>
                <a:t> database.</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7" name="Rectangle 16"/>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a:spLocks noGrp="1"/>
          </p:cNvSpPr>
          <p:nvPr>
            <p:ph type="title"/>
          </p:nvPr>
        </p:nvSpPr>
        <p:spPr>
          <a:xfrm>
            <a:off x="0" y="130175"/>
            <a:ext cx="8229600" cy="392113"/>
          </a:xfrm>
        </p:spPr>
        <p:txBody>
          <a:bodyPr/>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dirty="0" smtClean="0">
                <a:solidFill>
                  <a:schemeClr val="tx1">
                    <a:lumMod val="95000"/>
                    <a:lumOff val="5000"/>
                  </a:schemeClr>
                </a:solidFill>
                <a:ea typeface="SimSun" pitchFamily="2" charset="-122"/>
              </a:rPr>
              <a:t>Application’s Life Cycle</a:t>
            </a:r>
            <a:endParaRPr lang="en-US" dirty="0" smtClean="0">
              <a:solidFill>
                <a:srgbClr val="3B4A1E"/>
              </a:solidFill>
              <a:ea typeface="SimSun" pitchFamily="2" charset="-122"/>
            </a:endParaRPr>
          </a:p>
        </p:txBody>
      </p:sp>
      <p:sp>
        <p:nvSpPr>
          <p:cNvPr id="7" name="Rectangle 6"/>
          <p:cNvSpPr>
            <a:spLocks noChangeArrowheads="1"/>
          </p:cNvSpPr>
          <p:nvPr/>
        </p:nvSpPr>
        <p:spPr bwMode="gray">
          <a:xfrm>
            <a:off x="3063240" y="1509515"/>
            <a:ext cx="3017520" cy="465137"/>
          </a:xfrm>
          <a:prstGeom prst="rect">
            <a:avLst/>
          </a:prstGeom>
          <a:solidFill>
            <a:schemeClr val="accent2"/>
          </a:solidFill>
          <a:ln w="12700">
            <a:solidFill>
              <a:srgbClr val="DDDDDD"/>
            </a:solidFill>
            <a:miter lim="800000"/>
            <a:headEnd/>
            <a:tailEnd/>
          </a:ln>
          <a:effectLst>
            <a:outerShdw blurRad="50800" dist="38100" dir="5400000" algn="t" rotWithShape="0">
              <a:prstClr val="black">
                <a:alpha val="40000"/>
              </a:prstClr>
            </a:outerShdw>
          </a:effectLst>
        </p:spPr>
        <p:txBody>
          <a:bodyPr lIns="0" tIns="0" rIns="0" bIns="0" anchor="ctr"/>
          <a:lstStyle/>
          <a:p>
            <a:pPr>
              <a:defRPr/>
            </a:pPr>
            <a:r>
              <a:rPr lang="en-US" sz="2000" b="0" dirty="0" smtClean="0">
                <a:solidFill>
                  <a:schemeClr val="bg1"/>
                </a:solidFill>
              </a:rPr>
              <a:t>A Content Provider</a:t>
            </a:r>
            <a:endParaRPr lang="en-US" sz="2000" b="0" dirty="0">
              <a:solidFill>
                <a:schemeClr val="bg1"/>
              </a:solidFill>
            </a:endParaRPr>
          </a:p>
        </p:txBody>
      </p:sp>
      <p:grpSp>
        <p:nvGrpSpPr>
          <p:cNvPr id="2" name="Group 19"/>
          <p:cNvGrpSpPr/>
          <p:nvPr/>
        </p:nvGrpSpPr>
        <p:grpSpPr>
          <a:xfrm>
            <a:off x="338328" y="2307848"/>
            <a:ext cx="8412480" cy="1188720"/>
            <a:chOff x="1066803" y="1711184"/>
            <a:chExt cx="7038111" cy="914921"/>
          </a:xfrm>
        </p:grpSpPr>
        <p:sp>
          <p:nvSpPr>
            <p:cNvPr id="15" name="Rectangle 14"/>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The content provider implements a standard set of methods that enable other applications to retrieve and store data of the type it controls.</a:t>
              </a:r>
            </a:p>
          </p:txBody>
        </p:sp>
        <p:sp>
          <p:nvSpPr>
            <p:cNvPr id="16" name="Isosceles Triangle 15"/>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grpSp>
        <p:nvGrpSpPr>
          <p:cNvPr id="4" name="Group 19"/>
          <p:cNvGrpSpPr/>
          <p:nvPr/>
        </p:nvGrpSpPr>
        <p:grpSpPr>
          <a:xfrm>
            <a:off x="338328" y="4194714"/>
            <a:ext cx="8412480" cy="1920240"/>
            <a:chOff x="1066803" y="1711184"/>
            <a:chExt cx="7038111" cy="914921"/>
          </a:xfrm>
        </p:grpSpPr>
        <p:sp>
          <p:nvSpPr>
            <p:cNvPr id="18" name="Rectangle 17"/>
            <p:cNvSpPr/>
            <p:nvPr/>
          </p:nvSpPr>
          <p:spPr>
            <a:xfrm>
              <a:off x="1066803" y="1711184"/>
              <a:ext cx="7038111" cy="9144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365760" tIns="0" rIns="91440" bIns="0" anchor="ctr"/>
            <a:lstStyle/>
            <a:p>
              <a:pPr algn="just">
                <a:lnSpc>
                  <a:spcPts val="3000"/>
                </a:lnSpc>
              </a:pPr>
              <a:r>
                <a:rPr lang="en-US" sz="2000" b="0" dirty="0" smtClean="0"/>
                <a:t>However, applications do not call these methods directly. Rather they use a content resolver object and call its methods instead. A content resolver can talk to any content provider; it cooperates with the provider to manage any inter process communication that's involved.</a:t>
              </a:r>
            </a:p>
          </p:txBody>
        </p:sp>
        <p:sp>
          <p:nvSpPr>
            <p:cNvPr id="19" name="Isosceles Triangle 18"/>
            <p:cNvSpPr/>
            <p:nvPr/>
          </p:nvSpPr>
          <p:spPr bwMode="auto">
            <a:xfrm rot="5400000">
              <a:off x="742601" y="2042698"/>
              <a:ext cx="914400" cy="252413"/>
            </a:xfrm>
            <a:prstGeom prst="triangle">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defRPr/>
              </a:pPr>
              <a:endParaRPr lang="en-US" sz="2000" b="0" dirty="0"/>
            </a:p>
          </p:txBody>
        </p:sp>
      </p:grpSp>
      <p:sp>
        <p:nvSpPr>
          <p:cNvPr id="11" name="Rectangle 10"/>
          <p:cNvSpPr/>
          <p:nvPr/>
        </p:nvSpPr>
        <p:spPr>
          <a:xfrm>
            <a:off x="3063240" y="885825"/>
            <a:ext cx="3017520" cy="449263"/>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fontAlgn="auto">
              <a:spcAft>
                <a:spcPts val="0"/>
              </a:spcAft>
              <a:buFont typeface="Arial" pitchFamily="34" charset="0"/>
              <a:buNone/>
              <a:defRPr/>
            </a:pPr>
            <a:r>
              <a:rPr lang="en-US" sz="2000" b="0" dirty="0" smtClean="0"/>
              <a:t>Android Applications</a:t>
            </a:r>
            <a:endParaRPr lang="en-US" sz="2000" b="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mp;lt;Course Name&amp;gt;&amp;quot;&quot;/&gt;&lt;property id=&quot;20307&quot; value=&quot;377&quot;/&gt;&lt;/object&gt;&lt;object type=&quot;3&quot; unique_id=&quot;10005&quot;&gt;&lt;property id=&quot;20148&quot; value=&quot;5&quot;/&gt;&lt;property id=&quot;20300&quot; value=&quot;Slide 2 - &amp;quot;Copyright&amp;quot;&quot;/&gt;&lt;property id=&quot;20307&quot; value=&quot;398&quot;/&gt;&lt;/object&gt;&lt;object type=&quot;3&quot; unique_id=&quot;10006&quot;&gt;&lt;property id=&quot;20148&quot; value=&quot;5&quot;/&gt;&lt;property id=&quot;20300&quot; value=&quot;Slide 7 - &amp;quot;Agenda&amp;quot;&quot;/&gt;&lt;property id=&quot;20307&quot; value=&quot;502&quot;/&gt;&lt;/object&gt;&lt;object type=&quot;3&quot; unique_id=&quot;10007&quot;&gt;&lt;property id=&quot;20148&quot; value=&quot;5&quot;/&gt;&lt;property id=&quot;20300&quot; value=&quot;Slide 5&quot;/&gt;&lt;property id=&quot;20307&quot; value=&quot;408&quot;/&gt;&lt;/object&gt;&lt;object type=&quot;3&quot; unique_id=&quot;10008&quot;&gt;&lt;property id=&quot;20148&quot; value=&quot;5&quot;/&gt;&lt;property id=&quot;20300&quot; value=&quot;Slide 4 - &amp;quot;Welcome!&amp;quot;&quot;/&gt;&lt;property id=&quot;20307&quot; value=&quot;462&quot;/&gt;&lt;/object&gt;&lt;object type=&quot;3&quot; unique_id=&quot;10009&quot;&gt;&lt;property id=&quot;20148&quot; value=&quot;5&quot;/&gt;&lt;property id=&quot;20300&quot; value=&quot;Slide 10 - &amp;quot;Training Methodology&amp;quot;&quot;/&gt;&lt;property id=&quot;20307&quot; value=&quot;463&quot;/&gt;&lt;/object&gt;&lt;object type=&quot;3&quot; unique_id=&quot;10012&quot;&gt;&lt;property id=&quot;20148&quot; value=&quot;5&quot;/&gt;&lt;property id=&quot;20300&quot; value=&quot;Slide 12&quot;/&gt;&lt;property id=&quot;20307&quot; value=&quot;423&quot;/&gt;&lt;/object&gt;&lt;object type=&quot;3&quot; unique_id=&quot;10034&quot;&gt;&lt;property id=&quot;20148&quot; value=&quot;5&quot;/&gt;&lt;property id=&quot;20300&quot; value=&quot;Slide 27 - &amp;quot;Chapter Review&amp;quot;&quot;/&gt;&lt;property id=&quot;20307&quot; value=&quot;498&quot;/&gt;&lt;/object&gt;&lt;object type=&quot;3&quot; unique_id=&quot;10035&quot;&gt;&lt;property id=&quot;20148&quot; value=&quot;5&quot;/&gt;&lt;property id=&quot;20300&quot; value=&quot;Slide 28 - &amp;quot;Answers to Chapter Review &amp;quot;&quot;/&gt;&lt;property id=&quot;20307&quot; value=&quot;499&quot;/&gt;&lt;/object&gt;&lt;object type=&quot;3&quot; unique_id=&quot;17365&quot;&gt;&lt;property id=&quot;20148&quot; value=&quot;5&quot;/&gt;&lt;property id=&quot;20300&quot; value=&quot;Slide 3 - &amp;quot;Preface&amp;quot;&quot;/&gt;&lt;property id=&quot;20307&quot; value=&quot;550&quot;/&gt;&lt;/object&gt;&lt;object type=&quot;3&quot; unique_id=&quot;22171&quot;&gt;&lt;property id=&quot;20148&quot; value=&quot;5&quot;/&gt;&lt;property id=&quot;20300&quot; value=&quot;Slide 17 - &amp;quot;&amp;lt;Name of Course&amp;gt;Process Flow – (Linear) &amp;quot;&quot;/&gt;&lt;property id=&quot;20307&quot; value=&quot;585&quot;/&gt;&lt;/object&gt;&lt;object type=&quot;3&quot; unique_id=&quot;50534&quot;&gt;&lt;property id=&quot;20148&quot; value=&quot;5&quot;/&gt;&lt;property id=&quot;20300&quot; value=&quot;Slide 13 - &amp;quot;&amp;lt;Overview Slide&amp;gt;&amp;quot;&quot;/&gt;&lt;property id=&quot;20307&quot; value=&quot;596&quot;/&gt;&lt;/object&gt;&lt;object type=&quot;3&quot; unique_id=&quot;50535&quot;&gt;&lt;property id=&quot;20148&quot; value=&quot;5&quot;/&gt;&lt;property id=&quot;20300&quot; value=&quot;Slide 14 - &amp;quot;Key Terms&amp;quot;&quot;/&gt;&lt;property id=&quot;20307&quot; value=&quot;605&quot;/&gt;&lt;/object&gt;&lt;object type=&quot;3&quot; unique_id=&quot;50542&quot;&gt;&lt;property id=&quot;20148&quot; value=&quot;5&quot;/&gt;&lt;property id=&quot;20300&quot; value=&quot;Slide 31&quot;/&gt;&lt;property id=&quot;20307&quot; value=&quot;595&quot;/&gt;&lt;/object&gt;&lt;object type=&quot;3&quot; unique_id=&quot;50545&quot;&gt;&lt;property id=&quot;20148&quot; value=&quot;5&quot;/&gt;&lt;property id=&quot;20300&quot; value=&quot;Slide 34 - &amp;quot;Where to Find Help?&amp;quot;&quot;/&gt;&lt;property id=&quot;20307&quot; value=&quot;603&quot;/&gt;&lt;/object&gt;&lt;object type=&quot;3&quot; unique_id=&quot;67320&quot;&gt;&lt;property id=&quot;20148&quot; value=&quot;5&quot;/&gt;&lt;property id=&quot;20300&quot; value=&quot;Slide 6&quot;/&gt;&lt;property id=&quot;20307&quot; value=&quot;608&quot;/&gt;&lt;/object&gt;&lt;object type=&quot;3&quot; unique_id=&quot;67321&quot;&gt;&lt;property id=&quot;20148&quot; value=&quot;5&quot;/&gt;&lt;property id=&quot;20300&quot; value=&quot;Slide 8 - &amp;quot;Agenda&amp;quot;&quot;/&gt;&lt;property id=&quot;20307&quot; value=&quot;729&quot;/&gt;&lt;/object&gt;&lt;object type=&quot;3&quot; unique_id=&quot;67322&quot;&gt;&lt;property id=&quot;20148&quot; value=&quot;5&quot;/&gt;&lt;property id=&quot;20300&quot; value=&quot;Slide 9 - &amp;quot;Agenda&amp;quot;&quot;/&gt;&lt;property id=&quot;20307&quot; value=&quot;730&quot;/&gt;&lt;/object&gt;&lt;object type=&quot;3&quot; unique_id=&quot;67323&quot;&gt;&lt;property id=&quot;20148&quot; value=&quot;5&quot;/&gt;&lt;property id=&quot;20300&quot; value=&quot;Slide 11 - &amp;quot;Agenda&amp;quot;&quot;/&gt;&lt;property id=&quot;20307&quot; value=&quot;726&quot;/&gt;&lt;/object&gt;&lt;object type=&quot;3&quot; unique_id=&quot;67324&quot;&gt;&lt;property id=&quot;20148&quot; value=&quot;5&quot;/&gt;&lt;property id=&quot;20300&quot; value=&quot;Slide 15 - &amp;quot;Key Terms&amp;quot;&quot;/&gt;&lt;property id=&quot;20307&quot; value=&quot;716&quot;/&gt;&lt;/object&gt;&lt;object type=&quot;3&quot; unique_id=&quot;67325&quot;&gt;&lt;property id=&quot;20148&quot; value=&quot;5&quot;/&gt;&lt;property id=&quot;20300&quot; value=&quot;Slide 16 - &amp;quot;Key Terms (contd.)&amp;quot;&quot;/&gt;&lt;property id=&quot;20307&quot; value=&quot;633&quot;/&gt;&lt;/object&gt;&lt;object type=&quot;3&quot; unique_id=&quot;67326&quot;&gt;&lt;property id=&quot;20148&quot; value=&quot;5&quot;/&gt;&lt;property id=&quot;20300&quot; value=&quot;Slide 18 - &amp;quot;&amp;lt;Name of Course&amp;gt;Process Flow – (Complex) &amp;quot;&quot;/&gt;&lt;property id=&quot;20307&quot; value=&quot;715&quot;/&gt;&lt;/object&gt;&lt;object type=&quot;3&quot; unique_id=&quot;67327&quot;&gt;&lt;property id=&quot;20148&quot; value=&quot;5&quot;/&gt;&lt;property id=&quot;20300&quot; value=&quot;Slide 19 - &amp;quot;Concepts slide 1&amp;quot;&quot;/&gt;&lt;property id=&quot;20307&quot; value=&quot;614&quot;/&gt;&lt;/object&gt;&lt;object type=&quot;3&quot; unique_id=&quot;67328&quot;&gt;&lt;property id=&quot;20148&quot; value=&quot;5&quot;/&gt;&lt;property id=&quot;20300&quot; value=&quot;Slide 20 - &amp;quot;Material Master Requirements – Sample Slide&amp;quot;&quot;/&gt;&lt;property id=&quot;20307&quot; value=&quot;731&quot;/&gt;&lt;/object&gt;&lt;object type=&quot;3&quot; unique_id=&quot;67329&quot;&gt;&lt;property id=&quot;20148&quot; value=&quot;5&quot;/&gt;&lt;property id=&quot;20300&quot; value=&quot;Slide 21 - &amp;quot;Chapter Concepts – Sample Slides&amp;quot;&quot;/&gt;&lt;property id=&quot;20307&quot; value=&quot;719&quot;/&gt;&lt;/object&gt;&lt;object type=&quot;3&quot; unique_id=&quot;67330&quot;&gt;&lt;property id=&quot;20148&quot; value=&quot;5&quot;/&gt;&lt;property id=&quot;20300&quot; value=&quot;Slide 22 - &amp;quot;Chapter Concepts – Sample Slides&amp;quot;&quot;/&gt;&lt;property id=&quot;20307&quot; value=&quot;720&quot;/&gt;&lt;/object&gt;&lt;object type=&quot;3&quot; unique_id=&quot;67331&quot;&gt;&lt;property id=&quot;20148&quot; value=&quot;5&quot;/&gt;&lt;property id=&quot;20300&quot; value=&quot;Slide 23 - &amp;quot;Concept Slide Sample Slide&amp;quot;&quot;/&gt;&lt;property id=&quot;20307&quot; value=&quot;721&quot;/&gt;&lt;/object&gt;&lt;object type=&quot;3&quot; unique_id=&quot;67332&quot;&gt;&lt;property id=&quot;20148&quot; value=&quot;5&quot;/&gt;&lt;property id=&quot;20300&quot; value=&quot;Slide 24 - &amp;quot;Change Impact – Sample Slide&amp;quot;&quot;/&gt;&lt;property id=&quot;20307&quot; value=&quot;722&quot;/&gt;&lt;/object&gt;&lt;object type=&quot;3&quot; unique_id=&quot;67333&quot;&gt;&lt;property id=&quot;20148&quot; value=&quot;5&quot;/&gt;&lt;property id=&quot;20300&quot; value=&quot;Slide 25 - &amp;quot;Benefits of the &amp;lt;process name&amp;gt; – Sample Slide&amp;quot;&quot;/&gt;&lt;property id=&quot;20307&quot; value=&quot;723&quot;/&gt;&lt;/object&gt;&lt;object type=&quot;3&quot; unique_id=&quot;67334&quot;&gt;&lt;property id=&quot;20148&quot; value=&quot;5&quot;/&gt;&lt;property id=&quot;20300&quot; value=&quot;Slide 26 - &amp;quot;Concepts slide n&amp;quot;&quot;/&gt;&lt;property id=&quot;20307&quot; value=&quot;732&quot;/&gt;&lt;/object&gt;&lt;object type=&quot;3&quot; unique_id=&quot;67335&quot;&gt;&lt;property id=&quot;20148&quot; value=&quot;5&quot;/&gt;&lt;property id=&quot;20300&quot; value=&quot;Slide 29&quot;/&gt;&lt;property id=&quot;20307&quot; value=&quot;728&quot;/&gt;&lt;/object&gt;&lt;object type=&quot;3&quot; unique_id=&quot;67336&quot;&gt;&lt;property id=&quot;20148&quot; value=&quot;5&quot;/&gt;&lt;property id=&quot;20300&quot; value=&quot;Slide 30 - &amp;quot;Agenda&amp;quot;&quot;/&gt;&lt;property id=&quot;20307&quot; value=&quot;727&quot;/&gt;&lt;/object&gt;&lt;object type=&quot;3&quot; unique_id=&quot;67337&quot;&gt;&lt;property id=&quot;20148&quot; value=&quot;5&quot;/&gt;&lt;property id=&quot;20300&quot; value=&quot;Slide 32 - &amp;quot;Course Review Questions&amp;quot;&quot;/&gt;&lt;property id=&quot;20307&quot; value=&quot;724&quot;/&gt;&lt;/object&gt;&lt;object type=&quot;3&quot; unique_id=&quot;67338&quot;&gt;&lt;property id=&quot;20148&quot; value=&quot;5&quot;/&gt;&lt;property id=&quot;20300&quot; value=&quot;Slide 33 - &amp;quot;Answers to Course Review &amp;quot;&quot;/&gt;&lt;property id=&quot;20307&quot; value=&quot;725&quot;/&gt;&lt;/object&gt;&lt;/object&gt;&lt;/object&gt;&lt;/database&gt;"/>
  <p:tag name="SECTOMILLISECCONVERTED" val="1"/>
  <p:tag name="ARTICULATE_PRESENTER_VERSION" val="6"/>
  <p:tag name="ARTICULATE_PROJECT_CHECK" val="0"/>
  <p:tag name="ARTICULATE_PROJECT_OPEN" val="0"/>
</p:tagLst>
</file>

<file path=ppt/theme/theme1.xml><?xml version="1.0" encoding="utf-8"?>
<a:theme xmlns:a="http://schemas.openxmlformats.org/drawingml/2006/main" name="4_TS_ILT_Sl1Template1_PPT_20_12_10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000" dirty="0" err="1" smtClean="0"/>
        </a:defPPr>
      </a:lstStyle>
      <a:style>
        <a:lnRef idx="3">
          <a:schemeClr val="lt1"/>
        </a:lnRef>
        <a:fillRef idx="1">
          <a:schemeClr val="accent3"/>
        </a:fillRef>
        <a:effectRef idx="1">
          <a:schemeClr val="accent3"/>
        </a:effectRef>
        <a:fontRef idx="minor">
          <a:schemeClr val="lt1"/>
        </a:fontRef>
      </a:style>
    </a:spDef>
    <a:txDef>
      <a:spPr>
        <a:noFill/>
        <a:ln w="19050">
          <a:solidFill>
            <a:schemeClr val="bg1">
              <a:lumMod val="85000"/>
            </a:schemeClr>
          </a:solidFill>
        </a:ln>
      </a:spPr>
      <a:bodyPr wrap="square" rtlCol="0">
        <a:spAutoFit/>
      </a:bodyPr>
      <a:lstStyle>
        <a:defPPr marL="342900" indent="-342900" algn="l" fontAlgn="auto">
          <a:spcBef>
            <a:spcPct val="20000"/>
          </a:spcBef>
          <a:spcAft>
            <a:spcPts val="0"/>
          </a:spcAft>
          <a:defRPr sz="1800" b="0" dirty="0" smtClean="0">
            <a:solidFill>
              <a:prstClr val="black"/>
            </a:solidFill>
            <a:latin typeface="Courier New" pitchFamily="49" charset="0"/>
            <a:cs typeface="Courier New" pitchFamily="49"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37698</TotalTime>
  <Words>3534</Words>
  <Application>Microsoft Office PowerPoint</Application>
  <PresentationFormat>On-screen Show (4:3)</PresentationFormat>
  <Paragraphs>473</Paragraphs>
  <Slides>58</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0" baseType="lpstr">
      <vt:lpstr>4_TS_ILT_Sl1Template1_PPT_20_12_10_V1</vt:lpstr>
      <vt:lpstr>Image</vt:lpstr>
      <vt:lpstr>Slide 1</vt:lpstr>
      <vt:lpstr>Learning Objectives</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lpstr>Application’s Life Cycle</vt:lpstr>
    </vt:vector>
  </TitlesOfParts>
  <Manager>Praveen</Manager>
  <Company>Talent Sprint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Template_for_ILT</dc:title>
  <dc:subject>PGDFST_ILT</dc:subject>
  <dc:creator>S S Mangal Murthy</dc:creator>
  <cp:lastModifiedBy>IT Admin</cp:lastModifiedBy>
  <cp:revision>2877</cp:revision>
  <dcterms:created xsi:type="dcterms:W3CDTF">2008-06-23T11:45:25Z</dcterms:created>
  <dcterms:modified xsi:type="dcterms:W3CDTF">2015-09-14T09:31:58Z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0x010100538100929B86BF4395864A3B4913962D</vt:lpwstr>
  </property>
  <property fmtid="{D5CDD505-2E9C-101B-9397-08002B2CF9AE}" pid="3" name="ArticulateUseProject">
    <vt:lpwstr>1</vt:lpwstr>
  </property>
  <property fmtid="{D5CDD505-2E9C-101B-9397-08002B2CF9AE}" pid="4" name="ArticulatePath">
    <vt:lpwstr>TS_Template_ILT_Course Code_Course Name_Version_v1</vt:lpwstr>
  </property>
  <property fmtid="{D5CDD505-2E9C-101B-9397-08002B2CF9AE}" pid="5" name="ArticulateGUID">
    <vt:lpwstr>B8D4C074-B133-4EB5-89D2-10F1FBB00D4C</vt:lpwstr>
  </property>
  <property fmtid="{D5CDD505-2E9C-101B-9397-08002B2CF9AE}" pid="6" name="ArticulateProjectFull">
    <vt:lpwstr>D:\Projects\Advance Java ILT\Storyboard\Ver_a\SEF_JEE_1_WebApplication_Ver1.ppta</vt:lpwstr>
  </property>
</Properties>
</file>