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19"/>
  </p:notesMasterIdLst>
  <p:handoutMasterIdLst>
    <p:handoutMasterId r:id="rId20"/>
  </p:handoutMasterIdLst>
  <p:sldIdLst>
    <p:sldId id="1420" r:id="rId2"/>
    <p:sldId id="1421" r:id="rId3"/>
    <p:sldId id="1422" r:id="rId4"/>
    <p:sldId id="1423" r:id="rId5"/>
    <p:sldId id="1424" r:id="rId6"/>
    <p:sldId id="1425" r:id="rId7"/>
    <p:sldId id="1426" r:id="rId8"/>
    <p:sldId id="1427" r:id="rId9"/>
    <p:sldId id="1428" r:id="rId10"/>
    <p:sldId id="1429" r:id="rId11"/>
    <p:sldId id="1430" r:id="rId12"/>
    <p:sldId id="1431" r:id="rId13"/>
    <p:sldId id="1432" r:id="rId14"/>
    <p:sldId id="1433" r:id="rId15"/>
    <p:sldId id="1434" r:id="rId16"/>
    <p:sldId id="1435" r:id="rId17"/>
    <p:sldId id="1436" r:id="rId18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76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sources/tutorials/hello-world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436426" y="1450749"/>
            <a:ext cx="8432800" cy="2925308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r>
              <a:rPr lang="en-IN" sz="4000" dirty="0" smtClean="0">
                <a:solidFill>
                  <a:schemeClr val="bg1"/>
                </a:solidFill>
              </a:rPr>
              <a:t>Session 07 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Understand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Android Application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Structure</a:t>
            </a:r>
            <a:endParaRPr lang="en-US" sz="4000" dirty="0" smtClean="0">
              <a:solidFill>
                <a:schemeClr val="bg1"/>
              </a:solidFill>
              <a:ea typeface="MS Gothic" charset="-128"/>
            </a:endParaRP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smtClean="0">
                <a:solidFill>
                  <a:schemeClr val="bg1"/>
                </a:solidFill>
              </a:rPr>
              <a:t>Module </a:t>
            </a:r>
            <a:r>
              <a:rPr lang="en-IN" sz="4000" smtClean="0">
                <a:solidFill>
                  <a:schemeClr val="bg1"/>
                </a:solidFill>
              </a:rPr>
              <a:t>4.3 </a:t>
            </a:r>
            <a:r>
              <a:rPr lang="en-IN" sz="4000" dirty="0" smtClean="0">
                <a:solidFill>
                  <a:schemeClr val="bg1"/>
                </a:solidFill>
              </a:rPr>
              <a:t>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553200"/>
            <a:ext cx="2895600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@2011 Mihail L. Sichitiu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737051BD-3E66-4A96-9B12-64FB2C3A3D22}" type="slidenum">
              <a:rPr lang="en-US"/>
              <a:pPr/>
              <a:t>10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 it!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600200"/>
            <a:ext cx="32766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C36F4CCC-7A7C-4B8E-878D-157C8D5CA9A5}" type="slidenum">
              <a:rPr lang="en-US"/>
              <a:pPr/>
              <a:t>11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/res/layout/main.xml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&lt;?xml version=</a:t>
            </a:r>
            <a:r>
              <a:rPr lang="en-US" sz="1800" i="1" smtClean="0"/>
              <a:t>"1.0"</a:t>
            </a:r>
            <a:r>
              <a:rPr lang="en-US" sz="1800" smtClean="0"/>
              <a:t> encoding=</a:t>
            </a:r>
            <a:r>
              <a:rPr lang="en-US" sz="1800" i="1" smtClean="0"/>
              <a:t>"utf-8"</a:t>
            </a:r>
            <a:r>
              <a:rPr lang="en-US" sz="1800" smtClean="0"/>
              <a:t>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&lt;LinearLayout xmlns:android=</a:t>
            </a:r>
            <a:r>
              <a:rPr lang="en-US" sz="1800" i="1" smtClean="0"/>
              <a:t>"http://schemas.android.com/apk/res/android"</a:t>
            </a: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android:orientation=</a:t>
            </a:r>
            <a:r>
              <a:rPr lang="en-US" sz="1800" i="1" smtClean="0"/>
              <a:t>"vertical"</a:t>
            </a: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android:layout_width=</a:t>
            </a:r>
            <a:r>
              <a:rPr lang="en-US" sz="1800" i="1" smtClean="0"/>
              <a:t>"fill_parent"</a:t>
            </a: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android:layout_height=</a:t>
            </a:r>
            <a:r>
              <a:rPr lang="en-US" sz="1800" i="1" smtClean="0"/>
              <a:t>"fill_parent"</a:t>
            </a: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&lt;TextView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android:layout_width=</a:t>
            </a:r>
            <a:r>
              <a:rPr lang="en-US" sz="1800" i="1" smtClean="0"/>
              <a:t>"fill_parent"</a:t>
            </a:r>
            <a:r>
              <a:rPr lang="en-US" sz="18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android:layout_height=</a:t>
            </a:r>
            <a:r>
              <a:rPr lang="en-US" sz="1800" i="1" smtClean="0"/>
              <a:t>"wrap_content"</a:t>
            </a:r>
            <a:r>
              <a:rPr lang="en-US" sz="18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android:text=</a:t>
            </a:r>
            <a:r>
              <a:rPr lang="en-US" sz="1800" i="1" smtClean="0"/>
              <a:t>"@string/hello"</a:t>
            </a: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&lt;/LinearLayout&gt;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5257800" y="5410200"/>
            <a:ext cx="297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Further redirection to /res/values/strings.xml</a:t>
            </a:r>
          </a:p>
        </p:txBody>
      </p:sp>
      <p:sp>
        <p:nvSpPr>
          <p:cNvPr id="12295" name="Line 5"/>
          <p:cNvSpPr>
            <a:spLocks noChangeShapeType="1"/>
          </p:cNvSpPr>
          <p:nvPr/>
        </p:nvSpPr>
        <p:spPr bwMode="auto">
          <a:xfrm flipH="1" flipV="1">
            <a:off x="4038600" y="4876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127CF6A5-97E4-4C1A-B29E-74B097ABCE23}" type="slidenum">
              <a:rPr lang="en-US"/>
              <a:pPr/>
              <a:t>12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/res/values/strings.xml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229600" cy="32353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600" smtClean="0"/>
              <a:t>&lt;?xml version=</a:t>
            </a:r>
            <a:r>
              <a:rPr lang="en-US" sz="1600" i="1" smtClean="0"/>
              <a:t>"1.0"</a:t>
            </a:r>
            <a:r>
              <a:rPr lang="en-US" sz="1600" smtClean="0"/>
              <a:t> encoding=</a:t>
            </a:r>
            <a:r>
              <a:rPr lang="en-US" sz="1600" i="1" smtClean="0"/>
              <a:t>"utf-8"</a:t>
            </a:r>
            <a:r>
              <a:rPr lang="en-US" sz="1600" smtClean="0"/>
              <a:t>?&gt;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/>
              <a:t>&lt;resources&gt;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/>
              <a:t>    &lt;string name=</a:t>
            </a:r>
            <a:r>
              <a:rPr lang="en-US" sz="1600" i="1" smtClean="0"/>
              <a:t>"hello"</a:t>
            </a:r>
            <a:r>
              <a:rPr lang="en-US" sz="1600" smtClean="0"/>
              <a:t>&gt;Hello World, HelloAndroid – by resources!&lt;/string&gt;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/>
              <a:t>    &lt;string name=</a:t>
            </a:r>
            <a:r>
              <a:rPr lang="en-US" sz="1600" i="1" smtClean="0"/>
              <a:t>"app_name"</a:t>
            </a:r>
            <a:r>
              <a:rPr lang="en-US" sz="1600" smtClean="0"/>
              <a:t>&gt;Hello, Android&lt;/string&gt;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/>
              <a:t>&lt;/resources&gt;</a:t>
            </a:r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553200"/>
            <a:ext cx="2895600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@2011 Mihail L. Sichitiu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28B95DB3-35A2-4213-80FF-A68D34AFB6F1}" type="slidenum">
              <a:rPr lang="en-US"/>
              <a:pPr/>
              <a:t>13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HelloAndroid.java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609600" y="1905000"/>
            <a:ext cx="74676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package com.example.helloandroid;</a:t>
            </a:r>
          </a:p>
          <a:p>
            <a:endParaRPr lang="en-US"/>
          </a:p>
          <a:p>
            <a:r>
              <a:rPr lang="en-US"/>
              <a:t>import android.app.Activity;</a:t>
            </a:r>
          </a:p>
          <a:p>
            <a:r>
              <a:rPr lang="en-US"/>
              <a:t>import android.os.Bundle;</a:t>
            </a:r>
          </a:p>
          <a:p>
            <a:r>
              <a:rPr lang="en-US"/>
              <a:t>public class HelloAndroid extends Activity {    </a:t>
            </a:r>
          </a:p>
          <a:p>
            <a:endParaRPr lang="en-US"/>
          </a:p>
          <a:p>
            <a:r>
              <a:rPr lang="en-US"/>
              <a:t>	/** Called when the activity is first created. */    </a:t>
            </a:r>
          </a:p>
          <a:p>
            <a:r>
              <a:rPr lang="en-US"/>
              <a:t>	@Override    </a:t>
            </a:r>
          </a:p>
          <a:p>
            <a:r>
              <a:rPr lang="en-US"/>
              <a:t>	public void onCreate(Bundle savedInstanceState) {</a:t>
            </a:r>
          </a:p>
          <a:p>
            <a:r>
              <a:rPr lang="en-US"/>
              <a:t>		super.onCreate(savedInstanceState);        		setContentView(R.layout.main);    </a:t>
            </a:r>
          </a:p>
          <a:p>
            <a:r>
              <a:rPr lang="en-US"/>
              <a:t>	}</a:t>
            </a:r>
          </a:p>
          <a:p>
            <a:r>
              <a:rPr lang="en-US"/>
              <a:t>}</a:t>
            </a:r>
          </a:p>
        </p:txBody>
      </p:sp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5867400" y="5638800"/>
            <a:ext cx="2743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Set the layout of the view as described in the main.xml layout</a:t>
            </a:r>
          </a:p>
        </p:txBody>
      </p:sp>
      <p:sp>
        <p:nvSpPr>
          <p:cNvPr id="14343" name="Line 10"/>
          <p:cNvSpPr>
            <a:spLocks noChangeShapeType="1"/>
          </p:cNvSpPr>
          <p:nvPr/>
        </p:nvSpPr>
        <p:spPr bwMode="auto">
          <a:xfrm flipH="1" flipV="1">
            <a:off x="4648200" y="5105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EF18C9DE-394E-47F9-ADFD-C9DB18080D6A}" type="slidenum">
              <a:rPr lang="en-US"/>
              <a:pPr/>
              <a:t>14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/gen/R.java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package com.example.helloandroid;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public final class R {</a:t>
            </a:r>
            <a:br>
              <a:rPr lang="en-US" sz="1800" smtClean="0"/>
            </a:br>
            <a:r>
              <a:rPr lang="en-US" sz="1800" smtClean="0"/>
              <a:t>    public static final class attr {</a:t>
            </a:r>
            <a:br>
              <a:rPr lang="en-US" sz="1800" smtClean="0"/>
            </a:br>
            <a:r>
              <a:rPr lang="en-US" sz="1800" smtClean="0"/>
              <a:t>    }</a:t>
            </a:r>
            <a:br>
              <a:rPr lang="en-US" sz="1800" smtClean="0"/>
            </a:br>
            <a:r>
              <a:rPr lang="en-US" sz="1800" smtClean="0"/>
              <a:t>    public static final class drawable {</a:t>
            </a:r>
            <a:br>
              <a:rPr lang="en-US" sz="1800" smtClean="0"/>
            </a:br>
            <a:r>
              <a:rPr lang="en-US" sz="1800" smtClean="0"/>
              <a:t>        public static final int icon=0x7f020000;</a:t>
            </a:r>
            <a:br>
              <a:rPr lang="en-US" sz="1800" smtClean="0"/>
            </a:br>
            <a:r>
              <a:rPr lang="en-US" sz="1800" smtClean="0"/>
              <a:t>    }</a:t>
            </a:r>
            <a:br>
              <a:rPr lang="en-US" sz="1800" smtClean="0"/>
            </a:br>
            <a:r>
              <a:rPr lang="en-US" sz="1800" smtClean="0"/>
              <a:t>    public static final class id {</a:t>
            </a:r>
            <a:br>
              <a:rPr lang="en-US" sz="1800" smtClean="0"/>
            </a:br>
            <a:r>
              <a:rPr lang="en-US" sz="1800" smtClean="0"/>
              <a:t>        public static final int textview=0x7f050000;</a:t>
            </a:r>
            <a:br>
              <a:rPr lang="en-US" sz="1800" smtClean="0"/>
            </a:br>
            <a:r>
              <a:rPr lang="en-US" sz="1800" smtClean="0"/>
              <a:t>    }</a:t>
            </a:r>
            <a:br>
              <a:rPr lang="en-US" sz="1800" smtClean="0"/>
            </a:br>
            <a:r>
              <a:rPr lang="en-US" sz="1800" smtClean="0"/>
              <a:t>    public static final class layout {</a:t>
            </a:r>
            <a:br>
              <a:rPr lang="en-US" sz="1800" smtClean="0"/>
            </a:br>
            <a:r>
              <a:rPr lang="en-US" sz="1800" smtClean="0"/>
              <a:t>        public static final int main=0x7f030000;</a:t>
            </a:r>
            <a:br>
              <a:rPr lang="en-US" sz="1800" smtClean="0"/>
            </a:br>
            <a:r>
              <a:rPr lang="en-US" sz="1800" smtClean="0"/>
              <a:t>    }</a:t>
            </a:r>
            <a:br>
              <a:rPr lang="en-US" sz="1800" smtClean="0"/>
            </a:br>
            <a:r>
              <a:rPr lang="en-US" sz="1800" smtClean="0"/>
              <a:t>    public static final class string {</a:t>
            </a:r>
            <a:br>
              <a:rPr lang="en-US" sz="1800" smtClean="0"/>
            </a:br>
            <a:r>
              <a:rPr lang="en-US" sz="1800" smtClean="0"/>
              <a:t>        public static final int app_name=0x7f040001;</a:t>
            </a:r>
            <a:br>
              <a:rPr lang="en-US" sz="1800" smtClean="0"/>
            </a:br>
            <a:r>
              <a:rPr lang="en-US" sz="1800" smtClean="0"/>
              <a:t>        public static final int hello=0x7f040000;</a:t>
            </a:r>
            <a:br>
              <a:rPr lang="en-US" sz="1800" smtClean="0"/>
            </a:br>
            <a:r>
              <a:rPr lang="en-US" sz="1800" smtClean="0"/>
              <a:t>    }</a:t>
            </a:r>
            <a:br>
              <a:rPr lang="en-US" sz="1800" smtClean="0"/>
            </a:br>
            <a:r>
              <a:rPr lang="en-US" sz="180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553200"/>
            <a:ext cx="2895600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@2011 Mihail L. Sichitiu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58AEAD57-5D94-4B1D-8266-826010FE4974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 it!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600200"/>
            <a:ext cx="3200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DEA16018-82DC-447E-867B-32299F71E051}" type="slidenum">
              <a:rPr lang="en-US"/>
              <a:pPr/>
              <a:t>16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Introduce a bug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package com.example.helloandroid;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import android.app.Activity;</a:t>
            </a:r>
            <a:br>
              <a:rPr lang="en-US" sz="2000" smtClean="0"/>
            </a:br>
            <a:r>
              <a:rPr lang="en-US" sz="2000" smtClean="0"/>
              <a:t>import android.os.Bundle;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public class HelloAndroid extends Activity {</a:t>
            </a:r>
            <a:br>
              <a:rPr lang="en-US" sz="2000" smtClean="0"/>
            </a:br>
            <a:r>
              <a:rPr lang="en-US" sz="2000" smtClean="0"/>
              <a:t>    /** Called when the activity is first created. */</a:t>
            </a:r>
            <a:br>
              <a:rPr lang="en-US" sz="2000" smtClean="0"/>
            </a:br>
            <a:r>
              <a:rPr lang="en-US" sz="2000" smtClean="0"/>
              <a:t>    @Override</a:t>
            </a:r>
            <a:br>
              <a:rPr lang="en-US" sz="2000" smtClean="0"/>
            </a:br>
            <a:r>
              <a:rPr lang="en-US" sz="2000" smtClean="0"/>
              <a:t>    public void onCreate(Bundle savedInstanceState) {</a:t>
            </a:r>
            <a:br>
              <a:rPr lang="en-US" sz="2000" smtClean="0"/>
            </a:br>
            <a:r>
              <a:rPr lang="en-US" sz="2000" smtClean="0"/>
              <a:t>        super.onCreate(savedInstanceState);</a:t>
            </a:r>
            <a:br>
              <a:rPr lang="en-US" sz="2000" smtClean="0"/>
            </a:br>
            <a:r>
              <a:rPr lang="en-US" sz="2000" smtClean="0">
                <a:solidFill>
                  <a:schemeClr val="accent2"/>
                </a:solidFill>
              </a:rPr>
              <a:t>        Object o = null;</a:t>
            </a:r>
            <a:br>
              <a:rPr lang="en-US" sz="2000" smtClean="0">
                <a:solidFill>
                  <a:schemeClr val="accent2"/>
                </a:solidFill>
              </a:rPr>
            </a:br>
            <a:r>
              <a:rPr lang="en-US" sz="2000" smtClean="0">
                <a:solidFill>
                  <a:schemeClr val="accent2"/>
                </a:solidFill>
              </a:rPr>
              <a:t>        o.toString();</a:t>
            </a:r>
            <a:br>
              <a:rPr lang="en-US" sz="2000" smtClean="0">
                <a:solidFill>
                  <a:schemeClr val="accent2"/>
                </a:solidFill>
              </a:rPr>
            </a:br>
            <a:r>
              <a:rPr lang="en-US" sz="2000" smtClean="0"/>
              <a:t>        setContentView(R.layout.main);</a:t>
            </a:r>
            <a:br>
              <a:rPr lang="en-US" sz="2000" smtClean="0"/>
            </a:br>
            <a:r>
              <a:rPr lang="en-US" sz="2000" smtClean="0"/>
              <a:t>    }</a:t>
            </a:r>
            <a:br>
              <a:rPr lang="en-US" sz="2000" smtClean="0"/>
            </a:br>
            <a:r>
              <a:rPr lang="en-US" sz="200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AE0928BA-154E-45C9-95C8-CE74F0671F86}" type="slidenum">
              <a:rPr lang="en-US"/>
              <a:pPr/>
              <a:t>17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 it!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524000"/>
            <a:ext cx="32385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  <a:p>
            <a:pPr eaLnBrk="1" hangingPunct="1"/>
            <a:r>
              <a:rPr lang="en-US" sz="2400" dirty="0" smtClean="0"/>
              <a:t>Create a very simple application</a:t>
            </a:r>
          </a:p>
          <a:p>
            <a:pPr eaLnBrk="1" hangingPunct="1"/>
            <a:r>
              <a:rPr lang="en-US" sz="2400" dirty="0" smtClean="0"/>
              <a:t>Run it on a real device</a:t>
            </a:r>
          </a:p>
          <a:p>
            <a:pPr eaLnBrk="1" hangingPunct="1"/>
            <a:r>
              <a:rPr lang="en-US" sz="2400" dirty="0" smtClean="0"/>
              <a:t>Run it on the emulator</a:t>
            </a:r>
          </a:p>
          <a:p>
            <a:pPr eaLnBrk="1" hangingPunct="1"/>
            <a:r>
              <a:rPr lang="en-US" sz="2400" dirty="0" smtClean="0"/>
              <a:t>Examine its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D0144031-BD66-4327-8DF3-C31CA576DB2E}" type="slidenum">
              <a:rPr lang="en-US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43400" cy="4530725"/>
          </a:xfrm>
        </p:spPr>
        <p:txBody>
          <a:bodyPr/>
          <a:lstStyle/>
          <a:p>
            <a:pPr eaLnBrk="1" hangingPunct="1"/>
            <a:r>
              <a:rPr lang="en-US" dirty="0" smtClean="0"/>
              <a:t>Create a very simple application</a:t>
            </a:r>
          </a:p>
          <a:p>
            <a:pPr eaLnBrk="1" hangingPunct="1"/>
            <a:r>
              <a:rPr lang="en-US" dirty="0" smtClean="0"/>
              <a:t>Run it on a real device</a:t>
            </a:r>
          </a:p>
          <a:p>
            <a:pPr eaLnBrk="1" hangingPunct="1"/>
            <a:r>
              <a:rPr lang="en-US" dirty="0" smtClean="0"/>
              <a:t>Run it on the emulator</a:t>
            </a:r>
          </a:p>
          <a:p>
            <a:pPr eaLnBrk="1" hangingPunct="1"/>
            <a:r>
              <a:rPr lang="en-US" dirty="0" smtClean="0"/>
              <a:t>Examine its structure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24000"/>
            <a:ext cx="32289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A22FFC5B-E0B7-41DE-B3BB-810C4C5FD7FF}" type="slidenum">
              <a:rPr lang="en-US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Google Tutorial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will follow the tutorial at: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hlinkClick r:id="rId2"/>
              </a:rPr>
              <a:t>http://developer.android.com/resources/tutorials/hello-world.html</a:t>
            </a:r>
            <a:endParaRPr lang="en-US" smtClean="0"/>
          </a:p>
          <a:p>
            <a:pPr eaLnBrk="1" hangingPunct="1"/>
            <a:r>
              <a:rPr lang="en-US" smtClean="0"/>
              <a:t>Start Eclipse (Start -&gt; All Programs -&gt; Eclipse)</a:t>
            </a:r>
          </a:p>
          <a:p>
            <a:pPr eaLnBrk="1" hangingPunct="1"/>
            <a:r>
              <a:rPr lang="en-US" smtClean="0"/>
              <a:t>Create an Android Virtual Device (AVD)</a:t>
            </a:r>
          </a:p>
          <a:p>
            <a:pPr eaLnBrk="1" hangingPunct="1"/>
            <a:r>
              <a:rPr lang="en-US" smtClean="0"/>
              <a:t>Create a New Android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A1BEEFBD-AC6A-4DC9-826B-D7627A2B3E67}" type="slidenum">
              <a:rPr lang="en-US"/>
              <a:pPr/>
              <a:t>5</a:t>
            </a:fld>
            <a:endParaRPr lang="en-US"/>
          </a:p>
        </p:txBody>
      </p:sp>
      <p:pic>
        <p:nvPicPr>
          <p:cNvPr id="6148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828800"/>
            <a:ext cx="23907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Package Content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5638800" y="1981200"/>
            <a:ext cx="3084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Java code for our activity</a:t>
            </a: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H="1">
            <a:off x="4953000" y="2286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228600" y="19812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source code here</a:t>
            </a:r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2438400" y="2362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5715000" y="3276600"/>
            <a:ext cx="28829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Generated Java code</a:t>
            </a:r>
          </a:p>
          <a:p>
            <a:r>
              <a:rPr lang="en-US"/>
              <a:t>Helps link resources to </a:t>
            </a:r>
          </a:p>
          <a:p>
            <a:r>
              <a:rPr lang="en-US"/>
              <a:t>Java code</a:t>
            </a:r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 flipH="1">
            <a:off x="4495800" y="3505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 flipH="1">
            <a:off x="4495800" y="4572000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6019800" y="4343400"/>
            <a:ext cx="262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Layout of the activity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6172200" y="4876800"/>
            <a:ext cx="2443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Strings used in the </a:t>
            </a:r>
          </a:p>
          <a:p>
            <a:r>
              <a:rPr lang="en-US"/>
              <a:t>program</a:t>
            </a:r>
          </a:p>
        </p:txBody>
      </p:sp>
      <p:sp>
        <p:nvSpPr>
          <p:cNvPr id="6159" name="Line 14"/>
          <p:cNvSpPr>
            <a:spLocks noChangeShapeType="1"/>
          </p:cNvSpPr>
          <p:nvPr/>
        </p:nvSpPr>
        <p:spPr bwMode="auto">
          <a:xfrm flipH="1" flipV="1">
            <a:off x="4572000" y="510540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381000" y="3352800"/>
            <a:ext cx="1695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non-code </a:t>
            </a:r>
          </a:p>
          <a:p>
            <a:r>
              <a:rPr lang="en-US"/>
              <a:t>resources</a:t>
            </a:r>
          </a:p>
        </p:txBody>
      </p:sp>
      <p:sp>
        <p:nvSpPr>
          <p:cNvPr id="6161" name="Line 16"/>
          <p:cNvSpPr>
            <a:spLocks noChangeShapeType="1"/>
          </p:cNvSpPr>
          <p:nvPr/>
        </p:nvSpPr>
        <p:spPr bwMode="auto">
          <a:xfrm>
            <a:off x="1981200" y="36576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6172200" y="5943600"/>
            <a:ext cx="2112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Android Manifest</a:t>
            </a:r>
          </a:p>
        </p:txBody>
      </p:sp>
      <p:sp>
        <p:nvSpPr>
          <p:cNvPr id="6163" name="Line 18"/>
          <p:cNvSpPr>
            <a:spLocks noChangeShapeType="1"/>
          </p:cNvSpPr>
          <p:nvPr/>
        </p:nvSpPr>
        <p:spPr bwMode="auto">
          <a:xfrm flipH="1" flipV="1">
            <a:off x="4572000" y="54102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4" name="Text Box 22"/>
          <p:cNvSpPr txBox="1">
            <a:spLocks noChangeArrowheads="1"/>
          </p:cNvSpPr>
          <p:nvPr/>
        </p:nvSpPr>
        <p:spPr bwMode="auto">
          <a:xfrm>
            <a:off x="533400" y="4419600"/>
            <a:ext cx="1038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Images</a:t>
            </a:r>
          </a:p>
        </p:txBody>
      </p:sp>
      <p:sp>
        <p:nvSpPr>
          <p:cNvPr id="6165" name="Line 23"/>
          <p:cNvSpPr>
            <a:spLocks noChangeShapeType="1"/>
          </p:cNvSpPr>
          <p:nvPr/>
        </p:nvSpPr>
        <p:spPr bwMode="auto">
          <a:xfrm flipV="1">
            <a:off x="1676400" y="41910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C1DE5D15-026D-42D4-961B-C775C5138376}" type="slidenum">
              <a:rPr lang="en-US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Android Manifest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400" smtClean="0"/>
              <a:t>&lt;?xml version=</a:t>
            </a:r>
            <a:r>
              <a:rPr lang="en-US" sz="1400" i="1" smtClean="0"/>
              <a:t>"1.0"</a:t>
            </a:r>
            <a:r>
              <a:rPr lang="en-US" sz="1400" smtClean="0"/>
              <a:t> encoding=</a:t>
            </a:r>
            <a:r>
              <a:rPr lang="en-US" sz="1400" i="1" smtClean="0"/>
              <a:t>"utf-8"</a:t>
            </a:r>
            <a:r>
              <a:rPr lang="en-US" sz="1400" smtClean="0"/>
              <a:t>?&gt;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smtClean="0"/>
              <a:t>&lt;manifest xmlns:android=</a:t>
            </a:r>
            <a:r>
              <a:rPr lang="en-US" sz="1400" i="1" smtClean="0"/>
              <a:t>"http://schemas.android.com/apk/res/android"</a:t>
            </a:r>
            <a:endParaRPr lang="en-US" sz="1400" smtClean="0"/>
          </a:p>
          <a:p>
            <a:pPr eaLnBrk="1" hangingPunct="1">
              <a:lnSpc>
                <a:spcPct val="80000"/>
              </a:lnSpc>
            </a:pPr>
            <a:r>
              <a:rPr lang="en-US" sz="1400" smtClean="0"/>
              <a:t>      package=</a:t>
            </a:r>
            <a:r>
              <a:rPr lang="en-US" sz="1400" i="1" smtClean="0"/>
              <a:t>"com.example.helloandroid"</a:t>
            </a:r>
            <a:endParaRPr lang="en-US" sz="1400" smtClean="0"/>
          </a:p>
          <a:p>
            <a:pPr eaLnBrk="1" hangingPunct="1">
              <a:lnSpc>
                <a:spcPct val="80000"/>
              </a:lnSpc>
            </a:pPr>
            <a:r>
              <a:rPr lang="en-US" sz="1400" smtClean="0"/>
              <a:t>      android:versionCode=</a:t>
            </a:r>
            <a:r>
              <a:rPr lang="en-US" sz="1400" i="1" smtClean="0"/>
              <a:t>"1"</a:t>
            </a:r>
            <a:endParaRPr lang="en-US" sz="1400" smtClean="0"/>
          </a:p>
          <a:p>
            <a:pPr eaLnBrk="1" hangingPunct="1">
              <a:lnSpc>
                <a:spcPct val="80000"/>
              </a:lnSpc>
            </a:pPr>
            <a:r>
              <a:rPr lang="en-US" sz="1400" smtClean="0"/>
              <a:t>      android:versionName=</a:t>
            </a:r>
            <a:r>
              <a:rPr lang="en-US" sz="1400" i="1" smtClean="0"/>
              <a:t>"1.0"</a:t>
            </a:r>
            <a:r>
              <a:rPr lang="en-US" sz="140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smtClean="0"/>
              <a:t>    &lt;application android:icon=</a:t>
            </a:r>
            <a:r>
              <a:rPr lang="en-US" sz="1400" i="1" smtClean="0"/>
              <a:t>"@drawable/icon"</a:t>
            </a:r>
            <a:r>
              <a:rPr lang="en-US" sz="1400" smtClean="0"/>
              <a:t> android:label=</a:t>
            </a:r>
            <a:r>
              <a:rPr lang="en-US" sz="1400" i="1" smtClean="0"/>
              <a:t>"@string/app_name"</a:t>
            </a:r>
            <a:r>
              <a:rPr lang="en-US" sz="140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smtClean="0"/>
              <a:t>        &lt;activity android:name=</a:t>
            </a:r>
            <a:r>
              <a:rPr lang="en-US" sz="1400" i="1" smtClean="0"/>
              <a:t>".HelloAndroid"</a:t>
            </a:r>
            <a:endParaRPr lang="en-US" sz="1400" smtClean="0"/>
          </a:p>
          <a:p>
            <a:pPr eaLnBrk="1" hangingPunct="1">
              <a:lnSpc>
                <a:spcPct val="80000"/>
              </a:lnSpc>
            </a:pPr>
            <a:r>
              <a:rPr lang="en-US" sz="1400" smtClean="0"/>
              <a:t>                  android:label=</a:t>
            </a:r>
            <a:r>
              <a:rPr lang="en-US" sz="1400" i="1" smtClean="0"/>
              <a:t>"@string/app_name"</a:t>
            </a:r>
            <a:r>
              <a:rPr lang="en-US" sz="140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smtClean="0"/>
              <a:t>            &lt;intent-filter&gt;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smtClean="0"/>
              <a:t>                &lt;action android:name=</a:t>
            </a:r>
            <a:r>
              <a:rPr lang="en-US" sz="1400" i="1" smtClean="0"/>
              <a:t>"android.intent.action.MAIN"</a:t>
            </a:r>
            <a:r>
              <a:rPr lang="en-US" sz="1400" smtClean="0"/>
              <a:t> /&gt;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smtClean="0"/>
              <a:t>                &lt;category android:name=</a:t>
            </a:r>
            <a:r>
              <a:rPr lang="en-US" sz="1400" i="1" smtClean="0"/>
              <a:t>"android.intent.category.LAUNCHER"</a:t>
            </a:r>
            <a:r>
              <a:rPr lang="en-US" sz="1400" smtClean="0"/>
              <a:t> /&gt;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smtClean="0"/>
              <a:t>            &lt;/intent-filter&gt;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smtClean="0"/>
              <a:t>        &lt;/activity&gt;</a:t>
            </a:r>
          </a:p>
          <a:p>
            <a:pPr eaLnBrk="1" hangingPunct="1">
              <a:lnSpc>
                <a:spcPct val="80000"/>
              </a:lnSpc>
            </a:pPr>
            <a:endParaRPr lang="en-US" sz="1400" smtClean="0"/>
          </a:p>
          <a:p>
            <a:pPr eaLnBrk="1" hangingPunct="1">
              <a:lnSpc>
                <a:spcPct val="80000"/>
              </a:lnSpc>
            </a:pPr>
            <a:r>
              <a:rPr lang="en-US" sz="1400" smtClean="0"/>
              <a:t>    &lt;/application&gt;</a:t>
            </a:r>
          </a:p>
          <a:p>
            <a:pPr eaLnBrk="1" hangingPunct="1">
              <a:lnSpc>
                <a:spcPct val="80000"/>
              </a:lnSpc>
            </a:pPr>
            <a:endParaRPr lang="en-US" sz="1400" smtClean="0"/>
          </a:p>
          <a:p>
            <a:pPr eaLnBrk="1" hangingPunct="1">
              <a:lnSpc>
                <a:spcPct val="80000"/>
              </a:lnSpc>
            </a:pPr>
            <a:endParaRPr lang="en-US" sz="1400" smtClean="0"/>
          </a:p>
          <a:p>
            <a:pPr eaLnBrk="1" hangingPunct="1">
              <a:lnSpc>
                <a:spcPct val="80000"/>
              </a:lnSpc>
            </a:pPr>
            <a:r>
              <a:rPr lang="en-US" sz="1400" smtClean="0"/>
              <a:t>&lt;/manifest&gt;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CCD47A3E-CA04-46A5-951E-7590DEF987E2}" type="slidenum">
              <a:rPr lang="en-US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</a:t>
            </a:r>
          </a:p>
        </p:txBody>
      </p:sp>
      <p:pic>
        <p:nvPicPr>
          <p:cNvPr id="8197" name="Picture 4" descr="life-cycle-frombootcam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1600200"/>
            <a:ext cx="37449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91000" cy="4530725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An Android activity is focused on a single thing a user can do.</a:t>
            </a:r>
          </a:p>
          <a:p>
            <a:pPr eaLnBrk="1" hangingPunct="1"/>
            <a:r>
              <a:rPr lang="en-US" smtClean="0"/>
              <a:t>Most applications have multiple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57A4E0AF-87EC-47AD-8963-DDE959741389}" type="slidenum">
              <a:rPr lang="en-US"/>
              <a:pPr/>
              <a:t>8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Activities start each other</a:t>
            </a: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1981200"/>
            <a:ext cx="18161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981200"/>
            <a:ext cx="18129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1981200"/>
            <a:ext cx="18161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2413" y="1981200"/>
            <a:ext cx="18065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2133600" y="3124200"/>
            <a:ext cx="381000" cy="4095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4419600" y="3124200"/>
            <a:ext cx="381000" cy="4095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6705600" y="3124200"/>
            <a:ext cx="381000" cy="4095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</p:spPr>
        <p:txBody>
          <a:bodyPr/>
          <a:lstStyle/>
          <a:p>
            <a:fld id="{2A136453-7DFF-4812-B1EA-5EFBA839C460}" type="slidenum">
              <a:rPr lang="en-US"/>
              <a:pPr/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Revised HelloAndroid.java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 package com.example.helloandroid;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import android.app.Activity;</a:t>
            </a:r>
            <a:br>
              <a:rPr lang="en-US" sz="2000" smtClean="0"/>
            </a:br>
            <a:r>
              <a:rPr lang="en-US" sz="2000" smtClean="0"/>
              <a:t>import android.os.Bundle;</a:t>
            </a:r>
            <a:br>
              <a:rPr lang="en-US" sz="2000" smtClean="0"/>
            </a:br>
            <a:r>
              <a:rPr lang="en-US" sz="2000" b="1" smtClean="0">
                <a:solidFill>
                  <a:schemeClr val="bg2"/>
                </a:solidFill>
              </a:rPr>
              <a:t>import android.widget.TextView</a:t>
            </a:r>
            <a:r>
              <a:rPr lang="en-US" sz="2000" b="1" smtClean="0"/>
              <a:t>;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public class HelloAndroid extends Activity {</a:t>
            </a:r>
            <a:br>
              <a:rPr lang="en-US" sz="2000" smtClean="0"/>
            </a:br>
            <a:r>
              <a:rPr lang="en-US" sz="2000" smtClean="0"/>
              <a:t>   /** Called when the activity is first created. */</a:t>
            </a:r>
            <a:br>
              <a:rPr lang="en-US" sz="2000" smtClean="0"/>
            </a:br>
            <a:r>
              <a:rPr lang="en-US" sz="2000" smtClean="0"/>
              <a:t>   @Override</a:t>
            </a:r>
            <a:br>
              <a:rPr lang="en-US" sz="2000" smtClean="0"/>
            </a:br>
            <a:r>
              <a:rPr lang="en-US" sz="2000" smtClean="0"/>
              <a:t>   public void onCreate(Bundle savedInstanceState) {</a:t>
            </a:r>
            <a:br>
              <a:rPr lang="en-US" sz="2000" smtClean="0"/>
            </a:br>
            <a:r>
              <a:rPr lang="en-US" sz="2000" smtClean="0"/>
              <a:t>       super.onCreate(savedInstanceState);</a:t>
            </a:r>
            <a:br>
              <a:rPr lang="en-US" sz="2000" smtClean="0"/>
            </a:br>
            <a:r>
              <a:rPr lang="en-US" sz="2000" smtClean="0"/>
              <a:t>       </a:t>
            </a:r>
            <a:r>
              <a:rPr lang="en-US" sz="2000" b="1" smtClean="0">
                <a:solidFill>
                  <a:schemeClr val="bg2"/>
                </a:solidFill>
              </a:rPr>
              <a:t>TextView tv = new TextView(this);</a:t>
            </a:r>
            <a:br>
              <a:rPr lang="en-US" sz="2000" b="1" smtClean="0">
                <a:solidFill>
                  <a:schemeClr val="bg2"/>
                </a:solidFill>
              </a:rPr>
            </a:br>
            <a:r>
              <a:rPr lang="en-US" sz="2000" b="1" smtClean="0">
                <a:solidFill>
                  <a:schemeClr val="bg2"/>
                </a:solidFill>
              </a:rPr>
              <a:t>       tv.setText("Hello, Android – by hand");</a:t>
            </a:r>
            <a:br>
              <a:rPr lang="en-US" sz="2000" b="1" smtClean="0">
                <a:solidFill>
                  <a:schemeClr val="bg2"/>
                </a:solidFill>
              </a:rPr>
            </a:br>
            <a:r>
              <a:rPr lang="en-US" sz="2000" b="1" smtClean="0">
                <a:solidFill>
                  <a:schemeClr val="bg2"/>
                </a:solidFill>
              </a:rPr>
              <a:t>       setContentView(tv);</a:t>
            </a:r>
            <a:r>
              <a:rPr lang="en-US" sz="2000" smtClean="0">
                <a:solidFill>
                  <a:schemeClr val="bg2"/>
                </a:solidFill>
              </a:rPr>
              <a:t/>
            </a:r>
            <a:br>
              <a:rPr lang="en-US" sz="2000" smtClean="0">
                <a:solidFill>
                  <a:schemeClr val="bg2"/>
                </a:solidFill>
              </a:rPr>
            </a:br>
            <a:r>
              <a:rPr lang="en-US" sz="2000" smtClean="0"/>
              <a:t>   }</a:t>
            </a:r>
            <a:br>
              <a:rPr lang="en-US" sz="2000" smtClean="0"/>
            </a:br>
            <a:r>
              <a:rPr lang="en-US" sz="2000" smtClean="0"/>
              <a:t>} 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5867400" y="5638800"/>
            <a:ext cx="2743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Set the view “by hand” – from the program</a:t>
            </a:r>
          </a:p>
        </p:txBody>
      </p:sp>
      <p:sp>
        <p:nvSpPr>
          <p:cNvPr id="10247" name="Line 5"/>
          <p:cNvSpPr>
            <a:spLocks noChangeShapeType="1"/>
          </p:cNvSpPr>
          <p:nvPr/>
        </p:nvSpPr>
        <p:spPr bwMode="auto">
          <a:xfrm flipH="1" flipV="1">
            <a:off x="4800600" y="5257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7696200" y="1524000"/>
            <a:ext cx="1295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Inherit from the Activity Class</a:t>
            </a:r>
          </a:p>
        </p:txBody>
      </p:sp>
      <p:sp>
        <p:nvSpPr>
          <p:cNvPr id="10249" name="Line 7"/>
          <p:cNvSpPr>
            <a:spLocks noChangeShapeType="1"/>
          </p:cNvSpPr>
          <p:nvPr/>
        </p:nvSpPr>
        <p:spPr bwMode="auto">
          <a:xfrm flipH="1">
            <a:off x="5715000" y="1981200"/>
            <a:ext cx="1828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37700</TotalTime>
  <Words>472</Words>
  <Application>Microsoft Office PowerPoint</Application>
  <PresentationFormat>On-screen Show (4:3)</PresentationFormat>
  <Paragraphs>126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4_TS_ILT_Sl1Template1_PPT_20_12_10_V1</vt:lpstr>
      <vt:lpstr>Image</vt:lpstr>
      <vt:lpstr>Slide 1</vt:lpstr>
      <vt:lpstr>Learning Objectives</vt:lpstr>
      <vt:lpstr>Goal</vt:lpstr>
      <vt:lpstr>Google Tutorial</vt:lpstr>
      <vt:lpstr>Package Content</vt:lpstr>
      <vt:lpstr>Android Manifest</vt:lpstr>
      <vt:lpstr>Activity</vt:lpstr>
      <vt:lpstr>Activities start each other</vt:lpstr>
      <vt:lpstr>Revised HelloAndroid.java</vt:lpstr>
      <vt:lpstr>Run it!</vt:lpstr>
      <vt:lpstr>/res/layout/main.xml</vt:lpstr>
      <vt:lpstr>/res/values/strings.xml</vt:lpstr>
      <vt:lpstr>HelloAndroid.java</vt:lpstr>
      <vt:lpstr>/gen/R.java</vt:lpstr>
      <vt:lpstr>Run it!</vt:lpstr>
      <vt:lpstr>Introduce a bug</vt:lpstr>
      <vt:lpstr>Run it!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2881</cp:revision>
  <dcterms:created xsi:type="dcterms:W3CDTF">2008-06-23T11:45:25Z</dcterms:created>
  <dcterms:modified xsi:type="dcterms:W3CDTF">2015-09-14T09:32:08Z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B8D4C074-B133-4EB5-89D2-10F1FBB00D4C</vt:lpwstr>
  </property>
  <property fmtid="{D5CDD505-2E9C-101B-9397-08002B2CF9AE}" pid="6" name="ArticulateProjectFull">
    <vt:lpwstr>D:\Projects\Advance Java ILT\Storyboard\Ver_a\SEF_JEE_1_WebApplication_Ver1.ppta</vt:lpwstr>
  </property>
</Properties>
</file>