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62"/>
  </p:notesMasterIdLst>
  <p:handoutMasterIdLst>
    <p:handoutMasterId r:id="rId63"/>
  </p:handoutMasterIdLst>
  <p:sldIdLst>
    <p:sldId id="1485" r:id="rId2"/>
    <p:sldId id="1486" r:id="rId3"/>
    <p:sldId id="1422" r:id="rId4"/>
    <p:sldId id="1424" r:id="rId5"/>
    <p:sldId id="1428" r:id="rId6"/>
    <p:sldId id="1430" r:id="rId7"/>
    <p:sldId id="1429" r:id="rId8"/>
    <p:sldId id="1431" r:id="rId9"/>
    <p:sldId id="1432" r:id="rId10"/>
    <p:sldId id="1433" r:id="rId11"/>
    <p:sldId id="1434" r:id="rId12"/>
    <p:sldId id="1435" r:id="rId13"/>
    <p:sldId id="1436" r:id="rId14"/>
    <p:sldId id="1437" r:id="rId15"/>
    <p:sldId id="1438" r:id="rId16"/>
    <p:sldId id="1439" r:id="rId17"/>
    <p:sldId id="1440" r:id="rId18"/>
    <p:sldId id="1441" r:id="rId19"/>
    <p:sldId id="1442" r:id="rId20"/>
    <p:sldId id="1443" r:id="rId21"/>
    <p:sldId id="1444" r:id="rId22"/>
    <p:sldId id="1445" r:id="rId23"/>
    <p:sldId id="1446" r:id="rId24"/>
    <p:sldId id="1448" r:id="rId25"/>
    <p:sldId id="1447" r:id="rId26"/>
    <p:sldId id="1449" r:id="rId27"/>
    <p:sldId id="1450" r:id="rId28"/>
    <p:sldId id="1451" r:id="rId29"/>
    <p:sldId id="1452" r:id="rId30"/>
    <p:sldId id="1453" r:id="rId31"/>
    <p:sldId id="1454" r:id="rId32"/>
    <p:sldId id="1455" r:id="rId33"/>
    <p:sldId id="1456" r:id="rId34"/>
    <p:sldId id="1457" r:id="rId35"/>
    <p:sldId id="1458" r:id="rId36"/>
    <p:sldId id="1459" r:id="rId37"/>
    <p:sldId id="1460" r:id="rId38"/>
    <p:sldId id="1461" r:id="rId39"/>
    <p:sldId id="1462" r:id="rId40"/>
    <p:sldId id="1463" r:id="rId41"/>
    <p:sldId id="1464" r:id="rId42"/>
    <p:sldId id="1465" r:id="rId43"/>
    <p:sldId id="1466" r:id="rId44"/>
    <p:sldId id="1467" r:id="rId45"/>
    <p:sldId id="1468" r:id="rId46"/>
    <p:sldId id="1469" r:id="rId47"/>
    <p:sldId id="1470" r:id="rId48"/>
    <p:sldId id="1471" r:id="rId49"/>
    <p:sldId id="1472" r:id="rId50"/>
    <p:sldId id="1473" r:id="rId51"/>
    <p:sldId id="1474" r:id="rId52"/>
    <p:sldId id="1475" r:id="rId53"/>
    <p:sldId id="1476" r:id="rId54"/>
    <p:sldId id="1477" r:id="rId55"/>
    <p:sldId id="1478" r:id="rId56"/>
    <p:sldId id="1479" r:id="rId57"/>
    <p:sldId id="1480" r:id="rId58"/>
    <p:sldId id="1481" r:id="rId59"/>
    <p:sldId id="1482" r:id="rId60"/>
    <p:sldId id="1483" r:id="rId61"/>
  </p:sldIdLst>
  <p:sldSz cx="9144000" cy="6858000" type="screen4x3"/>
  <p:notesSz cx="7315200" cy="9601200"/>
  <p:custDataLst>
    <p:tags r:id="rId6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package-summary.html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droiddraw.org/" TargetMode="Externa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oiddraw.org/" TargetMode="Externa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oiddraw.org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oiddraw.or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10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Android GUI Programming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smtClean="0">
                <a:solidFill>
                  <a:schemeClr val="bg1"/>
                </a:solidFill>
              </a:rPr>
              <a:t>Module </a:t>
            </a:r>
            <a:r>
              <a:rPr lang="en-IN" sz="4000" smtClean="0">
                <a:solidFill>
                  <a:schemeClr val="bg1"/>
                </a:solidFill>
              </a:rPr>
              <a:t>4.3 </a:t>
            </a:r>
            <a:r>
              <a:rPr lang="en-IN" sz="4000" dirty="0" smtClean="0">
                <a:solidFill>
                  <a:schemeClr val="bg1"/>
                </a:solidFill>
              </a:rPr>
              <a:t>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User Interfaces Using XML Layouts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85825"/>
            <a:ext cx="4572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Labels/</a:t>
            </a:r>
            <a:r>
              <a:rPr lang="en-US" sz="2000" b="0" dirty="0" err="1" smtClean="0"/>
              <a:t>TextViews</a:t>
            </a:r>
            <a:endParaRPr lang="en-US" sz="2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6177" y="1417710"/>
          <a:ext cx="8498540" cy="453518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318123"/>
                <a:gridCol w="2590800"/>
                <a:gridCol w="3589617"/>
              </a:tblGrid>
              <a:tr h="779646"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Attribute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Related Method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</a:tr>
              <a:tr h="1039528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android:editorExtras</a:t>
                      </a:r>
                      <a:endParaRPr lang="en-US" sz="1100" kern="1200" dirty="0" err="1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setInputExtras</a:t>
                      </a:r>
                      <a:r>
                        <a:rPr lang="en-US" sz="1100" kern="1200" dirty="0"/>
                        <a:t>(</a:t>
                      </a:r>
                      <a:r>
                        <a:rPr lang="en-US" sz="1100" kern="1200" dirty="0" err="1"/>
                        <a:t>int</a:t>
                      </a:r>
                      <a:r>
                        <a:rPr lang="en-US" sz="1100" kern="1200" dirty="0"/>
                        <a:t>)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Reference to an &lt;input-extras&gt;XML resource containing additional data to supply to an input method, which is private to the implementation of the input method.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  <a:tr h="519764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android:ellipsize</a:t>
                      </a:r>
                      <a:endParaRPr lang="en-US" sz="1100" kern="1200" dirty="0" err="1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setEllipsize</a:t>
                      </a:r>
                      <a:r>
                        <a:rPr lang="en-US" sz="1100" kern="1200" dirty="0"/>
                        <a:t>(</a:t>
                      </a:r>
                      <a:r>
                        <a:rPr lang="en-US" sz="1100" kern="1200" dirty="0" err="1"/>
                        <a:t>TextUtils.TruncateAt</a:t>
                      </a:r>
                      <a:r>
                        <a:rPr lang="en-US" sz="1100" kern="1200" dirty="0"/>
                        <a:t>)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If set, causes words that are longer than the view is wide to be </a:t>
                      </a:r>
                      <a:r>
                        <a:rPr lang="en-US" sz="1100" kern="1200" dirty="0" err="1"/>
                        <a:t>ellipsized</a:t>
                      </a:r>
                      <a:r>
                        <a:rPr lang="en-US" sz="1100" kern="1200" dirty="0"/>
                        <a:t> instead of broken in the middle.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  <a:tr h="519764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android:ems</a:t>
                      </a:r>
                      <a:endParaRPr lang="en-US" sz="1100" kern="1200" dirty="0" err="1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/>
                        <a:t>setEms</a:t>
                      </a:r>
                      <a:r>
                        <a:rPr lang="en-US" sz="1100" kern="1200" dirty="0" smtClean="0"/>
                        <a:t>(</a:t>
                      </a:r>
                      <a:r>
                        <a:rPr lang="en-US" sz="1100" kern="1200" dirty="0" err="1" smtClean="0"/>
                        <a:t>int</a:t>
                      </a:r>
                      <a:r>
                        <a:rPr lang="en-US" sz="1100" kern="1200" dirty="0" smtClean="0"/>
                        <a:t>)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Makes the </a:t>
                      </a:r>
                      <a:r>
                        <a:rPr lang="en-US" sz="1100" kern="1200" dirty="0" err="1"/>
                        <a:t>TextView</a:t>
                      </a:r>
                      <a:r>
                        <a:rPr lang="en-US" sz="1100" kern="1200" dirty="0"/>
                        <a:t> be exactly this many </a:t>
                      </a:r>
                      <a:r>
                        <a:rPr lang="en-US" sz="1100" kern="1200" dirty="0" err="1"/>
                        <a:t>ems</a:t>
                      </a:r>
                      <a:r>
                        <a:rPr lang="en-US" sz="1100" kern="1200" dirty="0"/>
                        <a:t> wide </a:t>
                      </a:r>
                    </a:p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Must be an integer value, such as "100".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  <a:tr h="77964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android:freezesText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setFreezesText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set, the text view will include its current complete text inside of its frozen icicle in addition to meta-data such as the current cursor position.</a:t>
                      </a:r>
                    </a:p>
                  </a:txBody>
                  <a:tcPr marL="2459" marR="2459" marT="0" marB="0" anchor="ctr"/>
                </a:tc>
              </a:tr>
              <a:tr h="77964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android:gravity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setGravity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Specifies how to align the text by the view's x and/or y axis when the text is smaller than the view.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85825"/>
            <a:ext cx="4572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Labels/</a:t>
            </a:r>
            <a:r>
              <a:rPr lang="en-US" sz="2000" b="0" dirty="0" err="1" smtClean="0"/>
              <a:t>TextViews</a:t>
            </a:r>
            <a:endParaRPr lang="en-US" sz="2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6177" y="1417710"/>
          <a:ext cx="8498540" cy="495635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330823"/>
                <a:gridCol w="2565400"/>
                <a:gridCol w="3602317"/>
              </a:tblGrid>
              <a:tr h="779646"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Attribute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Related Method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android:height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setHeight(int)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Makes the TextView be exactly this many pixels tall.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android:hint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setHint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Hint text to display when the text is empty.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android:imeActionId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setImeActionLabel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CharSequence,int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Supply a value for EditorInfo.actionIdused when an input method is connected to the text view.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android:imeActionLabel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setImeActionLabel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CharSequence,int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Supply a value for EditorInfo.actionLabelused when an input method is connected to the text view.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android:imeOptions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setImeOptions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Additional features you can enable in an IME associated with an editor, to improve the integration with your application.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android:includeFontPadding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setIncludeFontPadding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Leave enough room for ascenders and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descenders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instead of using the font ascent and descent strictly.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android:inputMethod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setKeyListener(KeyListener)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set, specifies that this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should use the specified input method (specified by fully-qualified class name).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android:inputType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setRawInputType(int)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type of data being placed in a text field, used to help an input method decide how to let the user enter text.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85825"/>
            <a:ext cx="4572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Labels/</a:t>
            </a:r>
            <a:r>
              <a:rPr lang="en-US" sz="2000" b="0" dirty="0" err="1" smtClean="0"/>
              <a:t>TextViews</a:t>
            </a:r>
            <a:endParaRPr lang="en-US" sz="2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6177" y="1417710"/>
          <a:ext cx="8498540" cy="476356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330823"/>
                <a:gridCol w="2565400"/>
                <a:gridCol w="3602317"/>
              </a:tblGrid>
              <a:tr h="779646"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Attribute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Related Method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android:lineSpacingExtra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setLineSpacing(float,float)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 spacing between lines of text.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android:lineSpacingMultiplier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setLineSpacing(float,float)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 spacing between lines of text, as a multiplier.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android:lines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setLines(int)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Makes the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exactly this many lines tall </a:t>
                      </a:r>
                    </a:p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 be an integer value, such as "100".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android:linksClickable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setLinksClickable(boolean)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set to false, keeps the movement method from being set to the link movement method even if autoLink causes links to be found.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android:marqueeRepeatLimit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setMarqueeRepeatLimit(int)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times to repeat the marquee animation.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android:maxEms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setMaxEms(int)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Makes the TextView be at most this many ems wide </a:t>
                      </a:r>
                    </a:p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 be an integer value, such as "100".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android:maxHeight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setMaxHeight(int)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Makes the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at most this many pixels tall </a:t>
                      </a:r>
                    </a:p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 be a dimension value, which is a floating point number appended with a unit such as "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14.5sp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85825"/>
            <a:ext cx="4572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Labels/</a:t>
            </a:r>
            <a:r>
              <a:rPr lang="en-US" sz="2000" b="0" dirty="0" err="1" smtClean="0"/>
              <a:t>TextViews</a:t>
            </a:r>
            <a:endParaRPr lang="en-US" sz="2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6177" y="1417710"/>
          <a:ext cx="8498540" cy="482815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330823"/>
                <a:gridCol w="2565400"/>
                <a:gridCol w="3602317"/>
              </a:tblGrid>
              <a:tr h="779646"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Attribute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Related Method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android:maxWidth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setMaxWidth(int)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Makes the TextView be at most this many pixels wide </a:t>
                      </a:r>
                    </a:p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 be a dimension value, which is a floating point number appended with a unit such as "14.5sp".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android:minEms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setMinEms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Makes the TextView be at least this many ems wide </a:t>
                      </a:r>
                    </a:p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 be an integer value, such as "100".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android:minHeight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setMinHeight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Makes the TextView be at least this many pixels tall </a:t>
                      </a:r>
                    </a:p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 be a dimension value, which is a floating point number appended with a unit such as "14.5sp".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android:minLines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setMinLines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Makes the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at least this many lines tall </a:t>
                      </a:r>
                    </a:p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 be an integer value, such as "100".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android:minWidth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setMinWidth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Makes the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at least this many pixels wide </a:t>
                      </a:r>
                    </a:p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 be a dimension value, which is a floating point number appended with a unit such as "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14.5sp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85825"/>
            <a:ext cx="4572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Labels/</a:t>
            </a:r>
            <a:r>
              <a:rPr lang="en-US" sz="2000" b="0" dirty="0" err="1" smtClean="0"/>
              <a:t>TextViews</a:t>
            </a:r>
            <a:endParaRPr lang="en-US" sz="2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6177" y="1417710"/>
          <a:ext cx="8498540" cy="499908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330823"/>
                <a:gridCol w="2565400"/>
                <a:gridCol w="3602317"/>
              </a:tblGrid>
              <a:tr h="779646"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Attribute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Related Method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android:numeric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setKeyListener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KeyListener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set, specifies that this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has a numeric input method.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android:password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setTransformationMethod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TransformationMethod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Whether the characters of the field are displayed as password dots instead of themselves.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android:phoneNumber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setKeyListener(KeyListener)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set, specifies that this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has a phone number input method.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android:privateImeOptions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setPrivateImeOptions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addition content type description to supply to the input method attached to the text view, which is private to the implementation of the input method.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android:scrollHorizontally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setHorizontallyScrolling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Whether the text is allowed to be wider than the view (and therefore can be scrolled horizontally).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android:selectAllOnFocus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setSelectAllOnFocus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text is selectable, select it all when the view takes focus instead of moving the cursor to the start or end.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android:shadowColor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setShadowLayer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float,float,float,int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 a shadow of the specified color behind the text.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android:shadowDx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setShadowLayer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float,float,float,int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offset of the shadow.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85825"/>
            <a:ext cx="4572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Labels/</a:t>
            </a:r>
            <a:r>
              <a:rPr lang="en-US" sz="2000" b="0" dirty="0" err="1" smtClean="0"/>
              <a:t>TextViews</a:t>
            </a:r>
            <a:endParaRPr lang="en-US" sz="2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6177" y="1417710"/>
          <a:ext cx="8498540" cy="474171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330823"/>
                <a:gridCol w="2565400"/>
                <a:gridCol w="3602317"/>
              </a:tblGrid>
              <a:tr h="779646"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Attribute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Related Method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android:shadowDy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setShadowLayer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float,float,float,int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Vertical offset of the shadow.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android:shadowRadius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setShadowLayer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float,float,float,int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Radius of the shadow.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android:singleLine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setTransformationMethod(TransformationMethod)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Constrains the text to a single horizontally scrolling line instead of letting it wrap onto multiple lines, and advances focus instead of inserting a newline when you press the enter key.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setText(CharSequence)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to display.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android:textColor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setTextColor(ColorStateList)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color.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android:textColorHighlight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setHighlightColor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 of the text selection highlight.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android:textColorHint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setHintTextColor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 of the hint text.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android:textColorLink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setLinkTextColor(int)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color for links.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85825"/>
            <a:ext cx="4572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Labels/</a:t>
            </a:r>
            <a:r>
              <a:rPr lang="en-US" sz="2000" b="0" dirty="0" err="1" smtClean="0"/>
              <a:t>TextViews</a:t>
            </a:r>
            <a:endParaRPr lang="en-US" sz="2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6177" y="1417710"/>
          <a:ext cx="8498540" cy="292117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330823"/>
                <a:gridCol w="2565400"/>
                <a:gridCol w="3602317"/>
              </a:tblGrid>
              <a:tr h="779646"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Attribute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Related Method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android:textScaleX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setTextScaleX(float)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 the horizontal scaling factor for the text </a:t>
                      </a:r>
                    </a:p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 be a floating point value, such as "1.2".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android:textSize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setTextSize(float)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the text.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android:textStyle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setTypeface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(Typeface)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Style (bold, italic, bolditalic) for the text.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android:typeface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setTypeface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(Typeface)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Typeface (normal, sans, serif,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monospace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for the text.</a:t>
                      </a: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android:width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setWidth(int)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Makes the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TextViewbe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exactly this many pixels wide.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80360" y="885825"/>
            <a:ext cx="33832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Buttons</a:t>
            </a:r>
            <a:endParaRPr lang="en-US" sz="2000" b="0" dirty="0"/>
          </a:p>
        </p:txBody>
      </p:sp>
      <p:grpSp>
        <p:nvGrpSpPr>
          <p:cNvPr id="5" name="Group 5"/>
          <p:cNvGrpSpPr/>
          <p:nvPr/>
        </p:nvGrpSpPr>
        <p:grpSpPr>
          <a:xfrm>
            <a:off x="457855" y="2347178"/>
            <a:ext cx="5566427" cy="1188720"/>
            <a:chOff x="1066803" y="1711184"/>
            <a:chExt cx="7038111" cy="914921"/>
          </a:xfrm>
        </p:grpSpPr>
        <p:sp>
          <p:nvSpPr>
            <p:cNvPr id="7" name="Rectangle 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 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Button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widget allows the simulation of a clicking action on a GUI.</a:t>
              </a: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9" name="Group 5"/>
          <p:cNvGrpSpPr/>
          <p:nvPr/>
        </p:nvGrpSpPr>
        <p:grpSpPr>
          <a:xfrm>
            <a:off x="457855" y="4031047"/>
            <a:ext cx="5566427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Button is a subclass of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TextView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 Therefore formatting a Button’s face is similar to the setting of a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TextView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12" name="Picture 11" descr="AndroidChronometer_02.png"/>
          <p:cNvPicPr>
            <a:picLocks noChangeAspect="1"/>
          </p:cNvPicPr>
          <p:nvPr/>
        </p:nvPicPr>
        <p:blipFill>
          <a:blip r:embed="rId2"/>
          <a:srcRect l="2540" t="1029" r="4023" b="1656"/>
          <a:stretch>
            <a:fillRect/>
          </a:stretch>
        </p:blipFill>
        <p:spPr>
          <a:xfrm>
            <a:off x="6161791" y="1842247"/>
            <a:ext cx="2632586" cy="3886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80360" y="885825"/>
            <a:ext cx="33832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Buttons</a:t>
            </a:r>
            <a:endParaRPr lang="en-US" sz="2000" b="0" dirty="0"/>
          </a:p>
        </p:txBody>
      </p:sp>
      <p:pic>
        <p:nvPicPr>
          <p:cNvPr id="12" name="Picture 11" descr="AndroidChronometer_02.png"/>
          <p:cNvPicPr>
            <a:picLocks noChangeAspect="1"/>
          </p:cNvPicPr>
          <p:nvPr/>
        </p:nvPicPr>
        <p:blipFill>
          <a:blip r:embed="rId2"/>
          <a:srcRect l="2540" t="1029" r="4023" b="1656"/>
          <a:stretch>
            <a:fillRect/>
          </a:stretch>
        </p:blipFill>
        <p:spPr>
          <a:xfrm>
            <a:off x="6161791" y="1842247"/>
            <a:ext cx="2632586" cy="3886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44736" y="1467403"/>
            <a:ext cx="5577840" cy="49675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btnExitApp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android:layout_marginLeft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="Exit Application"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android:gravity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="center"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android:layout_gravity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center_horizontal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80360" y="885825"/>
            <a:ext cx="33832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Buttons</a:t>
            </a:r>
            <a:endParaRPr lang="en-US" sz="20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4160520" y="1512334"/>
            <a:ext cx="822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Try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457200" y="2332604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Implement any/all of the following projects using simple text boxes (</a:t>
            </a:r>
            <a:r>
              <a:rPr lang="en-US" sz="20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20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) and buttons:</a:t>
            </a:r>
          </a:p>
        </p:txBody>
      </p:sp>
      <p:grpSp>
        <p:nvGrpSpPr>
          <p:cNvPr id="8" name="Group 5"/>
          <p:cNvGrpSpPr/>
          <p:nvPr/>
        </p:nvGrpSpPr>
        <p:grpSpPr>
          <a:xfrm>
            <a:off x="457856" y="3422938"/>
            <a:ext cx="4894074" cy="64008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Currency calculator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1" name="Group 5"/>
          <p:cNvGrpSpPr/>
          <p:nvPr/>
        </p:nvGrpSpPr>
        <p:grpSpPr>
          <a:xfrm>
            <a:off x="457856" y="4229762"/>
            <a:ext cx="4894074" cy="64008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Tip calculator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8" name="Group 5"/>
          <p:cNvGrpSpPr/>
          <p:nvPr/>
        </p:nvGrpSpPr>
        <p:grpSpPr>
          <a:xfrm>
            <a:off x="457856" y="5211398"/>
            <a:ext cx="4894074" cy="640080"/>
            <a:chOff x="1066803" y="1711184"/>
            <a:chExt cx="7038111" cy="914921"/>
          </a:xfrm>
        </p:grpSpPr>
        <p:sp>
          <p:nvSpPr>
            <p:cNvPr id="19" name="Rectangle 1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Simple flashlight</a:t>
              </a: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Learning Objectives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r>
              <a:rPr lang="en-US" sz="2400" dirty="0" smtClean="0"/>
              <a:t>Create basic GUI components in Android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Images</a:t>
            </a:r>
            <a:endParaRPr lang="en-US" sz="2000" b="0" dirty="0"/>
          </a:p>
        </p:txBody>
      </p:sp>
      <p:grpSp>
        <p:nvGrpSpPr>
          <p:cNvPr id="15" name="Group 5"/>
          <p:cNvGrpSpPr/>
          <p:nvPr/>
        </p:nvGrpSpPr>
        <p:grpSpPr>
          <a:xfrm>
            <a:off x="457855" y="1594891"/>
            <a:ext cx="8412480" cy="822960"/>
            <a:chOff x="1066803" y="1711184"/>
            <a:chExt cx="7038111" cy="914921"/>
          </a:xfrm>
        </p:grpSpPr>
        <p:sp>
          <p:nvSpPr>
            <p:cNvPr id="18" name="Rectangle 1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ImageView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and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ImageButton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are two Android widgets that allow embedding of images in your applications.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2" name="Group 5"/>
          <p:cNvGrpSpPr/>
          <p:nvPr/>
        </p:nvGrpSpPr>
        <p:grpSpPr>
          <a:xfrm>
            <a:off x="457855" y="3080789"/>
            <a:ext cx="8412480" cy="822960"/>
            <a:chOff x="1066803" y="1711184"/>
            <a:chExt cx="7038111" cy="914921"/>
          </a:xfrm>
        </p:grpSpPr>
        <p:sp>
          <p:nvSpPr>
            <p:cNvPr id="23" name="Rectangle 22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Both are image-based widgets analogue to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TextView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and Button, respectively.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5" name="Group 5"/>
          <p:cNvGrpSpPr/>
          <p:nvPr/>
        </p:nvGrpSpPr>
        <p:grpSpPr>
          <a:xfrm>
            <a:off x="457855" y="4566687"/>
            <a:ext cx="8412480" cy="822960"/>
            <a:chOff x="1066803" y="1711184"/>
            <a:chExt cx="7038111" cy="914921"/>
          </a:xfrm>
        </p:grpSpPr>
        <p:sp>
          <p:nvSpPr>
            <p:cNvPr id="26" name="Rectangle 2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Each widget takes an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android:src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or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android:background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attribute (in an XML layout) to specify what picture to use.</a:t>
              </a: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Images</a:t>
            </a:r>
            <a:endParaRPr lang="en-US" sz="2000" b="0" dirty="0"/>
          </a:p>
        </p:txBody>
      </p:sp>
      <p:grpSp>
        <p:nvGrpSpPr>
          <p:cNvPr id="2" name="Group 5"/>
          <p:cNvGrpSpPr/>
          <p:nvPr/>
        </p:nvGrpSpPr>
        <p:grpSpPr>
          <a:xfrm>
            <a:off x="457855" y="1594891"/>
            <a:ext cx="8412480" cy="822960"/>
            <a:chOff x="1066803" y="1711184"/>
            <a:chExt cx="7038111" cy="914921"/>
          </a:xfrm>
        </p:grpSpPr>
        <p:sp>
          <p:nvSpPr>
            <p:cNvPr id="18" name="Rectangle 1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Pictures are usually reference a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drawable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resource.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3" name="Group 5"/>
          <p:cNvGrpSpPr/>
          <p:nvPr/>
        </p:nvGrpSpPr>
        <p:grpSpPr>
          <a:xfrm>
            <a:off x="457855" y="3080789"/>
            <a:ext cx="8412480" cy="822960"/>
            <a:chOff x="1066803" y="1711184"/>
            <a:chExt cx="7038111" cy="914921"/>
          </a:xfrm>
        </p:grpSpPr>
        <p:sp>
          <p:nvSpPr>
            <p:cNvPr id="23" name="Rectangle 22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You can also set the image content based on a URI from a content provider via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setImageURI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57855" y="4566687"/>
            <a:ext cx="8412480" cy="822960"/>
            <a:chOff x="1066803" y="1711184"/>
            <a:chExt cx="7038111" cy="914921"/>
          </a:xfrm>
        </p:grpSpPr>
        <p:sp>
          <p:nvSpPr>
            <p:cNvPr id="26" name="Rectangle 2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ImageButton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, is a subclass of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ImageView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 It adds the standard 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Button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behavior for responding to 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click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events.</a:t>
              </a: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26080" y="885825"/>
            <a:ext cx="32918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Images</a:t>
            </a:r>
            <a:endParaRPr lang="en-US" sz="2000" b="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9753" y="2693334"/>
            <a:ext cx="2438400" cy="18478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44736" y="1467403"/>
            <a:ext cx="5577840" cy="49121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ImageButton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myImageBtn1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default_wallpaper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125px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131px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myImageView1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ic_launcher_android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108px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ImageView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80360" y="885825"/>
            <a:ext cx="33832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</a:t>
            </a:r>
            <a:r>
              <a:rPr lang="en-US" sz="2000" b="0" dirty="0" err="1" smtClean="0"/>
              <a:t>EditText</a:t>
            </a:r>
            <a:endParaRPr lang="en-US" sz="2000" b="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305" y="1761564"/>
            <a:ext cx="2904565" cy="435684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7" name="Group 5"/>
          <p:cNvGrpSpPr/>
          <p:nvPr/>
        </p:nvGrpSpPr>
        <p:grpSpPr>
          <a:xfrm>
            <a:off x="457855" y="1761564"/>
            <a:ext cx="5566427" cy="1188720"/>
            <a:chOff x="1066803" y="1711184"/>
            <a:chExt cx="7038111" cy="914921"/>
          </a:xfrm>
        </p:grpSpPr>
        <p:sp>
          <p:nvSpPr>
            <p:cNvPr id="8" name="Rectangle 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The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EditText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(or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textBox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widget is an extension of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TextView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that allows updates.</a:t>
              </a: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0" name="Group 5"/>
          <p:cNvGrpSpPr/>
          <p:nvPr/>
        </p:nvGrpSpPr>
        <p:grpSpPr>
          <a:xfrm>
            <a:off x="457855" y="3345628"/>
            <a:ext cx="5566427" cy="1188720"/>
            <a:chOff x="1066803" y="1711184"/>
            <a:chExt cx="7038111" cy="914921"/>
          </a:xfrm>
        </p:grpSpPr>
        <p:sp>
          <p:nvSpPr>
            <p:cNvPr id="11" name="Rectangle 1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The control configures itself to be editable.</a:t>
              </a: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6" name="Group 5"/>
          <p:cNvGrpSpPr/>
          <p:nvPr/>
        </p:nvGrpSpPr>
        <p:grpSpPr>
          <a:xfrm>
            <a:off x="457855" y="4929691"/>
            <a:ext cx="5566427" cy="118872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Important Java methods are: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txtBox.setText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(“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someValue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”) 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and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txtBox.getText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().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toString</a:t>
              </a:r>
              <a:r>
                <a: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80360" y="885825"/>
            <a:ext cx="33832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</a:t>
            </a:r>
            <a:r>
              <a:rPr lang="en-US" sz="2000" b="0" dirty="0" err="1" smtClean="0"/>
              <a:t>EditText</a:t>
            </a:r>
            <a:endParaRPr lang="en-US" sz="2000" b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1471996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In addition to the standard </a:t>
            </a:r>
            <a:r>
              <a:rPr lang="en-US" sz="20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properties </a:t>
            </a:r>
            <a:r>
              <a:rPr lang="en-US" sz="20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has many others features such as: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36177" y="2533811"/>
          <a:ext cx="8471647" cy="299814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474258"/>
                <a:gridCol w="5997389"/>
              </a:tblGrid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android:autoText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(true/false) provides automatic spelling assistance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android:capitalize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(words/sentences) automatic capitalization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android:digits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configure the field to accept only certain digits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android:singleLine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field for single-line / multiple-line input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android:password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(true/false) controls field’s visibility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android:numeric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(integer, decimal, signed) controls numeric format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830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android:phonenumber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(true/false) Formatting phone numbers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40280" y="885825"/>
            <a:ext cx="46634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EditText</a:t>
            </a:r>
            <a:r>
              <a:rPr lang="en-US" sz="2000" b="0" dirty="0" smtClean="0"/>
              <a:t> </a:t>
            </a:r>
            <a:endParaRPr lang="en-US" sz="2000" b="0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2934" y="3389491"/>
            <a:ext cx="2047875" cy="12573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244736" y="2005283"/>
            <a:ext cx="557784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txtUserName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android:autoText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android:capitalize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="words"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android:hint="First Last Name"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</a:t>
            </a:r>
            <a:endParaRPr lang="en-US" sz="2000" b="0" dirty="0"/>
          </a:p>
        </p:txBody>
      </p:sp>
      <p:grpSp>
        <p:nvGrpSpPr>
          <p:cNvPr id="10" name="Group 9"/>
          <p:cNvGrpSpPr/>
          <p:nvPr/>
        </p:nvGrpSpPr>
        <p:grpSpPr>
          <a:xfrm>
            <a:off x="976033" y="2818355"/>
            <a:ext cx="7191935" cy="3447977"/>
            <a:chOff x="179293" y="2380131"/>
            <a:chExt cx="8386484" cy="4020671"/>
          </a:xfrm>
        </p:grpSpPr>
        <p:pic>
          <p:nvPicPr>
            <p:cNvPr id="532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9293" y="2380131"/>
              <a:ext cx="2680447" cy="402067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32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32311" y="2380131"/>
              <a:ext cx="2680447" cy="402067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325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85330" y="2380131"/>
              <a:ext cx="2680447" cy="402067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</p:grp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365760" y="1471996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In this little example we will use an </a:t>
            </a:r>
            <a:r>
              <a:rPr lang="en-US" sz="20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AbsoluteLayout</a:t>
            </a:r>
            <a:r>
              <a: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holding a </a:t>
            </a: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label(</a:t>
            </a:r>
            <a:r>
              <a:rPr lang="en-US" sz="20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TexView</a:t>
            </a: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, a </a:t>
            </a:r>
            <a:r>
              <a:rPr lang="en-US" sz="20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0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, and a Button. We will use the view as a sort of simplified login screen.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95834" y="1467403"/>
            <a:ext cx="3845859" cy="45243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 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ffcccccc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 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1768" y="1467403"/>
            <a:ext cx="3849624" cy="45243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txtUserName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android:autoText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="true"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android:capitalize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="words" android:hint="First Last Name" &gt; 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&lt;Button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btnBegin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95834" y="1467403"/>
            <a:ext cx="3845859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labelUserName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227px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="Enter User Name"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 &gt; 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1768" y="1467403"/>
            <a:ext cx="3849624" cy="17543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 Begin Working 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 &gt; &lt;/Button&gt; 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</a:t>
            </a:r>
            <a:endParaRPr lang="en-US" sz="20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017520" y="1512334"/>
            <a:ext cx="3108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Android’s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286" y="2274224"/>
            <a:ext cx="8603428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cis493.gui;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android.widget.Toast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////////////////////////////////////////////////////////////////////////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"LOGIN" -a gentle introduction to UI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899954" y="1073461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 Detailed List of Widgets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2253326"/>
          <a:ext cx="6096000" cy="4114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 err="1" smtClean="0"/>
                        <a:t>AbsListView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AbsListView.LayoutParams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AbsoluteLayout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AbsoluteLayout.LayoutParams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AbsSeekBar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AbsSpinner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AdapterView</a:t>
                      </a:r>
                      <a:r>
                        <a:rPr lang="en-US" sz="1100" b="0" dirty="0" smtClean="0"/>
                        <a:t>&lt;T extends Adapter&gt;</a:t>
                      </a:r>
                    </a:p>
                    <a:p>
                      <a:r>
                        <a:rPr lang="en-US" sz="1100" b="0" dirty="0" err="1" smtClean="0"/>
                        <a:t>AdapterContextMenuInfo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AlphabetIndexer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AnalogClock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ArrayAdapter</a:t>
                      </a:r>
                      <a:r>
                        <a:rPr lang="en-US" sz="1100" b="0" dirty="0" smtClean="0"/>
                        <a:t>&lt;T&gt;</a:t>
                      </a:r>
                    </a:p>
                    <a:p>
                      <a:r>
                        <a:rPr lang="en-US" sz="1100" b="0" dirty="0" err="1" smtClean="0"/>
                        <a:t>AutoCompleteTextView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BaseAdapter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BaseExpandableListAdapter</a:t>
                      </a:r>
                      <a:endParaRPr lang="en-US" sz="1100" b="0" dirty="0" smtClean="0"/>
                    </a:p>
                    <a:p>
                      <a:r>
                        <a:rPr lang="en-US" sz="1100" b="0" dirty="0" smtClean="0"/>
                        <a:t>Button</a:t>
                      </a:r>
                    </a:p>
                    <a:p>
                      <a:r>
                        <a:rPr lang="en-US" sz="1100" b="0" dirty="0" err="1" smtClean="0"/>
                        <a:t>CheckBox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CheckedTextView</a:t>
                      </a:r>
                      <a:endParaRPr lang="en-US" sz="1100" b="0" dirty="0" smtClean="0"/>
                    </a:p>
                    <a:p>
                      <a:r>
                        <a:rPr lang="en-US" sz="1100" b="0" dirty="0" smtClean="0"/>
                        <a:t>Chronometer</a:t>
                      </a:r>
                    </a:p>
                    <a:p>
                      <a:r>
                        <a:rPr lang="en-US" sz="1100" b="0" dirty="0" err="1" smtClean="0"/>
                        <a:t>CompoundButton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CursorAdapter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CursorTreeAdapter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DatePicker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DialerFilter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DigitalClock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/>
                        <a:t>EditText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ExpandableListView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ExpandableListContextMenuInfo</a:t>
                      </a:r>
                      <a:endParaRPr lang="en-US" sz="1100" b="0" dirty="0" smtClean="0"/>
                    </a:p>
                    <a:p>
                      <a:r>
                        <a:rPr lang="en-US" sz="1100" b="0" dirty="0" smtClean="0"/>
                        <a:t>Filter</a:t>
                      </a:r>
                    </a:p>
                    <a:p>
                      <a:r>
                        <a:rPr lang="en-US" sz="1100" b="0" dirty="0" err="1" smtClean="0"/>
                        <a:t>Filter.FilterResults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FrameLayout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FrameLayout.LayoutParams</a:t>
                      </a:r>
                      <a:endParaRPr lang="en-US" sz="1100" b="0" dirty="0" smtClean="0"/>
                    </a:p>
                    <a:p>
                      <a:r>
                        <a:rPr lang="en-US" sz="1100" b="0" dirty="0" smtClean="0"/>
                        <a:t>Gallery</a:t>
                      </a:r>
                    </a:p>
                    <a:p>
                      <a:r>
                        <a:rPr lang="en-US" sz="1100" b="0" dirty="0" err="1" smtClean="0"/>
                        <a:t>Gallery.LayoutParams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GridView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HeaderViewListAdapter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HorizontalScrollView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ImageButton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ImageSwitcher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ImageView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LinearLayout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LinearLayout.LayoutParams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ListView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ListView.FixedViewInfo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MediaController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MultiAutoCompleteTextView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CommaTokenizer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PopupWindow</a:t>
                      </a:r>
                      <a:endParaRPr lang="en-US" sz="11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ProgressBar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</a:t>
            </a:r>
            <a:endParaRPr lang="en-US" sz="20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017520" y="1512334"/>
            <a:ext cx="3108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Android’s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286" y="2274224"/>
            <a:ext cx="8603428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publicclassAndDemoextendsActivity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TextViewlabelUserName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EditTexttxtUserName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btnBegin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//binding the UI's controls defined in "main.xml" to Java code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labelUserName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R.id.labelUserName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txtUserName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R.id.txtUserName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btnBegin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R.id.btnBegin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</a:t>
            </a:r>
            <a:endParaRPr lang="en-US" sz="20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017520" y="1512334"/>
            <a:ext cx="3108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Android’s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286" y="2274224"/>
            <a:ext cx="8603428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//LISTENER: wiring the button widget to events-&amp;-code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btnBegin.setOnClickListener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txtUserName.getText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userName.compareTo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("Maria Macarena")==0){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labelUserName.setText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("OK, please wait...");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Bienvenido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</a:t>
            </a:r>
            <a:endParaRPr lang="en-US" sz="20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017520" y="1512334"/>
            <a:ext cx="3108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Android’s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286" y="2274224"/>
            <a:ext cx="8603428" cy="23637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Bienvenido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</a:t>
            </a:r>
            <a:endParaRPr lang="en-US" sz="20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512334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Another way of defining a Listener for multiple button widgets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286" y="2274224"/>
            <a:ext cx="8603428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cis493.gui;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AndDemo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Activity implements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btnBegin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btnExit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</a:t>
            </a:r>
            <a:endParaRPr lang="en-US" sz="20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512334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Another way of defining a Listener for multiple button widgets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286" y="2274224"/>
            <a:ext cx="8603428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//binding the UI's controls defined in "main.xml" to Java code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btnBegin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R.id.btnBegin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btnExit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R.id.btnExit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//LISTENER: wiring the button widget to events-&amp;-code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btnBegin.setOnClickListener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btnExit.setOnClickListener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</a:t>
            </a:r>
            <a:endParaRPr lang="en-US" sz="20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512334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Another way of defining a Listener for multiple button widgets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286" y="2274224"/>
            <a:ext cx="8603428" cy="269612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v.getId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()==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btnBegin.getId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"1-Begin",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v.getId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()==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btnExit.getId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"2-Exit", 1).show();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885825"/>
            <a:ext cx="3657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</a:t>
            </a:r>
            <a:r>
              <a:rPr lang="en-US" sz="2000" b="0" dirty="0" err="1" smtClean="0"/>
              <a:t>CheckBox</a:t>
            </a:r>
            <a:endParaRPr lang="en-US" sz="2000" b="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8659" y="2823882"/>
            <a:ext cx="2366682" cy="355002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65760" y="1512334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 checkbox is a specific type of two-states button that can be either checked or unchecked. A example usage of a checkbox inside your activity would be the following: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CheckBox</a:t>
            </a:r>
            <a:endParaRPr lang="en-US" sz="2000" b="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1828800" y="1512334"/>
            <a:ext cx="5486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Complete code for the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checkBox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demo: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833" y="3012138"/>
            <a:ext cx="4206240" cy="34163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ff666666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1805" y="3012138"/>
            <a:ext cx="4206240" cy="325012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chkCream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="Cream"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246120" y="2251922"/>
            <a:ext cx="2651760" cy="640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Layout: main.xml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CheckBox</a:t>
            </a:r>
            <a:endParaRPr lang="en-US" sz="2000" b="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1828800" y="1512334"/>
            <a:ext cx="5486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Complete code for the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checkBox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demo: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833" y="3012138"/>
            <a:ext cx="4206240" cy="313932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labelCoffee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1805" y="3012138"/>
            <a:ext cx="4206240" cy="325012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chkSugar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="Sugar"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246120" y="2251922"/>
            <a:ext cx="2651760" cy="640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Layout: main.xml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CheckBox</a:t>
            </a:r>
            <a:endParaRPr lang="en-US" sz="2000" b="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1828800" y="1512334"/>
            <a:ext cx="5486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Complete code for the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checkBox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demo: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833" y="3012138"/>
            <a:ext cx="4206240" cy="22529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ff993300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="What else in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Coffee ?"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1805" y="3012138"/>
            <a:ext cx="4206240" cy="33055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btnPay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153px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="Pay"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246120" y="2251922"/>
            <a:ext cx="2651760" cy="640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Layout: main.xml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2253326"/>
          <a:ext cx="6096000" cy="3276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 err="1" smtClean="0"/>
                        <a:t>RadioButton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RadioGroup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RadioGroup.LayoutParams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RatingBar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RelativeLayout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RelativeLayout.LayoutParams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RemoteViews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ResourceCursorAdapter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ResourceCursorTreeAdapter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Scroller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ScrollView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SeekBar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SimpleAdapter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SimpleCursorAdapter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SimpleCursorTreeAdapter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SimpleExpandableListAdapter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SlidingDrawer</a:t>
                      </a:r>
                      <a:endParaRPr lang="en-US" sz="1100" b="0" dirty="0" smtClean="0"/>
                    </a:p>
                    <a:p>
                      <a:r>
                        <a:rPr lang="en-US" sz="1100" b="0" dirty="0" smtClean="0"/>
                        <a:t>Spinner</a:t>
                      </a:r>
                    </a:p>
                    <a:p>
                      <a:r>
                        <a:rPr lang="en-US" sz="1100" b="0" dirty="0" err="1" smtClean="0"/>
                        <a:t>TabHost</a:t>
                      </a: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/>
                        <a:t>TabHost.TabSpec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TableLayout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TableLayout.LayoutParams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TableRow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TableRow.LayoutParams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TabWidget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TextSwitcher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TextView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TextView.SavedState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TimePicker</a:t>
                      </a:r>
                      <a:endParaRPr lang="en-US" sz="1100" b="0" dirty="0" smtClean="0"/>
                    </a:p>
                    <a:p>
                      <a:r>
                        <a:rPr lang="en-US" sz="1100" b="0" dirty="0" smtClean="0"/>
                        <a:t>Toast</a:t>
                      </a:r>
                    </a:p>
                    <a:p>
                      <a:r>
                        <a:rPr lang="en-US" sz="1100" b="0" dirty="0" err="1" smtClean="0"/>
                        <a:t>ToggleButton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TwoLineListItem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VideoView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ViewAnimator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ViewFlipper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ViewSwitcher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ZoomButton</a:t>
                      </a:r>
                      <a:endParaRPr lang="en-US" sz="1100" b="0" dirty="0" smtClean="0"/>
                    </a:p>
                    <a:p>
                      <a:r>
                        <a:rPr lang="en-US" sz="1100" b="0" dirty="0" err="1" smtClean="0"/>
                        <a:t>ZoomControls</a:t>
                      </a:r>
                      <a:endParaRPr lang="en-US" sz="11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821577" y="1086523"/>
            <a:ext cx="3657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 Detailed List of Widgets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5676463"/>
            <a:ext cx="859536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http://developer.android.com/reference/android/widget/package-summary.html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(for detailed list)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CheckBox</a:t>
            </a:r>
            <a:endParaRPr lang="en-US" sz="2000" b="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1828800" y="1512334"/>
            <a:ext cx="5486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Complete code for the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checkBox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demo: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832" y="2251922"/>
            <a:ext cx="8511991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android.widget.CheckBox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android.widget.Toast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AndDemo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Activity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chkCream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chkSugar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btnPay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CheckBox</a:t>
            </a:r>
            <a:endParaRPr lang="en-US" sz="2000" b="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1828800" y="1512334"/>
            <a:ext cx="5486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Complete code for the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checkBox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demo: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832" y="2251922"/>
            <a:ext cx="8511991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//binding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controls with Java code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chkCream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R.id.chkCream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chkSugar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R.id.chkSugar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btnPay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R.id.btnPay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//LISTENER: wiring button-events-&amp;-code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btnPay.setOnClickListener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"Coffee 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chkCream.isChecked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" &amp; cream 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3120" y="885825"/>
            <a:ext cx="4937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CheckBox</a:t>
            </a:r>
            <a:endParaRPr lang="en-US" sz="2000" b="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1828800" y="1512334"/>
            <a:ext cx="5486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Complete code for the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checkBox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demo: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832" y="2251922"/>
            <a:ext cx="8511991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chkSugar.isChecked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" &amp; Sugar";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//go now and compute cost...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4600" y="885825"/>
            <a:ext cx="4114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</a:t>
            </a:r>
            <a:r>
              <a:rPr lang="en-US" sz="2000" b="0" dirty="0" err="1" smtClean="0"/>
              <a:t>RadioButtons</a:t>
            </a:r>
            <a:endParaRPr lang="en-US" sz="2000" b="0" dirty="0"/>
          </a:p>
        </p:txBody>
      </p:sp>
      <p:pic>
        <p:nvPicPr>
          <p:cNvPr id="7" name="Picture 6" descr="dFvr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96" y="2411726"/>
            <a:ext cx="2762809" cy="3949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1512334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 radio button is a two-states button that can be either checked or unchecked.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4600" y="885825"/>
            <a:ext cx="4114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</a:t>
            </a:r>
            <a:r>
              <a:rPr lang="en-US" sz="2000" b="0" dirty="0" err="1" smtClean="0"/>
              <a:t>RadioButtons</a:t>
            </a:r>
            <a:endParaRPr lang="en-US" sz="2000" b="0" dirty="0"/>
          </a:p>
        </p:txBody>
      </p:sp>
      <p:pic>
        <p:nvPicPr>
          <p:cNvPr id="7" name="Picture 6" descr="dFvr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84" y="1941079"/>
            <a:ext cx="2762809" cy="3949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457855" y="1761564"/>
            <a:ext cx="5566427" cy="118872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When the radio button is unchecked, the user can press or click it to</a:t>
              </a:r>
            </a:p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check it.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1" name="Group 5"/>
          <p:cNvGrpSpPr/>
          <p:nvPr/>
        </p:nvGrpSpPr>
        <p:grpSpPr>
          <a:xfrm>
            <a:off x="457855" y="3345628"/>
            <a:ext cx="5566427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Radio buttons are normally used together in a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RadioGroup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6" name="Group 5"/>
          <p:cNvGrpSpPr/>
          <p:nvPr/>
        </p:nvGrpSpPr>
        <p:grpSpPr>
          <a:xfrm>
            <a:off x="457855" y="4929691"/>
            <a:ext cx="5566427" cy="118872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When several radio buttons live inside a radio group, checking one radio</a:t>
              </a:r>
            </a:p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button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unchecks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all the others.</a:t>
              </a:r>
              <a:endParaRPr lang="en-US" sz="20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4600" y="885825"/>
            <a:ext cx="41148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</a:t>
            </a:r>
            <a:r>
              <a:rPr lang="en-US" sz="2000" b="0" dirty="0" err="1" smtClean="0"/>
              <a:t>RadioButtons</a:t>
            </a:r>
            <a:endParaRPr lang="en-US" sz="2000" b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855" y="1949822"/>
            <a:ext cx="5566427" cy="3972258"/>
            <a:chOff x="457855" y="1949822"/>
            <a:chExt cx="5566427" cy="3972258"/>
          </a:xfrm>
        </p:grpSpPr>
        <p:grpSp>
          <p:nvGrpSpPr>
            <p:cNvPr id="2" name="Group 5"/>
            <p:cNvGrpSpPr/>
            <p:nvPr/>
          </p:nvGrpSpPr>
          <p:grpSpPr>
            <a:xfrm>
              <a:off x="457855" y="1949822"/>
              <a:ext cx="5566427" cy="2011680"/>
              <a:chOff x="1066803" y="1711184"/>
              <a:chExt cx="7038111" cy="91492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066803" y="1711184"/>
                <a:ext cx="7038111" cy="9144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365760" tIns="0" rIns="91440" bIns="0" anchor="ctr"/>
              <a:lstStyle/>
              <a:p>
                <a:pPr marL="4763" indent="-4763" algn="l">
                  <a:lnSpc>
                    <a:spcPts val="3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en-US" sz="2000" b="0" dirty="0" err="1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RadioButton</a:t>
                </a: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 inherits from … </a:t>
                </a:r>
                <a:r>
                  <a:rPr lang="en-US" sz="2000" b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TextView</a:t>
                </a: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. Hence, all the standard </a:t>
                </a:r>
                <a:r>
                  <a:rPr lang="en-US" sz="2000" b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TextView</a:t>
                </a:r>
                <a:endParaRPr lang="en-US" sz="2000" b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4763" indent="-4763" algn="l">
                  <a:lnSpc>
                    <a:spcPts val="3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properties for font face, style, color, etc. are available for controlling the</a:t>
                </a:r>
              </a:p>
              <a:p>
                <a:pPr marL="4763" indent="-4763" algn="l">
                  <a:lnSpc>
                    <a:spcPts val="3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look of radio buttons.</a:t>
                </a:r>
              </a:p>
            </p:txBody>
          </p:sp>
          <p:sp>
            <p:nvSpPr>
              <p:cNvPr id="10" name="Isosceles Triangle 9"/>
              <p:cNvSpPr/>
              <p:nvPr/>
            </p:nvSpPr>
            <p:spPr bwMode="auto">
              <a:xfrm rot="5400000">
                <a:off x="742601" y="2042698"/>
                <a:ext cx="914400" cy="252413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  <a:defRPr/>
                </a:pPr>
                <a:endParaRPr lang="en-US" sz="2000" b="0" dirty="0"/>
              </a:p>
            </p:txBody>
          </p:sp>
        </p:grpSp>
        <p:grpSp>
          <p:nvGrpSpPr>
            <p:cNvPr id="3" name="Group 5"/>
            <p:cNvGrpSpPr/>
            <p:nvPr/>
          </p:nvGrpSpPr>
          <p:grpSpPr>
            <a:xfrm>
              <a:off x="457855" y="4367600"/>
              <a:ext cx="5566427" cy="1554480"/>
              <a:chOff x="1066803" y="1711184"/>
              <a:chExt cx="7038111" cy="91492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066803" y="1711184"/>
                <a:ext cx="7038111" cy="9144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365760" tIns="0" rIns="91440" bIns="0" anchor="ctr"/>
              <a:lstStyle/>
              <a:p>
                <a:pPr marL="4763" indent="-4763" algn="l">
                  <a:lnSpc>
                    <a:spcPts val="3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Similarly, you can call </a:t>
                </a:r>
                <a:r>
                  <a:rPr lang="en-US" sz="2000" b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isChecked</a:t>
                </a:r>
                <a:r>
                  <a:rPr lang="en-US" sz="2000" b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() </a:t>
                </a: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on a </a:t>
                </a:r>
                <a:r>
                  <a:rPr lang="en-US" sz="2000" b="0" dirty="0" err="1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RadioButton</a:t>
                </a: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 to see if it is</a:t>
                </a:r>
              </a:p>
              <a:p>
                <a:pPr marL="4763" indent="-4763" algn="l">
                  <a:lnSpc>
                    <a:spcPts val="3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selected, </a:t>
                </a:r>
                <a:r>
                  <a:rPr lang="en-US" sz="2000" b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toggle() </a:t>
                </a: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to select it, and so on, like you can with a </a:t>
                </a:r>
                <a:r>
                  <a:rPr lang="en-US" sz="2000" b="0" dirty="0" err="1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CheckBox</a:t>
                </a: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.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 bwMode="auto">
              <a:xfrm rot="5400000">
                <a:off x="742601" y="2042698"/>
                <a:ext cx="914400" cy="252413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  <a:defRPr/>
                </a:pPr>
                <a:endParaRPr lang="en-US" sz="2000" b="0" dirty="0"/>
              </a:p>
            </p:txBody>
          </p:sp>
        </p:grpSp>
      </p:grpSp>
      <p:pic>
        <p:nvPicPr>
          <p:cNvPr id="19" name="Picture 18" descr="dFvr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84" y="1941079"/>
            <a:ext cx="2762809" cy="3949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4520" y="885825"/>
            <a:ext cx="5394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RadioButtons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65760" y="1512334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We extend the previous example by adding a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RadioGroup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and three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RadioButtons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. Only new XML and Java code is shown: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32" y="2413286"/>
            <a:ext cx="8511991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1.0"encoding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RadioGroup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radGroupCoffeeType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4520" y="885825"/>
            <a:ext cx="5394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RadioButtons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65760" y="1512334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We extend the previous example by adding a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RadioGroup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and three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RadioButtons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. Only new XML and Java code is shown: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32" y="2413286"/>
            <a:ext cx="8511991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labelCoffeeType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ff993300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="What type of coffee?"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4520" y="885825"/>
            <a:ext cx="5394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RadioButtons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65760" y="1512334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We extend the previous example by adding a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RadioGroup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and three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RadioButtons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. Only new XML and Java code is shown: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32" y="2413286"/>
            <a:ext cx="8511991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radDecaf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="Decaf"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radExpresso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Expresso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4520" y="885825"/>
            <a:ext cx="5394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RadioButtons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65760" y="1512334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 algn="just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We extend the previous example by adding a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RadioGroup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and three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RadioButtons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. Only new XML and Java code is shown: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32" y="2413286"/>
            <a:ext cx="8511991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radColombian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="Colombian"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RadioGroup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1800" y="885825"/>
            <a:ext cx="3200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Labels</a:t>
            </a:r>
            <a:endParaRPr lang="en-US" sz="2000" b="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1671" y="1775012"/>
            <a:ext cx="2916936" cy="43891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21" name="Group 20"/>
          <p:cNvGrpSpPr/>
          <p:nvPr/>
        </p:nvGrpSpPr>
        <p:grpSpPr>
          <a:xfrm>
            <a:off x="457855" y="2368028"/>
            <a:ext cx="4369639" cy="3203089"/>
            <a:chOff x="457855" y="2392232"/>
            <a:chExt cx="4369639" cy="3203089"/>
          </a:xfrm>
        </p:grpSpPr>
        <p:grpSp>
          <p:nvGrpSpPr>
            <p:cNvPr id="2" name="Group 5"/>
            <p:cNvGrpSpPr/>
            <p:nvPr/>
          </p:nvGrpSpPr>
          <p:grpSpPr>
            <a:xfrm>
              <a:off x="457855" y="2392232"/>
              <a:ext cx="4369639" cy="822960"/>
              <a:chOff x="1066803" y="1711184"/>
              <a:chExt cx="7038111" cy="91492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66803" y="1711184"/>
                <a:ext cx="7038111" cy="9144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365760" tIns="0" rIns="91440" bIns="0" anchor="ctr"/>
              <a:lstStyle/>
              <a:p>
                <a:pPr marL="4763" indent="-4763" algn="l">
                  <a:lnSpc>
                    <a:spcPts val="3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A label is called in android a </a:t>
                </a:r>
                <a:r>
                  <a:rPr lang="en-US" sz="2000" b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TextView</a:t>
                </a: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.</a:t>
                </a:r>
              </a:p>
            </p:txBody>
          </p:sp>
          <p:sp>
            <p:nvSpPr>
              <p:cNvPr id="16" name="Isosceles Triangle 15"/>
              <p:cNvSpPr/>
              <p:nvPr/>
            </p:nvSpPr>
            <p:spPr bwMode="auto">
              <a:xfrm rot="5400000">
                <a:off x="742601" y="2042698"/>
                <a:ext cx="914400" cy="252413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  <a:defRPr/>
                </a:pPr>
                <a:endParaRPr lang="en-US" sz="2000" b="0" dirty="0"/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7855" y="3582296"/>
              <a:ext cx="4369639" cy="822960"/>
              <a:chOff x="1066803" y="1711184"/>
              <a:chExt cx="7038111" cy="91492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66803" y="1711184"/>
                <a:ext cx="7038111" cy="9144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365760" tIns="0" rIns="91440" bIns="0" anchor="ctr"/>
              <a:lstStyle/>
              <a:p>
                <a:pPr marL="4763" indent="-4763" algn="l">
                  <a:lnSpc>
                    <a:spcPts val="3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en-US" sz="2000" b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TextViews</a:t>
                </a: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 are typically used to display a caption.</a:t>
                </a:r>
              </a:p>
            </p:txBody>
          </p:sp>
          <p:sp>
            <p:nvSpPr>
              <p:cNvPr id="12" name="Isosceles Triangle 11"/>
              <p:cNvSpPr/>
              <p:nvPr/>
            </p:nvSpPr>
            <p:spPr bwMode="auto">
              <a:xfrm rot="5400000">
                <a:off x="742601" y="2042698"/>
                <a:ext cx="914400" cy="252413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  <a:defRPr/>
                </a:pPr>
                <a:endParaRPr lang="en-US" sz="2000" b="0" dirty="0"/>
              </a:p>
            </p:txBody>
          </p:sp>
        </p:grpSp>
        <p:grpSp>
          <p:nvGrpSpPr>
            <p:cNvPr id="17" name="Group 5"/>
            <p:cNvGrpSpPr/>
            <p:nvPr/>
          </p:nvGrpSpPr>
          <p:grpSpPr>
            <a:xfrm>
              <a:off x="457855" y="4772361"/>
              <a:ext cx="4369639" cy="822960"/>
              <a:chOff x="1066803" y="1711184"/>
              <a:chExt cx="7038111" cy="91492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66803" y="1711184"/>
                <a:ext cx="7038111" cy="9144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365760" tIns="0" rIns="91440" bIns="0" anchor="ctr"/>
              <a:lstStyle/>
              <a:p>
                <a:pPr marL="4763" indent="-4763" algn="l">
                  <a:lnSpc>
                    <a:spcPts val="3000"/>
                  </a:lnSpc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/>
                </a:pPr>
                <a:r>
                  <a:rPr lang="en-US" sz="2000" b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TextViews</a:t>
                </a:r>
                <a:r>
                  <a:rPr lang="en-US" sz="2000" b="0" dirty="0" smtClean="0">
                    <a:solidFill>
                      <a:srgbClr val="000000"/>
                    </a:solidFill>
                    <a:latin typeface="+mj-lt"/>
                    <a:cs typeface="Courier New" pitchFamily="49" charset="0"/>
                  </a:rPr>
                  <a:t> are not editable, therefore they take no input.</a:t>
                </a:r>
              </a:p>
            </p:txBody>
          </p:sp>
          <p:sp>
            <p:nvSpPr>
              <p:cNvPr id="19" name="Isosceles Triangle 18"/>
              <p:cNvSpPr/>
              <p:nvPr/>
            </p:nvSpPr>
            <p:spPr bwMode="auto">
              <a:xfrm rot="5400000">
                <a:off x="742601" y="2042698"/>
                <a:ext cx="914400" cy="252413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  <a:defRPr/>
                </a:pPr>
                <a:endParaRPr lang="en-US" sz="2000" b="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4520" y="885825"/>
            <a:ext cx="5394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RadioButtons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337560" y="1512334"/>
            <a:ext cx="24688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Android Activity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32" y="2238475"/>
            <a:ext cx="8511991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cis493.demoui;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example using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RadioButtons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android.widget.CheckBox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android.widget.RadioGroup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android.widget.Toast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AndDemoUIextendsActivity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4520" y="885825"/>
            <a:ext cx="5394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RadioButtons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337560" y="1512334"/>
            <a:ext cx="24688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Android Activity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32" y="2238475"/>
            <a:ext cx="8511991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chkCream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chkSugar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btnPay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RadioGroup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radCoffeeType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radDecaf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radExpresso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radColombian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//binding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XMlcontrols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Java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4520" y="885825"/>
            <a:ext cx="5394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RadioButtons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337560" y="1512334"/>
            <a:ext cx="24688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Android Activity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32" y="2238475"/>
            <a:ext cx="8511991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chkCream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R.id.chkCream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chkSugar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R.id.chkSugar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btnPay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R.id.btnPay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radCoffeeType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RadioGroup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R.id.radGroupCoffeeType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radDecaf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R.id.radDecaf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radExpresso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R.id.radExpresso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radColombian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R.id.radColombian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//LISTENER: wiring button-events-&amp;-code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btnPay.setOnClickListener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4520" y="885825"/>
            <a:ext cx="5394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RadioButtons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337560" y="1512334"/>
            <a:ext cx="24688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Android Activity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32" y="2238475"/>
            <a:ext cx="8511991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"Coffee 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chkCream.isChecked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" &amp; cream 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chkSugar.isChecked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" &amp; Sugar";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get radio buttons ID number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intradioId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radCoffeeType.getCheckedRadioButtonId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compare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selected'sId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with individual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RadioButtonsID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radColombian.getId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()==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“Colombian 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similarly you may use 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isChecked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on each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radExpresso.isChecked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4520" y="885825"/>
            <a:ext cx="5394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RadioButtons</a:t>
            </a:r>
            <a:endParaRPr lang="en-US" sz="2000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337560" y="1512334"/>
            <a:ext cx="24688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Android Activity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32" y="2238475"/>
            <a:ext cx="8511991" cy="264072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Expresso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go now and compute cost...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4884" y="2272553"/>
            <a:ext cx="2734233" cy="41013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874520" y="885825"/>
            <a:ext cx="5394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Basic Widgets: </a:t>
            </a:r>
            <a:r>
              <a:rPr lang="en-US" sz="2000" b="0" dirty="0" err="1" smtClean="0"/>
              <a:t>RadioButtons</a:t>
            </a:r>
            <a:endParaRPr lang="en-US" sz="2000" b="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365760" y="1512334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This UI uses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RadioButtons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and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CheckBoxe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to define choices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6120" y="885825"/>
            <a:ext cx="2651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UI Other Features</a:t>
            </a:r>
            <a:endParaRPr lang="en-US" sz="2000" b="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365760" y="1512334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All widgets extend View therefore they acquire a number of useful View properties and methods including: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832" y="2426733"/>
            <a:ext cx="8511991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XML Controls the focus sequence: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android:visibility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Java methods: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myButton.requestFocus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myTextBox.isFocused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myWidget.setEnabled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myWidget.isEnabled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6120" y="885825"/>
            <a:ext cx="2651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UI Other Features</a:t>
            </a:r>
            <a:endParaRPr lang="en-US" sz="2000" b="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1600200" y="1512334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Resource: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DroidDraw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-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  <a:hlinkClick r:id="rId2"/>
              </a:rPr>
              <a:t>www.droidDraw.org</a:t>
            </a:r>
            <a:endParaRPr lang="en-US" sz="2000" b="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6995" y="2336288"/>
            <a:ext cx="7030010" cy="405190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6120" y="885825"/>
            <a:ext cx="2651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UI Other Features</a:t>
            </a:r>
            <a:endParaRPr lang="en-US" sz="2000" b="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1600200" y="1512334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Resource: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DroidDraw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-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  <a:hlinkClick r:id="rId2"/>
              </a:rPr>
              <a:t>www.droidDraw.org</a:t>
            </a:r>
            <a:endParaRPr lang="en-US" sz="2000" b="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832" y="2305710"/>
            <a:ext cx="8511991" cy="40811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AAS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 Link: http://code.google.com/p/android-ui-utils/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Icon Genhttp://android-ui-utils.googlecode.com/hg/asset-studio/dist/index.html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Pencil </a:t>
            </a:r>
            <a:r>
              <a:rPr lang="en-US" sz="1800" b="0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1.2http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://pencil.evolus.vn/en-US/Home.aspx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Video: http://www.youtube.com/watch?v=EaT7sYr_f0k&amp;feature=player_embedded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WARNING: These utilities are currently in beta.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Utilities that help in the design and development </a:t>
            </a:r>
            <a:r>
              <a:rPr lang="en-US" sz="1800" b="0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ofAndroid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 application user interfaces. This library currently consists of three individual tools for designers and developers: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6120" y="885825"/>
            <a:ext cx="2651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UI Other Features</a:t>
            </a:r>
            <a:endParaRPr lang="en-US" sz="2000" b="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1600200" y="1512334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Resource: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DroidDraw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-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  <a:hlinkClick r:id="rId2"/>
              </a:rPr>
              <a:t>www.droidDraw.org</a:t>
            </a:r>
            <a:endParaRPr lang="en-US" sz="2000" b="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832" y="2426733"/>
            <a:ext cx="8511991" cy="38595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UI Prototyping Stencils</a:t>
            </a:r>
          </a:p>
          <a:p>
            <a:pPr marL="3492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A set of stencils for the Pencil GUI prototyping tool, which is available as an add-on for Firefox or as a standalone download.</a:t>
            </a:r>
          </a:p>
          <a:p>
            <a:pPr marL="349250"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Android Asset Studio</a:t>
            </a:r>
          </a:p>
          <a:p>
            <a:pPr marL="3492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Try out the beta </a:t>
            </a:r>
            <a:r>
              <a:rPr lang="en-US" sz="1800" b="0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version:Android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 Asset Studio (</a:t>
            </a:r>
            <a:r>
              <a:rPr lang="en-US" sz="1800" b="0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shortlink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: http://j.mp/androidassetstudio)</a:t>
            </a:r>
          </a:p>
          <a:p>
            <a:pPr marL="3492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A web-based set of tools for generating graphics and other assets that would eventually be in an Android application's res/directory.</a:t>
            </a:r>
          </a:p>
          <a:p>
            <a:pPr marL="3492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Currently available asset generators area available for:</a:t>
            </a:r>
          </a:p>
          <a:p>
            <a:pPr marL="3492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Launcher icons</a:t>
            </a:r>
          </a:p>
          <a:p>
            <a:pPr marL="3492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Menu icons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1800" y="885825"/>
            <a:ext cx="3200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Labels</a:t>
            </a:r>
            <a:endParaRPr lang="en-US" sz="20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244736" y="1467403"/>
            <a:ext cx="5577840" cy="49121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AbsoluteLayout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myTextView1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="Enter User Name”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1671" y="1775012"/>
            <a:ext cx="2916936" cy="43891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6120" y="885825"/>
            <a:ext cx="2651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UI Other Features</a:t>
            </a:r>
            <a:endParaRPr lang="en-US" sz="2000" b="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1600200" y="1512334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marL="4763" indent="-4763">
              <a:lnSpc>
                <a:spcPts val="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Resource: </a:t>
            </a:r>
            <a:r>
              <a:rPr lang="en-US" sz="2000" b="0" dirty="0" err="1" smtClean="0">
                <a:solidFill>
                  <a:srgbClr val="000000"/>
                </a:solidFill>
                <a:cs typeface="Courier New" pitchFamily="49" charset="0"/>
              </a:rPr>
              <a:t>DroidDraw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</a:rPr>
              <a:t> - </a:t>
            </a:r>
            <a:r>
              <a:rPr lang="en-US" sz="2000" b="0" dirty="0" smtClean="0">
                <a:solidFill>
                  <a:srgbClr val="000000"/>
                </a:solidFill>
                <a:cs typeface="Courier New" pitchFamily="49" charset="0"/>
                <a:hlinkClick r:id="rId2"/>
              </a:rPr>
              <a:t>www.droidDraw.org</a:t>
            </a:r>
            <a:endParaRPr lang="en-US" sz="2000" b="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832" y="2426733"/>
            <a:ext cx="8511991" cy="258532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92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Tab icons</a:t>
            </a:r>
          </a:p>
          <a:p>
            <a:pPr marL="3492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Notification icons</a:t>
            </a:r>
          </a:p>
          <a:p>
            <a:pPr marL="3492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Support for creation of XML resources and nine-patches is planned for a future release.</a:t>
            </a:r>
          </a:p>
          <a:p>
            <a:pPr marL="349250"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Android Icon Templates</a:t>
            </a:r>
          </a:p>
          <a:p>
            <a:pPr marL="3492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A set of Photoshop icon templates that follow the icon design guidelines, complementing the official Android Icon Templates Pack.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1800" y="885825"/>
            <a:ext cx="3200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Labels</a:t>
            </a:r>
            <a:endParaRPr lang="en-US" sz="20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244736" y="2787710"/>
            <a:ext cx="5577840" cy="23637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android:gravity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="center"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 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AbsoluteLayout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1671" y="1775012"/>
            <a:ext cx="2916936" cy="43891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85825"/>
            <a:ext cx="4572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Labels/</a:t>
            </a:r>
            <a:r>
              <a:rPr lang="en-US" sz="2000" b="0" dirty="0" err="1" smtClean="0"/>
              <a:t>TextViews</a:t>
            </a:r>
            <a:endParaRPr lang="en-US" sz="2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6177" y="1417710"/>
          <a:ext cx="8498540" cy="470031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305423"/>
                <a:gridCol w="2603500"/>
                <a:gridCol w="3589617"/>
              </a:tblGrid>
              <a:tr h="640952"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Attribute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Related Method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</a:tr>
              <a:tr h="640952">
                <a:tc>
                  <a:txBody>
                    <a:bodyPr/>
                    <a:lstStyle/>
                    <a:p>
                      <a:pPr marL="53975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/>
                        <a:t>android:autoLink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  <a:ea typeface="Calibri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/>
                        <a:t>setAutoLinkMask</a:t>
                      </a:r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int</a:t>
                      </a:r>
                      <a:r>
                        <a:rPr lang="en-US" sz="1100" dirty="0"/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  <a:ea typeface="Calibri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Controls whether links such as </a:t>
                      </a:r>
                      <a:r>
                        <a:rPr lang="en-US" sz="1100" dirty="0" err="1"/>
                        <a:t>urls</a:t>
                      </a:r>
                      <a:r>
                        <a:rPr lang="en-US" sz="1100" dirty="0"/>
                        <a:t> and email addresses are automatically found and converted to clickable links.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  <a:ea typeface="Calibri"/>
                      </a:endParaRPr>
                    </a:p>
                  </a:txBody>
                  <a:tcPr marL="2459" marR="2459" marT="0" marB="0" anchor="ctr"/>
                </a:tc>
              </a:tr>
              <a:tr h="640952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android:autoText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setKeyListener</a:t>
                      </a:r>
                      <a:r>
                        <a:rPr lang="en-US" sz="1100" kern="1200" dirty="0"/>
                        <a:t>(</a:t>
                      </a:r>
                      <a:r>
                        <a:rPr lang="en-US" sz="1100" kern="1200" dirty="0" err="1"/>
                        <a:t>KeyListener</a:t>
                      </a:r>
                      <a:r>
                        <a:rPr lang="en-US" sz="1100" kern="1200" dirty="0"/>
                        <a:t>)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If set, specifies that this </a:t>
                      </a:r>
                      <a:r>
                        <a:rPr lang="en-US" sz="1100" kern="1200" dirty="0" err="1"/>
                        <a:t>TextView</a:t>
                      </a:r>
                      <a:r>
                        <a:rPr lang="en-US" sz="1100" kern="1200" dirty="0"/>
                        <a:t> has a textual input method and automatically corrects some common spelling errors.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  <a:tr h="427301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android:bufferType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setText</a:t>
                      </a:r>
                      <a:r>
                        <a:rPr lang="en-US" sz="1100" kern="1200" dirty="0"/>
                        <a:t>(</a:t>
                      </a:r>
                      <a:r>
                        <a:rPr lang="en-US" sz="1100" kern="1200" dirty="0" err="1"/>
                        <a:t>CharSequence,TextView.BufferType</a:t>
                      </a:r>
                      <a:r>
                        <a:rPr lang="en-US" sz="1100" kern="1200" dirty="0"/>
                        <a:t>)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Determines the minimum type that </a:t>
                      </a:r>
                      <a:r>
                        <a:rPr lang="en-US" sz="1100" kern="1200" dirty="0" err="1"/>
                        <a:t>getText</a:t>
                      </a:r>
                      <a:r>
                        <a:rPr lang="en-US" sz="1100" kern="1200" dirty="0"/>
                        <a:t>() will return.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  <a:tr h="640952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android:capitalize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setKeyListener</a:t>
                      </a:r>
                      <a:r>
                        <a:rPr lang="en-US" sz="1100" kern="1200" dirty="0"/>
                        <a:t>(</a:t>
                      </a:r>
                      <a:r>
                        <a:rPr lang="en-US" sz="1100" kern="1200" dirty="0" err="1"/>
                        <a:t>KeyListener</a:t>
                      </a:r>
                      <a:r>
                        <a:rPr lang="en-US" sz="1100" kern="1200" dirty="0"/>
                        <a:t>)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If set, specifies that this </a:t>
                      </a:r>
                      <a:r>
                        <a:rPr lang="en-US" sz="1100" kern="1200" dirty="0" err="1"/>
                        <a:t>TextView</a:t>
                      </a:r>
                      <a:r>
                        <a:rPr lang="en-US" sz="1100" kern="1200" dirty="0"/>
                        <a:t> has a textual input method and should automatically capitalize what the user types.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  <a:tr h="427301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android:cursorVisible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setCursorVisible</a:t>
                      </a:r>
                      <a:r>
                        <a:rPr lang="en-US" sz="1100" kern="1200" dirty="0"/>
                        <a:t>(</a:t>
                      </a:r>
                      <a:r>
                        <a:rPr lang="en-US" sz="1100" kern="1200" dirty="0" err="1"/>
                        <a:t>boolean</a:t>
                      </a:r>
                      <a:r>
                        <a:rPr lang="en-US" sz="1100" kern="1200" dirty="0"/>
                        <a:t>)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Makes the cursor visible (the default) or invisible </a:t>
                      </a:r>
                    </a:p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Must be a </a:t>
                      </a:r>
                      <a:r>
                        <a:rPr lang="en-US" sz="1100" kern="1200" dirty="0" err="1"/>
                        <a:t>boolean</a:t>
                      </a:r>
                      <a:r>
                        <a:rPr lang="en-US" sz="1100" kern="1200" dirty="0"/>
                        <a:t> value, either "true" or "false".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  <a:tr h="640952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android:digits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setKeyListener</a:t>
                      </a:r>
                      <a:r>
                        <a:rPr lang="en-US" sz="1100" kern="1200" dirty="0"/>
                        <a:t>(</a:t>
                      </a:r>
                      <a:r>
                        <a:rPr lang="en-US" sz="1100" kern="1200" dirty="0" err="1"/>
                        <a:t>KeyListener</a:t>
                      </a:r>
                      <a:r>
                        <a:rPr lang="en-US" sz="1100" kern="1200" dirty="0"/>
                        <a:t>)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If set, specifies that this </a:t>
                      </a:r>
                      <a:r>
                        <a:rPr lang="en-US" sz="1100" kern="1200" dirty="0" err="1"/>
                        <a:t>TextView</a:t>
                      </a:r>
                      <a:r>
                        <a:rPr lang="en-US" sz="1100" kern="1200" dirty="0"/>
                        <a:t> has a numeric input method and that these specific characters are the ones that it will accept.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  <a:tr h="640952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android:drawableBottom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setCompoundDrawablesWithIntrinsicBounds</a:t>
                      </a:r>
                      <a:r>
                        <a:rPr lang="en-US" sz="1100" kern="1200" dirty="0"/>
                        <a:t>(</a:t>
                      </a:r>
                      <a:r>
                        <a:rPr lang="en-US" sz="1100" kern="1200" dirty="0" err="1"/>
                        <a:t>Drawable,Drawable,Drawable,Drawable</a:t>
                      </a:r>
                      <a:r>
                        <a:rPr lang="en-US" sz="1100" kern="1200" dirty="0"/>
                        <a:t>)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The </a:t>
                      </a:r>
                      <a:r>
                        <a:rPr lang="en-US" sz="1100" kern="1200" dirty="0" err="1"/>
                        <a:t>drawable</a:t>
                      </a:r>
                      <a:r>
                        <a:rPr lang="en-US" sz="1100" kern="1200" dirty="0"/>
                        <a:t> to be drawn below the text.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bg1"/>
                </a:solidFill>
                <a:ea typeface="MS Gothic" charset="-128"/>
              </a:rPr>
              <a:t>Android GUI Programming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85825"/>
            <a:ext cx="4572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Basic Widgets: Labels/</a:t>
            </a:r>
            <a:r>
              <a:rPr lang="en-US" sz="2000" b="0" dirty="0" err="1" smtClean="0"/>
              <a:t>TextViews</a:t>
            </a:r>
            <a:endParaRPr lang="en-US" sz="2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6177" y="1417710"/>
          <a:ext cx="8498540" cy="441799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318123"/>
                <a:gridCol w="2603500"/>
                <a:gridCol w="3576917"/>
              </a:tblGrid>
              <a:tr h="779646"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Attribute</a:t>
                      </a:r>
                      <a:r>
                        <a:rPr lang="en-US" b="1" baseline="0" dirty="0" smtClean="0"/>
                        <a:t> Name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Related Method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7150" indent="0"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 marL="2459" marR="2459" marT="0" marB="0" anchor="ctr"/>
                </a:tc>
              </a:tr>
              <a:tr h="77964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android:drawableLeft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setCompoundDrawablesWithIntrinsicBounds</a:t>
                      </a:r>
                      <a:r>
                        <a:rPr lang="en-US" sz="1100" kern="1200" dirty="0"/>
                        <a:t>(</a:t>
                      </a:r>
                      <a:r>
                        <a:rPr lang="en-US" sz="1100" kern="1200" dirty="0" err="1"/>
                        <a:t>Drawable,Drawable,Drawable,Drawable</a:t>
                      </a:r>
                      <a:r>
                        <a:rPr lang="en-US" sz="1100" kern="1200" dirty="0"/>
                        <a:t>)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The </a:t>
                      </a:r>
                      <a:r>
                        <a:rPr lang="en-US" sz="1100" kern="1200" dirty="0" err="1"/>
                        <a:t>drawableto</a:t>
                      </a:r>
                      <a:r>
                        <a:rPr lang="en-US" sz="1100" kern="1200" dirty="0"/>
                        <a:t> be drawn to the left of the text.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  <a:tr h="77964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android:drawablePadding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setCompoundDrawablePadding</a:t>
                      </a:r>
                      <a:r>
                        <a:rPr lang="en-US" sz="1100" kern="1200" dirty="0"/>
                        <a:t>(</a:t>
                      </a:r>
                      <a:r>
                        <a:rPr lang="en-US" sz="1100" kern="1200" dirty="0" err="1"/>
                        <a:t>int</a:t>
                      </a:r>
                      <a:r>
                        <a:rPr lang="en-US" sz="1100" kern="1200" dirty="0"/>
                        <a:t>)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The padding between the </a:t>
                      </a:r>
                      <a:r>
                        <a:rPr lang="en-US" sz="1100" kern="1200" dirty="0" err="1"/>
                        <a:t>drawables</a:t>
                      </a:r>
                      <a:r>
                        <a:rPr lang="en-US" sz="1100" kern="1200" dirty="0"/>
                        <a:t> and the text.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  <a:tr h="77964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android:drawableRight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setCompoundDrawablesWithIntrinsicBounds</a:t>
                      </a:r>
                      <a:r>
                        <a:rPr lang="en-US" sz="1100" kern="1200" dirty="0"/>
                        <a:t>(</a:t>
                      </a:r>
                      <a:r>
                        <a:rPr lang="en-US" sz="1100" kern="1200" dirty="0" err="1"/>
                        <a:t>Drawable,Drawable,Drawable,Drawable</a:t>
                      </a:r>
                      <a:r>
                        <a:rPr lang="en-US" sz="1100" kern="1200" dirty="0"/>
                        <a:t>)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The </a:t>
                      </a:r>
                      <a:r>
                        <a:rPr lang="en-US" sz="1100" kern="1200" dirty="0" err="1"/>
                        <a:t>drawable</a:t>
                      </a:r>
                      <a:r>
                        <a:rPr lang="en-US" sz="1100" kern="1200" dirty="0"/>
                        <a:t> to be drawn to the right of the text.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  <a:tr h="779646"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android:drawableTop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/>
                        <a:t>setCompoundDrawablesWithIntrinsicBounds</a:t>
                      </a:r>
                      <a:r>
                        <a:rPr lang="en-US" sz="1100" kern="1200" dirty="0"/>
                        <a:t>(</a:t>
                      </a:r>
                      <a:r>
                        <a:rPr lang="en-US" sz="1100" kern="1200" dirty="0" err="1"/>
                        <a:t>Drawable,Drawable,Drawable,Drawable</a:t>
                      </a:r>
                      <a:r>
                        <a:rPr lang="en-US" sz="1100" kern="1200" dirty="0"/>
                        <a:t>)</a:t>
                      </a:r>
                      <a:endParaRPr lang="en-US" sz="1100" kern="1200" dirty="0">
                        <a:solidFill>
                          <a:srgbClr val="006599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/>
                        <a:t>The </a:t>
                      </a:r>
                      <a:r>
                        <a:rPr lang="en-US" sz="1100" kern="1200" dirty="0" err="1"/>
                        <a:t>drawable</a:t>
                      </a:r>
                      <a:r>
                        <a:rPr lang="en-US" sz="1100" kern="1200" dirty="0"/>
                        <a:t> to be drawn above the text.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  <a:tr h="519764">
                <a:tc>
                  <a:txBody>
                    <a:bodyPr/>
                    <a:lstStyle/>
                    <a:p>
                      <a:pPr marL="53975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/>
                        <a:t>android:editable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  <a:ea typeface="Calibri"/>
                      </a:endParaRPr>
                    </a:p>
                  </a:txBody>
                  <a:tcPr marL="2459" marR="2459" marT="0" marB="0" anchor="ctr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3975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latin typeface="+mn-lt"/>
                        <a:ea typeface="Calibri"/>
                      </a:endParaRPr>
                    </a:p>
                  </a:txBody>
                  <a:tcPr marL="2459" marR="2459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53975" marR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/>
                        <a:t>If set, specifies that this </a:t>
                      </a:r>
                      <a:r>
                        <a:rPr lang="en-US" sz="1100" kern="1200" dirty="0" err="1" smtClean="0"/>
                        <a:t>TextView</a:t>
                      </a:r>
                      <a:r>
                        <a:rPr lang="en-US" sz="1100" kern="1200" dirty="0" smtClean="0"/>
                        <a:t> has an input method.</a:t>
                      </a:r>
                      <a:endParaRPr lang="en-US" sz="1100" kern="1200" dirty="0">
                        <a:solidFill>
                          <a:srgbClr val="323232"/>
                        </a:solidFill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2459" marR="2459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38541</TotalTime>
  <Words>3985</Words>
  <Application>Microsoft Office PowerPoint</Application>
  <PresentationFormat>On-screen Show (4:3)</PresentationFormat>
  <Paragraphs>846</Paragraphs>
  <Slides>60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4_TS_ILT_Sl1Template1_PPT_20_12_10_V1</vt:lpstr>
      <vt:lpstr>Image</vt:lpstr>
      <vt:lpstr>Slide 1</vt:lpstr>
      <vt:lpstr>Learning Objectives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User Interfaces Using XML Layouts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  <vt:lpstr>Android GUI Programming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3169</cp:revision>
  <dcterms:created xsi:type="dcterms:W3CDTF">2008-06-23T11:45:25Z</dcterms:created>
  <dcterms:modified xsi:type="dcterms:W3CDTF">2015-09-14T09:32:43Z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