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81"/>
  </p:notesMasterIdLst>
  <p:handoutMasterIdLst>
    <p:handoutMasterId r:id="rId82"/>
  </p:handoutMasterIdLst>
  <p:sldIdLst>
    <p:sldId id="1442" r:id="rId2"/>
    <p:sldId id="1443" r:id="rId3"/>
    <p:sldId id="1364" r:id="rId4"/>
    <p:sldId id="1365" r:id="rId5"/>
    <p:sldId id="1366" r:id="rId6"/>
    <p:sldId id="1367" r:id="rId7"/>
    <p:sldId id="1368" r:id="rId8"/>
    <p:sldId id="1370" r:id="rId9"/>
    <p:sldId id="1369" r:id="rId10"/>
    <p:sldId id="1371" r:id="rId11"/>
    <p:sldId id="1372" r:id="rId12"/>
    <p:sldId id="1373" r:id="rId13"/>
    <p:sldId id="1374" r:id="rId14"/>
    <p:sldId id="1375" r:id="rId15"/>
    <p:sldId id="1376" r:id="rId16"/>
    <p:sldId id="1377" r:id="rId17"/>
    <p:sldId id="1378" r:id="rId18"/>
    <p:sldId id="1379" r:id="rId19"/>
    <p:sldId id="1380" r:id="rId20"/>
    <p:sldId id="1381" r:id="rId21"/>
    <p:sldId id="1382" r:id="rId22"/>
    <p:sldId id="1383" r:id="rId23"/>
    <p:sldId id="1384" r:id="rId24"/>
    <p:sldId id="1385" r:id="rId25"/>
    <p:sldId id="1386" r:id="rId26"/>
    <p:sldId id="1387" r:id="rId27"/>
    <p:sldId id="1388" r:id="rId28"/>
    <p:sldId id="1389" r:id="rId29"/>
    <p:sldId id="1390" r:id="rId30"/>
    <p:sldId id="1391" r:id="rId31"/>
    <p:sldId id="1392" r:id="rId32"/>
    <p:sldId id="1393" r:id="rId33"/>
    <p:sldId id="1394" r:id="rId34"/>
    <p:sldId id="1395" r:id="rId35"/>
    <p:sldId id="1396" r:id="rId36"/>
    <p:sldId id="1397" r:id="rId37"/>
    <p:sldId id="1398" r:id="rId38"/>
    <p:sldId id="1399" r:id="rId39"/>
    <p:sldId id="1400" r:id="rId40"/>
    <p:sldId id="1401" r:id="rId41"/>
    <p:sldId id="1402" r:id="rId42"/>
    <p:sldId id="1403" r:id="rId43"/>
    <p:sldId id="1404" r:id="rId44"/>
    <p:sldId id="1405" r:id="rId45"/>
    <p:sldId id="1406" r:id="rId46"/>
    <p:sldId id="1407" r:id="rId47"/>
    <p:sldId id="1408" r:id="rId48"/>
    <p:sldId id="1409" r:id="rId49"/>
    <p:sldId id="1410" r:id="rId50"/>
    <p:sldId id="1412" r:id="rId51"/>
    <p:sldId id="1413" r:id="rId52"/>
    <p:sldId id="1414" r:id="rId53"/>
    <p:sldId id="1415" r:id="rId54"/>
    <p:sldId id="1416" r:id="rId55"/>
    <p:sldId id="1417" r:id="rId56"/>
    <p:sldId id="1418" r:id="rId57"/>
    <p:sldId id="1419" r:id="rId58"/>
    <p:sldId id="1420" r:id="rId59"/>
    <p:sldId id="1421" r:id="rId60"/>
    <p:sldId id="1422" r:id="rId61"/>
    <p:sldId id="1423" r:id="rId62"/>
    <p:sldId id="1424" r:id="rId63"/>
    <p:sldId id="1425" r:id="rId64"/>
    <p:sldId id="1426" r:id="rId65"/>
    <p:sldId id="1427" r:id="rId66"/>
    <p:sldId id="1428" r:id="rId67"/>
    <p:sldId id="1429" r:id="rId68"/>
    <p:sldId id="1430" r:id="rId69"/>
    <p:sldId id="1431" r:id="rId70"/>
    <p:sldId id="1432" r:id="rId71"/>
    <p:sldId id="1433" r:id="rId72"/>
    <p:sldId id="1434" r:id="rId73"/>
    <p:sldId id="1435" r:id="rId74"/>
    <p:sldId id="1436" r:id="rId75"/>
    <p:sldId id="1437" r:id="rId76"/>
    <p:sldId id="1438" r:id="rId77"/>
    <p:sldId id="1439" r:id="rId78"/>
    <p:sldId id="1440" r:id="rId79"/>
    <p:sldId id="1441" r:id="rId80"/>
  </p:sldIdLst>
  <p:sldSz cx="9144000" cy="6858000" type="screen4x3"/>
  <p:notesSz cx="7315200" cy="9601200"/>
  <p:custDataLst>
    <p:tags r:id="rId83"/>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24785E"/>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934" autoAdjust="0"/>
    <p:restoredTop sz="41165" autoAdjust="0"/>
  </p:normalViewPr>
  <p:slideViewPr>
    <p:cSldViewPr snapToGrid="0">
      <p:cViewPr varScale="1">
        <p:scale>
          <a:sx n="73" d="100"/>
          <a:sy n="73" d="100"/>
        </p:scale>
        <p:origin x="-1476"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100" d="100"/>
        <a:sy n="100" d="100"/>
      </p:scale>
      <p:origin x="0" y="16116"/>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chemas.android.com/apk/res/android" TargetMode="Externa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hemas.android.com/apk/res/android"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defRPr/>
            </a:pPr>
            <a:r>
              <a:rPr lang="en-IN" sz="4000" dirty="0" smtClean="0">
                <a:solidFill>
                  <a:schemeClr val="bg1"/>
                </a:solidFill>
              </a:rPr>
              <a:t>Session </a:t>
            </a:r>
            <a:r>
              <a:rPr lang="en-IN" sz="4000" dirty="0" smtClean="0">
                <a:solidFill>
                  <a:schemeClr val="bg1"/>
                </a:solidFill>
              </a:rPr>
              <a:t>11</a:t>
            </a:r>
            <a:r>
              <a:rPr lang="en-IN" sz="4000" dirty="0" smtClean="0">
                <a:solidFill>
                  <a:schemeClr val="bg1"/>
                </a:solidFill>
              </a:rPr>
              <a:t> </a:t>
            </a:r>
            <a:r>
              <a:rPr lang="en-IN" sz="4000" dirty="0" smtClean="0">
                <a:solidFill>
                  <a:schemeClr val="bg1"/>
                </a:solidFill>
              </a:rPr>
              <a:t>:</a:t>
            </a:r>
            <a:r>
              <a:rPr lang="en-US" sz="4000" dirty="0" smtClean="0">
                <a:solidFill>
                  <a:schemeClr val="bg1"/>
                </a:solidFill>
                <a:ea typeface="MS Gothic" charset="-128"/>
              </a:rPr>
              <a:t> </a:t>
            </a:r>
            <a:r>
              <a:rPr lang="en-US" sz="4000" dirty="0" smtClean="0">
                <a:solidFill>
                  <a:schemeClr val="bg1"/>
                </a:solidFill>
                <a:ea typeface="MS Gothic" charset="-128"/>
              </a:rPr>
              <a:t>Basic XML </a:t>
            </a:r>
            <a:r>
              <a:rPr lang="en-US" sz="4000" dirty="0" smtClean="0">
                <a:solidFill>
                  <a:schemeClr val="bg1"/>
                </a:solidFill>
                <a:ea typeface="MS Gothic" charset="-128"/>
              </a:rPr>
              <a:t>Layouts</a:t>
            </a:r>
            <a:endParaRPr lang="en-US" sz="4000" dirty="0" smtClean="0">
              <a:solidFill>
                <a:schemeClr val="bg1"/>
              </a:solidFill>
              <a:ea typeface="MS Gothic" charset="-128"/>
            </a:endParaRPr>
          </a:p>
          <a:p>
            <a:pPr>
              <a:buClr>
                <a:schemeClr val="tx2"/>
              </a:buClr>
              <a:buSzPct val="85000"/>
              <a:defRPr/>
            </a:pPr>
            <a:r>
              <a:rPr lang="en-IN" sz="4000" dirty="0" smtClean="0">
                <a:solidFill>
                  <a:schemeClr val="bg1"/>
                </a:solidFill>
              </a:rPr>
              <a:t>Module 4.1 :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1054250" y="2286000"/>
            <a:ext cx="7035500" cy="640080"/>
            <a:chOff x="494852" y="4663498"/>
            <a:chExt cx="7035500" cy="640080"/>
          </a:xfrm>
        </p:grpSpPr>
        <p:sp>
          <p:nvSpPr>
            <p:cNvPr id="21" name="Pentagon 20"/>
            <p:cNvSpPr>
              <a:spLocks noChangeArrowheads="1"/>
            </p:cNvSpPr>
            <p:nvPr/>
          </p:nvSpPr>
          <p:spPr bwMode="gray">
            <a:xfrm>
              <a:off x="494852" y="4663498"/>
              <a:ext cx="2377440" cy="640080"/>
            </a:xfrm>
            <a:prstGeom prst="homePlate">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20650" algn="l">
                <a:defRPr/>
              </a:pPr>
              <a:r>
                <a:rPr lang="en-US" sz="2000" b="0" dirty="0" err="1" smtClean="0">
                  <a:solidFill>
                    <a:schemeClr val="bg1"/>
                  </a:solidFill>
                </a:rPr>
                <a:t>TableLayout</a:t>
              </a:r>
              <a:endParaRPr lang="en-US" sz="2000" b="0" dirty="0">
                <a:solidFill>
                  <a:schemeClr val="bg1"/>
                </a:solidFill>
              </a:endParaRPr>
            </a:p>
          </p:txBody>
        </p:sp>
        <p:sp>
          <p:nvSpPr>
            <p:cNvPr id="25" name="Rectangle 3"/>
            <p:cNvSpPr>
              <a:spLocks noChangeArrowheads="1"/>
            </p:cNvSpPr>
            <p:nvPr/>
          </p:nvSpPr>
          <p:spPr bwMode="gray">
            <a:xfrm>
              <a:off x="3141231" y="4663498"/>
              <a:ext cx="4389121"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The grid model</a:t>
              </a:r>
            </a:p>
          </p:txBody>
        </p:sp>
      </p:grpSp>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14" name="Rectangle 3"/>
          <p:cNvSpPr>
            <a:spLocks noChangeArrowheads="1"/>
          </p:cNvSpPr>
          <p:nvPr/>
        </p:nvSpPr>
        <p:spPr bwMode="gray">
          <a:xfrm>
            <a:off x="1783080" y="1472891"/>
            <a:ext cx="5577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Commonly‐used Android containers are:</a:t>
            </a:r>
          </a:p>
        </p:txBody>
      </p:sp>
      <p:pic>
        <p:nvPicPr>
          <p:cNvPr id="18" name="Picture 17" descr="bigbuttons.jpg"/>
          <p:cNvPicPr>
            <a:picLocks noChangeAspect="1"/>
          </p:cNvPicPr>
          <p:nvPr/>
        </p:nvPicPr>
        <p:blipFill>
          <a:blip r:embed="rId2"/>
          <a:stretch>
            <a:fillRect/>
          </a:stretch>
        </p:blipFill>
        <p:spPr>
          <a:xfrm>
            <a:off x="3412064" y="3118104"/>
            <a:ext cx="2319873" cy="328269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9"/>
          <p:cNvGrpSpPr/>
          <p:nvPr/>
        </p:nvGrpSpPr>
        <p:grpSpPr>
          <a:xfrm>
            <a:off x="1054250" y="2286000"/>
            <a:ext cx="7035500" cy="640080"/>
            <a:chOff x="494852" y="5591345"/>
            <a:chExt cx="7035500" cy="640080"/>
          </a:xfrm>
        </p:grpSpPr>
        <p:sp>
          <p:nvSpPr>
            <p:cNvPr id="22" name="Pentagon 21"/>
            <p:cNvSpPr>
              <a:spLocks noChangeArrowheads="1"/>
            </p:cNvSpPr>
            <p:nvPr/>
          </p:nvSpPr>
          <p:spPr bwMode="gray">
            <a:xfrm>
              <a:off x="494852" y="5591345"/>
              <a:ext cx="2377440" cy="640080"/>
            </a:xfrm>
            <a:prstGeom prst="homePlate">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20650" algn="l">
                <a:defRPr/>
              </a:pPr>
              <a:r>
                <a:rPr lang="en-US" sz="2000" b="0" dirty="0" err="1" smtClean="0">
                  <a:solidFill>
                    <a:schemeClr val="bg1"/>
                  </a:solidFill>
                </a:rPr>
                <a:t>ScrollView</a:t>
              </a:r>
              <a:endParaRPr lang="en-US" sz="2000" b="0" dirty="0">
                <a:solidFill>
                  <a:schemeClr val="bg1"/>
                </a:solidFill>
              </a:endParaRPr>
            </a:p>
          </p:txBody>
        </p:sp>
        <p:sp>
          <p:nvSpPr>
            <p:cNvPr id="26" name="Rectangle 3"/>
            <p:cNvSpPr>
              <a:spLocks noChangeArrowheads="1"/>
            </p:cNvSpPr>
            <p:nvPr/>
          </p:nvSpPr>
          <p:spPr bwMode="gray">
            <a:xfrm>
              <a:off x="3141231" y="5591345"/>
              <a:ext cx="4389121"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Scrolling model</a:t>
              </a:r>
            </a:p>
          </p:txBody>
        </p:sp>
      </p:grpSp>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14" name="Rectangle 3"/>
          <p:cNvSpPr>
            <a:spLocks noChangeArrowheads="1"/>
          </p:cNvSpPr>
          <p:nvPr/>
        </p:nvSpPr>
        <p:spPr bwMode="gray">
          <a:xfrm>
            <a:off x="1783080" y="1472891"/>
            <a:ext cx="5577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Commonly‐used Android containers are:</a:t>
            </a:r>
          </a:p>
        </p:txBody>
      </p:sp>
      <p:pic>
        <p:nvPicPr>
          <p:cNvPr id="18" name="Picture 17" descr="Path-2.0-like-ScrollBarPanel-for-Android.png"/>
          <p:cNvPicPr>
            <a:picLocks noChangeAspect="1"/>
          </p:cNvPicPr>
          <p:nvPr/>
        </p:nvPicPr>
        <p:blipFill>
          <a:blip r:embed="rId2"/>
          <a:stretch>
            <a:fillRect/>
          </a:stretch>
        </p:blipFill>
        <p:spPr>
          <a:xfrm>
            <a:off x="1864622" y="3118104"/>
            <a:ext cx="5414756" cy="328269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grpSp>
        <p:nvGrpSpPr>
          <p:cNvPr id="9" name="Group 10"/>
          <p:cNvGrpSpPr/>
          <p:nvPr/>
        </p:nvGrpSpPr>
        <p:grpSpPr>
          <a:xfrm>
            <a:off x="457857" y="4026033"/>
            <a:ext cx="822960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Frame Layout is a rectangular container that pins each child to its upper left corner.</a:t>
              </a:r>
            </a:p>
          </p:txBody>
        </p:sp>
        <p:sp>
          <p:nvSpPr>
            <p:cNvPr id="11" name="Isosceles Triangle 1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0"/>
          <p:cNvGrpSpPr/>
          <p:nvPr/>
        </p:nvGrpSpPr>
        <p:grpSpPr>
          <a:xfrm>
            <a:off x="457857" y="2925293"/>
            <a:ext cx="822960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Android’s simplest layout manager is called: Frame Layout.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0"/>
          <p:cNvGrpSpPr/>
          <p:nvPr/>
        </p:nvGrpSpPr>
        <p:grpSpPr>
          <a:xfrm>
            <a:off x="457857" y="5126773"/>
            <a:ext cx="822960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Adding multiple views to a frame layout just stacks one on top of the other (overlapping the views)</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Rectangle 3"/>
          <p:cNvSpPr>
            <a:spLocks noChangeArrowheads="1"/>
          </p:cNvSpPr>
          <p:nvPr/>
        </p:nvSpPr>
        <p:spPr bwMode="gray">
          <a:xfrm>
            <a:off x="457857" y="1472891"/>
            <a:ext cx="82296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Before we started…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21" name="Rectangle 3"/>
          <p:cNvSpPr>
            <a:spLocks noChangeArrowheads="1"/>
          </p:cNvSpPr>
          <p:nvPr/>
        </p:nvSpPr>
        <p:spPr bwMode="gray">
          <a:xfrm>
            <a:off x="457857" y="1472891"/>
            <a:ext cx="82296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Before we started…</a:t>
            </a:r>
            <a:r>
              <a:rPr lang="en-US" sz="2400" dirty="0" smtClean="0">
                <a:solidFill>
                  <a:srgbClr val="FF0000"/>
                </a:solidFill>
              </a:rPr>
              <a:t> this slide in </a:t>
            </a:r>
            <a:r>
              <a:rPr lang="en-US" sz="2400" dirty="0" err="1" smtClean="0">
                <a:solidFill>
                  <a:srgbClr val="FF0000"/>
                </a:solidFill>
              </a:rPr>
              <a:t>pdf</a:t>
            </a:r>
            <a:r>
              <a:rPr lang="en-US" sz="2400" dirty="0" smtClean="0">
                <a:solidFill>
                  <a:srgbClr val="FF0000"/>
                </a:solidFill>
              </a:rPr>
              <a:t> is left-out</a:t>
            </a: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3383280" y="1442933"/>
            <a:ext cx="201168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endParaRPr lang="en-US" sz="2000" b="0" dirty="0">
              <a:solidFill>
                <a:schemeClr val="bg1"/>
              </a:solidFill>
            </a:endParaRPr>
          </a:p>
        </p:txBody>
      </p:sp>
      <p:sp>
        <p:nvSpPr>
          <p:cNvPr id="6" name="Rectangle 3"/>
          <p:cNvSpPr>
            <a:spLocks noChangeArrowheads="1"/>
          </p:cNvSpPr>
          <p:nvPr/>
        </p:nvSpPr>
        <p:spPr bwMode="gray">
          <a:xfrm>
            <a:off x="457857" y="2225923"/>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err="1" smtClean="0"/>
              <a:t>LinearLayout</a:t>
            </a:r>
            <a:r>
              <a:rPr lang="en-US" sz="2000" b="0" dirty="0" smtClean="0"/>
              <a:t> is a box model – widgets or child containers are lined up in a column or row, one after the next.</a:t>
            </a:r>
          </a:p>
        </p:txBody>
      </p:sp>
      <p:grpSp>
        <p:nvGrpSpPr>
          <p:cNvPr id="7" name="Group 6"/>
          <p:cNvGrpSpPr/>
          <p:nvPr/>
        </p:nvGrpSpPr>
        <p:grpSpPr>
          <a:xfrm>
            <a:off x="2112229" y="3186952"/>
            <a:ext cx="4919542" cy="3186953"/>
            <a:chOff x="1956387" y="3240740"/>
            <a:chExt cx="4919542" cy="3186953"/>
          </a:xfrm>
        </p:grpSpPr>
        <p:pic>
          <p:nvPicPr>
            <p:cNvPr id="8" name="Picture 7" descr="LinearLayout_Horizontal.png"/>
            <p:cNvPicPr>
              <a:picLocks noChangeAspect="1"/>
            </p:cNvPicPr>
            <p:nvPr/>
          </p:nvPicPr>
          <p:blipFill>
            <a:blip r:embed="rId2"/>
            <a:stretch>
              <a:fillRect/>
            </a:stretch>
          </p:blipFill>
          <p:spPr>
            <a:xfrm>
              <a:off x="4751294" y="3240740"/>
              <a:ext cx="2124635" cy="3186953"/>
            </a:xfrm>
            <a:prstGeom prst="rect">
              <a:avLst/>
            </a:prstGeom>
            <a:ln>
              <a:solidFill>
                <a:schemeClr val="bg1">
                  <a:lumMod val="85000"/>
                </a:schemeClr>
              </a:solidFill>
            </a:ln>
          </p:spPr>
        </p:pic>
        <p:pic>
          <p:nvPicPr>
            <p:cNvPr id="9" name="Picture 8" descr="LinearLayout_Vertical.png"/>
            <p:cNvPicPr>
              <a:picLocks noChangeAspect="1"/>
            </p:cNvPicPr>
            <p:nvPr/>
          </p:nvPicPr>
          <p:blipFill>
            <a:blip r:embed="rId3"/>
            <a:stretch>
              <a:fillRect/>
            </a:stretch>
          </p:blipFill>
          <p:spPr>
            <a:xfrm>
              <a:off x="1956387" y="3240740"/>
              <a:ext cx="2124635" cy="3186953"/>
            </a:xfrm>
            <a:prstGeom prst="rect">
              <a:avLst/>
            </a:prstGeom>
            <a:ln>
              <a:solidFill>
                <a:schemeClr val="bg1">
                  <a:lumMod val="85000"/>
                </a:schemeClr>
              </a:solidFill>
            </a:ln>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3383280" y="1442933"/>
            <a:ext cx="201168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endParaRPr lang="en-US" sz="2000" b="0" dirty="0">
              <a:solidFill>
                <a:schemeClr val="bg1"/>
              </a:solidFill>
            </a:endParaRPr>
          </a:p>
        </p:txBody>
      </p:sp>
      <p:sp>
        <p:nvSpPr>
          <p:cNvPr id="6" name="Rectangle 3"/>
          <p:cNvSpPr>
            <a:spLocks noChangeArrowheads="1"/>
          </p:cNvSpPr>
          <p:nvPr/>
        </p:nvSpPr>
        <p:spPr bwMode="gray">
          <a:xfrm>
            <a:off x="457857" y="2225923"/>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To configure a </a:t>
            </a:r>
            <a:r>
              <a:rPr lang="en-US" sz="2000" b="0" dirty="0" err="1" smtClean="0"/>
              <a:t>LinearLayout</a:t>
            </a:r>
            <a:r>
              <a:rPr lang="en-US" sz="2000" b="0" dirty="0" smtClean="0"/>
              <a:t>, you have five main areas of control besides the container's contents:</a:t>
            </a:r>
          </a:p>
        </p:txBody>
      </p:sp>
      <p:grpSp>
        <p:nvGrpSpPr>
          <p:cNvPr id="23" name="Group 10"/>
          <p:cNvGrpSpPr/>
          <p:nvPr/>
        </p:nvGrpSpPr>
        <p:grpSpPr>
          <a:xfrm>
            <a:off x="3520440" y="5153674"/>
            <a:ext cx="2103120" cy="640080"/>
            <a:chOff x="1066803" y="1711184"/>
            <a:chExt cx="7038111" cy="914921"/>
          </a:xfrm>
        </p:grpSpPr>
        <p:sp>
          <p:nvSpPr>
            <p:cNvPr id="24" name="Rectangle 2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Padding</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2" name="Group 31"/>
          <p:cNvGrpSpPr/>
          <p:nvPr/>
        </p:nvGrpSpPr>
        <p:grpSpPr>
          <a:xfrm>
            <a:off x="1853005" y="3355597"/>
            <a:ext cx="5437991" cy="1404645"/>
            <a:chOff x="1493276" y="3355597"/>
            <a:chExt cx="5437991" cy="1404645"/>
          </a:xfrm>
        </p:grpSpPr>
        <p:grpSp>
          <p:nvGrpSpPr>
            <p:cNvPr id="10" name="Group 10"/>
            <p:cNvGrpSpPr/>
            <p:nvPr/>
          </p:nvGrpSpPr>
          <p:grpSpPr>
            <a:xfrm>
              <a:off x="1493276" y="4120162"/>
              <a:ext cx="2103120" cy="64008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Fill model</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4" name="Group 10"/>
            <p:cNvGrpSpPr/>
            <p:nvPr/>
          </p:nvGrpSpPr>
          <p:grpSpPr>
            <a:xfrm>
              <a:off x="1493276" y="3355597"/>
              <a:ext cx="2103120" cy="64008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Orientation</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6" name="Group 10"/>
            <p:cNvGrpSpPr/>
            <p:nvPr/>
          </p:nvGrpSpPr>
          <p:grpSpPr>
            <a:xfrm>
              <a:off x="4828147" y="3355597"/>
              <a:ext cx="2103120" cy="64008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Weight</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9" name="Group 10"/>
            <p:cNvGrpSpPr/>
            <p:nvPr/>
          </p:nvGrpSpPr>
          <p:grpSpPr>
            <a:xfrm>
              <a:off x="4828147" y="4120162"/>
              <a:ext cx="2103120" cy="64008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Gravity</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834640" y="1442933"/>
            <a:ext cx="34747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a:t>
            </a:r>
            <a:r>
              <a:rPr lang="en-US" sz="2000" b="0" dirty="0" err="1" smtClean="0">
                <a:solidFill>
                  <a:schemeClr val="bg1"/>
                </a:solidFill>
              </a:rPr>
              <a:t>Oreintation</a:t>
            </a:r>
            <a:endParaRPr lang="en-US" sz="2000" b="0" dirty="0">
              <a:solidFill>
                <a:schemeClr val="bg1"/>
              </a:solidFill>
            </a:endParaRPr>
          </a:p>
        </p:txBody>
      </p:sp>
      <p:sp>
        <p:nvSpPr>
          <p:cNvPr id="22" name="Rectangle 3"/>
          <p:cNvSpPr>
            <a:spLocks noChangeArrowheads="1"/>
          </p:cNvSpPr>
          <p:nvPr/>
        </p:nvSpPr>
        <p:spPr bwMode="gray">
          <a:xfrm>
            <a:off x="457857" y="2225923"/>
            <a:ext cx="822960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It indicates whether the </a:t>
            </a:r>
            <a:r>
              <a:rPr lang="en-US" sz="2000" b="0" dirty="0" err="1" smtClean="0"/>
              <a:t>LinearLayout</a:t>
            </a:r>
            <a:r>
              <a:rPr lang="en-US" sz="2000" b="0" dirty="0" smtClean="0"/>
              <a:t> represents a row or a column.</a:t>
            </a:r>
          </a:p>
        </p:txBody>
      </p:sp>
      <p:grpSp>
        <p:nvGrpSpPr>
          <p:cNvPr id="23" name="Group 10"/>
          <p:cNvGrpSpPr/>
          <p:nvPr/>
        </p:nvGrpSpPr>
        <p:grpSpPr>
          <a:xfrm>
            <a:off x="457857" y="4886641"/>
            <a:ext cx="8229600" cy="822960"/>
            <a:chOff x="1066803" y="1711184"/>
            <a:chExt cx="7038111" cy="914921"/>
          </a:xfrm>
        </p:grpSpPr>
        <p:sp>
          <p:nvSpPr>
            <p:cNvPr id="26" name="Rectangle 2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 Frame Layout is a rectangular container that pins each child to its upper left corner.</a:t>
              </a:r>
            </a:p>
          </p:txBody>
        </p:sp>
        <p:sp>
          <p:nvSpPr>
            <p:cNvPr id="29" name="Isosceles Triangle 2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2" name="Group 10"/>
          <p:cNvGrpSpPr/>
          <p:nvPr/>
        </p:nvGrpSpPr>
        <p:grpSpPr>
          <a:xfrm>
            <a:off x="457857" y="3516961"/>
            <a:ext cx="8229600" cy="1188720"/>
            <a:chOff x="1066803" y="1711184"/>
            <a:chExt cx="7038111" cy="914921"/>
          </a:xfrm>
        </p:grpSpPr>
        <p:sp>
          <p:nvSpPr>
            <p:cNvPr id="33" name="Rectangle 32"/>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Add the </a:t>
              </a:r>
              <a:r>
                <a:rPr lang="en-US" sz="2000" b="0" dirty="0" err="1" smtClean="0">
                  <a:solidFill>
                    <a:srgbClr val="000000"/>
                  </a:solidFill>
                  <a:latin typeface="Courier New" pitchFamily="49" charset="0"/>
                  <a:cs typeface="Courier New" pitchFamily="49" charset="0"/>
                </a:rPr>
                <a:t>android:orientation</a:t>
              </a:r>
              <a:r>
                <a:rPr lang="en-US" sz="2000" b="0" dirty="0" smtClean="0">
                  <a:solidFill>
                    <a:srgbClr val="000000"/>
                  </a:solidFill>
                  <a:latin typeface="+mj-lt"/>
                  <a:cs typeface="Courier New" pitchFamily="49" charset="0"/>
                </a:rPr>
                <a:t> property to your </a:t>
              </a:r>
              <a:r>
                <a:rPr lang="en-US" sz="2000" b="0" dirty="0" err="1" smtClean="0">
                  <a:solidFill>
                    <a:srgbClr val="000000"/>
                  </a:solidFill>
                  <a:latin typeface="+mj-lt"/>
                  <a:cs typeface="Courier New" pitchFamily="49" charset="0"/>
                </a:rPr>
                <a:t>LinearLayout</a:t>
              </a:r>
              <a:r>
                <a:rPr lang="en-US" sz="2000" b="0" dirty="0" smtClean="0">
                  <a:solidFill>
                    <a:srgbClr val="000000"/>
                  </a:solidFill>
                  <a:latin typeface="+mj-lt"/>
                  <a:cs typeface="Courier New" pitchFamily="49" charset="0"/>
                </a:rPr>
                <a:t> element in your XML layout, setting the value to be horizontal for a row or vertical for a column.</a:t>
              </a:r>
            </a:p>
          </p:txBody>
        </p:sp>
        <p:sp>
          <p:nvSpPr>
            <p:cNvPr id="34" name="Isosceles Triangle 3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834640" y="1442933"/>
            <a:ext cx="34747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a:t>
            </a:r>
            <a:r>
              <a:rPr lang="en-US" sz="2000" b="0" dirty="0" err="1" smtClean="0">
                <a:solidFill>
                  <a:schemeClr val="bg1"/>
                </a:solidFill>
              </a:rPr>
              <a:t>Oreintation</a:t>
            </a:r>
            <a:endParaRPr lang="en-US" sz="2000" b="0" dirty="0">
              <a:solidFill>
                <a:schemeClr val="bg1"/>
              </a:solidFill>
            </a:endParaRPr>
          </a:p>
        </p:txBody>
      </p:sp>
      <p:pic>
        <p:nvPicPr>
          <p:cNvPr id="50178" name="Picture 2"/>
          <p:cNvPicPr>
            <a:picLocks noChangeAspect="1" noChangeArrowheads="1"/>
          </p:cNvPicPr>
          <p:nvPr/>
        </p:nvPicPr>
        <p:blipFill>
          <a:blip r:embed="rId2"/>
          <a:srcRect/>
          <a:stretch>
            <a:fillRect/>
          </a:stretch>
        </p:blipFill>
        <p:spPr bwMode="auto">
          <a:xfrm>
            <a:off x="1586753" y="2649069"/>
            <a:ext cx="2519083" cy="3778624"/>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4935069" y="2649069"/>
            <a:ext cx="2517648" cy="3776472"/>
          </a:xfrm>
          <a:prstGeom prst="rect">
            <a:avLst/>
          </a:prstGeom>
          <a:noFill/>
          <a:ln w="9525">
            <a:noFill/>
            <a:miter lim="800000"/>
            <a:headEnd/>
            <a:tailEnd/>
          </a:ln>
          <a:effectLst/>
        </p:spPr>
      </p:pic>
      <p:sp>
        <p:nvSpPr>
          <p:cNvPr id="14" name="Down Arrow 13"/>
          <p:cNvSpPr/>
          <p:nvPr/>
        </p:nvSpPr>
        <p:spPr>
          <a:xfrm>
            <a:off x="1048871" y="2904563"/>
            <a:ext cx="363070" cy="34693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err="1" smtClean="0"/>
          </a:p>
        </p:txBody>
      </p:sp>
      <p:sp>
        <p:nvSpPr>
          <p:cNvPr id="16" name="Right Arrow 15"/>
          <p:cNvSpPr/>
          <p:nvPr/>
        </p:nvSpPr>
        <p:spPr>
          <a:xfrm>
            <a:off x="5069541" y="2218764"/>
            <a:ext cx="2232212" cy="3657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dirty="0" err="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834640" y="1442933"/>
            <a:ext cx="34747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a:t>
            </a:r>
            <a:r>
              <a:rPr lang="en-US" sz="2000" b="0" dirty="0" err="1" smtClean="0">
                <a:solidFill>
                  <a:schemeClr val="bg1"/>
                </a:solidFill>
              </a:rPr>
              <a:t>Oreintation</a:t>
            </a:r>
            <a:endParaRPr lang="en-US" sz="2000" b="0" dirty="0">
              <a:solidFill>
                <a:schemeClr val="bg1"/>
              </a:solidFill>
            </a:endParaRPr>
          </a:p>
        </p:txBody>
      </p:sp>
      <p:sp>
        <p:nvSpPr>
          <p:cNvPr id="9" name="TextBox 8"/>
          <p:cNvSpPr txBox="1"/>
          <p:nvPr/>
        </p:nvSpPr>
        <p:spPr>
          <a:xfrm>
            <a:off x="365760" y="2205319"/>
            <a:ext cx="8412480"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myLinearLayout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ff0033cc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="horizontal"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834640" y="1442933"/>
            <a:ext cx="34747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a:t>
            </a:r>
            <a:r>
              <a:rPr lang="en-US" sz="2000" b="0" dirty="0" err="1" smtClean="0">
                <a:solidFill>
                  <a:schemeClr val="bg1"/>
                </a:solidFill>
              </a:rPr>
              <a:t>Oreintation</a:t>
            </a:r>
            <a:endParaRPr lang="en-US" sz="2000" b="0" dirty="0">
              <a:solidFill>
                <a:schemeClr val="bg1"/>
              </a:solidFill>
            </a:endParaRPr>
          </a:p>
        </p:txBody>
      </p:sp>
      <p:sp>
        <p:nvSpPr>
          <p:cNvPr id="9" name="TextBox 8"/>
          <p:cNvSpPr txBox="1"/>
          <p:nvPr/>
        </p:nvSpPr>
        <p:spPr>
          <a:xfrm>
            <a:off x="365760" y="2205319"/>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labelUserName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ffff0066</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="User Name"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16sp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android:textColor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ff000000</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r>
              <a:rPr lang="en-US" sz="2400" dirty="0" smtClean="0"/>
              <a:t>Create different layout using XML approach</a:t>
            </a:r>
          </a:p>
          <a:p>
            <a:r>
              <a:rPr lang="en-US" sz="2400" dirty="0" smtClean="0"/>
              <a:t>Create different layout using Programming approach</a:t>
            </a:r>
            <a:endParaRPr lang="en-US" sz="2400" dirty="0" smtClean="0"/>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834640" y="1442933"/>
            <a:ext cx="34747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a:t>
            </a:r>
            <a:r>
              <a:rPr lang="en-US" sz="2000" b="0" dirty="0" err="1" smtClean="0">
                <a:solidFill>
                  <a:schemeClr val="bg1"/>
                </a:solidFill>
              </a:rPr>
              <a:t>Oreintation</a:t>
            </a:r>
            <a:endParaRPr lang="en-US" sz="2000" b="0" dirty="0">
              <a:solidFill>
                <a:schemeClr val="bg1"/>
              </a:solidFill>
            </a:endParaRPr>
          </a:p>
        </p:txBody>
      </p:sp>
      <p:sp>
        <p:nvSpPr>
          <p:cNvPr id="9" name="TextBox 8"/>
          <p:cNvSpPr txBox="1"/>
          <p:nvPr/>
        </p:nvSpPr>
        <p:spPr>
          <a:xfrm>
            <a:off x="365760" y="2205319"/>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ediName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18sp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&gt;&lt;Button</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btnGo</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="Go"</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&gt;&lt;/Button&gt;&lt;/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5" name="Rectangle 4"/>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grpSp>
        <p:nvGrpSpPr>
          <p:cNvPr id="6" name="Group 10"/>
          <p:cNvGrpSpPr/>
          <p:nvPr/>
        </p:nvGrpSpPr>
        <p:grpSpPr>
          <a:xfrm>
            <a:off x="457857" y="4469784"/>
            <a:ext cx="8229600" cy="1188720"/>
            <a:chOff x="1066803" y="1711184"/>
            <a:chExt cx="7038111" cy="914921"/>
          </a:xfrm>
        </p:grpSpPr>
        <p:sp>
          <p:nvSpPr>
            <p:cNvPr id="7" name="Rectangle 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When their combined sizes does not exactly match the width of the Android device's screen, we may have the issue of what to do with the remaining space.</a:t>
              </a:r>
            </a:p>
          </p:txBody>
        </p:sp>
        <p:sp>
          <p:nvSpPr>
            <p:cNvPr id="8" name="Isosceles Triangle 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0"/>
          <p:cNvGrpSpPr/>
          <p:nvPr/>
        </p:nvGrpSpPr>
        <p:grpSpPr>
          <a:xfrm>
            <a:off x="457857" y="2844611"/>
            <a:ext cx="8229600" cy="118872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Widgets have a "natural" size based on their accompanying text.</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pic>
        <p:nvPicPr>
          <p:cNvPr id="14" name="Picture 13" descr="1.jpg"/>
          <p:cNvPicPr>
            <a:picLocks noChangeAspect="1"/>
          </p:cNvPicPr>
          <p:nvPr/>
        </p:nvPicPr>
        <p:blipFill>
          <a:blip r:embed="rId2"/>
          <a:stretch>
            <a:fillRect/>
          </a:stretch>
        </p:blipFill>
        <p:spPr>
          <a:xfrm>
            <a:off x="2023783" y="2248220"/>
            <a:ext cx="5096435" cy="4125685"/>
          </a:xfrm>
          <a:prstGeom prst="rect">
            <a:avLst/>
          </a:prstGeom>
        </p:spPr>
      </p:pic>
      <p:sp>
        <p:nvSpPr>
          <p:cNvPr id="15" name="Rectangle 14"/>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857" y="4151028"/>
            <a:ext cx="8229600" cy="40011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 </a:t>
            </a:r>
            <a:r>
              <a:rPr lang="en-US" sz="2000" b="0" dirty="0" smtClean="0">
                <a:solidFill>
                  <a:prstClr val="black"/>
                </a:solidFill>
                <a:latin typeface="Calibri"/>
                <a:cs typeface="+mn-cs"/>
              </a:rPr>
              <a:t>and</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android:layout_height</a:t>
            </a:r>
            <a:endParaRPr lang="en-US" sz="2000" b="0" dirty="0" smtClean="0">
              <a:solidFill>
                <a:prstClr val="black"/>
              </a:solidFill>
              <a:latin typeface="Courier New" pitchFamily="49" charset="0"/>
              <a:cs typeface="Courier New" pitchFamily="49" charset="0"/>
            </a:endParaRPr>
          </a:p>
        </p:txBody>
      </p:sp>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grpSp>
        <p:nvGrpSpPr>
          <p:cNvPr id="7" name="Group 10"/>
          <p:cNvGrpSpPr/>
          <p:nvPr/>
        </p:nvGrpSpPr>
        <p:grpSpPr>
          <a:xfrm>
            <a:off x="457857" y="3322919"/>
            <a:ext cx="822960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All widgets inside a </a:t>
              </a:r>
              <a:r>
                <a:rPr lang="en-US" sz="2000" b="0" dirty="0" err="1" smtClean="0">
                  <a:solidFill>
                    <a:srgbClr val="000000"/>
                  </a:solidFill>
                  <a:latin typeface="+mj-lt"/>
                  <a:cs typeface="Courier New" pitchFamily="49" charset="0"/>
                </a:rPr>
                <a:t>LinearLayout</a:t>
              </a:r>
              <a:r>
                <a:rPr lang="en-US" sz="2000" b="0" dirty="0" smtClean="0">
                  <a:solidFill>
                    <a:srgbClr val="000000"/>
                  </a:solidFill>
                  <a:latin typeface="+mj-lt"/>
                  <a:cs typeface="Courier New" pitchFamily="49" charset="0"/>
                </a:rPr>
                <a:t> must supply dimensional attributes to help address the issue of empty space.</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grpSp>
        <p:nvGrpSpPr>
          <p:cNvPr id="2" name="Group 10"/>
          <p:cNvGrpSpPr/>
          <p:nvPr/>
        </p:nvGrpSpPr>
        <p:grpSpPr>
          <a:xfrm>
            <a:off x="457857" y="3018119"/>
            <a:ext cx="841248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Specific a particular dimension, such as 125 pixels to indicate the widget should take up exactly 125 pixels.</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3"/>
          <p:cNvSpPr>
            <a:spLocks noChangeArrowheads="1"/>
          </p:cNvSpPr>
          <p:nvPr/>
        </p:nvSpPr>
        <p:spPr bwMode="gray">
          <a:xfrm>
            <a:off x="457857" y="2225923"/>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It indicates whether the </a:t>
            </a:r>
            <a:r>
              <a:rPr lang="en-US" sz="2000" b="0" dirty="0" err="1" smtClean="0"/>
              <a:t>LinearLayout</a:t>
            </a:r>
            <a:r>
              <a:rPr lang="en-US" sz="2000" b="0" dirty="0" smtClean="0"/>
              <a:t> represents row or column.</a:t>
            </a:r>
          </a:p>
        </p:txBody>
      </p:sp>
      <p:grpSp>
        <p:nvGrpSpPr>
          <p:cNvPr id="12" name="Group 10"/>
          <p:cNvGrpSpPr/>
          <p:nvPr/>
        </p:nvGrpSpPr>
        <p:grpSpPr>
          <a:xfrm>
            <a:off x="457857" y="3933789"/>
            <a:ext cx="8412480" cy="118872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Provide wrap content which means the widget should fill up its natural space, unless that is too big, in which case Android can use word‐wrap as needed to make it fit.</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10"/>
          <p:cNvGrpSpPr/>
          <p:nvPr/>
        </p:nvGrpSpPr>
        <p:grpSpPr>
          <a:xfrm>
            <a:off x="457857" y="5215219"/>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Provide </a:t>
              </a:r>
              <a:r>
                <a:rPr lang="en-US" sz="2000" b="0" dirty="0" err="1" smtClean="0">
                  <a:solidFill>
                    <a:srgbClr val="000000"/>
                  </a:solidFill>
                  <a:latin typeface="Courier New" pitchFamily="49" charset="0"/>
                  <a:cs typeface="Courier New" pitchFamily="49" charset="0"/>
                </a:rPr>
                <a:t>fill_parent</a:t>
              </a:r>
              <a:r>
                <a:rPr lang="en-US" sz="2000" b="0" dirty="0" smtClean="0">
                  <a:solidFill>
                    <a:srgbClr val="000000"/>
                  </a:solidFill>
                  <a:latin typeface="+mj-lt"/>
                  <a:cs typeface="Courier New" pitchFamily="49" charset="0"/>
                </a:rPr>
                <a:t>, which means the widget should fill up all available space in its enclosing container, after all other widgets are taken care of.</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pic>
        <p:nvPicPr>
          <p:cNvPr id="16" name="Picture 15" descr="asdasdsa.JPG"/>
          <p:cNvPicPr>
            <a:picLocks noChangeAspect="1"/>
          </p:cNvPicPr>
          <p:nvPr/>
        </p:nvPicPr>
        <p:blipFill>
          <a:blip r:embed="rId2"/>
          <a:stretch>
            <a:fillRect/>
          </a:stretch>
        </p:blipFill>
        <p:spPr>
          <a:xfrm>
            <a:off x="6662365" y="2184399"/>
            <a:ext cx="2291135" cy="4181877"/>
          </a:xfrm>
          <a:prstGeom prst="rect">
            <a:avLst/>
          </a:prstGeom>
          <a:ln>
            <a:solidFill>
              <a:schemeClr val="bg1">
                <a:lumMod val="85000"/>
              </a:schemeClr>
            </a:solidFill>
          </a:ln>
        </p:spPr>
      </p:pic>
      <p:sp>
        <p:nvSpPr>
          <p:cNvPr id="19" name="TextBox 18"/>
          <p:cNvSpPr txBox="1"/>
          <p:nvPr/>
        </p:nvSpPr>
        <p:spPr>
          <a:xfrm>
            <a:off x="365760" y="2205319"/>
            <a:ext cx="5844540"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myLinearLayout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ff0033cc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a:t>
            </a:r>
            <a:r>
              <a:rPr lang="en-US" sz="2000" b="0" dirty="0" smtClean="0">
                <a:solidFill>
                  <a:prstClr val="black"/>
                </a:solidFill>
                <a:latin typeface="Courier New" pitchFamily="49" charset="0"/>
                <a:cs typeface="Courier New" pitchFamily="49" charset="0"/>
                <a:hlinkClick r:id="rId3"/>
              </a:rPr>
              <a:t>http://schemas.android.com/apk/res/android</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pic>
        <p:nvPicPr>
          <p:cNvPr id="16" name="Picture 15" descr="asdasdsa.JPG"/>
          <p:cNvPicPr>
            <a:picLocks noChangeAspect="1"/>
          </p:cNvPicPr>
          <p:nvPr/>
        </p:nvPicPr>
        <p:blipFill>
          <a:blip r:embed="rId2"/>
          <a:stretch>
            <a:fillRect/>
          </a:stretch>
        </p:blipFill>
        <p:spPr>
          <a:xfrm>
            <a:off x="6662365" y="2184399"/>
            <a:ext cx="2291135" cy="4181877"/>
          </a:xfrm>
          <a:prstGeom prst="rect">
            <a:avLst/>
          </a:prstGeom>
          <a:ln>
            <a:solidFill>
              <a:schemeClr val="bg1">
                <a:lumMod val="85000"/>
              </a:schemeClr>
            </a:solidFill>
          </a:ln>
        </p:spPr>
      </p:pic>
      <p:sp>
        <p:nvSpPr>
          <p:cNvPr id="19" name="TextBox 18"/>
          <p:cNvSpPr txBox="1"/>
          <p:nvPr/>
        </p:nvSpPr>
        <p:spPr>
          <a:xfrm>
            <a:off x="365760" y="2205319"/>
            <a:ext cx="5844540" cy="372409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labelUserName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ffff0066</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="User Name"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16sp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android:textColor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ff000000</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926080" y="1442933"/>
            <a:ext cx="329184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Fill Model</a:t>
            </a:r>
            <a:endParaRPr lang="en-US" sz="2000" b="0" dirty="0">
              <a:solidFill>
                <a:schemeClr val="bg1"/>
              </a:solidFill>
            </a:endParaRPr>
          </a:p>
        </p:txBody>
      </p:sp>
      <p:pic>
        <p:nvPicPr>
          <p:cNvPr id="16" name="Picture 15" descr="asdasdsa.JPG"/>
          <p:cNvPicPr>
            <a:picLocks noChangeAspect="1"/>
          </p:cNvPicPr>
          <p:nvPr/>
        </p:nvPicPr>
        <p:blipFill>
          <a:blip r:embed="rId2"/>
          <a:stretch>
            <a:fillRect/>
          </a:stretch>
        </p:blipFill>
        <p:spPr>
          <a:xfrm>
            <a:off x="6662365" y="2184399"/>
            <a:ext cx="2291135" cy="4181877"/>
          </a:xfrm>
          <a:prstGeom prst="rect">
            <a:avLst/>
          </a:prstGeom>
          <a:ln>
            <a:solidFill>
              <a:schemeClr val="bg1">
                <a:lumMod val="85000"/>
              </a:schemeClr>
            </a:solidFill>
          </a:ln>
        </p:spPr>
      </p:pic>
      <p:sp>
        <p:nvSpPr>
          <p:cNvPr id="19" name="TextBox 18"/>
          <p:cNvSpPr txBox="1"/>
          <p:nvPr/>
        </p:nvSpPr>
        <p:spPr>
          <a:xfrm>
            <a:off x="365760" y="2205319"/>
            <a:ext cx="584454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ediName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18sp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&gt;&lt;Button</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btnGo</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125dip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="Go"</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&gt;&lt;/Button&gt;&lt;/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108960" y="1442933"/>
            <a:ext cx="292608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Weight</a:t>
            </a:r>
            <a:endParaRPr lang="en-US" sz="2000" b="0" dirty="0">
              <a:solidFill>
                <a:schemeClr val="bg1"/>
              </a:solidFill>
            </a:endParaRPr>
          </a:p>
        </p:txBody>
      </p:sp>
      <p:pic>
        <p:nvPicPr>
          <p:cNvPr id="8" name="Picture 7" descr="fsdefde.jpg"/>
          <p:cNvPicPr>
            <a:picLocks noChangeAspect="1"/>
          </p:cNvPicPr>
          <p:nvPr/>
        </p:nvPicPr>
        <p:blipFill>
          <a:blip r:embed="rId2"/>
          <a:srcRect r="40971"/>
          <a:stretch>
            <a:fillRect/>
          </a:stretch>
        </p:blipFill>
        <p:spPr>
          <a:xfrm>
            <a:off x="3451155" y="2984500"/>
            <a:ext cx="2241690" cy="3321050"/>
          </a:xfrm>
          <a:prstGeom prst="rect">
            <a:avLst/>
          </a:prstGeom>
        </p:spPr>
      </p:pic>
      <p:sp>
        <p:nvSpPr>
          <p:cNvPr id="9" name="Rectangle 3"/>
          <p:cNvSpPr>
            <a:spLocks noChangeArrowheads="1"/>
          </p:cNvSpPr>
          <p:nvPr/>
        </p:nvSpPr>
        <p:spPr bwMode="gray">
          <a:xfrm>
            <a:off x="457857" y="2225923"/>
            <a:ext cx="82296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It is used to proportionally assign space to widgets in a view.</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108960" y="1442933"/>
            <a:ext cx="292608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Weight</a:t>
            </a:r>
            <a:endParaRPr lang="en-US" sz="2000" b="0" dirty="0">
              <a:solidFill>
                <a:schemeClr val="bg1"/>
              </a:solidFill>
            </a:endParaRPr>
          </a:p>
        </p:txBody>
      </p:sp>
      <p:pic>
        <p:nvPicPr>
          <p:cNvPr id="8" name="Picture 7" descr="fsdefde.jpg"/>
          <p:cNvPicPr>
            <a:picLocks noChangeAspect="1"/>
          </p:cNvPicPr>
          <p:nvPr/>
        </p:nvPicPr>
        <p:blipFill>
          <a:blip r:embed="rId2"/>
          <a:stretch>
            <a:fillRect/>
          </a:stretch>
        </p:blipFill>
        <p:spPr>
          <a:xfrm>
            <a:off x="4950784" y="2581725"/>
            <a:ext cx="4015415" cy="3511550"/>
          </a:xfrm>
          <a:prstGeom prst="rect">
            <a:avLst/>
          </a:prstGeom>
        </p:spPr>
      </p:pic>
      <p:sp>
        <p:nvSpPr>
          <p:cNvPr id="7" name="TextBox 6"/>
          <p:cNvSpPr txBox="1"/>
          <p:nvPr/>
        </p:nvSpPr>
        <p:spPr>
          <a:xfrm>
            <a:off x="165100" y="2383119"/>
            <a:ext cx="4686300" cy="36009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mj-lt"/>
                <a:cs typeface="Courier New" pitchFamily="49" charset="0"/>
              </a:rPr>
              <a:t>Example:</a:t>
            </a:r>
          </a:p>
          <a:p>
            <a:pPr algn="l" fontAlgn="auto">
              <a:spcBef>
                <a:spcPct val="20000"/>
              </a:spcBef>
              <a:spcAft>
                <a:spcPts val="0"/>
              </a:spcAft>
            </a:pPr>
            <a:r>
              <a:rPr lang="en-US" sz="2000" b="0" dirty="0" smtClean="0">
                <a:solidFill>
                  <a:prstClr val="black"/>
                </a:solidFill>
                <a:latin typeface="Calibri"/>
                <a:cs typeface="+mn-cs"/>
              </a:rPr>
              <a:t>Both the </a:t>
            </a:r>
            <a:r>
              <a:rPr lang="en-US" sz="2000" b="0" dirty="0" err="1" smtClean="0">
                <a:solidFill>
                  <a:prstClr val="black"/>
                </a:solidFill>
                <a:latin typeface="Calibri"/>
                <a:cs typeface="+mn-cs"/>
              </a:rPr>
              <a:t>TextView</a:t>
            </a:r>
            <a:r>
              <a:rPr lang="en-US" sz="2000" b="0" dirty="0" smtClean="0">
                <a:solidFill>
                  <a:prstClr val="black"/>
                </a:solidFill>
                <a:latin typeface="Calibri"/>
                <a:cs typeface="+mn-cs"/>
              </a:rPr>
              <a:t> and the Button widgets have been set as in the previous example. Both have the additional property </a:t>
            </a:r>
          </a:p>
          <a:p>
            <a:pPr algn="l" fontAlgn="auto">
              <a:spcBef>
                <a:spcPct val="20000"/>
              </a:spcBef>
              <a:spcAft>
                <a:spcPts val="0"/>
              </a:spcAft>
            </a:pPr>
            <a:endParaRPr lang="en-US" sz="2000" b="0" dirty="0" smtClean="0">
              <a:solidFill>
                <a:prstClr val="black"/>
              </a:solidFill>
              <a:latin typeface="+mj-lt"/>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android:layout_weight</a:t>
            </a:r>
            <a:r>
              <a:rPr lang="en-US" sz="2000" b="0" dirty="0" smtClean="0">
                <a:solidFill>
                  <a:prstClr val="black"/>
                </a:solidFill>
                <a:latin typeface="Courier New" pitchFamily="49" charset="0"/>
                <a:cs typeface="Courier New" pitchFamily="49" charset="0"/>
              </a:rPr>
              <a:t>="1“</a:t>
            </a:r>
          </a:p>
          <a:p>
            <a:pPr algn="l" fontAlgn="auto">
              <a:spcBef>
                <a:spcPct val="20000"/>
              </a:spcBef>
              <a:spcAft>
                <a:spcPts val="0"/>
              </a:spcAft>
            </a:pP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alibri"/>
                <a:cs typeface="+mn-cs"/>
              </a:rPr>
              <a:t>whereas the </a:t>
            </a:r>
            <a:r>
              <a:rPr lang="en-US" sz="2000" b="0" dirty="0" err="1" smtClean="0">
                <a:solidFill>
                  <a:prstClr val="black"/>
                </a:solidFill>
                <a:latin typeface="Calibri"/>
                <a:cs typeface="+mn-cs"/>
              </a:rPr>
              <a:t>EditText</a:t>
            </a:r>
            <a:r>
              <a:rPr lang="en-US" sz="2000" b="0" dirty="0" smtClean="0">
                <a:solidFill>
                  <a:prstClr val="black"/>
                </a:solidFill>
                <a:latin typeface="Calibri"/>
                <a:cs typeface="+mn-cs"/>
              </a:rPr>
              <a:t> control has</a:t>
            </a:r>
          </a:p>
          <a:p>
            <a:pPr algn="l" fontAlgn="auto">
              <a:spcBef>
                <a:spcPct val="20000"/>
              </a:spcBef>
              <a:spcAft>
                <a:spcPts val="0"/>
              </a:spcAft>
            </a:pP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android:layout_weight</a:t>
            </a:r>
            <a:r>
              <a:rPr lang="en-US" sz="2000" b="0" dirty="0" smtClean="0">
                <a:solidFill>
                  <a:prstClr val="black"/>
                </a:solidFill>
                <a:latin typeface="Courier New" pitchFamily="49" charset="0"/>
                <a:cs typeface="Courier New" pitchFamily="49" charset="0"/>
              </a:rPr>
              <a:t>="2"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24" name="Rectangle 3"/>
          <p:cNvSpPr>
            <a:spLocks noChangeArrowheads="1"/>
          </p:cNvSpPr>
          <p:nvPr/>
        </p:nvSpPr>
        <p:spPr bwMode="gray">
          <a:xfrm>
            <a:off x="365760" y="1472891"/>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Your layout is the architecture for the user interface in an Activity. It defines the layout  structure and holds all the elements that appear to the user. </a:t>
            </a:r>
          </a:p>
        </p:txBody>
      </p:sp>
      <p:pic>
        <p:nvPicPr>
          <p:cNvPr id="27" name="Picture 26" descr="2.png"/>
          <p:cNvPicPr>
            <a:picLocks noChangeAspect="1"/>
          </p:cNvPicPr>
          <p:nvPr/>
        </p:nvPicPr>
        <p:blipFill>
          <a:blip r:embed="rId2"/>
          <a:stretch>
            <a:fillRect/>
          </a:stretch>
        </p:blipFill>
        <p:spPr>
          <a:xfrm>
            <a:off x="2331716" y="2734316"/>
            <a:ext cx="4480569" cy="3648464"/>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63240" y="1442933"/>
            <a:ext cx="30175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Gravity</a:t>
            </a:r>
            <a:endParaRPr lang="en-US" sz="2000" b="0" dirty="0">
              <a:solidFill>
                <a:schemeClr val="bg1"/>
              </a:solidFill>
            </a:endParaRPr>
          </a:p>
        </p:txBody>
      </p:sp>
      <p:sp>
        <p:nvSpPr>
          <p:cNvPr id="9" name="TextBox 8"/>
          <p:cNvSpPr txBox="1"/>
          <p:nvPr/>
        </p:nvSpPr>
        <p:spPr>
          <a:xfrm>
            <a:off x="365760" y="2205319"/>
            <a:ext cx="8412480" cy="144655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It is used to indicate how a control will align on the screen.</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By default, widgets are left‐ and top‐aligned.</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a:cs typeface="+mn-cs"/>
              </a:rPr>
              <a:t>You may use the XML property </a:t>
            </a: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 </a:t>
            </a:r>
            <a:r>
              <a:rPr lang="en-US" sz="2000" b="0" dirty="0" smtClean="0">
                <a:solidFill>
                  <a:prstClr val="black"/>
                </a:solidFill>
                <a:latin typeface="Calibri"/>
                <a:cs typeface="+mn-cs"/>
              </a:rPr>
              <a:t>to set other possible arrangements: left, center, right, top, bottom, etc.</a:t>
            </a:r>
          </a:p>
        </p:txBody>
      </p:sp>
      <p:pic>
        <p:nvPicPr>
          <p:cNvPr id="51202" name="Picture 2"/>
          <p:cNvPicPr>
            <a:picLocks noChangeAspect="1" noChangeArrowheads="1"/>
          </p:cNvPicPr>
          <p:nvPr/>
        </p:nvPicPr>
        <p:blipFill>
          <a:blip r:embed="rId2"/>
          <a:srcRect/>
          <a:stretch>
            <a:fillRect/>
          </a:stretch>
        </p:blipFill>
        <p:spPr bwMode="auto">
          <a:xfrm>
            <a:off x="1774528" y="3771900"/>
            <a:ext cx="2297581" cy="2622549"/>
          </a:xfrm>
          <a:prstGeom prst="rect">
            <a:avLst/>
          </a:prstGeom>
          <a:noFill/>
          <a:ln w="9525">
            <a:solidFill>
              <a:schemeClr val="bg1">
                <a:lumMod val="85000"/>
              </a:schemeClr>
            </a:solid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5619921" y="3770121"/>
            <a:ext cx="1749552" cy="2624328"/>
          </a:xfrm>
          <a:prstGeom prst="rect">
            <a:avLst/>
          </a:prstGeom>
          <a:noFill/>
          <a:ln w="9525">
            <a:solidFill>
              <a:schemeClr val="bg1">
                <a:lumMod val="85000"/>
              </a:schemeClr>
            </a:solidFill>
            <a:miter lim="800000"/>
            <a:headEnd/>
            <a:tailEnd/>
          </a:ln>
          <a:effectLst/>
        </p:spPr>
      </p:pic>
      <p:cxnSp>
        <p:nvCxnSpPr>
          <p:cNvPr id="12" name="Straight Arrow Connector 11"/>
          <p:cNvCxnSpPr/>
          <p:nvPr/>
        </p:nvCxnSpPr>
        <p:spPr>
          <a:xfrm>
            <a:off x="2292162" y="4533900"/>
            <a:ext cx="4389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17520" y="1442933"/>
            <a:ext cx="31089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Padding</a:t>
            </a:r>
            <a:endParaRPr lang="en-US" sz="2000" b="0" dirty="0">
              <a:solidFill>
                <a:schemeClr val="bg1"/>
              </a:solidFill>
            </a:endParaRPr>
          </a:p>
        </p:txBody>
      </p:sp>
      <p:pic>
        <p:nvPicPr>
          <p:cNvPr id="11" name="Picture 10" descr="sdsers.jpg"/>
          <p:cNvPicPr>
            <a:picLocks noChangeAspect="1"/>
          </p:cNvPicPr>
          <p:nvPr/>
        </p:nvPicPr>
        <p:blipFill>
          <a:blip r:embed="rId2"/>
          <a:stretch>
            <a:fillRect/>
          </a:stretch>
        </p:blipFill>
        <p:spPr>
          <a:xfrm>
            <a:off x="1215570" y="2249715"/>
            <a:ext cx="2558144" cy="4093031"/>
          </a:xfrm>
          <a:prstGeom prst="rect">
            <a:avLst/>
          </a:prstGeom>
          <a:ln>
            <a:solidFill>
              <a:schemeClr val="bg1">
                <a:lumMod val="85000"/>
              </a:schemeClr>
            </a:solidFill>
          </a:ln>
        </p:spPr>
      </p:pic>
      <p:pic>
        <p:nvPicPr>
          <p:cNvPr id="14" name="Picture 13" descr="dfswer.jpg"/>
          <p:cNvPicPr>
            <a:picLocks noChangeAspect="1"/>
          </p:cNvPicPr>
          <p:nvPr/>
        </p:nvPicPr>
        <p:blipFill>
          <a:blip r:embed="rId3"/>
          <a:stretch>
            <a:fillRect/>
          </a:stretch>
        </p:blipFill>
        <p:spPr>
          <a:xfrm>
            <a:off x="5772018" y="2246234"/>
            <a:ext cx="2560320" cy="4096512"/>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17520" y="1442933"/>
            <a:ext cx="31089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Padding</a:t>
            </a:r>
            <a:endParaRPr lang="en-US" sz="2000" b="0" dirty="0">
              <a:solidFill>
                <a:schemeClr val="bg1"/>
              </a:solidFill>
            </a:endParaRPr>
          </a:p>
        </p:txBody>
      </p:sp>
      <p:grpSp>
        <p:nvGrpSpPr>
          <p:cNvPr id="7" name="Group 10"/>
          <p:cNvGrpSpPr/>
          <p:nvPr/>
        </p:nvGrpSpPr>
        <p:grpSpPr>
          <a:xfrm>
            <a:off x="457857" y="2263391"/>
            <a:ext cx="841248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By default, widgets are tightly packed next to each other.</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0" name="Group 10"/>
          <p:cNvGrpSpPr/>
          <p:nvPr/>
        </p:nvGrpSpPr>
        <p:grpSpPr>
          <a:xfrm>
            <a:off x="457857" y="3266145"/>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If you want to increase the whitespace between widgets, you will want to use the </a:t>
              </a:r>
              <a:r>
                <a:rPr lang="en-US" sz="2000" b="0" dirty="0" err="1" smtClean="0">
                  <a:solidFill>
                    <a:srgbClr val="000000"/>
                  </a:solidFill>
                  <a:latin typeface="Courier New" pitchFamily="49" charset="0"/>
                  <a:cs typeface="Courier New" pitchFamily="49" charset="0"/>
                </a:rPr>
                <a:t>android:padding</a:t>
              </a:r>
              <a:r>
                <a:rPr lang="en-US" sz="2000" b="0" dirty="0" smtClean="0">
                  <a:solidFill>
                    <a:srgbClr val="000000"/>
                  </a:solidFill>
                  <a:latin typeface="+mj-lt"/>
                  <a:cs typeface="Courier New" pitchFamily="49" charset="0"/>
                </a:rPr>
                <a:t> property (or by calling </a:t>
              </a:r>
              <a:r>
                <a:rPr lang="en-US" sz="2000" b="0" dirty="0" err="1" smtClean="0">
                  <a:solidFill>
                    <a:srgbClr val="000000"/>
                  </a:solidFill>
                  <a:latin typeface="Courier New" pitchFamily="49" charset="0"/>
                  <a:cs typeface="Courier New" pitchFamily="49" charset="0"/>
                </a:rPr>
                <a:t>setPadding</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at runtime on the widget's Java object).</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10"/>
          <p:cNvGrpSpPr/>
          <p:nvPr/>
        </p:nvGrpSpPr>
        <p:grpSpPr>
          <a:xfrm>
            <a:off x="457857" y="4634659"/>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padding specifies how much space there is between the boundaries of the widget's "cell" and the actual widget contents.</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9" name="TextBox 18"/>
          <p:cNvSpPr txBox="1"/>
          <p:nvPr/>
        </p:nvSpPr>
        <p:spPr>
          <a:xfrm>
            <a:off x="457857" y="5953563"/>
            <a:ext cx="8412480" cy="40011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Example: </a:t>
            </a:r>
            <a:r>
              <a:rPr lang="en-US" sz="2000" b="0" dirty="0" smtClean="0">
                <a:solidFill>
                  <a:prstClr val="black"/>
                </a:solidFill>
                <a:latin typeface="Calibri" pitchFamily="34" charset="0"/>
                <a:cs typeface="Courier New" pitchFamily="49" charset="0"/>
              </a:rPr>
              <a:t>Padding is analogous to the margins on a word processing document.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17520" y="1442933"/>
            <a:ext cx="31089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Padding</a:t>
            </a:r>
            <a:endParaRPr lang="en-US" sz="2000" b="0" dirty="0">
              <a:solidFill>
                <a:schemeClr val="bg1"/>
              </a:solidFill>
            </a:endParaRPr>
          </a:p>
        </p:txBody>
      </p:sp>
      <p:grpSp>
        <p:nvGrpSpPr>
          <p:cNvPr id="35" name="Group 34"/>
          <p:cNvGrpSpPr/>
          <p:nvPr/>
        </p:nvGrpSpPr>
        <p:grpSpPr>
          <a:xfrm>
            <a:off x="2046514" y="2438409"/>
            <a:ext cx="5050972" cy="3164908"/>
            <a:chOff x="1741714" y="2888343"/>
            <a:chExt cx="5050972" cy="3164908"/>
          </a:xfrm>
        </p:grpSpPr>
        <p:sp>
          <p:nvSpPr>
            <p:cNvPr id="16" name="Rounded Rectangle 15"/>
            <p:cNvSpPr/>
            <p:nvPr/>
          </p:nvSpPr>
          <p:spPr>
            <a:xfrm>
              <a:off x="1741714" y="2888343"/>
              <a:ext cx="5050972" cy="3164114"/>
            </a:xfrm>
            <a:prstGeom prst="roundRect">
              <a:avLst>
                <a:gd name="adj" fmla="val 795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err="1" smtClean="0"/>
            </a:p>
          </p:txBody>
        </p:sp>
        <p:sp>
          <p:nvSpPr>
            <p:cNvPr id="20" name="Rounded Rectangle 19"/>
            <p:cNvSpPr/>
            <p:nvPr/>
          </p:nvSpPr>
          <p:spPr>
            <a:xfrm>
              <a:off x="3011714" y="4049486"/>
              <a:ext cx="2510972" cy="841829"/>
            </a:xfrm>
            <a:prstGeom prst="roundRect">
              <a:avLst>
                <a:gd name="adj" fmla="val 795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widget</a:t>
              </a:r>
            </a:p>
          </p:txBody>
        </p:sp>
        <p:cxnSp>
          <p:nvCxnSpPr>
            <p:cNvPr id="22" name="Straight Connector 21"/>
            <p:cNvCxnSpPr>
              <a:stCxn id="16" idx="1"/>
              <a:endCxn id="20" idx="1"/>
            </p:cNvCxnSpPr>
            <p:nvPr/>
          </p:nvCxnSpPr>
          <p:spPr>
            <a:xfrm rot="10800000" flipH="1" flipV="1">
              <a:off x="1741714" y="4470399"/>
              <a:ext cx="1270000" cy="1"/>
            </a:xfrm>
            <a:prstGeom prst="line">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a:stCxn id="20" idx="3"/>
              <a:endCxn id="16" idx="3"/>
            </p:cNvCxnSpPr>
            <p:nvPr/>
          </p:nvCxnSpPr>
          <p:spPr>
            <a:xfrm flipV="1">
              <a:off x="5522686" y="4470400"/>
              <a:ext cx="1270000" cy="1"/>
            </a:xfrm>
            <a:prstGeom prst="line">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a:stCxn id="16" idx="0"/>
              <a:endCxn id="20" idx="0"/>
            </p:cNvCxnSpPr>
            <p:nvPr/>
          </p:nvCxnSpPr>
          <p:spPr>
            <a:xfrm rot="16200000" flipH="1">
              <a:off x="3686628" y="3468914"/>
              <a:ext cx="1161143" cy="1588"/>
            </a:xfrm>
            <a:prstGeom prst="line">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20" idx="2"/>
              <a:endCxn id="16" idx="2"/>
            </p:cNvCxnSpPr>
            <p:nvPr/>
          </p:nvCxnSpPr>
          <p:spPr>
            <a:xfrm rot="5400000">
              <a:off x="3686629" y="5471886"/>
              <a:ext cx="1161142" cy="1588"/>
            </a:xfrm>
            <a:prstGeom prst="line">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flipH="1">
              <a:off x="3541484" y="3120574"/>
              <a:ext cx="1463040" cy="701731"/>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Calibri" pitchFamily="34" charset="0"/>
                  <a:cs typeface="Courier New" pitchFamily="49" charset="0"/>
                </a:rPr>
                <a:t>Padding </a:t>
              </a:r>
            </a:p>
            <a:p>
              <a:pPr fontAlgn="auto">
                <a:spcBef>
                  <a:spcPct val="20000"/>
                </a:spcBef>
                <a:spcAft>
                  <a:spcPts val="0"/>
                </a:spcAft>
              </a:pPr>
              <a:r>
                <a:rPr lang="en-US" sz="1800" b="0" dirty="0" smtClean="0">
                  <a:solidFill>
                    <a:prstClr val="black"/>
                  </a:solidFill>
                  <a:latin typeface="Calibri" pitchFamily="34" charset="0"/>
                  <a:cs typeface="Courier New" pitchFamily="49" charset="0"/>
                </a:rPr>
                <a:t>Top</a:t>
              </a:r>
            </a:p>
          </p:txBody>
        </p:sp>
        <p:sp>
          <p:nvSpPr>
            <p:cNvPr id="32" name="TextBox 31"/>
            <p:cNvSpPr txBox="1"/>
            <p:nvPr/>
          </p:nvSpPr>
          <p:spPr>
            <a:xfrm flipH="1">
              <a:off x="1785254" y="3744693"/>
              <a:ext cx="1188720" cy="646331"/>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Calibri" pitchFamily="34" charset="0"/>
                  <a:cs typeface="Courier New" pitchFamily="49" charset="0"/>
                </a:rPr>
                <a:t>Padding Left</a:t>
              </a:r>
            </a:p>
          </p:txBody>
        </p:sp>
        <p:sp>
          <p:nvSpPr>
            <p:cNvPr id="33" name="TextBox 32"/>
            <p:cNvSpPr txBox="1"/>
            <p:nvPr/>
          </p:nvSpPr>
          <p:spPr>
            <a:xfrm flipH="1">
              <a:off x="5558973" y="3759208"/>
              <a:ext cx="1188720" cy="646331"/>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Calibri" pitchFamily="34" charset="0"/>
                  <a:cs typeface="Courier New" pitchFamily="49" charset="0"/>
                </a:rPr>
                <a:t>Padding Right</a:t>
              </a:r>
            </a:p>
          </p:txBody>
        </p:sp>
        <p:sp>
          <p:nvSpPr>
            <p:cNvPr id="34" name="TextBox 33"/>
            <p:cNvSpPr txBox="1"/>
            <p:nvPr/>
          </p:nvSpPr>
          <p:spPr>
            <a:xfrm flipH="1">
              <a:off x="3541486" y="5167089"/>
              <a:ext cx="1463040" cy="646331"/>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1800" b="0" dirty="0" smtClean="0">
                  <a:solidFill>
                    <a:prstClr val="black"/>
                  </a:solidFill>
                  <a:latin typeface="Calibri" pitchFamily="34" charset="0"/>
                  <a:cs typeface="Courier New" pitchFamily="49" charset="0"/>
                </a:rPr>
                <a:t>Padding Bottom</a:t>
              </a:r>
            </a:p>
          </p:txBody>
        </p:sp>
      </p:grpSp>
      <p:sp>
        <p:nvSpPr>
          <p:cNvPr id="36" name="TextBox 35"/>
          <p:cNvSpPr txBox="1"/>
          <p:nvPr/>
        </p:nvSpPr>
        <p:spPr>
          <a:xfrm>
            <a:off x="3566160" y="5750433"/>
            <a:ext cx="2011680" cy="400110"/>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2000" dirty="0" smtClean="0">
                <a:solidFill>
                  <a:prstClr val="black"/>
                </a:solidFill>
                <a:latin typeface="+mj-lt"/>
                <a:cs typeface="Courier New" pitchFamily="49" charset="0"/>
              </a:rPr>
              <a:t>Widget Cell</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17520" y="1442933"/>
            <a:ext cx="310896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LinearLayout</a:t>
            </a:r>
            <a:r>
              <a:rPr lang="en-US" sz="2000" b="0" dirty="0" smtClean="0">
                <a:solidFill>
                  <a:schemeClr val="bg1"/>
                </a:solidFill>
              </a:rPr>
              <a:t>: Padding</a:t>
            </a:r>
            <a:endParaRPr lang="en-US" sz="2000" b="0" dirty="0">
              <a:solidFill>
                <a:schemeClr val="bg1"/>
              </a:solidFill>
            </a:endParaRPr>
          </a:p>
        </p:txBody>
      </p:sp>
      <p:sp>
        <p:nvSpPr>
          <p:cNvPr id="17" name="TextBox 16"/>
          <p:cNvSpPr txBox="1"/>
          <p:nvPr/>
        </p:nvSpPr>
        <p:spPr>
          <a:xfrm>
            <a:off x="457856" y="2267073"/>
            <a:ext cx="8294258" cy="7078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Example: </a:t>
            </a:r>
            <a:r>
              <a:rPr lang="en-US" sz="2000" b="0" dirty="0" smtClean="0">
                <a:solidFill>
                  <a:prstClr val="black"/>
                </a:solidFill>
                <a:latin typeface="Calibri" pitchFamily="34" charset="0"/>
                <a:cs typeface="Courier New" pitchFamily="49" charset="0"/>
              </a:rPr>
              <a:t>The </a:t>
            </a:r>
            <a:r>
              <a:rPr lang="en-US" sz="2000" b="0" dirty="0" err="1" smtClean="0">
                <a:solidFill>
                  <a:prstClr val="black"/>
                </a:solidFill>
                <a:latin typeface="Calibri" pitchFamily="34" charset="0"/>
                <a:cs typeface="Courier New" pitchFamily="49" charset="0"/>
              </a:rPr>
              <a:t>EditText</a:t>
            </a:r>
            <a:r>
              <a:rPr lang="en-US" sz="2000" b="0" dirty="0" smtClean="0">
                <a:solidFill>
                  <a:prstClr val="black"/>
                </a:solidFill>
                <a:latin typeface="Calibri" pitchFamily="34" charset="0"/>
                <a:cs typeface="Courier New" pitchFamily="49" charset="0"/>
              </a:rPr>
              <a:t> box has been changed to display 30 pixel of padding all around</a:t>
            </a:r>
          </a:p>
        </p:txBody>
      </p:sp>
      <p:grpSp>
        <p:nvGrpSpPr>
          <p:cNvPr id="23" name="Group 22"/>
          <p:cNvGrpSpPr/>
          <p:nvPr/>
        </p:nvGrpSpPr>
        <p:grpSpPr>
          <a:xfrm>
            <a:off x="4957887" y="3360057"/>
            <a:ext cx="3794226" cy="2725056"/>
            <a:chOff x="1221620" y="3178628"/>
            <a:chExt cx="4420704" cy="3174999"/>
          </a:xfrm>
        </p:grpSpPr>
        <p:pic>
          <p:nvPicPr>
            <p:cNvPr id="52226" name="Picture 2"/>
            <p:cNvPicPr>
              <a:picLocks noChangeAspect="1" noChangeArrowheads="1"/>
            </p:cNvPicPr>
            <p:nvPr/>
          </p:nvPicPr>
          <p:blipFill>
            <a:blip r:embed="rId2"/>
            <a:srcRect/>
            <a:stretch>
              <a:fillRect/>
            </a:stretch>
          </p:blipFill>
          <p:spPr bwMode="auto">
            <a:xfrm>
              <a:off x="1221620" y="3178628"/>
              <a:ext cx="2116666" cy="3174999"/>
            </a:xfrm>
            <a:prstGeom prst="rect">
              <a:avLst/>
            </a:prstGeom>
            <a:noFill/>
            <a:ln w="9525">
              <a:solidFill>
                <a:schemeClr val="bg1">
                  <a:lumMod val="85000"/>
                </a:schemeClr>
              </a:solid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3527012" y="3180659"/>
              <a:ext cx="2115312" cy="3172968"/>
            </a:xfrm>
            <a:prstGeom prst="rect">
              <a:avLst/>
            </a:prstGeom>
            <a:noFill/>
            <a:ln w="9525">
              <a:solidFill>
                <a:schemeClr val="bg1">
                  <a:lumMod val="85000"/>
                </a:schemeClr>
              </a:solidFill>
              <a:miter lim="800000"/>
              <a:headEnd/>
              <a:tailEnd/>
            </a:ln>
            <a:effectLst/>
          </p:spPr>
        </p:pic>
      </p:grpSp>
      <p:sp>
        <p:nvSpPr>
          <p:cNvPr id="25" name="TextBox 24"/>
          <p:cNvSpPr txBox="1"/>
          <p:nvPr/>
        </p:nvSpPr>
        <p:spPr>
          <a:xfrm>
            <a:off x="457856" y="3106758"/>
            <a:ext cx="4389915" cy="323165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ediName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18sp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30px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&gt;/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520440" y="1442933"/>
            <a:ext cx="21031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endParaRPr lang="en-US" sz="2000" b="0" dirty="0">
              <a:solidFill>
                <a:schemeClr val="bg1"/>
              </a:solidFill>
            </a:endParaRPr>
          </a:p>
        </p:txBody>
      </p:sp>
      <p:sp>
        <p:nvSpPr>
          <p:cNvPr id="10" name="Rectangle 3"/>
          <p:cNvSpPr>
            <a:spLocks noChangeArrowheads="1"/>
          </p:cNvSpPr>
          <p:nvPr/>
        </p:nvSpPr>
        <p:spPr bwMode="gray">
          <a:xfrm>
            <a:off x="457857" y="2225923"/>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err="1" smtClean="0"/>
              <a:t>RelativeLayout</a:t>
            </a:r>
            <a:r>
              <a:rPr lang="en-US" sz="2000" b="0" dirty="0" smtClean="0"/>
              <a:t> places widgets based on their relationship to other widgets in the container and the parent container. </a:t>
            </a:r>
          </a:p>
        </p:txBody>
      </p:sp>
      <p:pic>
        <p:nvPicPr>
          <p:cNvPr id="11" name="Picture 10" descr="aers.jpg"/>
          <p:cNvPicPr>
            <a:picLocks noChangeAspect="1"/>
          </p:cNvPicPr>
          <p:nvPr/>
        </p:nvPicPr>
        <p:blipFill>
          <a:blip r:embed="rId2"/>
          <a:stretch>
            <a:fillRect/>
          </a:stretch>
        </p:blipFill>
        <p:spPr>
          <a:xfrm>
            <a:off x="1318079" y="3160464"/>
            <a:ext cx="6507843" cy="325392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sp>
        <p:nvSpPr>
          <p:cNvPr id="10" name="Rectangle 3"/>
          <p:cNvSpPr>
            <a:spLocks noChangeArrowheads="1"/>
          </p:cNvSpPr>
          <p:nvPr/>
        </p:nvSpPr>
        <p:spPr bwMode="gray">
          <a:xfrm>
            <a:off x="457857" y="2225923"/>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Some positioning XML (</a:t>
            </a:r>
            <a:r>
              <a:rPr lang="en-US" sz="2000" b="0" dirty="0" err="1" smtClean="0"/>
              <a:t>boolean</a:t>
            </a:r>
            <a:r>
              <a:rPr lang="en-US" sz="2000" b="0" dirty="0" smtClean="0"/>
              <a:t>) properties mapping a widget according to its location respect to the parent’s place are:</a:t>
            </a:r>
          </a:p>
        </p:txBody>
      </p:sp>
      <p:grpSp>
        <p:nvGrpSpPr>
          <p:cNvPr id="8" name="Group 10"/>
          <p:cNvGrpSpPr/>
          <p:nvPr/>
        </p:nvGrpSpPr>
        <p:grpSpPr>
          <a:xfrm>
            <a:off x="457857" y="3279371"/>
            <a:ext cx="841248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android:layout_alignParentTop</a:t>
              </a:r>
              <a:r>
                <a:rPr lang="en-US" sz="2000" b="0" dirty="0" smtClean="0">
                  <a:solidFill>
                    <a:srgbClr val="000000"/>
                  </a:solidFill>
                  <a:latin typeface="+mj-lt"/>
                  <a:cs typeface="Courier New" pitchFamily="49" charset="0"/>
                </a:rPr>
                <a:t> says the widget's top should align with the top of the container</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4" name="Group 10"/>
          <p:cNvGrpSpPr/>
          <p:nvPr/>
        </p:nvGrpSpPr>
        <p:grpSpPr>
          <a:xfrm>
            <a:off x="457857" y="4302628"/>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android:layout_alignParentBottom</a:t>
              </a:r>
              <a:r>
                <a:rPr lang="en-US" sz="2000" b="0" dirty="0" smtClean="0">
                  <a:solidFill>
                    <a:srgbClr val="000000"/>
                  </a:solidFill>
                  <a:latin typeface="+mj-lt"/>
                  <a:cs typeface="Courier New" pitchFamily="49" charset="0"/>
                </a:rPr>
                <a:t> the widget's bottom should align with the bottom of the container</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0"/>
          <p:cNvGrpSpPr/>
          <p:nvPr/>
        </p:nvGrpSpPr>
        <p:grpSpPr>
          <a:xfrm>
            <a:off x="457857" y="5325885"/>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android:layout_alignParentLeft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the widget's left side should align with the left side of the container</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sp>
        <p:nvSpPr>
          <p:cNvPr id="10" name="Rectangle 3"/>
          <p:cNvSpPr>
            <a:spLocks noChangeArrowheads="1"/>
          </p:cNvSpPr>
          <p:nvPr/>
        </p:nvSpPr>
        <p:spPr bwMode="gray">
          <a:xfrm>
            <a:off x="457857" y="2225923"/>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Some positioning XML (</a:t>
            </a:r>
            <a:r>
              <a:rPr lang="en-US" sz="2000" b="0" dirty="0" err="1" smtClean="0"/>
              <a:t>boolean</a:t>
            </a:r>
            <a:r>
              <a:rPr lang="en-US" sz="2000" b="0" dirty="0" smtClean="0"/>
              <a:t>) properties mapping a widget according to its location respect to the parent’s place are:</a:t>
            </a:r>
          </a:p>
        </p:txBody>
      </p:sp>
      <p:grpSp>
        <p:nvGrpSpPr>
          <p:cNvPr id="2" name="Group 10"/>
          <p:cNvGrpSpPr/>
          <p:nvPr/>
        </p:nvGrpSpPr>
        <p:grpSpPr>
          <a:xfrm>
            <a:off x="457857" y="3279371"/>
            <a:ext cx="841248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android:layout_alignParentRight</a:t>
              </a:r>
              <a:r>
                <a:rPr lang="en-US" sz="2000" b="0" dirty="0" smtClean="0">
                  <a:solidFill>
                    <a:srgbClr val="000000"/>
                  </a:solidFill>
                  <a:latin typeface="+mj-lt"/>
                  <a:cs typeface="Courier New" pitchFamily="49" charset="0"/>
                </a:rPr>
                <a:t> the widget's right side should align with the right side of the container</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0"/>
          <p:cNvGrpSpPr/>
          <p:nvPr/>
        </p:nvGrpSpPr>
        <p:grpSpPr>
          <a:xfrm>
            <a:off x="457857" y="4302628"/>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android:layout_centerHorizontal</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the widget should be positioned horizontally at the center of the container</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457857" y="5325885"/>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android:layout_centerVertical</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the widget should be positioned vertically at the center of the container</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sp>
        <p:nvSpPr>
          <p:cNvPr id="10" name="Rectangle 3"/>
          <p:cNvSpPr>
            <a:spLocks noChangeArrowheads="1"/>
          </p:cNvSpPr>
          <p:nvPr/>
        </p:nvSpPr>
        <p:spPr bwMode="gray">
          <a:xfrm>
            <a:off x="457857" y="2225923"/>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Some positioning XML (</a:t>
            </a:r>
            <a:r>
              <a:rPr lang="en-US" sz="2000" b="0" dirty="0" err="1" smtClean="0"/>
              <a:t>boolean</a:t>
            </a:r>
            <a:r>
              <a:rPr lang="en-US" sz="2000" b="0" dirty="0" smtClean="0"/>
              <a:t>) properties mapping a widget according to its location respect to the parent’s place are:</a:t>
            </a:r>
          </a:p>
        </p:txBody>
      </p:sp>
      <p:grpSp>
        <p:nvGrpSpPr>
          <p:cNvPr id="2" name="Group 10"/>
          <p:cNvGrpSpPr/>
          <p:nvPr/>
        </p:nvGrpSpPr>
        <p:grpSpPr>
          <a:xfrm>
            <a:off x="457857" y="3903473"/>
            <a:ext cx="8412480" cy="11887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android:layout_centerInParent</a:t>
              </a:r>
              <a:r>
                <a:rPr lang="en-US" sz="2000" b="0" dirty="0" smtClean="0">
                  <a:solidFill>
                    <a:srgbClr val="000000"/>
                  </a:solidFill>
                  <a:latin typeface="+mj-lt"/>
                  <a:cs typeface="Courier New" pitchFamily="49" charset="0"/>
                </a:rPr>
                <a:t> the widget should be positioned both horizontally and vertically at the center of the container</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grpSp>
        <p:nvGrpSpPr>
          <p:cNvPr id="14" name="Group 10"/>
          <p:cNvGrpSpPr/>
          <p:nvPr/>
        </p:nvGrpSpPr>
        <p:grpSpPr>
          <a:xfrm>
            <a:off x="457857" y="3282696"/>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android:layout_above</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indicates that the widget should be placed above the widget referenced in the property</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0"/>
          <p:cNvGrpSpPr/>
          <p:nvPr/>
        </p:nvGrpSpPr>
        <p:grpSpPr>
          <a:xfrm>
            <a:off x="457857" y="5321808"/>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android:layout_toLeftOf</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indicates that the widget should be placed to the left of the widget referenced in the property</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3" name="Rectangle 3"/>
          <p:cNvSpPr>
            <a:spLocks noChangeArrowheads="1"/>
          </p:cNvSpPr>
          <p:nvPr/>
        </p:nvSpPr>
        <p:spPr bwMode="gray">
          <a:xfrm>
            <a:off x="457857" y="2221992"/>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Relative Layout – Referring to other widgets</a:t>
            </a:r>
          </a:p>
        </p:txBody>
      </p:sp>
      <p:grpSp>
        <p:nvGrpSpPr>
          <p:cNvPr id="24" name="Group 10"/>
          <p:cNvGrpSpPr/>
          <p:nvPr/>
        </p:nvGrpSpPr>
        <p:grpSpPr>
          <a:xfrm>
            <a:off x="457857" y="4302252"/>
            <a:ext cx="8412480" cy="822960"/>
            <a:chOff x="1066803" y="1711184"/>
            <a:chExt cx="7038111" cy="914921"/>
          </a:xfrm>
        </p:grpSpPr>
        <p:sp>
          <p:nvSpPr>
            <p:cNvPr id="25" name="Rectangle 2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android:layout_below</a:t>
              </a:r>
              <a:r>
                <a:rPr lang="en-US" sz="2000" b="0" dirty="0" smtClean="0">
                  <a:solidFill>
                    <a:srgbClr val="000000"/>
                  </a:solidFill>
                  <a:cs typeface="Courier New" pitchFamily="49" charset="0"/>
                </a:rPr>
                <a:t> indicates that the widget should be placed below the widget referenced in the property</a:t>
              </a:r>
            </a:p>
          </p:txBody>
        </p:sp>
        <p:sp>
          <p:nvSpPr>
            <p:cNvPr id="26" name="Isosceles Triangle 2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24" name="Rectangle 3"/>
          <p:cNvSpPr>
            <a:spLocks noChangeArrowheads="1"/>
          </p:cNvSpPr>
          <p:nvPr/>
        </p:nvSpPr>
        <p:spPr bwMode="gray">
          <a:xfrm>
            <a:off x="1737360" y="1472891"/>
            <a:ext cx="56692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You can declare your layout in two ways:</a:t>
            </a:r>
          </a:p>
        </p:txBody>
      </p:sp>
      <p:sp>
        <p:nvSpPr>
          <p:cNvPr id="18" name="Rectangle 17"/>
          <p:cNvSpPr>
            <a:spLocks noChangeArrowheads="1"/>
          </p:cNvSpPr>
          <p:nvPr/>
        </p:nvSpPr>
        <p:spPr bwMode="gray">
          <a:xfrm>
            <a:off x="1920240" y="2838352"/>
            <a:ext cx="530352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UI Elements In XML</a:t>
            </a:r>
            <a:endParaRPr lang="en-US" sz="2000" b="0" dirty="0">
              <a:solidFill>
                <a:schemeClr val="bg1"/>
              </a:solidFill>
            </a:endParaRPr>
          </a:p>
        </p:txBody>
      </p:sp>
      <p:sp>
        <p:nvSpPr>
          <p:cNvPr id="21" name="Rectangle 20"/>
          <p:cNvSpPr>
            <a:spLocks noChangeArrowheads="1"/>
          </p:cNvSpPr>
          <p:nvPr/>
        </p:nvSpPr>
        <p:spPr bwMode="gray">
          <a:xfrm>
            <a:off x="1920240" y="4263740"/>
            <a:ext cx="53035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Instantiate Layout Elements At Runtime</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grpSp>
        <p:nvGrpSpPr>
          <p:cNvPr id="2" name="Group 10"/>
          <p:cNvGrpSpPr/>
          <p:nvPr/>
        </p:nvGrpSpPr>
        <p:grpSpPr>
          <a:xfrm>
            <a:off x="457857" y="3282696"/>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android:layout_toRightOf</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indicates that the widget should be placed to the right of the widget referenced in the property</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3" name="Rectangle 3"/>
          <p:cNvSpPr>
            <a:spLocks noChangeArrowheads="1"/>
          </p:cNvSpPr>
          <p:nvPr/>
        </p:nvSpPr>
        <p:spPr bwMode="gray">
          <a:xfrm>
            <a:off x="457857" y="2221992"/>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Relative Layout – Referring to other widgets</a:t>
            </a:r>
          </a:p>
        </p:txBody>
      </p:sp>
      <p:grpSp>
        <p:nvGrpSpPr>
          <p:cNvPr id="17" name="Group 10"/>
          <p:cNvGrpSpPr/>
          <p:nvPr/>
        </p:nvGrpSpPr>
        <p:grpSpPr>
          <a:xfrm>
            <a:off x="457857" y="4763153"/>
            <a:ext cx="8412480" cy="118872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a:t>
              </a:r>
              <a:r>
                <a:rPr lang="en-US" sz="2000" b="0" dirty="0" smtClean="0">
                  <a:solidFill>
                    <a:srgbClr val="000000"/>
                  </a:solidFill>
                  <a:latin typeface="Courier New" pitchFamily="49" charset="0"/>
                  <a:cs typeface="Courier New" pitchFamily="49" charset="0"/>
                </a:rPr>
                <a:t> </a:t>
              </a:r>
              <a:r>
                <a:rPr lang="en-US" sz="2000" b="0" dirty="0" err="1" smtClean="0">
                  <a:solidFill>
                    <a:srgbClr val="000000"/>
                  </a:solidFill>
                  <a:latin typeface="Courier New" pitchFamily="49" charset="0"/>
                  <a:cs typeface="Courier New" pitchFamily="49" charset="0"/>
                </a:rPr>
                <a:t>layout_alignTop</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indicates that the widget's top should be aligned with the top of the widget referenced in the property</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grpSp>
        <p:nvGrpSpPr>
          <p:cNvPr id="2" name="Group 10"/>
          <p:cNvGrpSpPr/>
          <p:nvPr/>
        </p:nvGrpSpPr>
        <p:grpSpPr>
          <a:xfrm>
            <a:off x="457857" y="3282696"/>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android:layout_alignBottom</a:t>
              </a:r>
              <a:r>
                <a:rPr lang="en-US" sz="2000" b="0" dirty="0" smtClean="0">
                  <a:solidFill>
                    <a:srgbClr val="000000"/>
                  </a:solidFill>
                  <a:latin typeface="+mj-lt"/>
                  <a:cs typeface="Courier New" pitchFamily="49" charset="0"/>
                </a:rPr>
                <a:t> indicates that the widget's bottom should be aligned with the bottom of the widget referenced in the property</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3" name="Rectangle 3"/>
          <p:cNvSpPr>
            <a:spLocks noChangeArrowheads="1"/>
          </p:cNvSpPr>
          <p:nvPr/>
        </p:nvSpPr>
        <p:spPr bwMode="gray">
          <a:xfrm>
            <a:off x="457857" y="2221992"/>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Relative Layout – Referring to other widgets</a:t>
            </a:r>
          </a:p>
        </p:txBody>
      </p:sp>
      <p:grpSp>
        <p:nvGrpSpPr>
          <p:cNvPr id="5" name="Group 10"/>
          <p:cNvGrpSpPr/>
          <p:nvPr/>
        </p:nvGrpSpPr>
        <p:grpSpPr>
          <a:xfrm>
            <a:off x="457857" y="4864608"/>
            <a:ext cx="8412480" cy="1188720"/>
            <a:chOff x="1066803" y="1711184"/>
            <a:chExt cx="7038111" cy="914921"/>
          </a:xfrm>
        </p:grpSpPr>
        <p:sp>
          <p:nvSpPr>
            <p:cNvPr id="25" name="Rectangle 2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android:layout_alignLeft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indicates that the widget's left should be aligned with the left of the widget referenced in the property</a:t>
              </a:r>
            </a:p>
          </p:txBody>
        </p:sp>
        <p:sp>
          <p:nvSpPr>
            <p:cNvPr id="26" name="Isosceles Triangle 2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grpSp>
        <p:nvGrpSpPr>
          <p:cNvPr id="2" name="Group 10"/>
          <p:cNvGrpSpPr/>
          <p:nvPr/>
        </p:nvGrpSpPr>
        <p:grpSpPr>
          <a:xfrm>
            <a:off x="457857" y="4764024"/>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android:layout_alignBaseline</a:t>
              </a:r>
              <a:r>
                <a:rPr lang="en-US" sz="2000" b="0" dirty="0" smtClean="0">
                  <a:solidFill>
                    <a:srgbClr val="000000"/>
                  </a:solidFill>
                  <a:latin typeface="+mj-lt"/>
                  <a:cs typeface="Courier New" pitchFamily="49" charset="0"/>
                </a:rPr>
                <a:t> indicates that the baselines of the two widgets should be aligned</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3" name="Rectangle 3"/>
          <p:cNvSpPr>
            <a:spLocks noChangeArrowheads="1"/>
          </p:cNvSpPr>
          <p:nvPr/>
        </p:nvSpPr>
        <p:spPr bwMode="gray">
          <a:xfrm>
            <a:off x="457857" y="2221992"/>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Relative Layout – Referring to other widgets</a:t>
            </a:r>
          </a:p>
        </p:txBody>
      </p:sp>
      <p:grpSp>
        <p:nvGrpSpPr>
          <p:cNvPr id="17" name="Group 10"/>
          <p:cNvGrpSpPr/>
          <p:nvPr/>
        </p:nvGrpSpPr>
        <p:grpSpPr>
          <a:xfrm>
            <a:off x="457857" y="3282696"/>
            <a:ext cx="8412480" cy="109728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Courier New" pitchFamily="49" charset="0"/>
                  <a:cs typeface="Courier New" pitchFamily="49" charset="0"/>
                </a:rPr>
                <a:t>android:layout_alignRight</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mj-lt"/>
                  <a:cs typeface="Courier New" pitchFamily="49" charset="0"/>
                </a:rPr>
                <a:t>indicates that the widget's right should be aligned with the right of the widget referenced in the property</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1691640" y="1442933"/>
            <a:ext cx="57607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Referring to the container</a:t>
            </a:r>
            <a:endParaRPr lang="en-US" sz="2000" b="0" dirty="0">
              <a:solidFill>
                <a:schemeClr val="bg1"/>
              </a:solidFill>
            </a:endParaRPr>
          </a:p>
        </p:txBody>
      </p:sp>
      <p:sp>
        <p:nvSpPr>
          <p:cNvPr id="23" name="Rectangle 3"/>
          <p:cNvSpPr>
            <a:spLocks noChangeArrowheads="1"/>
          </p:cNvSpPr>
          <p:nvPr/>
        </p:nvSpPr>
        <p:spPr bwMode="gray">
          <a:xfrm>
            <a:off x="457857" y="2221992"/>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In order to use Relative Notation in Properties you need to consistently:</a:t>
            </a:r>
          </a:p>
        </p:txBody>
      </p:sp>
      <p:grpSp>
        <p:nvGrpSpPr>
          <p:cNvPr id="27" name="Group 26"/>
          <p:cNvGrpSpPr/>
          <p:nvPr/>
        </p:nvGrpSpPr>
        <p:grpSpPr>
          <a:xfrm>
            <a:off x="457857" y="3161673"/>
            <a:ext cx="8412480" cy="1538118"/>
            <a:chOff x="457857" y="3282696"/>
            <a:chExt cx="8412480" cy="1538118"/>
          </a:xfrm>
        </p:grpSpPr>
        <p:grpSp>
          <p:nvGrpSpPr>
            <p:cNvPr id="12" name="Group 10"/>
            <p:cNvGrpSpPr/>
            <p:nvPr/>
          </p:nvGrpSpPr>
          <p:grpSpPr>
            <a:xfrm>
              <a:off x="457857" y="3282696"/>
              <a:ext cx="8412480" cy="822960"/>
              <a:chOff x="1066803" y="1711184"/>
              <a:chExt cx="7038111" cy="914921"/>
            </a:xfrm>
          </p:grpSpPr>
          <p:sp>
            <p:nvSpPr>
              <p:cNvPr id="14" name="Rectangle 1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Put identifiers (</a:t>
                </a:r>
                <a:r>
                  <a:rPr lang="en-US" sz="2000" b="0" dirty="0" err="1" smtClean="0">
                    <a:solidFill>
                      <a:srgbClr val="000000"/>
                    </a:solidFill>
                    <a:latin typeface="Courier New" pitchFamily="49" charset="0"/>
                    <a:cs typeface="Courier New" pitchFamily="49" charset="0"/>
                  </a:rPr>
                  <a:t>android:id</a:t>
                </a:r>
                <a:r>
                  <a:rPr lang="en-US" sz="2000" b="0" dirty="0" smtClean="0">
                    <a:solidFill>
                      <a:srgbClr val="000000"/>
                    </a:solidFill>
                    <a:latin typeface="Courier New" pitchFamily="49" charset="0"/>
                    <a:cs typeface="Courier New" pitchFamily="49" charset="0"/>
                  </a:rPr>
                  <a:t> </a:t>
                </a:r>
                <a:r>
                  <a:rPr lang="en-US" sz="2000" b="0" dirty="0" smtClean="0">
                    <a:solidFill>
                      <a:srgbClr val="000000"/>
                    </a:solidFill>
                    <a:latin typeface="Calibri" pitchFamily="34" charset="0"/>
                    <a:cs typeface="Courier New" pitchFamily="49" charset="0"/>
                  </a:rPr>
                  <a:t>attributes</a:t>
                </a:r>
                <a:r>
                  <a:rPr lang="en-US" sz="2000" b="0" dirty="0" smtClean="0">
                    <a:solidFill>
                      <a:srgbClr val="000000"/>
                    </a:solidFill>
                    <a:latin typeface="+mj-lt"/>
                    <a:cs typeface="Courier New" pitchFamily="49" charset="0"/>
                  </a:rPr>
                  <a:t>) on all elements that you will need to address.</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4" name="TextBox 23"/>
            <p:cNvSpPr txBox="1"/>
            <p:nvPr/>
          </p:nvSpPr>
          <p:spPr>
            <a:xfrm>
              <a:off x="457857" y="4112928"/>
              <a:ext cx="8412480" cy="7078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@+id/... </a:t>
              </a:r>
              <a:r>
                <a:rPr lang="en-US" sz="2000" b="0" dirty="0" smtClean="0">
                  <a:solidFill>
                    <a:prstClr val="black"/>
                  </a:solidFill>
                  <a:latin typeface="Calibri" pitchFamily="34" charset="0"/>
                  <a:cs typeface="Courier New" pitchFamily="49" charset="0"/>
                </a:rPr>
                <a:t>(for instance an </a:t>
              </a:r>
              <a:r>
                <a:rPr lang="en-US" sz="2000" b="0" dirty="0" err="1" smtClean="0">
                  <a:solidFill>
                    <a:prstClr val="black"/>
                  </a:solidFill>
                  <a:latin typeface="Calibri" pitchFamily="34" charset="0"/>
                  <a:cs typeface="Courier New" pitchFamily="49" charset="0"/>
                </a:rPr>
                <a:t>EditTextbox</a:t>
              </a:r>
              <a:r>
                <a:rPr lang="en-US" sz="2000" b="0" dirty="0" smtClean="0">
                  <a:solidFill>
                    <a:prstClr val="black"/>
                  </a:solidFill>
                  <a:latin typeface="Calibri" pitchFamily="34" charset="0"/>
                  <a:cs typeface="Courier New" pitchFamily="49" charset="0"/>
                </a:rPr>
                <a:t> could be XML called:</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ediUserName</a:t>
              </a:r>
              <a:r>
                <a:rPr lang="en-US" sz="2000" b="0" dirty="0" smtClean="0">
                  <a:solidFill>
                    <a:prstClr val="black"/>
                  </a:solidFill>
                  <a:latin typeface="Courier New" pitchFamily="49" charset="0"/>
                  <a:cs typeface="Courier New" pitchFamily="49" charset="0"/>
                </a:rPr>
                <a:t>"</a:t>
              </a:r>
              <a:r>
                <a:rPr lang="en-US" sz="2000" b="0" dirty="0" smtClean="0">
                  <a:solidFill>
                    <a:prstClr val="black"/>
                  </a:solidFill>
                  <a:latin typeface="Calibri" pitchFamily="34" charset="0"/>
                  <a:cs typeface="Courier New" pitchFamily="49" charset="0"/>
                </a:rPr>
                <a:t>)</a:t>
              </a:r>
            </a:p>
          </p:txBody>
        </p:sp>
      </p:grpSp>
      <p:grpSp>
        <p:nvGrpSpPr>
          <p:cNvPr id="26" name="Group 25"/>
          <p:cNvGrpSpPr/>
          <p:nvPr/>
        </p:nvGrpSpPr>
        <p:grpSpPr>
          <a:xfrm>
            <a:off x="457857" y="4810820"/>
            <a:ext cx="8412480" cy="1592419"/>
            <a:chOff x="457857" y="4864608"/>
            <a:chExt cx="8412480" cy="1592419"/>
          </a:xfrm>
        </p:grpSpPr>
        <p:grpSp>
          <p:nvGrpSpPr>
            <p:cNvPr id="18" name="Group 10"/>
            <p:cNvGrpSpPr/>
            <p:nvPr/>
          </p:nvGrpSpPr>
          <p:grpSpPr>
            <a:xfrm>
              <a:off x="457857" y="4864608"/>
              <a:ext cx="8412480" cy="118872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Reference other widgets using the same identifier value (</a:t>
                </a:r>
                <a:r>
                  <a:rPr lang="en-US" sz="2000" b="0" dirty="0" smtClean="0">
                    <a:solidFill>
                      <a:srgbClr val="000000"/>
                    </a:solidFill>
                    <a:latin typeface="Courier New" pitchFamily="49" charset="0"/>
                    <a:cs typeface="Courier New" pitchFamily="49" charset="0"/>
                  </a:rPr>
                  <a:t>@+id/...</a:t>
                </a:r>
                <a:r>
                  <a:rPr lang="en-US" sz="2000" b="0" dirty="0" smtClean="0">
                    <a:solidFill>
                      <a:srgbClr val="000000"/>
                    </a:solidFill>
                    <a:latin typeface="+mj-lt"/>
                    <a:cs typeface="Courier New" pitchFamily="49" charset="0"/>
                  </a:rPr>
                  <a:t>) already given to a widget. For instance a control below the </a:t>
                </a:r>
                <a:r>
                  <a:rPr lang="en-US" sz="2000" b="0" dirty="0" err="1" smtClean="0">
                    <a:solidFill>
                      <a:srgbClr val="000000"/>
                    </a:solidFill>
                    <a:latin typeface="+mj-lt"/>
                    <a:cs typeface="Courier New" pitchFamily="49" charset="0"/>
                  </a:rPr>
                  <a:t>EditTextbox</a:t>
                </a:r>
                <a:r>
                  <a:rPr lang="en-US" sz="2000" b="0" dirty="0" smtClean="0">
                    <a:solidFill>
                      <a:srgbClr val="000000"/>
                    </a:solidFill>
                    <a:latin typeface="+mj-lt"/>
                    <a:cs typeface="Courier New" pitchFamily="49" charset="0"/>
                  </a:rPr>
                  <a:t> could say:</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5" name="TextBox 24"/>
            <p:cNvSpPr txBox="1"/>
            <p:nvPr/>
          </p:nvSpPr>
          <p:spPr>
            <a:xfrm>
              <a:off x="457857" y="6056917"/>
              <a:ext cx="8412480" cy="40011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android:layout_below</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ediUserName</a:t>
              </a:r>
              <a:r>
                <a:rPr lang="en-US" sz="2000" b="0" dirty="0" smtClean="0">
                  <a:solidFill>
                    <a:prstClr val="black"/>
                  </a:solidFill>
                  <a:latin typeface="Courier New" pitchFamily="49" charset="0"/>
                  <a:cs typeface="Courier New" pitchFamily="49" charset="0"/>
                </a:rPr>
                <a:t>"</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880360" y="1442933"/>
            <a:ext cx="338328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Example: </a:t>
            </a:r>
            <a:r>
              <a:rPr lang="en-US" sz="2000" b="0" dirty="0" err="1" smtClean="0">
                <a:solidFill>
                  <a:schemeClr val="bg1"/>
                </a:solidFill>
              </a:rPr>
              <a:t>RelativeLayout</a:t>
            </a:r>
            <a:endParaRPr lang="en-US" sz="2000" b="0" dirty="0">
              <a:solidFill>
                <a:schemeClr val="bg1"/>
              </a:solidFill>
            </a:endParaRPr>
          </a:p>
        </p:txBody>
      </p:sp>
      <p:sp>
        <p:nvSpPr>
          <p:cNvPr id="16" name="TextBox 15"/>
          <p:cNvSpPr txBox="1"/>
          <p:nvPr/>
        </p:nvSpPr>
        <p:spPr>
          <a:xfrm>
            <a:off x="365760" y="2205319"/>
            <a:ext cx="6144768"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RelativeLayout</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myRelativeLayout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ff000099</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="http://schemas.android.com/apk/res/android"&gt;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lblUserName</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a:t>
            </a:r>
          </a:p>
        </p:txBody>
      </p:sp>
      <p:pic>
        <p:nvPicPr>
          <p:cNvPr id="53250" name="Picture 2"/>
          <p:cNvPicPr>
            <a:picLocks noChangeAspect="1" noChangeArrowheads="1"/>
          </p:cNvPicPr>
          <p:nvPr/>
        </p:nvPicPr>
        <p:blipFill>
          <a:blip r:embed="rId2"/>
          <a:srcRect/>
          <a:stretch>
            <a:fillRect/>
          </a:stretch>
        </p:blipFill>
        <p:spPr bwMode="auto">
          <a:xfrm>
            <a:off x="6621276" y="3240180"/>
            <a:ext cx="2409825"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880360" y="1442933"/>
            <a:ext cx="338328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Example: </a:t>
            </a:r>
            <a:r>
              <a:rPr lang="en-US" sz="2000" b="0" dirty="0" err="1" smtClean="0">
                <a:solidFill>
                  <a:schemeClr val="bg1"/>
                </a:solidFill>
              </a:rPr>
              <a:t>RelativeLayout</a:t>
            </a:r>
            <a:endParaRPr lang="en-US" sz="2000" b="0" dirty="0">
              <a:solidFill>
                <a:schemeClr val="bg1"/>
              </a:solidFill>
            </a:endParaRPr>
          </a:p>
        </p:txBody>
      </p:sp>
      <p:sp>
        <p:nvSpPr>
          <p:cNvPr id="16" name="TextBox 15"/>
          <p:cNvSpPr txBox="1"/>
          <p:nvPr/>
        </p:nvSpPr>
        <p:spPr>
          <a:xfrm>
            <a:off x="365760" y="2205319"/>
            <a:ext cx="6142616"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ffff0066</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="User Name“ </a:t>
            </a: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 </a:t>
            </a:r>
            <a:r>
              <a:rPr lang="en-US" sz="2000" b="0" dirty="0" err="1" smtClean="0">
                <a:solidFill>
                  <a:prstClr val="black"/>
                </a:solidFill>
                <a:latin typeface="Courier New" pitchFamily="49" charset="0"/>
                <a:cs typeface="Courier New" pitchFamily="49" charset="0"/>
              </a:rPr>
              <a:t>android:textColor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ff000000</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android:layout_alignParentTop</a:t>
            </a:r>
            <a:r>
              <a:rPr lang="en-US" sz="2000" b="0" dirty="0" smtClean="0">
                <a:solidFill>
                  <a:prstClr val="black"/>
                </a:solidFill>
                <a:latin typeface="Courier New" pitchFamily="49" charset="0"/>
                <a:cs typeface="Courier New" pitchFamily="49" charset="0"/>
              </a:rPr>
              <a:t>="true“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android:layout_alignParentLeft</a:t>
            </a:r>
            <a:r>
              <a:rPr lang="en-US" sz="2000" b="0" dirty="0" smtClean="0">
                <a:solidFill>
                  <a:prstClr val="black"/>
                </a:solidFill>
                <a:latin typeface="Courier New" pitchFamily="49" charset="0"/>
                <a:cs typeface="Courier New" pitchFamily="49" charset="0"/>
              </a:rPr>
              <a:t>="true"&gt;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ediUserName</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android:layout_below</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lblUserName</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android:layout_alignParentLeft</a:t>
            </a:r>
            <a:r>
              <a:rPr lang="en-US" sz="2000" b="0" dirty="0" smtClean="0">
                <a:solidFill>
                  <a:prstClr val="black"/>
                </a:solidFill>
                <a:latin typeface="Courier New" pitchFamily="49" charset="0"/>
                <a:cs typeface="Courier New" pitchFamily="49" charset="0"/>
              </a:rPr>
              <a:t>="true“ </a:t>
            </a:r>
          </a:p>
        </p:txBody>
      </p:sp>
      <p:pic>
        <p:nvPicPr>
          <p:cNvPr id="7" name="Picture 2"/>
          <p:cNvPicPr>
            <a:picLocks noChangeAspect="1" noChangeArrowheads="1"/>
          </p:cNvPicPr>
          <p:nvPr/>
        </p:nvPicPr>
        <p:blipFill>
          <a:blip r:embed="rId2"/>
          <a:srcRect/>
          <a:stretch>
            <a:fillRect/>
          </a:stretch>
        </p:blipFill>
        <p:spPr bwMode="auto">
          <a:xfrm>
            <a:off x="6621276" y="3240180"/>
            <a:ext cx="2409825"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880360" y="1442933"/>
            <a:ext cx="338328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Example: </a:t>
            </a:r>
            <a:r>
              <a:rPr lang="en-US" sz="2000" b="0" dirty="0" err="1" smtClean="0">
                <a:solidFill>
                  <a:schemeClr val="bg1"/>
                </a:solidFill>
              </a:rPr>
              <a:t>RelativeLayout</a:t>
            </a:r>
            <a:endParaRPr lang="en-US" sz="2000" b="0" dirty="0">
              <a:solidFill>
                <a:schemeClr val="bg1"/>
              </a:solidFill>
            </a:endParaRPr>
          </a:p>
        </p:txBody>
      </p:sp>
      <p:sp>
        <p:nvSpPr>
          <p:cNvPr id="16" name="TextBox 15"/>
          <p:cNvSpPr txBox="1"/>
          <p:nvPr/>
        </p:nvSpPr>
        <p:spPr>
          <a:xfrm>
            <a:off x="365760" y="2205319"/>
            <a:ext cx="6144768"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android:layout_alignLeft</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myRelativeLayout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20dip</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btnGo</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android:layout_below</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ediUserName</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android:layout_alignRight</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ediUserName</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="Go" </a:t>
            </a: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="bold"&gt;&lt;/Button&gt;&lt;Button </a:t>
            </a: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btnCancel</a:t>
            </a:r>
            <a:r>
              <a:rPr lang="en-US" sz="2000" b="0" dirty="0" smtClean="0">
                <a:solidFill>
                  <a:prstClr val="black"/>
                </a:solidFill>
                <a:latin typeface="Courier New" pitchFamily="49" charset="0"/>
                <a:cs typeface="Courier New" pitchFamily="49" charset="0"/>
              </a:rPr>
              <a:t>”</a:t>
            </a:r>
          </a:p>
        </p:txBody>
      </p:sp>
      <p:pic>
        <p:nvPicPr>
          <p:cNvPr id="7" name="Picture 2"/>
          <p:cNvPicPr>
            <a:picLocks noChangeAspect="1" noChangeArrowheads="1"/>
          </p:cNvPicPr>
          <p:nvPr/>
        </p:nvPicPr>
        <p:blipFill>
          <a:blip r:embed="rId2"/>
          <a:srcRect/>
          <a:stretch>
            <a:fillRect/>
          </a:stretch>
        </p:blipFill>
        <p:spPr bwMode="auto">
          <a:xfrm>
            <a:off x="6621276" y="3240180"/>
            <a:ext cx="2409825"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880360" y="1442933"/>
            <a:ext cx="338328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Example: </a:t>
            </a:r>
            <a:r>
              <a:rPr lang="en-US" sz="2000" b="0" dirty="0" err="1" smtClean="0">
                <a:solidFill>
                  <a:schemeClr val="bg1"/>
                </a:solidFill>
              </a:rPr>
              <a:t>RelativeLayout</a:t>
            </a:r>
            <a:endParaRPr lang="en-US" sz="2000" b="0" dirty="0">
              <a:solidFill>
                <a:schemeClr val="bg1"/>
              </a:solidFill>
            </a:endParaRPr>
          </a:p>
        </p:txBody>
      </p:sp>
      <p:sp>
        <p:nvSpPr>
          <p:cNvPr id="16" name="TextBox 15"/>
          <p:cNvSpPr txBox="1"/>
          <p:nvPr/>
        </p:nvSpPr>
        <p:spPr>
          <a:xfrm>
            <a:off x="365760" y="2205319"/>
            <a:ext cx="6144768" cy="273921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android:layout_toLeftOf</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btnGo</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android:layout_below</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ediUserName</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="Cancel" </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RelativeLayout</a:t>
            </a:r>
            <a:r>
              <a:rPr lang="en-US" sz="2000" b="0" dirty="0" smtClean="0">
                <a:solidFill>
                  <a:prstClr val="black"/>
                </a:solidFill>
                <a:latin typeface="Courier New" pitchFamily="49" charset="0"/>
                <a:cs typeface="Courier New" pitchFamily="49" charset="0"/>
              </a:rPr>
              <a:t>&gt;</a:t>
            </a:r>
          </a:p>
        </p:txBody>
      </p:sp>
      <p:pic>
        <p:nvPicPr>
          <p:cNvPr id="7" name="Picture 2"/>
          <p:cNvPicPr>
            <a:picLocks noChangeAspect="1" noChangeArrowheads="1"/>
          </p:cNvPicPr>
          <p:nvPr/>
        </p:nvPicPr>
        <p:blipFill>
          <a:blip r:embed="rId2"/>
          <a:srcRect/>
          <a:stretch>
            <a:fillRect/>
          </a:stretch>
        </p:blipFill>
        <p:spPr bwMode="auto">
          <a:xfrm>
            <a:off x="6621276" y="3240180"/>
            <a:ext cx="2409825"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743200" y="1442933"/>
            <a:ext cx="365760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RelativeLayout</a:t>
            </a:r>
            <a:r>
              <a:rPr lang="en-US" sz="2000" b="0" dirty="0" smtClean="0">
                <a:solidFill>
                  <a:schemeClr val="bg1"/>
                </a:solidFill>
              </a:rPr>
              <a:t> - Comment</a:t>
            </a:r>
            <a:endParaRPr lang="en-US" sz="2000" b="0" dirty="0">
              <a:solidFill>
                <a:schemeClr val="bg1"/>
              </a:solidFill>
            </a:endParaRPr>
          </a:p>
        </p:txBody>
      </p:sp>
      <p:sp>
        <p:nvSpPr>
          <p:cNvPr id="7" name="Rectangle 3"/>
          <p:cNvSpPr>
            <a:spLocks noChangeArrowheads="1"/>
          </p:cNvSpPr>
          <p:nvPr/>
        </p:nvSpPr>
        <p:spPr bwMode="gray">
          <a:xfrm>
            <a:off x="457857" y="2221992"/>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Use the Eclipse </a:t>
            </a:r>
            <a:r>
              <a:rPr lang="en-US" sz="2000" b="0" dirty="0" err="1" smtClean="0"/>
              <a:t>ADT</a:t>
            </a:r>
            <a:r>
              <a:rPr lang="en-US" sz="2000" b="0" dirty="0" smtClean="0"/>
              <a:t> Layout Editor for laying out </a:t>
            </a:r>
            <a:r>
              <a:rPr lang="en-US" sz="2000" b="0" dirty="0" err="1" smtClean="0"/>
              <a:t>RelativeLayouts</a:t>
            </a:r>
            <a:r>
              <a:rPr lang="en-US" sz="2000" b="0" dirty="0" smtClean="0"/>
              <a:t>. </a:t>
            </a:r>
            <a:r>
              <a:rPr lang="en-US" sz="2000" b="0" dirty="0" err="1" smtClean="0"/>
              <a:t>DroidDraw</a:t>
            </a:r>
            <a:r>
              <a:rPr lang="en-US" sz="2000" b="0" dirty="0" smtClean="0"/>
              <a:t> is of very little help in this respect.</a:t>
            </a:r>
          </a:p>
        </p:txBody>
      </p:sp>
      <p:pic>
        <p:nvPicPr>
          <p:cNvPr id="54274" name="Picture 2"/>
          <p:cNvPicPr>
            <a:picLocks noChangeAspect="1" noChangeArrowheads="1"/>
          </p:cNvPicPr>
          <p:nvPr/>
        </p:nvPicPr>
        <p:blipFill>
          <a:blip r:embed="rId2"/>
          <a:srcRect/>
          <a:stretch>
            <a:fillRect/>
          </a:stretch>
        </p:blipFill>
        <p:spPr bwMode="auto">
          <a:xfrm>
            <a:off x="1889312" y="3114179"/>
            <a:ext cx="5365376" cy="3307632"/>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703320" y="1442933"/>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grpSp>
        <p:nvGrpSpPr>
          <p:cNvPr id="8" name="Group 10"/>
          <p:cNvGrpSpPr/>
          <p:nvPr/>
        </p:nvGrpSpPr>
        <p:grpSpPr>
          <a:xfrm>
            <a:off x="457857" y="2896784"/>
            <a:ext cx="5956390" cy="11887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Android's </a:t>
              </a:r>
              <a:r>
                <a:rPr lang="en-US" sz="2000" b="0" dirty="0" err="1" smtClean="0">
                  <a:solidFill>
                    <a:srgbClr val="000000"/>
                  </a:solidFill>
                  <a:latin typeface="+mj-lt"/>
                  <a:cs typeface="Courier New" pitchFamily="49" charset="0"/>
                </a:rPr>
                <a:t>TableLayout</a:t>
              </a:r>
              <a:r>
                <a:rPr lang="en-US" sz="2000" b="0" dirty="0" smtClean="0">
                  <a:solidFill>
                    <a:srgbClr val="000000"/>
                  </a:solidFill>
                  <a:latin typeface="+mj-lt"/>
                  <a:cs typeface="Courier New" pitchFamily="49" charset="0"/>
                </a:rPr>
                <a:t> allows you to position your widgets in a grid made of identifiable rows and columns.</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10"/>
          <p:cNvGrpSpPr/>
          <p:nvPr/>
        </p:nvGrpSpPr>
        <p:grpSpPr>
          <a:xfrm>
            <a:off x="457857" y="4817289"/>
            <a:ext cx="5952744"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Columns might shrink or stretch to accommodate their contents.</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9" name="Picture 18" descr="dfwew.jpg"/>
          <p:cNvPicPr>
            <a:picLocks noChangeAspect="1"/>
          </p:cNvPicPr>
          <p:nvPr/>
        </p:nvPicPr>
        <p:blipFill>
          <a:blip r:embed="rId2"/>
          <a:stretch>
            <a:fillRect/>
          </a:stretch>
        </p:blipFill>
        <p:spPr>
          <a:xfrm>
            <a:off x="6508376" y="2162007"/>
            <a:ext cx="2431676" cy="421301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11" name="Rectangle 10"/>
          <p:cNvSpPr>
            <a:spLocks noChangeArrowheads="1"/>
          </p:cNvSpPr>
          <p:nvPr/>
        </p:nvSpPr>
        <p:spPr bwMode="gray">
          <a:xfrm>
            <a:off x="3200400" y="1533987"/>
            <a:ext cx="2743200" cy="640080"/>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UI Elements In XML</a:t>
            </a:r>
            <a:endParaRPr lang="en-US" sz="2000" b="0" dirty="0">
              <a:solidFill>
                <a:schemeClr val="bg1"/>
              </a:solidFill>
            </a:endParaRPr>
          </a:p>
        </p:txBody>
      </p:sp>
      <p:pic>
        <p:nvPicPr>
          <p:cNvPr id="12" name="Picture 11" descr="editebefore.jpg"/>
          <p:cNvPicPr>
            <a:picLocks noChangeAspect="1"/>
          </p:cNvPicPr>
          <p:nvPr/>
        </p:nvPicPr>
        <p:blipFill>
          <a:blip r:embed="rId2" cstate="print"/>
          <a:stretch>
            <a:fillRect/>
          </a:stretch>
        </p:blipFill>
        <p:spPr>
          <a:xfrm>
            <a:off x="3859306" y="2436073"/>
            <a:ext cx="5056528" cy="3918810"/>
          </a:xfrm>
          <a:prstGeom prst="rect">
            <a:avLst/>
          </a:prstGeom>
        </p:spPr>
      </p:pic>
      <p:sp>
        <p:nvSpPr>
          <p:cNvPr id="14" name="TextBox 13"/>
          <p:cNvSpPr txBox="1"/>
          <p:nvPr/>
        </p:nvSpPr>
        <p:spPr>
          <a:xfrm>
            <a:off x="365760" y="3425982"/>
            <a:ext cx="3291840" cy="1938992"/>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a:cs typeface="+mn-cs"/>
              </a:rPr>
              <a:t>Android provides a straightforward XML vocabulary that corresponds to the View classes and subclasses, such as those for widgets and layouts.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703320" y="1442933"/>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grpSp>
        <p:nvGrpSpPr>
          <p:cNvPr id="12" name="Group 11"/>
          <p:cNvGrpSpPr/>
          <p:nvPr/>
        </p:nvGrpSpPr>
        <p:grpSpPr>
          <a:xfrm>
            <a:off x="457857" y="2570019"/>
            <a:ext cx="5956390" cy="3396994"/>
            <a:chOff x="457857" y="2896784"/>
            <a:chExt cx="5956390" cy="3396994"/>
          </a:xfrm>
        </p:grpSpPr>
        <p:grpSp>
          <p:nvGrpSpPr>
            <p:cNvPr id="2" name="Group 10"/>
            <p:cNvGrpSpPr/>
            <p:nvPr/>
          </p:nvGrpSpPr>
          <p:grpSpPr>
            <a:xfrm>
              <a:off x="457857" y="2896784"/>
              <a:ext cx="5956390" cy="11887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cs typeface="Courier New" pitchFamily="49" charset="0"/>
                  </a:rPr>
                  <a:t>TableLayout</a:t>
                </a:r>
                <a:r>
                  <a:rPr lang="en-US" sz="2000" b="0" dirty="0" smtClean="0">
                    <a:solidFill>
                      <a:srgbClr val="000000"/>
                    </a:solidFill>
                    <a:cs typeface="Courier New" pitchFamily="49" charset="0"/>
                  </a:rPr>
                  <a:t> works in conjunction with </a:t>
                </a:r>
                <a:r>
                  <a:rPr lang="en-US" sz="2000" b="0" dirty="0" err="1" smtClean="0">
                    <a:solidFill>
                      <a:srgbClr val="000000"/>
                    </a:solidFill>
                    <a:cs typeface="Courier New" pitchFamily="49" charset="0"/>
                  </a:rPr>
                  <a:t>TableRow</a:t>
                </a:r>
                <a:r>
                  <a:rPr lang="en-US" sz="2000" b="0" dirty="0" smtClean="0">
                    <a:solidFill>
                      <a:srgbClr val="000000"/>
                    </a:solidFill>
                    <a:cs typeface="Courier New" pitchFamily="49" charset="0"/>
                  </a:rPr>
                  <a: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0"/>
            <p:cNvGrpSpPr/>
            <p:nvPr/>
          </p:nvGrpSpPr>
          <p:grpSpPr>
            <a:xfrm>
              <a:off x="457857" y="4373538"/>
              <a:ext cx="5952744" cy="192024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err="1" smtClean="0">
                    <a:solidFill>
                      <a:srgbClr val="000000"/>
                    </a:solidFill>
                    <a:latin typeface="+mj-lt"/>
                    <a:cs typeface="Courier New" pitchFamily="49" charset="0"/>
                  </a:rPr>
                  <a:t>TableLayout</a:t>
                </a:r>
                <a:r>
                  <a:rPr lang="en-US" sz="2000" b="0" dirty="0" smtClean="0">
                    <a:solidFill>
                      <a:srgbClr val="000000"/>
                    </a:solidFill>
                    <a:latin typeface="+mj-lt"/>
                    <a:cs typeface="Courier New" pitchFamily="49" charset="0"/>
                  </a:rPr>
                  <a:t> controls the overall behavior of the container, with the widgets themselves positioned into one or more </a:t>
                </a:r>
                <a:r>
                  <a:rPr lang="en-US" sz="2000" b="0" dirty="0" err="1" smtClean="0">
                    <a:solidFill>
                      <a:srgbClr val="000000"/>
                    </a:solidFill>
                    <a:latin typeface="+mj-lt"/>
                    <a:cs typeface="Courier New" pitchFamily="49" charset="0"/>
                  </a:rPr>
                  <a:t>TableRow</a:t>
                </a:r>
                <a:r>
                  <a:rPr lang="en-US" sz="2000" b="0" dirty="0" smtClean="0">
                    <a:solidFill>
                      <a:srgbClr val="000000"/>
                    </a:solidFill>
                    <a:latin typeface="+mj-lt"/>
                    <a:cs typeface="Courier New" pitchFamily="49" charset="0"/>
                  </a:rPr>
                  <a:t> containers, one per row in the grid.</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pic>
        <p:nvPicPr>
          <p:cNvPr id="19" name="Picture 18" descr="dfwew.jpg"/>
          <p:cNvPicPr>
            <a:picLocks noChangeAspect="1"/>
          </p:cNvPicPr>
          <p:nvPr/>
        </p:nvPicPr>
        <p:blipFill>
          <a:blip r:embed="rId2"/>
          <a:stretch>
            <a:fillRect/>
          </a:stretch>
        </p:blipFill>
        <p:spPr>
          <a:xfrm>
            <a:off x="6508376" y="2162007"/>
            <a:ext cx="2431676" cy="421301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703320" y="1442933"/>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grpSp>
        <p:nvGrpSpPr>
          <p:cNvPr id="4" name="Group 10"/>
          <p:cNvGrpSpPr/>
          <p:nvPr/>
        </p:nvGrpSpPr>
        <p:grpSpPr>
          <a:xfrm>
            <a:off x="457857" y="2162007"/>
            <a:ext cx="5956390" cy="11887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Rows are declared by you by putting widgets as children of a </a:t>
              </a:r>
              <a:r>
                <a:rPr lang="en-US" sz="2000" b="0" dirty="0" err="1" smtClean="0">
                  <a:solidFill>
                    <a:srgbClr val="000000"/>
                  </a:solidFill>
                  <a:cs typeface="Courier New" pitchFamily="49" charset="0"/>
                </a:rPr>
                <a:t>TableRow</a:t>
              </a:r>
              <a:r>
                <a:rPr lang="en-US" sz="2000" b="0" dirty="0" smtClean="0">
                  <a:solidFill>
                    <a:srgbClr val="000000"/>
                  </a:solidFill>
                  <a:cs typeface="Courier New" pitchFamily="49" charset="0"/>
                </a:rPr>
                <a:t> inside the overall </a:t>
              </a:r>
              <a:r>
                <a:rPr lang="en-US" sz="2000" b="0" dirty="0" err="1" smtClean="0">
                  <a:solidFill>
                    <a:srgbClr val="000000"/>
                  </a:solidFill>
                  <a:cs typeface="Courier New" pitchFamily="49" charset="0"/>
                </a:rPr>
                <a:t>TableLayout</a:t>
              </a:r>
              <a:r>
                <a:rPr lang="en-US" sz="2000" b="0" dirty="0" smtClean="0">
                  <a:solidFill>
                    <a:srgbClr val="000000"/>
                  </a:solidFill>
                  <a:cs typeface="Courier New" pitchFamily="49" charset="0"/>
                </a:rPr>
                <a:t>.</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0"/>
          <p:cNvGrpSpPr/>
          <p:nvPr/>
        </p:nvGrpSpPr>
        <p:grpSpPr>
          <a:xfrm>
            <a:off x="457857" y="3491277"/>
            <a:ext cx="5952744" cy="118872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number of columns is determined by Android ( you control the number of columns in an indirect way).</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pic>
        <p:nvPicPr>
          <p:cNvPr id="19" name="Picture 18" descr="dfwew.jpg"/>
          <p:cNvPicPr>
            <a:picLocks noChangeAspect="1"/>
          </p:cNvPicPr>
          <p:nvPr/>
        </p:nvPicPr>
        <p:blipFill>
          <a:blip r:embed="rId2"/>
          <a:stretch>
            <a:fillRect/>
          </a:stretch>
        </p:blipFill>
        <p:spPr>
          <a:xfrm>
            <a:off x="6508376" y="2162007"/>
            <a:ext cx="2431676" cy="4213019"/>
          </a:xfrm>
          <a:prstGeom prst="rect">
            <a:avLst/>
          </a:prstGeom>
        </p:spPr>
      </p:pic>
      <p:grpSp>
        <p:nvGrpSpPr>
          <p:cNvPr id="15" name="Group 10"/>
          <p:cNvGrpSpPr/>
          <p:nvPr/>
        </p:nvGrpSpPr>
        <p:grpSpPr>
          <a:xfrm>
            <a:off x="484751" y="4820546"/>
            <a:ext cx="5952744" cy="155448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So if you have three rows, one with two widgets, one with three widgets, and one with four widgets, there will be at least four columns.</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703320" y="1442933"/>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grpSp>
        <p:nvGrpSpPr>
          <p:cNvPr id="2" name="Group 10"/>
          <p:cNvGrpSpPr/>
          <p:nvPr/>
        </p:nvGrpSpPr>
        <p:grpSpPr>
          <a:xfrm>
            <a:off x="457857" y="2162007"/>
            <a:ext cx="8412480" cy="155448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However, a single widget can take up more than one column by including the </a:t>
              </a:r>
              <a:r>
                <a:rPr lang="en-US" sz="2000" b="0" dirty="0" err="1" smtClean="0">
                  <a:solidFill>
                    <a:srgbClr val="000000"/>
                  </a:solidFill>
                  <a:latin typeface="Courier New" pitchFamily="49" charset="0"/>
                  <a:cs typeface="Courier New" pitchFamily="49" charset="0"/>
                </a:rPr>
                <a:t>android:layout_spanproperty</a:t>
              </a:r>
              <a:r>
                <a:rPr lang="en-US" sz="2000" b="0" dirty="0" smtClean="0">
                  <a:solidFill>
                    <a:srgbClr val="000000"/>
                  </a:solidFill>
                  <a:cs typeface="Courier New" pitchFamily="49" charset="0"/>
                </a:rPr>
                <a:t>, indicating the number of columns the widget spans (this is similar to the </a:t>
              </a:r>
              <a:r>
                <a:rPr lang="en-US" sz="2000" b="0" dirty="0" err="1" smtClean="0">
                  <a:solidFill>
                    <a:srgbClr val="000000"/>
                  </a:solidFill>
                  <a:cs typeface="Courier New" pitchFamily="49" charset="0"/>
                </a:rPr>
                <a:t>colspan</a:t>
              </a:r>
              <a:r>
                <a:rPr lang="en-US" sz="2000" b="0" dirty="0" smtClean="0">
                  <a:solidFill>
                    <a:srgbClr val="000000"/>
                  </a:solidFill>
                  <a:cs typeface="Courier New" pitchFamily="49" charset="0"/>
                </a:rPr>
                <a:t> attribute one finds in table cells in HTML)</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457857" y="3926535"/>
            <a:ext cx="8412480" cy="224676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TextViewandroid:text</a:t>
            </a:r>
            <a:r>
              <a:rPr lang="en-US" sz="2000" b="0" dirty="0" smtClean="0">
                <a:solidFill>
                  <a:prstClr val="black"/>
                </a:solidFill>
                <a:latin typeface="Courier New" pitchFamily="49" charset="0"/>
                <a:cs typeface="Courier New" pitchFamily="49" charset="0"/>
              </a:rPr>
              <a:t>="URL:"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="@+id/entry"</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android:layout_span</a:t>
            </a:r>
            <a:r>
              <a:rPr lang="en-US" sz="2000" b="0" dirty="0" smtClean="0">
                <a:solidFill>
                  <a:prstClr val="black"/>
                </a:solidFill>
                <a:latin typeface="Courier New" pitchFamily="49" charset="0"/>
                <a:cs typeface="Courier New" pitchFamily="49" charset="0"/>
              </a:rPr>
              <a:t>="3"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703320" y="1442933"/>
            <a:ext cx="173736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endParaRPr lang="en-US" sz="2000" b="0" dirty="0">
              <a:solidFill>
                <a:schemeClr val="bg1"/>
              </a:solidFill>
            </a:endParaRPr>
          </a:p>
        </p:txBody>
      </p:sp>
      <p:sp>
        <p:nvSpPr>
          <p:cNvPr id="11" name="Rectangle 3"/>
          <p:cNvSpPr>
            <a:spLocks noChangeArrowheads="1"/>
          </p:cNvSpPr>
          <p:nvPr/>
        </p:nvSpPr>
        <p:spPr bwMode="gray">
          <a:xfrm>
            <a:off x="365760" y="2221992"/>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Ordinarily, widgets are put into the first available column of each row.</a:t>
            </a:r>
          </a:p>
        </p:txBody>
      </p:sp>
      <p:sp>
        <p:nvSpPr>
          <p:cNvPr id="12" name="TextBox 11"/>
          <p:cNvSpPr txBox="1"/>
          <p:nvPr/>
        </p:nvSpPr>
        <p:spPr>
          <a:xfrm>
            <a:off x="365760" y="3133162"/>
            <a:ext cx="8412480" cy="101566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In the example below, the label (“URL”) would go in the first column (column 0, as columns are counted starting from 0), and the </a:t>
            </a:r>
            <a:r>
              <a:rPr lang="en-US" sz="2000" b="0" dirty="0" err="1" smtClean="0">
                <a:solidFill>
                  <a:prstClr val="black"/>
                </a:solidFill>
                <a:latin typeface="Calibri" pitchFamily="34" charset="0"/>
                <a:cs typeface="Courier New" pitchFamily="49" charset="0"/>
              </a:rPr>
              <a:t>TextField</a:t>
            </a:r>
            <a:r>
              <a:rPr lang="en-US" sz="2000" b="0" dirty="0" smtClean="0">
                <a:solidFill>
                  <a:prstClr val="black"/>
                </a:solidFill>
                <a:latin typeface="Calibri" pitchFamily="34" charset="0"/>
                <a:cs typeface="Courier New" pitchFamily="49" charset="0"/>
              </a:rPr>
              <a:t> would go into a spanned set of three columns (columns 1 through 3).</a:t>
            </a:r>
          </a:p>
        </p:txBody>
      </p:sp>
      <p:grpSp>
        <p:nvGrpSpPr>
          <p:cNvPr id="23" name="Group 22"/>
          <p:cNvGrpSpPr/>
          <p:nvPr/>
        </p:nvGrpSpPr>
        <p:grpSpPr>
          <a:xfrm>
            <a:off x="309281" y="4208926"/>
            <a:ext cx="8490320" cy="2067106"/>
            <a:chOff x="309281" y="4208926"/>
            <a:chExt cx="8490320" cy="2067106"/>
          </a:xfrm>
        </p:grpSpPr>
        <p:pic>
          <p:nvPicPr>
            <p:cNvPr id="14" name="Picture 13" descr="dfwse.jpg"/>
            <p:cNvPicPr>
              <a:picLocks noChangeAspect="1"/>
            </p:cNvPicPr>
            <p:nvPr/>
          </p:nvPicPr>
          <p:blipFill>
            <a:blip r:embed="rId2"/>
            <a:stretch>
              <a:fillRect/>
            </a:stretch>
          </p:blipFill>
          <p:spPr>
            <a:xfrm>
              <a:off x="2603495" y="4736999"/>
              <a:ext cx="6196106" cy="1539033"/>
            </a:xfrm>
            <a:prstGeom prst="rect">
              <a:avLst/>
            </a:prstGeom>
          </p:spPr>
        </p:pic>
        <p:cxnSp>
          <p:nvCxnSpPr>
            <p:cNvPr id="17" name="Straight Arrow Connector 16"/>
            <p:cNvCxnSpPr/>
            <p:nvPr/>
          </p:nvCxnSpPr>
          <p:spPr>
            <a:xfrm flipV="1">
              <a:off x="3671041" y="4666129"/>
              <a:ext cx="5029200"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644609" y="4208926"/>
              <a:ext cx="3706009" cy="400110"/>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android:layout_span</a:t>
              </a:r>
              <a:r>
                <a:rPr lang="en-US" sz="2000" b="0" dirty="0" smtClean="0">
                  <a:solidFill>
                    <a:prstClr val="black"/>
                  </a:solidFill>
                  <a:latin typeface="Courier New" pitchFamily="49" charset="0"/>
                  <a:cs typeface="Courier New" pitchFamily="49" charset="0"/>
                </a:rPr>
                <a:t>="3"</a:t>
              </a:r>
            </a:p>
          </p:txBody>
        </p:sp>
        <p:sp>
          <p:nvSpPr>
            <p:cNvPr id="19" name="TextBox 18"/>
            <p:cNvSpPr txBox="1"/>
            <p:nvPr/>
          </p:nvSpPr>
          <p:spPr>
            <a:xfrm>
              <a:off x="309281" y="4208926"/>
              <a:ext cx="4206240" cy="365760"/>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android:layout_columns</a:t>
              </a:r>
              <a:r>
                <a:rPr lang="en-US" sz="2000" b="0" dirty="0" smtClean="0">
                  <a:solidFill>
                    <a:prstClr val="black"/>
                  </a:solidFill>
                  <a:latin typeface="Courier New" pitchFamily="49" charset="0"/>
                  <a:cs typeface="Courier New" pitchFamily="49" charset="0"/>
                </a:rPr>
                <a:t>="2"</a:t>
              </a:r>
            </a:p>
          </p:txBody>
        </p:sp>
        <p:cxnSp>
          <p:nvCxnSpPr>
            <p:cNvPr id="21" name="Straight Arrow Connector 20"/>
            <p:cNvCxnSpPr/>
            <p:nvPr/>
          </p:nvCxnSpPr>
          <p:spPr>
            <a:xfrm>
              <a:off x="3254183" y="4572000"/>
              <a:ext cx="510993" cy="37651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63240" y="1442933"/>
            <a:ext cx="30175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r>
              <a:rPr lang="en-US" sz="2000" b="0" dirty="0" smtClean="0">
                <a:solidFill>
                  <a:schemeClr val="bg1"/>
                </a:solidFill>
              </a:rPr>
              <a:t>: Example</a:t>
            </a:r>
            <a:endParaRPr lang="en-US" sz="2000" b="0" dirty="0">
              <a:solidFill>
                <a:schemeClr val="bg1"/>
              </a:solidFill>
            </a:endParaRPr>
          </a:p>
        </p:txBody>
      </p:sp>
      <p:sp>
        <p:nvSpPr>
          <p:cNvPr id="15" name="TextBox 14"/>
          <p:cNvSpPr txBox="1"/>
          <p:nvPr/>
        </p:nvSpPr>
        <p:spPr>
          <a:xfrm>
            <a:off x="365760" y="2205319"/>
            <a:ext cx="6144768" cy="3662541"/>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myTableLayout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ff0033cc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a:t>
            </a:r>
            <a:r>
              <a:rPr lang="en-US" sz="2000" b="0" dirty="0" smtClean="0">
                <a:solidFill>
                  <a:prstClr val="black"/>
                </a:solidFill>
                <a:latin typeface="Courier New" pitchFamily="49" charset="0"/>
                <a:cs typeface="Courier New" pitchFamily="49" charset="0"/>
                <a:hlinkClick r:id="rId2"/>
              </a:rPr>
              <a:t>http://schemas.android.com/apk/res/android</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p:txBody>
      </p:sp>
      <p:grpSp>
        <p:nvGrpSpPr>
          <p:cNvPr id="20" name="Group 19"/>
          <p:cNvGrpSpPr/>
          <p:nvPr/>
        </p:nvGrpSpPr>
        <p:grpSpPr>
          <a:xfrm>
            <a:off x="6581133" y="2864225"/>
            <a:ext cx="2385814" cy="2664703"/>
            <a:chOff x="6581133" y="3415552"/>
            <a:chExt cx="2385814" cy="2664703"/>
          </a:xfrm>
        </p:grpSpPr>
        <p:pic>
          <p:nvPicPr>
            <p:cNvPr id="50178" name="Picture 2"/>
            <p:cNvPicPr>
              <a:picLocks noChangeAspect="1" noChangeArrowheads="1"/>
            </p:cNvPicPr>
            <p:nvPr/>
          </p:nvPicPr>
          <p:blipFill>
            <a:blip r:embed="rId3"/>
            <a:srcRect/>
            <a:stretch>
              <a:fillRect/>
            </a:stretch>
          </p:blipFill>
          <p:spPr bwMode="auto">
            <a:xfrm>
              <a:off x="6581133" y="3415552"/>
              <a:ext cx="2385814" cy="1559579"/>
            </a:xfrm>
            <a:prstGeom prst="rect">
              <a:avLst/>
            </a:prstGeom>
            <a:noFill/>
            <a:ln w="9525">
              <a:solidFill>
                <a:schemeClr val="bg1">
                  <a:lumMod val="85000"/>
                </a:schemeClr>
              </a:solidFill>
              <a:miter lim="800000"/>
              <a:headEnd/>
              <a:tailEnd/>
            </a:ln>
            <a:effectLst/>
          </p:spPr>
        </p:pic>
        <p:sp>
          <p:nvSpPr>
            <p:cNvPr id="16" name="TextBox 15"/>
            <p:cNvSpPr txBox="1"/>
            <p:nvPr/>
          </p:nvSpPr>
          <p:spPr>
            <a:xfrm>
              <a:off x="6589059" y="5064592"/>
              <a:ext cx="2366682" cy="101566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Note:</a:t>
              </a:r>
              <a:r>
                <a:rPr lang="en-US" sz="2000" b="0" dirty="0" smtClean="0">
                  <a:solidFill>
                    <a:prstClr val="black"/>
                  </a:solidFill>
                  <a:latin typeface="Calibri" pitchFamily="34" charset="0"/>
                  <a:cs typeface="Courier New" pitchFamily="49" charset="0"/>
                </a:rPr>
                <a:t> Experiment changing </a:t>
              </a:r>
              <a:r>
                <a:rPr lang="en-US" sz="2000" b="0" dirty="0" err="1" smtClean="0">
                  <a:solidFill>
                    <a:prstClr val="black"/>
                  </a:solidFill>
                  <a:latin typeface="Calibri" pitchFamily="34" charset="0"/>
                  <a:cs typeface="Courier New" pitchFamily="49" charset="0"/>
                </a:rPr>
                <a:t>layout_spanto</a:t>
              </a:r>
              <a:r>
                <a:rPr lang="en-US" sz="2000" b="0" dirty="0" smtClean="0">
                  <a:solidFill>
                    <a:prstClr val="black"/>
                  </a:solidFill>
                  <a:latin typeface="Calibri" pitchFamily="34" charset="0"/>
                  <a:cs typeface="Courier New" pitchFamily="49" charset="0"/>
                </a:rPr>
                <a:t> 1, 2, 3</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63240" y="1442933"/>
            <a:ext cx="30175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r>
              <a:rPr lang="en-US" sz="2000" b="0" dirty="0" smtClean="0">
                <a:solidFill>
                  <a:schemeClr val="bg1"/>
                </a:solidFill>
              </a:rPr>
              <a:t>: Example</a:t>
            </a:r>
            <a:endParaRPr lang="en-US" sz="2000" b="0" dirty="0">
              <a:solidFill>
                <a:schemeClr val="bg1"/>
              </a:solidFill>
            </a:endParaRPr>
          </a:p>
        </p:txBody>
      </p:sp>
      <p:sp>
        <p:nvSpPr>
          <p:cNvPr id="15" name="TextBox 14"/>
          <p:cNvSpPr txBox="1"/>
          <p:nvPr/>
        </p:nvSpPr>
        <p:spPr>
          <a:xfrm>
            <a:off x="365760" y="2205319"/>
            <a:ext cx="6144768" cy="372409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="URL:"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ediUrl</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android:layout_span</a:t>
            </a:r>
            <a:r>
              <a:rPr lang="en-US" sz="2000" b="0" dirty="0" smtClean="0">
                <a:solidFill>
                  <a:prstClr val="black"/>
                </a:solidFill>
                <a:latin typeface="Courier New" pitchFamily="49" charset="0"/>
                <a:cs typeface="Courier New" pitchFamily="49" charset="0"/>
              </a:rPr>
              <a:t>="3"/&gt; </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3dip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0000FF</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p:txBody>
      </p:sp>
      <p:grpSp>
        <p:nvGrpSpPr>
          <p:cNvPr id="7" name="Group 6"/>
          <p:cNvGrpSpPr/>
          <p:nvPr/>
        </p:nvGrpSpPr>
        <p:grpSpPr>
          <a:xfrm>
            <a:off x="6581133" y="2864225"/>
            <a:ext cx="2385814" cy="2664703"/>
            <a:chOff x="6581133" y="3415552"/>
            <a:chExt cx="2385814" cy="2664703"/>
          </a:xfrm>
        </p:grpSpPr>
        <p:pic>
          <p:nvPicPr>
            <p:cNvPr id="8" name="Picture 2"/>
            <p:cNvPicPr>
              <a:picLocks noChangeAspect="1" noChangeArrowheads="1"/>
            </p:cNvPicPr>
            <p:nvPr/>
          </p:nvPicPr>
          <p:blipFill>
            <a:blip r:embed="rId2"/>
            <a:srcRect/>
            <a:stretch>
              <a:fillRect/>
            </a:stretch>
          </p:blipFill>
          <p:spPr bwMode="auto">
            <a:xfrm>
              <a:off x="6581133" y="3415552"/>
              <a:ext cx="2385814" cy="1559579"/>
            </a:xfrm>
            <a:prstGeom prst="rect">
              <a:avLst/>
            </a:prstGeom>
            <a:noFill/>
            <a:ln w="9525">
              <a:solidFill>
                <a:schemeClr val="bg1">
                  <a:lumMod val="85000"/>
                </a:schemeClr>
              </a:solidFill>
              <a:miter lim="800000"/>
              <a:headEnd/>
              <a:tailEnd/>
            </a:ln>
            <a:effectLst/>
          </p:spPr>
        </p:pic>
        <p:sp>
          <p:nvSpPr>
            <p:cNvPr id="9" name="TextBox 8"/>
            <p:cNvSpPr txBox="1"/>
            <p:nvPr/>
          </p:nvSpPr>
          <p:spPr>
            <a:xfrm>
              <a:off x="6589059" y="5064592"/>
              <a:ext cx="2366682" cy="101566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dirty="0" smtClean="0">
                  <a:solidFill>
                    <a:prstClr val="black"/>
                  </a:solidFill>
                  <a:latin typeface="Calibri" pitchFamily="34" charset="0"/>
                  <a:cs typeface="Courier New" pitchFamily="49" charset="0"/>
                </a:rPr>
                <a:t>Note:</a:t>
              </a:r>
              <a:r>
                <a:rPr lang="en-US" sz="2000" b="0" dirty="0" smtClean="0">
                  <a:solidFill>
                    <a:prstClr val="black"/>
                  </a:solidFill>
                  <a:latin typeface="Calibri" pitchFamily="34" charset="0"/>
                  <a:cs typeface="Courier New" pitchFamily="49" charset="0"/>
                </a:rPr>
                <a:t> Experiment changing </a:t>
              </a:r>
              <a:r>
                <a:rPr lang="en-US" sz="2000" b="0" dirty="0" err="1" smtClean="0">
                  <a:solidFill>
                    <a:prstClr val="black"/>
                  </a:solidFill>
                  <a:latin typeface="Calibri" pitchFamily="34" charset="0"/>
                  <a:cs typeface="Courier New" pitchFamily="49" charset="0"/>
                </a:rPr>
                <a:t>layout_spanto</a:t>
              </a:r>
              <a:r>
                <a:rPr lang="en-US" sz="2000" b="0" dirty="0" smtClean="0">
                  <a:solidFill>
                    <a:prstClr val="black"/>
                  </a:solidFill>
                  <a:latin typeface="Calibri" pitchFamily="34" charset="0"/>
                  <a:cs typeface="Courier New" pitchFamily="49" charset="0"/>
                </a:rPr>
                <a:t> 1, 2, 3</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63240" y="1442933"/>
            <a:ext cx="30175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r>
              <a:rPr lang="en-US" sz="2000" b="0" dirty="0" smtClean="0">
                <a:solidFill>
                  <a:schemeClr val="bg1"/>
                </a:solidFill>
              </a:rPr>
              <a:t>: Example</a:t>
            </a:r>
            <a:endParaRPr lang="en-US" sz="2000" b="0" dirty="0">
              <a:solidFill>
                <a:schemeClr val="bg1"/>
              </a:solidFill>
            </a:endParaRPr>
          </a:p>
        </p:txBody>
      </p:sp>
      <p:sp>
        <p:nvSpPr>
          <p:cNvPr id="15" name="TextBox 14"/>
          <p:cNvSpPr txBox="1"/>
          <p:nvPr/>
        </p:nvSpPr>
        <p:spPr>
          <a:xfrm>
            <a:off x="365760" y="2205319"/>
            <a:ext cx="6144768" cy="372409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 </a:t>
            </a: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="@+id/cancel"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android:layout_column</a:t>
            </a:r>
            <a:r>
              <a:rPr lang="en-US" sz="2000" b="0" dirty="0" smtClean="0">
                <a:solidFill>
                  <a:prstClr val="black"/>
                </a:solidFill>
                <a:latin typeface="Courier New" pitchFamily="49" charset="0"/>
                <a:cs typeface="Courier New" pitchFamily="49" charset="0"/>
              </a:rPr>
              <a:t>="2"</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="Cancel"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 </a:t>
            </a: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="@+id/ok"</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="OK"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3dip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0000FF</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TableLayout</a:t>
            </a:r>
            <a:r>
              <a:rPr lang="en-US" sz="2000" b="0" dirty="0" smtClean="0">
                <a:solidFill>
                  <a:prstClr val="black"/>
                </a:solidFill>
                <a:latin typeface="Courier New" pitchFamily="49" charset="0"/>
                <a:cs typeface="Courier New" pitchFamily="49" charset="0"/>
              </a:rPr>
              <a:t>&gt;</a:t>
            </a:r>
          </a:p>
        </p:txBody>
      </p:sp>
      <p:pic>
        <p:nvPicPr>
          <p:cNvPr id="8" name="Picture 2"/>
          <p:cNvPicPr>
            <a:picLocks noChangeAspect="1" noChangeArrowheads="1"/>
          </p:cNvPicPr>
          <p:nvPr/>
        </p:nvPicPr>
        <p:blipFill>
          <a:blip r:embed="rId2"/>
          <a:srcRect/>
          <a:stretch>
            <a:fillRect/>
          </a:stretch>
        </p:blipFill>
        <p:spPr bwMode="auto">
          <a:xfrm>
            <a:off x="6581133" y="3287578"/>
            <a:ext cx="2385814" cy="1559579"/>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63240" y="1442933"/>
            <a:ext cx="30175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r>
              <a:rPr lang="en-US" sz="2000" b="0" dirty="0" smtClean="0">
                <a:solidFill>
                  <a:schemeClr val="bg1"/>
                </a:solidFill>
              </a:rPr>
              <a:t>: Example</a:t>
            </a:r>
            <a:endParaRPr lang="en-US" sz="2000" b="0" dirty="0">
              <a:solidFill>
                <a:schemeClr val="bg1"/>
              </a:solidFill>
            </a:endParaRPr>
          </a:p>
        </p:txBody>
      </p:sp>
      <p:grpSp>
        <p:nvGrpSpPr>
          <p:cNvPr id="10" name="Group 10"/>
          <p:cNvGrpSpPr/>
          <p:nvPr/>
        </p:nvGrpSpPr>
        <p:grpSpPr>
          <a:xfrm>
            <a:off x="457857" y="2229242"/>
            <a:ext cx="8412480" cy="822960"/>
            <a:chOff x="1066803" y="1711184"/>
            <a:chExt cx="7038111" cy="914921"/>
          </a:xfrm>
        </p:grpSpPr>
        <p:sp>
          <p:nvSpPr>
            <p:cNvPr id="11" name="Rectangle 1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By default, each column will be sized according to the "natural" size of the widest widget in that column.</a:t>
              </a:r>
            </a:p>
          </p:txBody>
        </p:sp>
        <p:sp>
          <p:nvSpPr>
            <p:cNvPr id="12" name="Isosceles Triangle 1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2" name="Group 21"/>
          <p:cNvGrpSpPr/>
          <p:nvPr/>
        </p:nvGrpSpPr>
        <p:grpSpPr>
          <a:xfrm>
            <a:off x="457857" y="3440992"/>
            <a:ext cx="8412480" cy="1236789"/>
            <a:chOff x="457857" y="3694971"/>
            <a:chExt cx="8412480" cy="1236789"/>
          </a:xfrm>
        </p:grpSpPr>
        <p:grpSp>
          <p:nvGrpSpPr>
            <p:cNvPr id="14" name="Group 10"/>
            <p:cNvGrpSpPr/>
            <p:nvPr/>
          </p:nvGrpSpPr>
          <p:grpSpPr>
            <a:xfrm>
              <a:off x="457857" y="3694971"/>
              <a:ext cx="8412480" cy="82296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If your content is narrower than the available space, you can use the </a:t>
                </a:r>
                <a:r>
                  <a:rPr lang="en-US" sz="2000" b="0" dirty="0" err="1" smtClean="0">
                    <a:solidFill>
                      <a:srgbClr val="000000"/>
                    </a:solidFill>
                    <a:cs typeface="Courier New" pitchFamily="49" charset="0"/>
                  </a:rPr>
                  <a:t>TableLayout</a:t>
                </a:r>
                <a:r>
                  <a:rPr lang="en-US" sz="2000" b="0" dirty="0" smtClean="0">
                    <a:solidFill>
                      <a:srgbClr val="000000"/>
                    </a:solidFill>
                    <a:cs typeface="Courier New" pitchFamily="49" charset="0"/>
                  </a:rPr>
                  <a:t> property:</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8" name="TextBox 17"/>
            <p:cNvSpPr txBox="1"/>
            <p:nvPr/>
          </p:nvSpPr>
          <p:spPr>
            <a:xfrm>
              <a:off x="457857" y="4531650"/>
              <a:ext cx="8412480" cy="40011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android:stretchColumns</a:t>
              </a:r>
              <a:r>
                <a:rPr lang="en-US" sz="2000" b="0" dirty="0" smtClean="0">
                  <a:solidFill>
                    <a:prstClr val="black"/>
                  </a:solidFill>
                  <a:latin typeface="Courier New" pitchFamily="49" charset="0"/>
                  <a:cs typeface="Courier New" pitchFamily="49" charset="0"/>
                </a:rPr>
                <a:t>=“…”</a:t>
              </a:r>
            </a:p>
          </p:txBody>
        </p:sp>
      </p:grpSp>
      <p:grpSp>
        <p:nvGrpSpPr>
          <p:cNvPr id="19" name="Group 10"/>
          <p:cNvGrpSpPr/>
          <p:nvPr/>
        </p:nvGrpSpPr>
        <p:grpSpPr>
          <a:xfrm>
            <a:off x="457857" y="5066571"/>
            <a:ext cx="8412480" cy="118872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Its value should be a single column number (0-based) or a comma-delimited list of column numbers. Those columns will be stretched to take up any available space yet on the row.</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063240" y="1442933"/>
            <a:ext cx="3017520" cy="640080"/>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TableLayout</a:t>
            </a:r>
            <a:r>
              <a:rPr lang="en-US" sz="2000" b="0" dirty="0" smtClean="0">
                <a:solidFill>
                  <a:schemeClr val="bg1"/>
                </a:solidFill>
              </a:rPr>
              <a:t>: Example</a:t>
            </a:r>
            <a:endParaRPr lang="en-US" sz="2000" b="0" dirty="0">
              <a:solidFill>
                <a:schemeClr val="bg1"/>
              </a:solidFill>
            </a:endParaRPr>
          </a:p>
        </p:txBody>
      </p:sp>
      <p:sp>
        <p:nvSpPr>
          <p:cNvPr id="19" name="Rectangle 3"/>
          <p:cNvSpPr>
            <a:spLocks noChangeArrowheads="1"/>
          </p:cNvSpPr>
          <p:nvPr/>
        </p:nvSpPr>
        <p:spPr bwMode="gray">
          <a:xfrm>
            <a:off x="365760" y="2221992"/>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In our running example we stretch columns 2, 3, and 4 to fill the rest of the row.</a:t>
            </a:r>
          </a:p>
        </p:txBody>
      </p:sp>
      <p:sp>
        <p:nvSpPr>
          <p:cNvPr id="22" name="TextBox 21"/>
          <p:cNvSpPr txBox="1"/>
          <p:nvPr/>
        </p:nvSpPr>
        <p:spPr>
          <a:xfrm>
            <a:off x="365760" y="3133162"/>
            <a:ext cx="6144768" cy="329320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 &lt;</a:t>
            </a:r>
            <a:r>
              <a:rPr lang="en-US" sz="2000" b="0" dirty="0" err="1" smtClean="0">
                <a:solidFill>
                  <a:prstClr val="black"/>
                </a:solidFill>
                <a:latin typeface="Courier New" pitchFamily="49" charset="0"/>
                <a:cs typeface="Courier New" pitchFamily="49" charset="0"/>
              </a:rPr>
              <a:t>TableLayout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myTableLayout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ff0033cc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android:stretchColumns</a:t>
            </a:r>
            <a:r>
              <a:rPr lang="en-US" sz="2000" b="0" dirty="0" smtClean="0">
                <a:solidFill>
                  <a:prstClr val="black"/>
                </a:solidFill>
                <a:latin typeface="Courier New" pitchFamily="49" charset="0"/>
                <a:cs typeface="Courier New" pitchFamily="49" charset="0"/>
              </a:rPr>
              <a:t> ="2,3,4"</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="http://schemas.android.com/apk/res/android”&gt; ...</a:t>
            </a:r>
          </a:p>
        </p:txBody>
      </p:sp>
      <p:pic>
        <p:nvPicPr>
          <p:cNvPr id="23" name="Picture 2"/>
          <p:cNvPicPr>
            <a:picLocks noChangeAspect="1" noChangeArrowheads="1"/>
          </p:cNvPicPr>
          <p:nvPr/>
        </p:nvPicPr>
        <p:blipFill>
          <a:blip r:embed="rId2"/>
          <a:srcRect/>
          <a:stretch>
            <a:fillRect/>
          </a:stretch>
        </p:blipFill>
        <p:spPr bwMode="auto">
          <a:xfrm>
            <a:off x="6581133" y="3999977"/>
            <a:ext cx="2385814" cy="1559579"/>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337560" y="1442933"/>
            <a:ext cx="246888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a:t>
            </a:r>
            <a:endParaRPr lang="en-US" sz="2000" b="0" dirty="0">
              <a:solidFill>
                <a:schemeClr val="bg1"/>
              </a:solidFill>
            </a:endParaRPr>
          </a:p>
        </p:txBody>
      </p:sp>
      <p:pic>
        <p:nvPicPr>
          <p:cNvPr id="8" name="Picture 7" descr="img_ 2011-03-21_01.gif"/>
          <p:cNvPicPr>
            <a:picLocks noChangeAspect="1"/>
          </p:cNvPicPr>
          <p:nvPr/>
        </p:nvPicPr>
        <p:blipFill>
          <a:blip r:embed="rId2"/>
          <a:stretch>
            <a:fillRect/>
          </a:stretch>
        </p:blipFill>
        <p:spPr>
          <a:xfrm>
            <a:off x="3290888" y="2330824"/>
            <a:ext cx="2562225" cy="38100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11" name="Rectangle 10"/>
          <p:cNvSpPr>
            <a:spLocks noChangeArrowheads="1"/>
          </p:cNvSpPr>
          <p:nvPr/>
        </p:nvSpPr>
        <p:spPr bwMode="gray">
          <a:xfrm>
            <a:off x="1920240" y="1533987"/>
            <a:ext cx="5303520" cy="640080"/>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Instantiate Layout Elements At Runtime</a:t>
            </a:r>
            <a:endParaRPr lang="en-US" sz="2000" b="0" dirty="0">
              <a:solidFill>
                <a:schemeClr val="bg1"/>
              </a:solidFill>
            </a:endParaRPr>
          </a:p>
        </p:txBody>
      </p:sp>
      <p:sp>
        <p:nvSpPr>
          <p:cNvPr id="14" name="TextBox 13"/>
          <p:cNvSpPr txBox="1"/>
          <p:nvPr/>
        </p:nvSpPr>
        <p:spPr>
          <a:xfrm>
            <a:off x="365760" y="3402102"/>
            <a:ext cx="8412480" cy="2923877"/>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layout = new </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(this);</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question = new </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(this);</a:t>
            </a:r>
          </a:p>
          <a:p>
            <a:pPr algn="l" fontAlgn="auto">
              <a:spcBef>
                <a:spcPct val="20000"/>
              </a:spcBef>
              <a:spcAft>
                <a:spcPts val="0"/>
              </a:spcAft>
            </a:pP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layout.setLayoutParams</a:t>
            </a:r>
            <a:r>
              <a:rPr lang="en-US" sz="2000" b="0" dirty="0" smtClean="0">
                <a:solidFill>
                  <a:prstClr val="black"/>
                </a:solidFill>
                <a:latin typeface="Courier New" pitchFamily="49" charset="0"/>
                <a:cs typeface="Courier New" pitchFamily="49" charset="0"/>
              </a:rPr>
              <a:t>(new </a:t>
            </a:r>
            <a:r>
              <a:rPr lang="en-US" sz="2000" b="0" dirty="0" err="1" smtClean="0">
                <a:solidFill>
                  <a:prstClr val="black"/>
                </a:solidFill>
                <a:latin typeface="Courier New" pitchFamily="49" charset="0"/>
                <a:cs typeface="Courier New" pitchFamily="49" charset="0"/>
              </a:rPr>
              <a:t>ViewGroup.LayoutParams</a:t>
            </a:r>
            <a:r>
              <a:rPr lang="en-US" sz="2000" b="0" dirty="0" smtClean="0">
                <a:solidFill>
                  <a:prstClr val="black"/>
                </a:solidFill>
                <a:latin typeface="Courier New" pitchFamily="49" charset="0"/>
                <a:cs typeface="Courier New" pitchFamily="49" charset="0"/>
              </a:rPr>
              <a:t>(-1,-1));</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layout.setBackgroundColor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R.color.blue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question.setTextColor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R.color.green</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question.setTextSize</a:t>
            </a:r>
            <a:r>
              <a:rPr lang="en-US" sz="2000" b="0" dirty="0" smtClean="0">
                <a:solidFill>
                  <a:prstClr val="black"/>
                </a:solidFill>
                <a:latin typeface="Courier New" pitchFamily="49" charset="0"/>
                <a:cs typeface="Courier New" pitchFamily="49" charset="0"/>
              </a:rPr>
              <a:t>(1,14);</a:t>
            </a:r>
          </a:p>
        </p:txBody>
      </p:sp>
      <p:sp>
        <p:nvSpPr>
          <p:cNvPr id="8" name="TextBox 7"/>
          <p:cNvSpPr txBox="1"/>
          <p:nvPr/>
        </p:nvSpPr>
        <p:spPr>
          <a:xfrm>
            <a:off x="365760" y="2438380"/>
            <a:ext cx="8412480" cy="822960"/>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mj-lt"/>
                <a:cs typeface="Courier New" pitchFamily="49" charset="0"/>
              </a:rPr>
              <a:t>Your application can create View and </a:t>
            </a:r>
            <a:r>
              <a:rPr lang="en-US" sz="2000" b="0" dirty="0" err="1" smtClean="0">
                <a:solidFill>
                  <a:prstClr val="black"/>
                </a:solidFill>
                <a:latin typeface="+mj-lt"/>
                <a:cs typeface="Courier New" pitchFamily="49" charset="0"/>
              </a:rPr>
              <a:t>ViewGroup</a:t>
            </a:r>
            <a:r>
              <a:rPr lang="en-US" sz="2000" b="0" dirty="0" smtClean="0">
                <a:solidFill>
                  <a:prstClr val="black"/>
                </a:solidFill>
                <a:latin typeface="+mj-lt"/>
                <a:cs typeface="Courier New" pitchFamily="49" charset="0"/>
              </a:rPr>
              <a:t> objects (and manipulate their properties) programmatically.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3337560" y="1442933"/>
            <a:ext cx="246888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a:t>
            </a:r>
            <a:endParaRPr lang="en-US" sz="2000" b="0" dirty="0">
              <a:solidFill>
                <a:schemeClr val="bg1"/>
              </a:solidFill>
            </a:endParaRPr>
          </a:p>
        </p:txBody>
      </p:sp>
      <p:pic>
        <p:nvPicPr>
          <p:cNvPr id="8" name="Picture 7" descr="img_ 2011-03-21_01.gif"/>
          <p:cNvPicPr>
            <a:picLocks noChangeAspect="1"/>
          </p:cNvPicPr>
          <p:nvPr/>
        </p:nvPicPr>
        <p:blipFill>
          <a:blip r:embed="rId2"/>
          <a:stretch>
            <a:fillRect/>
          </a:stretch>
        </p:blipFill>
        <p:spPr>
          <a:xfrm>
            <a:off x="6534430" y="2489666"/>
            <a:ext cx="2411506" cy="3585883"/>
          </a:xfrm>
          <a:prstGeom prst="rect">
            <a:avLst/>
          </a:prstGeom>
          <a:ln>
            <a:solidFill>
              <a:schemeClr val="bg1">
                <a:lumMod val="85000"/>
              </a:schemeClr>
            </a:solidFill>
          </a:ln>
        </p:spPr>
      </p:pic>
      <p:grpSp>
        <p:nvGrpSpPr>
          <p:cNvPr id="7" name="Group 10"/>
          <p:cNvGrpSpPr/>
          <p:nvPr/>
        </p:nvGrpSpPr>
        <p:grpSpPr>
          <a:xfrm>
            <a:off x="457857" y="2229242"/>
            <a:ext cx="5942943" cy="11887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When we have more data than what can be shown on a single screen you may use the </a:t>
              </a:r>
              <a:r>
                <a:rPr lang="en-US" sz="2000" b="0" dirty="0" err="1" smtClean="0">
                  <a:solidFill>
                    <a:srgbClr val="000000"/>
                  </a:solidFill>
                  <a:cs typeface="Courier New" pitchFamily="49" charset="0"/>
                </a:rPr>
                <a:t>ScrollView</a:t>
              </a:r>
              <a:r>
                <a:rPr lang="en-US" sz="2000" b="0" dirty="0" smtClean="0">
                  <a:solidFill>
                    <a:srgbClr val="000000"/>
                  </a:solidFill>
                  <a:cs typeface="Courier New" pitchFamily="49" charset="0"/>
                </a:rPr>
                <a:t> control.</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457857" y="5147253"/>
            <a:ext cx="5942943"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This is similar to browsing a large web page that forces the user to scroll up the page to see the bottom part of the form.</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5" name="Group 10"/>
          <p:cNvGrpSpPr/>
          <p:nvPr/>
        </p:nvGrpSpPr>
        <p:grpSpPr>
          <a:xfrm>
            <a:off x="457857" y="3505368"/>
            <a:ext cx="5942943" cy="155448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It provides a sliding or scrolling access to the data. This way the user can only see part of your layout at one time, but the rest is available via scrolling.</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xmlversion</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1.0"encoding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ScrollView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myScrollView1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ff009999</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myLinearLayoutVertical</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="vertical"</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myLinearLayoutHorizontal1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android:orientation</a:t>
            </a:r>
            <a:r>
              <a:rPr lang="en-US" sz="2000" b="0" dirty="0" smtClean="0">
                <a:solidFill>
                  <a:prstClr val="black"/>
                </a:solidFill>
                <a:latin typeface="Courier New" pitchFamily="49" charset="0"/>
                <a:cs typeface="Courier New" pitchFamily="49" charset="0"/>
              </a:rPr>
              <a:t>="horizontal"</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ImageView</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myPicture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android:src</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drawable</a:t>
            </a:r>
            <a:r>
              <a:rPr lang="en-US" sz="2000" b="0" dirty="0" smtClean="0">
                <a:solidFill>
                  <a:prstClr val="black"/>
                </a:solidFill>
                <a:latin typeface="Courier New" pitchFamily="49" charset="0"/>
                <a:cs typeface="Courier New" pitchFamily="49" charset="0"/>
              </a:rPr>
              <a:t>/icon"/&gt;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Line1</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70dip</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6dip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ffccffcc</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Line2</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70dip</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6dip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ffccffcc</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textView3</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Line3</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70dip</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6dip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ffccffcc</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textView4</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Line4</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70dip</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6dip</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9" name="TextBox 18"/>
          <p:cNvSpPr txBox="1"/>
          <p:nvPr/>
        </p:nvSpPr>
        <p:spPr>
          <a:xfrm>
            <a:off x="365760" y="2218766"/>
            <a:ext cx="8412480" cy="335476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ffccffcc</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textView5</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Line5</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70dip</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LinearLayout</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ScrollView</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pic>
        <p:nvPicPr>
          <p:cNvPr id="50178" name="Picture 2"/>
          <p:cNvPicPr>
            <a:picLocks noChangeAspect="1" noChangeArrowheads="1"/>
          </p:cNvPicPr>
          <p:nvPr/>
        </p:nvPicPr>
        <p:blipFill>
          <a:blip r:embed="rId2"/>
          <a:srcRect/>
          <a:stretch>
            <a:fillRect/>
          </a:stretch>
        </p:blipFill>
        <p:spPr bwMode="auto">
          <a:xfrm>
            <a:off x="3218331" y="2326340"/>
            <a:ext cx="2707339" cy="4061009"/>
          </a:xfrm>
          <a:prstGeom prst="rect">
            <a:avLst/>
          </a:prstGeom>
          <a:noFill/>
          <a:ln w="9525">
            <a:solidFill>
              <a:schemeClr val="bg1">
                <a:lumMod val="85000"/>
              </a:schemeClr>
            </a:solidFill>
            <a:miter lim="800000"/>
            <a:headEnd/>
            <a:tailEnd/>
          </a:ln>
          <a:effectLst/>
        </p:spPr>
      </p:pic>
      <p:sp>
        <p:nvSpPr>
          <p:cNvPr id="7" name="Line Callout 2 6"/>
          <p:cNvSpPr/>
          <p:nvPr/>
        </p:nvSpPr>
        <p:spPr>
          <a:xfrm>
            <a:off x="6385058" y="2391641"/>
            <a:ext cx="2557236" cy="997017"/>
          </a:xfrm>
          <a:prstGeom prst="borderCallout2">
            <a:avLst>
              <a:gd name="adj1" fmla="val 27932"/>
              <a:gd name="adj2" fmla="val -4802"/>
              <a:gd name="adj3" fmla="val 62676"/>
              <a:gd name="adj4" fmla="val -25473"/>
              <a:gd name="adj5" fmla="val 110614"/>
              <a:gd name="adj6" fmla="val -46332"/>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1400" dirty="0" smtClean="0"/>
              <a:t>Combining an </a:t>
            </a:r>
            <a:r>
              <a:rPr lang="en-US" sz="1400" dirty="0" err="1" smtClean="0"/>
              <a:t>ImageView</a:t>
            </a:r>
            <a:r>
              <a:rPr lang="en-US" sz="1400" dirty="0" smtClean="0"/>
              <a:t> &amp; </a:t>
            </a:r>
            <a:r>
              <a:rPr lang="en-US" sz="1400" dirty="0" err="1" smtClean="0"/>
              <a:t>TextView</a:t>
            </a:r>
            <a:r>
              <a:rPr lang="en-US" sz="1400" dirty="0" smtClean="0"/>
              <a:t> in a horizontal Linear Layout</a:t>
            </a:r>
            <a:endParaRPr lang="en-US" sz="1400" dirty="0" smtClean="0">
              <a:latin typeface="Courier New" pitchFamily="49" charset="0"/>
              <a:cs typeface="Courier New" pitchFamily="49" charset="0"/>
            </a:endParaRPr>
          </a:p>
        </p:txBody>
      </p:sp>
      <p:sp>
        <p:nvSpPr>
          <p:cNvPr id="8" name="Line Callout 2 7"/>
          <p:cNvSpPr/>
          <p:nvPr/>
        </p:nvSpPr>
        <p:spPr>
          <a:xfrm>
            <a:off x="6290929" y="4693024"/>
            <a:ext cx="1199083" cy="443752"/>
          </a:xfrm>
          <a:prstGeom prst="borderCallout2">
            <a:avLst>
              <a:gd name="adj1" fmla="val 27932"/>
              <a:gd name="adj2" fmla="val -4802"/>
              <a:gd name="adj3" fmla="val 42463"/>
              <a:gd name="adj4" fmla="val -17687"/>
              <a:gd name="adj5" fmla="val 71536"/>
              <a:gd name="adj6" fmla="val -32199"/>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1400" dirty="0" err="1" smtClean="0"/>
              <a:t>Scroller</a:t>
            </a:r>
            <a:endParaRPr lang="en-US" sz="1400" dirty="0" smtClean="0">
              <a:latin typeface="Courier New" pitchFamily="49" charset="0"/>
              <a:cs typeface="Courier New" pitchFamily="49" charset="0"/>
            </a:endParaRPr>
          </a:p>
        </p:txBody>
      </p:sp>
      <p:sp>
        <p:nvSpPr>
          <p:cNvPr id="9" name="Line Callout 2 8"/>
          <p:cNvSpPr/>
          <p:nvPr/>
        </p:nvSpPr>
        <p:spPr>
          <a:xfrm>
            <a:off x="1476881" y="3200400"/>
            <a:ext cx="1199083" cy="548640"/>
          </a:xfrm>
          <a:prstGeom prst="borderCallout2">
            <a:avLst>
              <a:gd name="adj1" fmla="val 24902"/>
              <a:gd name="adj2" fmla="val 108464"/>
              <a:gd name="adj3" fmla="val 72766"/>
              <a:gd name="adj4" fmla="val 118008"/>
              <a:gd name="adj5" fmla="val 126081"/>
              <a:gd name="adj6" fmla="val 159568"/>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1400" dirty="0" smtClean="0"/>
              <a:t>Simple </a:t>
            </a:r>
            <a:r>
              <a:rPr lang="en-US" sz="1400" dirty="0" err="1" smtClean="0"/>
              <a:t>TextView</a:t>
            </a:r>
            <a:endParaRPr lang="en-US"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0" name="TextBox 9"/>
          <p:cNvSpPr txBox="1"/>
          <p:nvPr/>
        </p:nvSpPr>
        <p:spPr>
          <a:xfrm>
            <a:off x="365760" y="2218766"/>
            <a:ext cx="8412480"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ScrollView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="wrap content"&gt;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android:stretchColumns</a:t>
            </a:r>
            <a:r>
              <a:rPr lang="en-US" sz="2000" b="0" dirty="0" smtClean="0">
                <a:solidFill>
                  <a:prstClr val="black"/>
                </a:solidFill>
                <a:latin typeface="Courier New" pitchFamily="49" charset="0"/>
                <a:cs typeface="Courier New" pitchFamily="49" charset="0"/>
              </a:rPr>
              <a:t>="0"&gt;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grpSp>
        <p:nvGrpSpPr>
          <p:cNvPr id="7" name="Group 10"/>
          <p:cNvGrpSpPr/>
          <p:nvPr/>
        </p:nvGrpSpPr>
        <p:grpSpPr>
          <a:xfrm>
            <a:off x="457857" y="3199043"/>
            <a:ext cx="8229600" cy="82296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The general (and proven) strategy is to obtain the desired UI structure through the right combination of nested boxes.</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2" name="Group 10"/>
          <p:cNvGrpSpPr/>
          <p:nvPr/>
        </p:nvGrpSpPr>
        <p:grpSpPr>
          <a:xfrm>
            <a:off x="457857" y="1701616"/>
            <a:ext cx="822960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Android’s </a:t>
              </a:r>
              <a:r>
                <a:rPr lang="en-US" sz="2000" b="0" dirty="0" err="1" smtClean="0">
                  <a:solidFill>
                    <a:srgbClr val="000000"/>
                  </a:solidFill>
                  <a:latin typeface="+mj-lt"/>
                  <a:cs typeface="Courier New" pitchFamily="49" charset="0"/>
                </a:rPr>
                <a:t>LinearLayout</a:t>
              </a:r>
              <a:r>
                <a:rPr lang="en-US" sz="2000" b="0" dirty="0" smtClean="0">
                  <a:solidFill>
                    <a:srgbClr val="000000"/>
                  </a:solidFill>
                  <a:latin typeface="+mj-lt"/>
                  <a:cs typeface="Courier New" pitchFamily="49" charset="0"/>
                </a:rPr>
                <a:t> offers a "box" model similar to the Java‐Swing Box‐Layout.</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0"/>
          <p:cNvGrpSpPr/>
          <p:nvPr/>
        </p:nvGrpSpPr>
        <p:grpSpPr>
          <a:xfrm>
            <a:off x="457857" y="4696469"/>
            <a:ext cx="822960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latin typeface="+mj-lt"/>
                  <a:cs typeface="Courier New" pitchFamily="49" charset="0"/>
                </a:rPr>
                <a:t>In addition Android supports a range of containers providing different layout organizations.</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0" name="TextBox 9"/>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="#000000"/&gt;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="#000000"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center_vertical</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="#440000" /&gt;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0" name="TextBox 9"/>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="#440000"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center_vertical</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="#884400"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="#884400"</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center_vertical</a:t>
            </a:r>
            <a:r>
              <a:rPr lang="en-US" sz="2000" b="0" dirty="0" smtClean="0">
                <a:solidFill>
                  <a:prstClr val="black"/>
                </a:solidFill>
                <a:latin typeface="Courier New" pitchFamily="49" charset="0"/>
                <a:cs typeface="Courier New" pitchFamily="49" charset="0"/>
              </a:rPr>
              <a:t>" /&gt;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0" name="TextBox 9"/>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aa8844</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aa8844</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="center vertical"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0" name="TextBox 9"/>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ffaa88</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ffaa88</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center_vertical</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ffffaa</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ffffaa</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sp>
        <p:nvSpPr>
          <p:cNvPr id="10" name="TextBox 9"/>
          <p:cNvSpPr txBox="1"/>
          <p:nvPr/>
        </p:nvSpPr>
        <p:spPr>
          <a:xfrm>
            <a:off x="365760" y="2218766"/>
            <a:ext cx="8412480" cy="409342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center_vertical</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&lt;View</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80px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ffffff</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ffffff</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android:paddingLeft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4px</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android:layout_gravity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center_vertical</a:t>
            </a:r>
            <a:r>
              <a:rPr lang="en-US" sz="2000" b="0" dirty="0" smtClean="0">
                <a:solidFill>
                  <a:prstClr val="black"/>
                </a:solidFill>
                <a:latin typeface="Courier New" pitchFamily="49" charset="0"/>
                <a:cs typeface="Courier New" pitchFamily="49" charset="0"/>
              </a:rPr>
              <a:t>" /&gt;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TableRow</a:t>
            </a: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TableLayout</a:t>
            </a: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ScrollView</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697480" y="1442933"/>
            <a:ext cx="3749040" cy="640080"/>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ScrollView</a:t>
            </a:r>
            <a:r>
              <a:rPr lang="en-US" sz="2000" b="0" dirty="0" smtClean="0">
                <a:solidFill>
                  <a:schemeClr val="bg1"/>
                </a:solidFill>
              </a:rPr>
              <a:t> Layout: Example</a:t>
            </a:r>
            <a:endParaRPr lang="en-US" sz="2000" b="0" dirty="0">
              <a:solidFill>
                <a:schemeClr val="bg1"/>
              </a:solidFill>
            </a:endParaRPr>
          </a:p>
        </p:txBody>
      </p:sp>
      <p:pic>
        <p:nvPicPr>
          <p:cNvPr id="7" name="Picture 6" descr="img_ 2011-03-21_01.gif"/>
          <p:cNvPicPr>
            <a:picLocks noChangeAspect="1"/>
          </p:cNvPicPr>
          <p:nvPr/>
        </p:nvPicPr>
        <p:blipFill>
          <a:blip r:embed="rId2"/>
          <a:stretch>
            <a:fillRect/>
          </a:stretch>
        </p:blipFill>
        <p:spPr>
          <a:xfrm>
            <a:off x="3290888" y="2411502"/>
            <a:ext cx="2562225" cy="3810000"/>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468880" y="1442933"/>
            <a:ext cx="4206240" cy="640080"/>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Miscellaneous: Absolute Layout</a:t>
            </a:r>
            <a:endParaRPr lang="en-US" sz="2000" b="0" dirty="0">
              <a:solidFill>
                <a:schemeClr val="bg1"/>
              </a:solidFill>
            </a:endParaRPr>
          </a:p>
        </p:txBody>
      </p:sp>
      <p:pic>
        <p:nvPicPr>
          <p:cNvPr id="50178" name="Picture 2"/>
          <p:cNvPicPr>
            <a:picLocks noChangeAspect="1" noChangeArrowheads="1"/>
          </p:cNvPicPr>
          <p:nvPr/>
        </p:nvPicPr>
        <p:blipFill>
          <a:blip r:embed="rId2"/>
          <a:srcRect/>
          <a:stretch>
            <a:fillRect/>
          </a:stretch>
        </p:blipFill>
        <p:spPr bwMode="auto">
          <a:xfrm>
            <a:off x="6477281" y="3526375"/>
            <a:ext cx="2428875" cy="1685925"/>
          </a:xfrm>
          <a:prstGeom prst="rect">
            <a:avLst/>
          </a:prstGeom>
          <a:noFill/>
          <a:ln w="9525">
            <a:noFill/>
            <a:miter lim="800000"/>
            <a:headEnd/>
            <a:tailEnd/>
          </a:ln>
          <a:effectLst/>
        </p:spPr>
      </p:pic>
      <p:grpSp>
        <p:nvGrpSpPr>
          <p:cNvPr id="15" name="Group 14"/>
          <p:cNvGrpSpPr/>
          <p:nvPr/>
        </p:nvGrpSpPr>
        <p:grpSpPr>
          <a:xfrm>
            <a:off x="457857" y="2995721"/>
            <a:ext cx="5942943" cy="2747233"/>
            <a:chOff x="457857" y="2995721"/>
            <a:chExt cx="5942943" cy="2747233"/>
          </a:xfrm>
        </p:grpSpPr>
        <p:grpSp>
          <p:nvGrpSpPr>
            <p:cNvPr id="8" name="Group 10"/>
            <p:cNvGrpSpPr/>
            <p:nvPr/>
          </p:nvGrpSpPr>
          <p:grpSpPr>
            <a:xfrm>
              <a:off x="457857" y="2995721"/>
              <a:ext cx="5942943" cy="1188720"/>
              <a:chOff x="1066803" y="1711184"/>
              <a:chExt cx="7038111" cy="914921"/>
            </a:xfrm>
          </p:grpSpPr>
          <p:sp>
            <p:nvSpPr>
              <p:cNvPr id="9" name="Rectangle 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 layout that lets you specify exact locations (x/y coordinates) of its children.</a:t>
                </a:r>
              </a:p>
            </p:txBody>
          </p:sp>
          <p:sp>
            <p:nvSpPr>
              <p:cNvPr id="10" name="Isosceles Triangle 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0"/>
            <p:cNvGrpSpPr/>
            <p:nvPr/>
          </p:nvGrpSpPr>
          <p:grpSpPr>
            <a:xfrm>
              <a:off x="457857" y="4554234"/>
              <a:ext cx="5942943"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marL="4763" indent="-4763" algn="l">
                  <a:lnSpc>
                    <a:spcPts val="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dirty="0" smtClean="0">
                    <a:solidFill>
                      <a:srgbClr val="000000"/>
                    </a:solidFill>
                    <a:cs typeface="Courier New" pitchFamily="49" charset="0"/>
                  </a:rPr>
                  <a:t>Absolute layouts are less flexible and harder to maintain than other types of layouts without absolute positioning.</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468880" y="1442933"/>
            <a:ext cx="4206240" cy="640080"/>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Miscellaneous: Absolute Layout</a:t>
            </a:r>
            <a:endParaRPr lang="en-US" sz="2000" b="0" dirty="0">
              <a:solidFill>
                <a:schemeClr val="bg1"/>
              </a:solidFill>
            </a:endParaRPr>
          </a:p>
        </p:txBody>
      </p:sp>
      <p:sp>
        <p:nvSpPr>
          <p:cNvPr id="15" name="TextBox 14"/>
          <p:cNvSpPr txBox="1"/>
          <p:nvPr/>
        </p:nvSpPr>
        <p:spPr>
          <a:xfrm>
            <a:off x="365760" y="2218766"/>
            <a:ext cx="8412480"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&lt;?xml version="1.0" encoding="</a:t>
            </a:r>
            <a:r>
              <a:rPr lang="en-US" sz="2000" b="0" dirty="0" err="1" smtClean="0">
                <a:solidFill>
                  <a:prstClr val="black"/>
                </a:solidFill>
                <a:latin typeface="Courier New" pitchFamily="49" charset="0"/>
                <a:cs typeface="Courier New" pitchFamily="49" charset="0"/>
              </a:rPr>
              <a:t>utf</a:t>
            </a:r>
            <a:r>
              <a:rPr lang="en-US" sz="2000" b="0" dirty="0" smtClean="0">
                <a:solidFill>
                  <a:prstClr val="black"/>
                </a:solidFill>
                <a:latin typeface="Courier New" pitchFamily="49" charset="0"/>
                <a:cs typeface="Courier New" pitchFamily="49" charset="0"/>
              </a:rPr>
              <a:t>-8"?&gt;&lt;</a:t>
            </a:r>
            <a:r>
              <a:rPr lang="en-US" sz="2000" b="0" dirty="0" err="1" smtClean="0">
                <a:solidFill>
                  <a:prstClr val="black"/>
                </a:solidFill>
                <a:latin typeface="Courier New" pitchFamily="49" charset="0"/>
                <a:cs typeface="Courier New" pitchFamily="49" charset="0"/>
              </a:rPr>
              <a:t>AbsoluteLayout</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myLinearLayout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ff0033cc</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android:padding</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4dip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xmlns:android</a:t>
            </a:r>
            <a:r>
              <a:rPr lang="en-US" sz="2000" b="0" dirty="0" smtClean="0">
                <a:solidFill>
                  <a:prstClr val="black"/>
                </a:solidFill>
                <a:latin typeface="Courier New" pitchFamily="49" charset="0"/>
                <a:cs typeface="Courier New" pitchFamily="49" charset="0"/>
              </a:rPr>
              <a:t>="http://schemas.android.com/apk/res/android"</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endParaRPr lang="en-US" sz="20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tvUserName</a:t>
            </a:r>
            <a:r>
              <a:rPr lang="en-US" sz="20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468880" y="1442933"/>
            <a:ext cx="4206240" cy="640080"/>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Miscellaneous: Absolute Layout</a:t>
            </a:r>
            <a:endParaRPr lang="en-US" sz="2000" b="0" dirty="0">
              <a:solidFill>
                <a:schemeClr val="bg1"/>
              </a:solidFill>
            </a:endParaRPr>
          </a:p>
        </p:txBody>
      </p:sp>
      <p:sp>
        <p:nvSpPr>
          <p:cNvPr id="15" name="TextBox 14"/>
          <p:cNvSpPr txBox="1"/>
          <p:nvPr/>
        </p:nvSpPr>
        <p:spPr>
          <a:xfrm>
            <a:off x="365760" y="2218766"/>
            <a:ext cx="8412480" cy="4031873"/>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android:background</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ffff0066</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="User Name"</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16sp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android:textColor</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ff000000"android:layout_x</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0dip"android:layout_y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10dip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TextView</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a:t>
            </a:r>
            <a:r>
              <a:rPr lang="en-US" sz="2000" b="0" dirty="0" err="1" smtClean="0">
                <a:solidFill>
                  <a:prstClr val="black"/>
                </a:solidFill>
                <a:latin typeface="Courier New" pitchFamily="49" charset="0"/>
                <a:cs typeface="Courier New" pitchFamily="49" charset="0"/>
              </a:rPr>
              <a:t>EditText</a:t>
            </a:r>
            <a:endParaRPr lang="en-US" sz="20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6" name="Rectangle 5"/>
          <p:cNvSpPr>
            <a:spLocks noChangeArrowheads="1"/>
          </p:cNvSpPr>
          <p:nvPr/>
        </p:nvSpPr>
        <p:spPr bwMode="gray">
          <a:xfrm>
            <a:off x="2468880" y="1442933"/>
            <a:ext cx="4206240" cy="640080"/>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Miscellaneous: Absolute Layout</a:t>
            </a:r>
            <a:endParaRPr lang="en-US" sz="2000" b="0" dirty="0">
              <a:solidFill>
                <a:schemeClr val="bg1"/>
              </a:solidFill>
            </a:endParaRPr>
          </a:p>
        </p:txBody>
      </p:sp>
      <p:sp>
        <p:nvSpPr>
          <p:cNvPr id="15" name="TextBox 14"/>
          <p:cNvSpPr txBox="1"/>
          <p:nvPr/>
        </p:nvSpPr>
        <p:spPr>
          <a:xfrm>
            <a:off x="365760" y="2218766"/>
            <a:ext cx="8412480" cy="3970318"/>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etName</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fill_parent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android:textSize</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18sp"android:layout_x</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0dip"android:layout_y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38dip</a:t>
            </a: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EditText</a:t>
            </a:r>
            <a:r>
              <a:rPr lang="en-US" sz="2000" b="0" dirty="0" smtClean="0">
                <a:solidFill>
                  <a:prstClr val="black"/>
                </a:solidFill>
                <a:latin typeface="Courier New" pitchFamily="49" charset="0"/>
                <a:cs typeface="Courier New" pitchFamily="49" charset="0"/>
              </a:rPr>
              <a:t>&gt;</a:t>
            </a:r>
          </a:p>
          <a:p>
            <a:pPr algn="l" fontAlgn="auto">
              <a:spcBef>
                <a:spcPct val="20000"/>
              </a:spcBef>
              <a:spcAft>
                <a:spcPts val="0"/>
              </a:spcAft>
            </a:pPr>
            <a:r>
              <a:rPr lang="en-US" sz="2000" b="0" dirty="0" smtClean="0">
                <a:solidFill>
                  <a:prstClr val="black"/>
                </a:solidFill>
                <a:latin typeface="Courier New" pitchFamily="49" charset="0"/>
                <a:cs typeface="Courier New" pitchFamily="49" charset="0"/>
              </a:rPr>
              <a:t>&lt;Button </a:t>
            </a:r>
            <a:r>
              <a:rPr lang="en-US" sz="2000" b="0" dirty="0" err="1" smtClean="0">
                <a:solidFill>
                  <a:prstClr val="black"/>
                </a:solidFill>
                <a:latin typeface="Courier New" pitchFamily="49" charset="0"/>
                <a:cs typeface="Courier New" pitchFamily="49" charset="0"/>
              </a:rPr>
              <a:t>android:layout_width</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120dip</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a:t>
            </a:r>
            <a:r>
              <a:rPr lang="en-US" sz="2000" b="0" dirty="0" smtClean="0">
                <a:solidFill>
                  <a:prstClr val="black"/>
                </a:solidFill>
                <a:latin typeface="Courier New" pitchFamily="49" charset="0"/>
                <a:cs typeface="Courier New" pitchFamily="49" charset="0"/>
              </a:rPr>
              <a:t>="Go"</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android:layout_height</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wrap_content</a:t>
            </a:r>
            <a:r>
              <a:rPr lang="en-US" sz="20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android:textStyle</a:t>
            </a:r>
            <a:r>
              <a:rPr lang="en-US" sz="2000" b="0" dirty="0" smtClean="0">
                <a:solidFill>
                  <a:prstClr val="black"/>
                </a:solidFill>
                <a:latin typeface="Courier New" pitchFamily="49" charset="0"/>
                <a:cs typeface="Courier New" pitchFamily="49" charset="0"/>
              </a:rPr>
              <a:t>="bold"</a:t>
            </a:r>
          </a:p>
          <a:p>
            <a:pPr algn="l" fontAlgn="auto">
              <a:spcBef>
                <a:spcPct val="20000"/>
              </a:spcBef>
              <a:spcAft>
                <a:spcPts val="0"/>
              </a:spcAft>
            </a:pPr>
            <a:r>
              <a:rPr lang="en-US" sz="2000" b="0" dirty="0" err="1" smtClean="0">
                <a:solidFill>
                  <a:prstClr val="black"/>
                </a:solidFill>
                <a:latin typeface="Courier New" pitchFamily="49" charset="0"/>
                <a:cs typeface="Courier New" pitchFamily="49" charset="0"/>
              </a:rPr>
              <a:t>android:id</a:t>
            </a:r>
            <a:r>
              <a:rPr lang="en-US" sz="2000" b="0" dirty="0" smtClean="0">
                <a:solidFill>
                  <a:prstClr val="black"/>
                </a:solidFill>
                <a:latin typeface="Courier New" pitchFamily="49" charset="0"/>
                <a:cs typeface="Courier New" pitchFamily="49" charset="0"/>
              </a:rPr>
              <a:t>="@+id/</a:t>
            </a:r>
            <a:r>
              <a:rPr lang="en-US" sz="2000" b="0" dirty="0" err="1" smtClean="0">
                <a:solidFill>
                  <a:prstClr val="black"/>
                </a:solidFill>
                <a:latin typeface="Courier New" pitchFamily="49" charset="0"/>
                <a:cs typeface="Courier New" pitchFamily="49" charset="0"/>
              </a:rPr>
              <a:t>btnGo</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android:layout_x</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100dip</a:t>
            </a:r>
            <a:r>
              <a:rPr lang="en-US" sz="2000" b="0" dirty="0" smtClean="0">
                <a:solidFill>
                  <a:prstClr val="black"/>
                </a:solidFill>
                <a:latin typeface="Courier New" pitchFamily="49" charset="0"/>
                <a:cs typeface="Courier New" pitchFamily="49" charset="0"/>
              </a:rPr>
              <a:t>" </a:t>
            </a:r>
            <a:r>
              <a:rPr lang="en-US" sz="2000" b="0" dirty="0" err="1" smtClean="0">
                <a:solidFill>
                  <a:prstClr val="black"/>
                </a:solidFill>
                <a:latin typeface="Courier New" pitchFamily="49" charset="0"/>
                <a:cs typeface="Courier New" pitchFamily="49" charset="0"/>
              </a:rPr>
              <a:t>android:layout_y</a:t>
            </a:r>
            <a:r>
              <a:rPr lang="en-US" sz="2000" b="0" dirty="0" smtClean="0">
                <a:solidFill>
                  <a:prstClr val="black"/>
                </a:solidFill>
                <a:latin typeface="Courier New" pitchFamily="49" charset="0"/>
                <a:cs typeface="Courier New" pitchFamily="49" charset="0"/>
              </a:rPr>
              <a:t>="</a:t>
            </a:r>
            <a:r>
              <a:rPr lang="en-US" sz="2000" b="0" dirty="0" err="1" smtClean="0">
                <a:solidFill>
                  <a:prstClr val="black"/>
                </a:solidFill>
                <a:latin typeface="Courier New" pitchFamily="49" charset="0"/>
                <a:cs typeface="Courier New" pitchFamily="49" charset="0"/>
              </a:rPr>
              <a:t>170dip</a:t>
            </a:r>
            <a:r>
              <a:rPr lang="en-US" sz="2000" b="0" dirty="0" smtClean="0">
                <a:solidFill>
                  <a:prstClr val="black"/>
                </a:solidFill>
                <a:latin typeface="Courier New" pitchFamily="49" charset="0"/>
                <a:cs typeface="Courier New" pitchFamily="49" charset="0"/>
              </a:rPr>
              <a:t>”/&gt;&lt;/</a:t>
            </a:r>
            <a:r>
              <a:rPr lang="en-US" sz="2000" b="0" dirty="0" err="1" smtClean="0">
                <a:solidFill>
                  <a:prstClr val="black"/>
                </a:solidFill>
                <a:latin typeface="Courier New" pitchFamily="49" charset="0"/>
                <a:cs typeface="Courier New" pitchFamily="49" charset="0"/>
              </a:rPr>
              <a:t>AbsoluteLayout</a:t>
            </a:r>
            <a:r>
              <a:rPr lang="en-US" sz="2000" b="0" dirty="0" smtClean="0">
                <a:solidFill>
                  <a:prstClr val="black"/>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14" name="Rectangle 3"/>
          <p:cNvSpPr>
            <a:spLocks noChangeArrowheads="1"/>
          </p:cNvSpPr>
          <p:nvPr/>
        </p:nvSpPr>
        <p:spPr bwMode="gray">
          <a:xfrm>
            <a:off x="1783080" y="1472891"/>
            <a:ext cx="5577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Commonly‐used Android containers are:</a:t>
            </a:r>
          </a:p>
        </p:txBody>
      </p:sp>
      <p:sp>
        <p:nvSpPr>
          <p:cNvPr id="17" name="Pentagon 16"/>
          <p:cNvSpPr>
            <a:spLocks noChangeArrowheads="1"/>
          </p:cNvSpPr>
          <p:nvPr/>
        </p:nvSpPr>
        <p:spPr bwMode="gray">
          <a:xfrm>
            <a:off x="1054250" y="2290094"/>
            <a:ext cx="2377440" cy="640080"/>
          </a:xfrm>
          <a:prstGeom prst="homePlate">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20650" algn="l">
              <a:defRPr/>
            </a:pPr>
            <a:r>
              <a:rPr lang="en-US" sz="2000" b="0" dirty="0" err="1" smtClean="0">
                <a:solidFill>
                  <a:schemeClr val="bg1"/>
                </a:solidFill>
              </a:rPr>
              <a:t>LinearLayout</a:t>
            </a:r>
            <a:endParaRPr lang="en-US" sz="2000" b="0" dirty="0">
              <a:solidFill>
                <a:schemeClr val="bg1"/>
              </a:solidFill>
            </a:endParaRPr>
          </a:p>
        </p:txBody>
      </p:sp>
      <p:sp>
        <p:nvSpPr>
          <p:cNvPr id="23" name="Rectangle 3"/>
          <p:cNvSpPr>
            <a:spLocks noChangeArrowheads="1"/>
          </p:cNvSpPr>
          <p:nvPr/>
        </p:nvSpPr>
        <p:spPr bwMode="gray">
          <a:xfrm>
            <a:off x="3700629" y="2290094"/>
            <a:ext cx="4389121"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The box model</a:t>
            </a:r>
          </a:p>
        </p:txBody>
      </p:sp>
      <p:grpSp>
        <p:nvGrpSpPr>
          <p:cNvPr id="27" name="Group 26"/>
          <p:cNvGrpSpPr/>
          <p:nvPr/>
        </p:nvGrpSpPr>
        <p:grpSpPr>
          <a:xfrm>
            <a:off x="2112229" y="3119717"/>
            <a:ext cx="4919542" cy="3186953"/>
            <a:chOff x="1956387" y="3240740"/>
            <a:chExt cx="4919542" cy="3186953"/>
          </a:xfrm>
        </p:grpSpPr>
        <p:pic>
          <p:nvPicPr>
            <p:cNvPr id="18" name="Picture 17" descr="LinearLayout_Horizontal.png"/>
            <p:cNvPicPr>
              <a:picLocks noChangeAspect="1"/>
            </p:cNvPicPr>
            <p:nvPr/>
          </p:nvPicPr>
          <p:blipFill>
            <a:blip r:embed="rId2"/>
            <a:stretch>
              <a:fillRect/>
            </a:stretch>
          </p:blipFill>
          <p:spPr>
            <a:xfrm>
              <a:off x="4751294" y="3240740"/>
              <a:ext cx="2124635" cy="3186953"/>
            </a:xfrm>
            <a:prstGeom prst="rect">
              <a:avLst/>
            </a:prstGeom>
            <a:ln>
              <a:solidFill>
                <a:schemeClr val="bg1">
                  <a:lumMod val="85000"/>
                </a:schemeClr>
              </a:solidFill>
            </a:ln>
          </p:spPr>
        </p:pic>
        <p:pic>
          <p:nvPicPr>
            <p:cNvPr id="19" name="Picture 18" descr="LinearLayout_Vertical.png"/>
            <p:cNvPicPr>
              <a:picLocks noChangeAspect="1"/>
            </p:cNvPicPr>
            <p:nvPr/>
          </p:nvPicPr>
          <p:blipFill>
            <a:blip r:embed="rId3"/>
            <a:stretch>
              <a:fillRect/>
            </a:stretch>
          </p:blipFill>
          <p:spPr>
            <a:xfrm>
              <a:off x="1956387" y="3240740"/>
              <a:ext cx="2124635" cy="3186953"/>
            </a:xfrm>
            <a:prstGeom prst="rect">
              <a:avLst/>
            </a:prstGeom>
            <a:ln>
              <a:solidFill>
                <a:schemeClr val="bg1">
                  <a:lumMod val="85000"/>
                </a:schemeClr>
              </a:solidFill>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054250" y="2286000"/>
            <a:ext cx="7035500" cy="640080"/>
            <a:chOff x="494852" y="3742374"/>
            <a:chExt cx="7035500" cy="640080"/>
          </a:xfrm>
        </p:grpSpPr>
        <p:sp>
          <p:nvSpPr>
            <p:cNvPr id="20" name="Pentagon 19"/>
            <p:cNvSpPr>
              <a:spLocks noChangeArrowheads="1"/>
            </p:cNvSpPr>
            <p:nvPr/>
          </p:nvSpPr>
          <p:spPr bwMode="gray">
            <a:xfrm>
              <a:off x="494852" y="3742374"/>
              <a:ext cx="2377440" cy="640080"/>
            </a:xfrm>
            <a:prstGeom prst="homePlate">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marL="120650" algn="l">
                <a:defRPr/>
              </a:pPr>
              <a:r>
                <a:rPr lang="en-US" sz="2000" b="0" dirty="0" err="1" smtClean="0">
                  <a:solidFill>
                    <a:schemeClr val="bg1"/>
                  </a:solidFill>
                </a:rPr>
                <a:t>RelativeLayout</a:t>
              </a:r>
              <a:endParaRPr lang="en-US" sz="2000" b="0" dirty="0">
                <a:solidFill>
                  <a:schemeClr val="bg1"/>
                </a:solidFill>
              </a:endParaRPr>
            </a:p>
          </p:txBody>
        </p:sp>
        <p:sp>
          <p:nvSpPr>
            <p:cNvPr id="24" name="Rectangle 3"/>
            <p:cNvSpPr>
              <a:spLocks noChangeArrowheads="1"/>
            </p:cNvSpPr>
            <p:nvPr/>
          </p:nvSpPr>
          <p:spPr bwMode="gray">
            <a:xfrm>
              <a:off x="3141231" y="3742374"/>
              <a:ext cx="4389121"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l">
                <a:lnSpc>
                  <a:spcPts val="3000"/>
                </a:lnSpc>
              </a:pPr>
              <a:r>
                <a:rPr lang="en-US" sz="2000" b="0" dirty="0" smtClean="0"/>
                <a:t>A rule‐based model</a:t>
              </a:r>
            </a:p>
          </p:txBody>
        </p:sp>
      </p:grpSp>
      <p:sp>
        <p:nvSpPr>
          <p:cNvPr id="3" name="Rectangle 2"/>
          <p:cNvSpPr/>
          <p:nvPr/>
        </p:nvSpPr>
        <p:spPr>
          <a:xfrm>
            <a:off x="3703320" y="885825"/>
            <a:ext cx="17373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Containers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Basic XML Layouts</a:t>
            </a:r>
            <a:endParaRPr lang="en-US" dirty="0" smtClean="0">
              <a:solidFill>
                <a:srgbClr val="3B4A1E"/>
              </a:solidFill>
              <a:ea typeface="SimSun" pitchFamily="2" charset="-122"/>
            </a:endParaRPr>
          </a:p>
        </p:txBody>
      </p:sp>
      <p:sp>
        <p:nvSpPr>
          <p:cNvPr id="14" name="Rectangle 3"/>
          <p:cNvSpPr>
            <a:spLocks noChangeArrowheads="1"/>
          </p:cNvSpPr>
          <p:nvPr/>
        </p:nvSpPr>
        <p:spPr bwMode="gray">
          <a:xfrm>
            <a:off x="1783080" y="1472891"/>
            <a:ext cx="557784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Commonly‐used Android containers are:</a:t>
            </a:r>
          </a:p>
        </p:txBody>
      </p:sp>
      <p:pic>
        <p:nvPicPr>
          <p:cNvPr id="32" name="Picture 31" descr="Q0Aef.png"/>
          <p:cNvPicPr>
            <a:picLocks noChangeAspect="1"/>
          </p:cNvPicPr>
          <p:nvPr/>
        </p:nvPicPr>
        <p:blipFill>
          <a:blip r:embed="rId2"/>
          <a:stretch>
            <a:fillRect/>
          </a:stretch>
        </p:blipFill>
        <p:spPr>
          <a:xfrm>
            <a:off x="3477768" y="3118104"/>
            <a:ext cx="2188464" cy="3282696"/>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39116</TotalTime>
  <Words>3548</Words>
  <Application>Microsoft Office PowerPoint</Application>
  <PresentationFormat>On-screen Show (4:3)</PresentationFormat>
  <Paragraphs>663</Paragraphs>
  <Slides>79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4_TS_ILT_Sl1Template1_PPT_20_12_10_V1</vt:lpstr>
      <vt:lpstr>Image</vt:lpstr>
      <vt:lpstr>Slide 1</vt:lpstr>
      <vt:lpstr>Learning Objectives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lpstr>Basic XML Layouts</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3362</cp:revision>
  <dcterms:created xsi:type="dcterms:W3CDTF">2008-06-23T11:45:25Z</dcterms:created>
  <dcterms:modified xsi:type="dcterms:W3CDTF">2015-09-03T07:28:08Z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B8D4C074-B133-4EB5-89D2-10F1FBB00D4C</vt:lpwstr>
  </property>
  <property fmtid="{D5CDD505-2E9C-101B-9397-08002B2CF9AE}" pid="6" name="ArticulateProjectFull">
    <vt:lpwstr>D:\Projects\Advance Java ILT\Storyboard\Ver_a\SEF_JEE_1_WebApplication_Ver1.ppta</vt:lpwstr>
  </property>
</Properties>
</file>