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82"/>
  </p:notesMasterIdLst>
  <p:handoutMasterIdLst>
    <p:handoutMasterId r:id="rId83"/>
  </p:handoutMasterIdLst>
  <p:sldIdLst>
    <p:sldId id="1442" r:id="rId2"/>
    <p:sldId id="1443" r:id="rId3"/>
    <p:sldId id="1364" r:id="rId4"/>
    <p:sldId id="1365" r:id="rId5"/>
    <p:sldId id="1366" r:id="rId6"/>
    <p:sldId id="1367" r:id="rId7"/>
    <p:sldId id="1368" r:id="rId8"/>
    <p:sldId id="1369" r:id="rId9"/>
    <p:sldId id="1370" r:id="rId10"/>
    <p:sldId id="1371" r:id="rId11"/>
    <p:sldId id="1372" r:id="rId12"/>
    <p:sldId id="1373" r:id="rId13"/>
    <p:sldId id="1374" r:id="rId14"/>
    <p:sldId id="1375" r:id="rId15"/>
    <p:sldId id="1376" r:id="rId16"/>
    <p:sldId id="1377" r:id="rId17"/>
    <p:sldId id="1378" r:id="rId18"/>
    <p:sldId id="1379" r:id="rId19"/>
    <p:sldId id="1380" r:id="rId20"/>
    <p:sldId id="1381" r:id="rId21"/>
    <p:sldId id="1382" r:id="rId22"/>
    <p:sldId id="1383" r:id="rId23"/>
    <p:sldId id="1384" r:id="rId24"/>
    <p:sldId id="1385" r:id="rId25"/>
    <p:sldId id="1386" r:id="rId26"/>
    <p:sldId id="1387" r:id="rId27"/>
    <p:sldId id="1388" r:id="rId28"/>
    <p:sldId id="1389" r:id="rId29"/>
    <p:sldId id="1390" r:id="rId30"/>
    <p:sldId id="1391" r:id="rId31"/>
    <p:sldId id="1392" r:id="rId32"/>
    <p:sldId id="1393" r:id="rId33"/>
    <p:sldId id="1394" r:id="rId34"/>
    <p:sldId id="1395" r:id="rId35"/>
    <p:sldId id="1396" r:id="rId36"/>
    <p:sldId id="1397" r:id="rId37"/>
    <p:sldId id="1398" r:id="rId38"/>
    <p:sldId id="1399" r:id="rId39"/>
    <p:sldId id="1400" r:id="rId40"/>
    <p:sldId id="1401" r:id="rId41"/>
    <p:sldId id="1402" r:id="rId42"/>
    <p:sldId id="1403" r:id="rId43"/>
    <p:sldId id="1404" r:id="rId44"/>
    <p:sldId id="1405" r:id="rId45"/>
    <p:sldId id="1406" r:id="rId46"/>
    <p:sldId id="1407" r:id="rId47"/>
    <p:sldId id="1408" r:id="rId48"/>
    <p:sldId id="1409" r:id="rId49"/>
    <p:sldId id="1410" r:id="rId50"/>
    <p:sldId id="1411" r:id="rId51"/>
    <p:sldId id="1412" r:id="rId52"/>
    <p:sldId id="1413" r:id="rId53"/>
    <p:sldId id="1414" r:id="rId54"/>
    <p:sldId id="1415" r:id="rId55"/>
    <p:sldId id="1416" r:id="rId56"/>
    <p:sldId id="1417" r:id="rId57"/>
    <p:sldId id="1418" r:id="rId58"/>
    <p:sldId id="1419" r:id="rId59"/>
    <p:sldId id="1420" r:id="rId60"/>
    <p:sldId id="1421" r:id="rId61"/>
    <p:sldId id="1422" r:id="rId62"/>
    <p:sldId id="1423" r:id="rId63"/>
    <p:sldId id="1424" r:id="rId64"/>
    <p:sldId id="1425" r:id="rId65"/>
    <p:sldId id="1426" r:id="rId66"/>
    <p:sldId id="1427" r:id="rId67"/>
    <p:sldId id="1428" r:id="rId68"/>
    <p:sldId id="1429" r:id="rId69"/>
    <p:sldId id="1430" r:id="rId70"/>
    <p:sldId id="1431" r:id="rId71"/>
    <p:sldId id="1432" r:id="rId72"/>
    <p:sldId id="1433" r:id="rId73"/>
    <p:sldId id="1434" r:id="rId74"/>
    <p:sldId id="1435" r:id="rId75"/>
    <p:sldId id="1436" r:id="rId76"/>
    <p:sldId id="1437" r:id="rId77"/>
    <p:sldId id="1438" r:id="rId78"/>
    <p:sldId id="1439" r:id="rId79"/>
    <p:sldId id="1440" r:id="rId80"/>
    <p:sldId id="1441" r:id="rId81"/>
  </p:sldIdLst>
  <p:sldSz cx="9144000" cy="6858000" type="screen4x3"/>
  <p:notesSz cx="7315200" cy="9601200"/>
  <p:custDataLst>
    <p:tags r:id="rId84"/>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41165" autoAdjust="0"/>
  </p:normalViewPr>
  <p:slideViewPr>
    <p:cSldViewPr snapToGrid="0">
      <p:cViewPr>
        <p:scale>
          <a:sx n="66" d="100"/>
          <a:sy n="66" d="100"/>
        </p:scale>
        <p:origin x="-1686" y="-258"/>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100" d="100"/>
        <a:sy n="100" d="100"/>
      </p:scale>
      <p:origin x="0" y="16116"/>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hemas.android.com/apk/res/android"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defRPr/>
            </a:pPr>
            <a:r>
              <a:rPr lang="en-IN" sz="4000" dirty="0" smtClean="0">
                <a:solidFill>
                  <a:schemeClr val="bg1"/>
                </a:solidFill>
              </a:rPr>
              <a:t>Session 12 :</a:t>
            </a:r>
            <a:r>
              <a:rPr lang="en-US" sz="4000" dirty="0" smtClean="0">
                <a:solidFill>
                  <a:schemeClr val="bg1"/>
                </a:solidFill>
                <a:ea typeface="MS Gothic" charset="-128"/>
              </a:rPr>
              <a:t> Selection Widgets</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7"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Instead of Activity we will use a </a:t>
            </a:r>
            <a:r>
              <a:rPr lang="en-US" sz="2000" b="0" dirty="0" err="1" smtClean="0"/>
              <a:t>ListActivity</a:t>
            </a:r>
            <a:r>
              <a:rPr lang="en-US" sz="2000" b="0" dirty="0" smtClean="0"/>
              <a:t> which is an Android class specializing in the use of </a:t>
            </a:r>
            <a:r>
              <a:rPr lang="en-US" sz="2000" b="0" dirty="0" err="1" smtClean="0"/>
              <a:t>ListViews</a:t>
            </a:r>
            <a:r>
              <a:rPr lang="en-US" sz="2000" b="0" dirty="0" smtClean="0"/>
              <a:t>.</a:t>
            </a:r>
          </a:p>
        </p:txBody>
      </p:sp>
      <p:sp>
        <p:nvSpPr>
          <p:cNvPr id="18" name="TextBox 17"/>
          <p:cNvSpPr txBox="1"/>
          <p:nvPr/>
        </p:nvSpPr>
        <p:spPr>
          <a:xfrm>
            <a:off x="365760" y="2381323"/>
            <a:ext cx="8412480" cy="23637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ListView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/list“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android:drawSelectorOnTop</a:t>
            </a:r>
            <a:r>
              <a:rPr lang="en-US" sz="1800" b="0" dirty="0" smtClean="0">
                <a:solidFill>
                  <a:prstClr val="black"/>
                </a:solidFill>
                <a:latin typeface="Courier New" pitchFamily="49" charset="0"/>
                <a:cs typeface="Courier New" pitchFamily="49" charset="0"/>
              </a:rPr>
              <a:t>="false" /&gt; &lt;</a:t>
            </a:r>
            <a:r>
              <a:rPr lang="en-US" sz="1800" b="0" dirty="0" err="1" smtClean="0">
                <a:solidFill>
                  <a:prstClr val="black"/>
                </a:solidFill>
                <a:latin typeface="Courier New" pitchFamily="49" charset="0"/>
                <a:cs typeface="Courier New" pitchFamily="49" charset="0"/>
              </a:rPr>
              <a:t>TextViewandroid:id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/empty“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="Empty set" /&gt;&lt;/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65760" y="1482916"/>
            <a:ext cx="8412480" cy="43027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packagecis493.selectionwidgets</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importandroid.app.ListActivity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importandroid.widget.ListView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publicclassArrayAdapterDemoextendsListActivity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 { "this", "is", "a", "</a:t>
            </a:r>
            <a:r>
              <a:rPr lang="en-US" sz="1800" b="0" dirty="0" err="1" smtClean="0">
                <a:solidFill>
                  <a:prstClr val="black"/>
                </a:solidFill>
                <a:latin typeface="Courier New" pitchFamily="49" charset="0"/>
                <a:cs typeface="Courier New" pitchFamily="49" charset="0"/>
              </a:rPr>
              <a:t>really“,"really2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really3","really4“,"really5</a:t>
            </a:r>
            <a:r>
              <a:rPr lang="en-US" sz="1800" b="0" dirty="0" smtClean="0">
                <a:solidFill>
                  <a:prstClr val="black"/>
                </a:solidFill>
                <a:latin typeface="Courier New" pitchFamily="49" charset="0"/>
                <a:cs typeface="Courier New" pitchFamily="49" charset="0"/>
              </a:rPr>
              <a:t>", "silly", "list"};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next time try an empty list such as: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String[] items = {};</a:t>
            </a:r>
          </a:p>
        </p:txBody>
      </p:sp>
      <p:sp>
        <p:nvSpPr>
          <p:cNvPr id="3" name="Rectangle 2"/>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6" name="TextBox 5"/>
          <p:cNvSpPr txBox="1"/>
          <p:nvPr/>
        </p:nvSpPr>
        <p:spPr>
          <a:xfrm>
            <a:off x="365760" y="5933876"/>
            <a:ext cx="8412480" cy="36933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dirty="0" smtClean="0">
                <a:solidFill>
                  <a:prstClr val="black"/>
                </a:solidFill>
                <a:latin typeface="Calibri" pitchFamily="34" charset="0"/>
                <a:cs typeface="Courier New" pitchFamily="49" charset="0"/>
              </a:rPr>
              <a:t>NOTE:</a:t>
            </a:r>
            <a:r>
              <a:rPr lang="en-US" sz="1800" b="0" dirty="0" smtClean="0">
                <a:solidFill>
                  <a:prstClr val="black"/>
                </a:solidFill>
                <a:latin typeface="Calibri" pitchFamily="34" charset="0"/>
                <a:cs typeface="Courier New" pitchFamily="49" charset="0"/>
              </a:rPr>
              <a:t> The </a:t>
            </a:r>
            <a:r>
              <a:rPr lang="en-US" sz="1800" b="0" dirty="0" err="1" smtClean="0">
                <a:solidFill>
                  <a:prstClr val="black"/>
                </a:solidFill>
                <a:latin typeface="Calibri" pitchFamily="34" charset="0"/>
                <a:cs typeface="Courier New" pitchFamily="49" charset="0"/>
              </a:rPr>
              <a:t>ListActivity</a:t>
            </a:r>
            <a:r>
              <a:rPr lang="en-US" sz="1800" b="0" dirty="0" smtClean="0">
                <a:solidFill>
                  <a:prstClr val="black"/>
                </a:solidFill>
                <a:latin typeface="Calibri" pitchFamily="34" charset="0"/>
                <a:cs typeface="Courier New" pitchFamily="49" charset="0"/>
              </a:rPr>
              <a:t> class is implicitly bound to an object identified by @</a:t>
            </a:r>
            <a:r>
              <a:rPr lang="en-US" sz="1800" b="0" dirty="0" err="1" smtClean="0">
                <a:solidFill>
                  <a:prstClr val="black"/>
                </a:solidFill>
                <a:latin typeface="Calibri" pitchFamily="34" charset="0"/>
                <a:cs typeface="Courier New" pitchFamily="49" charset="0"/>
              </a:rPr>
              <a:t>android:id</a:t>
            </a:r>
            <a:r>
              <a:rPr lang="en-US" sz="1800" b="0" dirty="0" smtClean="0">
                <a:solidFill>
                  <a:prstClr val="black"/>
                </a:solidFill>
                <a:latin typeface="Calibri" pitchFamily="34" charset="0"/>
                <a:cs typeface="Courier New" pitchFamily="49" charset="0"/>
              </a:rPr>
              <a:t>/list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65760" y="1482916"/>
            <a:ext cx="8412480" cy="41919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setListAdapter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newArrayAdapter</a:t>
            </a:r>
            <a:r>
              <a:rPr lang="en-US" sz="1800" b="0" dirty="0" smtClean="0">
                <a:solidFill>
                  <a:prstClr val="black"/>
                </a:solidFill>
                <a:latin typeface="Courier New" pitchFamily="49" charset="0"/>
                <a:cs typeface="Courier New" pitchFamily="49" charset="0"/>
              </a:rPr>
              <a:t>&lt;String&gt;(</a:t>
            </a:r>
            <a:r>
              <a:rPr lang="en-US" sz="1800" b="0" dirty="0" err="1" smtClean="0">
                <a:solidFill>
                  <a:prstClr val="black"/>
                </a:solidFill>
                <a:latin typeface="Courier New" pitchFamily="49" charset="0"/>
                <a:cs typeface="Courier New" pitchFamily="49" charset="0"/>
              </a:rPr>
              <a:t>this,android.R.layout.simple_list_item_1,items</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selection=(</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onListItemClick</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ListViewl</a:t>
            </a:r>
            <a:r>
              <a:rPr lang="en-US" sz="1800" b="0" dirty="0" smtClean="0">
                <a:solidFill>
                  <a:prstClr val="black"/>
                </a:solidFill>
                <a:latin typeface="Courier New" pitchFamily="49" charset="0"/>
                <a:cs typeface="Courier New" pitchFamily="49" charset="0"/>
              </a:rPr>
              <a:t>, View v, </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longid</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super.onListItemClick</a:t>
            </a:r>
            <a:r>
              <a:rPr lang="en-US" sz="1800" b="0" dirty="0" smtClean="0">
                <a:solidFill>
                  <a:prstClr val="black"/>
                </a:solidFill>
                <a:latin typeface="Courier New" pitchFamily="49" charset="0"/>
                <a:cs typeface="Courier New" pitchFamily="49" charset="0"/>
              </a:rPr>
              <a:t>(l, v, position, id);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text = " position:"+ position + " "+ items[position];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(text);}}</a:t>
            </a:r>
          </a:p>
        </p:txBody>
      </p:sp>
      <p:sp>
        <p:nvSpPr>
          <p:cNvPr id="3" name="Rectangle 2"/>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7" name="Group 6"/>
          <p:cNvGrpSpPr/>
          <p:nvPr/>
        </p:nvGrpSpPr>
        <p:grpSpPr>
          <a:xfrm>
            <a:off x="2246376" y="1761562"/>
            <a:ext cx="4651249" cy="4585449"/>
            <a:chOff x="914399" y="1761562"/>
            <a:chExt cx="4651249" cy="4585449"/>
          </a:xfrm>
        </p:grpSpPr>
        <p:pic>
          <p:nvPicPr>
            <p:cNvPr id="51202" name="Picture 2"/>
            <p:cNvPicPr>
              <a:picLocks noChangeAspect="1" noChangeArrowheads="1"/>
            </p:cNvPicPr>
            <p:nvPr/>
          </p:nvPicPr>
          <p:blipFill>
            <a:blip r:embed="rId2"/>
            <a:srcRect/>
            <a:stretch>
              <a:fillRect/>
            </a:stretch>
          </p:blipFill>
          <p:spPr bwMode="auto">
            <a:xfrm>
              <a:off x="914399" y="2568386"/>
              <a:ext cx="2519083" cy="3778625"/>
            </a:xfrm>
            <a:prstGeom prst="rect">
              <a:avLst/>
            </a:prstGeom>
            <a:noFill/>
            <a:ln w="9525">
              <a:solidFill>
                <a:schemeClr val="bg1">
                  <a:lumMod val="85000"/>
                </a:schemeClr>
              </a:solid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3048000" y="1761562"/>
              <a:ext cx="2517648" cy="3776472"/>
            </a:xfrm>
            <a:prstGeom prst="rect">
              <a:avLst/>
            </a:prstGeom>
            <a:noFill/>
            <a:ln w="9525">
              <a:solidFill>
                <a:schemeClr val="bg1">
                  <a:lumMod val="85000"/>
                </a:schemeClr>
              </a:solidFill>
              <a:miter lim="800000"/>
              <a:headEnd/>
              <a:tailEnd/>
            </a:ln>
            <a:effec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6160" y="885825"/>
            <a:ext cx="20116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8" name="Group 10"/>
          <p:cNvGrpSpPr/>
          <p:nvPr/>
        </p:nvGrpSpPr>
        <p:grpSpPr>
          <a:xfrm>
            <a:off x="365760" y="1974313"/>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In Android, the Spinner is the equivalent of the drop-down selector.</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365760" y="2875267"/>
            <a:ext cx="841248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Spinners have the same functionality of a </a:t>
              </a:r>
              <a:r>
                <a:rPr lang="en-US" sz="2000" b="0" dirty="0" err="1" smtClean="0">
                  <a:solidFill>
                    <a:srgbClr val="000000"/>
                  </a:solidFill>
                  <a:latin typeface="+mj-lt"/>
                  <a:cs typeface="Courier New" pitchFamily="49" charset="0"/>
                </a:rPr>
                <a:t>ListView</a:t>
              </a:r>
              <a:r>
                <a:rPr lang="en-US" sz="2000" b="0" dirty="0" smtClean="0">
                  <a:solidFill>
                    <a:srgbClr val="000000"/>
                  </a:solidFill>
                  <a:latin typeface="+mj-lt"/>
                  <a:cs typeface="Courier New" pitchFamily="49" charset="0"/>
                </a:rPr>
                <a:t> but take less space.</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52226" name="Picture 2"/>
          <p:cNvPicPr>
            <a:picLocks noChangeAspect="1" noChangeArrowheads="1"/>
          </p:cNvPicPr>
          <p:nvPr/>
        </p:nvPicPr>
        <p:blipFill>
          <a:blip r:embed="rId2"/>
          <a:srcRect/>
          <a:stretch>
            <a:fillRect/>
          </a:stretch>
        </p:blipFill>
        <p:spPr bwMode="auto">
          <a:xfrm>
            <a:off x="3057525" y="1471340"/>
            <a:ext cx="3028950" cy="419100"/>
          </a:xfrm>
          <a:prstGeom prst="rect">
            <a:avLst/>
          </a:prstGeom>
          <a:noFill/>
          <a:ln w="9525">
            <a:solidFill>
              <a:schemeClr val="bg1">
                <a:lumMod val="85000"/>
              </a:schemeClr>
            </a:solidFill>
            <a:miter lim="800000"/>
            <a:headEnd/>
            <a:tailEnd/>
          </a:ln>
          <a:effectLst/>
        </p:spPr>
      </p:pic>
      <p:grpSp>
        <p:nvGrpSpPr>
          <p:cNvPr id="16" name="Group 15"/>
          <p:cNvGrpSpPr/>
          <p:nvPr/>
        </p:nvGrpSpPr>
        <p:grpSpPr>
          <a:xfrm>
            <a:off x="365760" y="3776221"/>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As with </a:t>
              </a:r>
              <a:r>
                <a:rPr lang="en-US" sz="2000" b="0" dirty="0" err="1" smtClean="0">
                  <a:solidFill>
                    <a:srgbClr val="000000"/>
                  </a:solidFill>
                  <a:latin typeface="+mj-lt"/>
                  <a:cs typeface="Courier New" pitchFamily="49" charset="0"/>
                </a:rPr>
                <a:t>ListView</a:t>
              </a:r>
              <a:r>
                <a:rPr lang="en-US" sz="2000" b="0" dirty="0" smtClean="0">
                  <a:solidFill>
                    <a:srgbClr val="000000"/>
                  </a:solidFill>
                  <a:latin typeface="+mj-lt"/>
                  <a:cs typeface="Courier New" pitchFamily="49" charset="0"/>
                </a:rPr>
                <a:t>, you provide the adapter for linking data to child views using </a:t>
              </a:r>
              <a:r>
                <a:rPr lang="en-US" sz="2000" b="0" dirty="0" err="1" smtClean="0">
                  <a:solidFill>
                    <a:srgbClr val="000000"/>
                  </a:solidFill>
                  <a:latin typeface="Courier New" pitchFamily="49" charset="0"/>
                  <a:cs typeface="Courier New" pitchFamily="49" charset="0"/>
                </a:rPr>
                <a:t>setAdapter</a:t>
              </a:r>
              <a:r>
                <a:rPr lang="en-US" sz="2000" b="0" dirty="0" smtClean="0">
                  <a:solidFill>
                    <a:srgbClr val="000000"/>
                  </a:solidFill>
                  <a:latin typeface="Courier New" pitchFamily="49" charset="0"/>
                  <a:cs typeface="Courier New" pitchFamily="49" charset="0"/>
                </a:rPr>
                <a:t>()</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9" name="Group 18"/>
          <p:cNvGrpSpPr/>
          <p:nvPr/>
        </p:nvGrpSpPr>
        <p:grpSpPr>
          <a:xfrm>
            <a:off x="365760" y="4677175"/>
            <a:ext cx="8412480" cy="82296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Add a listener object to capture selections made from the list with </a:t>
              </a:r>
              <a:r>
                <a:rPr lang="en-US" sz="2000" b="0" dirty="0" err="1" smtClean="0">
                  <a:solidFill>
                    <a:srgbClr val="000000"/>
                  </a:solidFill>
                  <a:latin typeface="Courier New" pitchFamily="49" charset="0"/>
                  <a:cs typeface="Courier New" pitchFamily="49" charset="0"/>
                </a:rPr>
                <a:t>setOnItemSelectedListener</a:t>
              </a:r>
              <a:r>
                <a:rPr lang="en-US" sz="2000" b="0" dirty="0" smtClean="0">
                  <a:solidFill>
                    <a:srgbClr val="000000"/>
                  </a:solidFill>
                  <a:latin typeface="Courier New" pitchFamily="49" charset="0"/>
                  <a:cs typeface="Courier New" pitchFamily="49" charset="0"/>
                </a:rPr>
                <a:t>()</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2" name="Group 21"/>
          <p:cNvGrpSpPr/>
          <p:nvPr/>
        </p:nvGrpSpPr>
        <p:grpSpPr>
          <a:xfrm>
            <a:off x="365760" y="5578129"/>
            <a:ext cx="8412480" cy="82296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Use the </a:t>
              </a:r>
              <a:r>
                <a:rPr lang="en-US" sz="2000" b="0" dirty="0" err="1" smtClean="0">
                  <a:solidFill>
                    <a:srgbClr val="000000"/>
                  </a:solidFill>
                  <a:latin typeface="Courier New" pitchFamily="49" charset="0"/>
                  <a:cs typeface="Courier New" pitchFamily="49" charset="0"/>
                </a:rPr>
                <a:t>setDropDownViewResource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method to supply the resource ID of the multi-line selection list view to use.</a:t>
              </a:r>
              <a:endParaRPr lang="en-US" sz="2000" b="0" dirty="0" smtClean="0">
                <a:solidFill>
                  <a:srgbClr val="000000"/>
                </a:solidFill>
                <a:latin typeface="Courier New" pitchFamily="49" charset="0"/>
                <a:cs typeface="Courier New" pitchFamily="49" charset="0"/>
              </a:endParaRP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3250" name="Picture 2"/>
          <p:cNvPicPr>
            <a:picLocks noChangeAspect="1" noChangeArrowheads="1"/>
          </p:cNvPicPr>
          <p:nvPr/>
        </p:nvPicPr>
        <p:blipFill>
          <a:blip r:embed="rId2"/>
          <a:srcRect/>
          <a:stretch>
            <a:fillRect/>
          </a:stretch>
        </p:blipFill>
        <p:spPr bwMode="auto">
          <a:xfrm>
            <a:off x="224118" y="2245658"/>
            <a:ext cx="2743200" cy="4114800"/>
          </a:xfrm>
          <a:prstGeom prst="rect">
            <a:avLst/>
          </a:prstGeom>
          <a:noFill/>
          <a:ln w="9525">
            <a:solidFill>
              <a:schemeClr val="bg1">
                <a:lumMod val="85000"/>
              </a:schemeClr>
            </a:solid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3182470" y="2245658"/>
            <a:ext cx="2743200" cy="4114800"/>
          </a:xfrm>
          <a:prstGeom prst="rect">
            <a:avLst/>
          </a:prstGeom>
          <a:noFill/>
          <a:ln w="9525">
            <a:solidFill>
              <a:schemeClr val="bg1">
                <a:lumMod val="85000"/>
              </a:schemeClr>
            </a:solidFill>
            <a:miter lim="800000"/>
            <a:headEnd/>
            <a:tailEnd/>
          </a:ln>
          <a:effectLst/>
        </p:spPr>
      </p:pic>
      <p:pic>
        <p:nvPicPr>
          <p:cNvPr id="53252" name="Picture 4"/>
          <p:cNvPicPr>
            <a:picLocks noChangeAspect="1" noChangeArrowheads="1"/>
          </p:cNvPicPr>
          <p:nvPr/>
        </p:nvPicPr>
        <p:blipFill>
          <a:blip r:embed="rId4"/>
          <a:srcRect/>
          <a:stretch>
            <a:fillRect/>
          </a:stretch>
        </p:blipFill>
        <p:spPr bwMode="auto">
          <a:xfrm>
            <a:off x="6140822" y="2245658"/>
            <a:ext cx="2743200" cy="4114800"/>
          </a:xfrm>
          <a:prstGeom prst="rect">
            <a:avLst/>
          </a:prstGeom>
          <a:noFill/>
          <a:ln w="9525">
            <a:solidFill>
              <a:schemeClr val="bg1">
                <a:lumMod val="85000"/>
              </a:schemeClr>
            </a:solidFill>
            <a:miter lim="800000"/>
            <a:headEnd/>
            <a:tailEnd/>
          </a:ln>
          <a:effectLst/>
        </p:spPr>
      </p:pic>
      <p:sp>
        <p:nvSpPr>
          <p:cNvPr id="25" name="Pentagon 24"/>
          <p:cNvSpPr>
            <a:spLocks noChangeArrowheads="1"/>
          </p:cNvSpPr>
          <p:nvPr/>
        </p:nvSpPr>
        <p:spPr bwMode="gray">
          <a:xfrm>
            <a:off x="224979" y="1493652"/>
            <a:ext cx="2743200" cy="640080"/>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defRPr/>
            </a:pPr>
            <a:r>
              <a:rPr lang="en-US" sz="2000" b="0" dirty="0" smtClean="0">
                <a:solidFill>
                  <a:schemeClr val="tx1"/>
                </a:solidFill>
              </a:rPr>
              <a:t>Click here</a:t>
            </a:r>
            <a:endParaRPr lang="en-US" sz="2000" b="0" dirty="0">
              <a:solidFill>
                <a:schemeClr val="tx1"/>
              </a:solidFill>
            </a:endParaRPr>
          </a:p>
        </p:txBody>
      </p:sp>
      <p:sp>
        <p:nvSpPr>
          <p:cNvPr id="26" name="Pentagon 25"/>
          <p:cNvSpPr>
            <a:spLocks noChangeArrowheads="1"/>
          </p:cNvSpPr>
          <p:nvPr/>
        </p:nvSpPr>
        <p:spPr bwMode="gray">
          <a:xfrm>
            <a:off x="3182470" y="1493652"/>
            <a:ext cx="2743200" cy="640080"/>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defRPr/>
            </a:pPr>
            <a:r>
              <a:rPr lang="en-US" sz="2000" b="0" dirty="0" smtClean="0">
                <a:solidFill>
                  <a:schemeClr val="tx1"/>
                </a:solidFill>
              </a:rPr>
              <a:t>Select this option</a:t>
            </a:r>
            <a:endParaRPr lang="en-US" sz="2000" b="0" dirty="0">
              <a:solidFill>
                <a:schemeClr val="tx1"/>
              </a:solidFill>
            </a:endParaRPr>
          </a:p>
        </p:txBody>
      </p:sp>
      <p:sp>
        <p:nvSpPr>
          <p:cNvPr id="27" name="Pentagon 26"/>
          <p:cNvSpPr>
            <a:spLocks noChangeArrowheads="1"/>
          </p:cNvSpPr>
          <p:nvPr/>
        </p:nvSpPr>
        <p:spPr bwMode="gray">
          <a:xfrm>
            <a:off x="6140822" y="1493652"/>
            <a:ext cx="2743200" cy="640080"/>
          </a:xfrm>
          <a:prstGeom prst="homePlate">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defRPr/>
            </a:pPr>
            <a:r>
              <a:rPr lang="en-US" sz="2000" b="0" dirty="0" smtClean="0">
                <a:solidFill>
                  <a:schemeClr val="tx1"/>
                </a:solidFill>
              </a:rPr>
              <a:t>Selected value</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0" name="TextBox 9"/>
          <p:cNvSpPr txBox="1"/>
          <p:nvPr/>
        </p:nvSpPr>
        <p:spPr>
          <a:xfrm>
            <a:off x="365760" y="1482916"/>
            <a:ext cx="841248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myLinearLayout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="@+id/selection"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ff0033cc</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14pt</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0" name="TextBox 9"/>
          <p:cNvSpPr txBox="1"/>
          <p:nvPr/>
        </p:nvSpPr>
        <p:spPr>
          <a:xfrm>
            <a:off x="365760" y="1482916"/>
            <a:ext cx="8412480" cy="33609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&lt;Spinner</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="@+id/spinner"</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&lt;/Spinner&gt;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0" name="TextBox 9"/>
          <p:cNvSpPr txBox="1"/>
          <p:nvPr/>
        </p:nvSpPr>
        <p:spPr>
          <a:xfrm>
            <a:off x="365760" y="1482916"/>
            <a:ext cx="8412480" cy="43027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Packagecis</a:t>
            </a:r>
            <a:r>
              <a:rPr lang="en-US" sz="1800" b="0" dirty="0" smtClean="0">
                <a:solidFill>
                  <a:prstClr val="black"/>
                </a:solidFill>
                <a:latin typeface="Courier New" pitchFamily="49" charset="0"/>
                <a:cs typeface="Courier New" pitchFamily="49" charset="0"/>
              </a:rPr>
              <a:t> 493.selectionwidgets;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android.widget.AdapterView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android.widget.Spinner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ArrayAdapterDemo2 extends Activity</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implements </a:t>
            </a:r>
            <a:r>
              <a:rPr lang="en-US" sz="1800" b="0" dirty="0" err="1" smtClean="0">
                <a:solidFill>
                  <a:prstClr val="black"/>
                </a:solidFill>
                <a:latin typeface="Courier New" pitchFamily="49" charset="0"/>
                <a:cs typeface="Courier New" pitchFamily="49" charset="0"/>
              </a:rPr>
              <a:t>AdapterView.OnItemSelectedListener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 { "this", "is", "a", "really", "</a:t>
            </a:r>
            <a:r>
              <a:rPr lang="en-US" sz="1800" b="0" dirty="0" err="1" smtClean="0">
                <a:solidFill>
                  <a:prstClr val="black"/>
                </a:solidFill>
                <a:latin typeface="Courier New" pitchFamily="49" charset="0"/>
                <a:cs typeface="Courier New" pitchFamily="49" charset="0"/>
              </a:rPr>
              <a:t>really2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really5</a:t>
            </a:r>
            <a:r>
              <a:rPr lang="en-US" sz="1800" b="0" dirty="0" smtClean="0">
                <a:solidFill>
                  <a:prstClr val="black"/>
                </a:solidFill>
                <a:latin typeface="Courier New" pitchFamily="49" charset="0"/>
                <a:cs typeface="Courier New" pitchFamily="49" charset="0"/>
              </a:rPr>
              <a:t>", "silly", "list"};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0" name="TextBox 9"/>
          <p:cNvSpPr txBox="1"/>
          <p:nvPr/>
        </p:nvSpPr>
        <p:spPr>
          <a:xfrm>
            <a:off x="365760" y="1482916"/>
            <a:ext cx="841248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selection=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Spinner spin = (Spinner)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R.id.spinner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spin.setOnItemSelectedListener</a:t>
            </a: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set a clickable right push-button </a:t>
            </a:r>
            <a:r>
              <a:rPr lang="en-US" sz="1800" b="0" dirty="0" err="1" smtClean="0">
                <a:solidFill>
                  <a:prstClr val="black"/>
                </a:solidFill>
                <a:latin typeface="Courier New" pitchFamily="49" charset="0"/>
                <a:cs typeface="Courier New" pitchFamily="49" charset="0"/>
              </a:rPr>
              <a:t>comboBoxto</a:t>
            </a:r>
            <a:r>
              <a:rPr lang="en-US" sz="1800" b="0" dirty="0" smtClean="0">
                <a:solidFill>
                  <a:prstClr val="black"/>
                </a:solidFill>
                <a:latin typeface="Courier New" pitchFamily="49" charset="0"/>
                <a:cs typeface="Courier New" pitchFamily="49" charset="0"/>
              </a:rPr>
              <a:t> show items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ArrayAdapter</a:t>
            </a:r>
            <a:r>
              <a:rPr lang="en-US" sz="1800" b="0" dirty="0" smtClean="0">
                <a:solidFill>
                  <a:prstClr val="black"/>
                </a:solidFill>
                <a:latin typeface="Courier New" pitchFamily="49" charset="0"/>
                <a:cs typeface="Courier New" pitchFamily="49" charset="0"/>
              </a:rPr>
              <a:t>&lt;String&gt; </a:t>
            </a:r>
            <a:r>
              <a:rPr lang="en-US" sz="1800" b="0" dirty="0" err="1" smtClean="0">
                <a:solidFill>
                  <a:prstClr val="black"/>
                </a:solidFill>
                <a:latin typeface="Courier New" pitchFamily="49" charset="0"/>
                <a:cs typeface="Courier New" pitchFamily="49" charset="0"/>
              </a:rPr>
              <a:t>aa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newArrayAdapter</a:t>
            </a:r>
            <a:r>
              <a:rPr lang="en-US" sz="1800" b="0" dirty="0" smtClean="0">
                <a:solidFill>
                  <a:prstClr val="black"/>
                </a:solidFill>
                <a:latin typeface="Courier New" pitchFamily="49" charset="0"/>
                <a:cs typeface="Courier New" pitchFamily="49" charset="0"/>
              </a:rPr>
              <a:t>&lt;String&gt;(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android.R.layout.simple_spinner_item</a:t>
            </a:r>
            <a:r>
              <a:rPr lang="en-US" sz="1800" b="0" dirty="0" smtClean="0">
                <a:solidFill>
                  <a:prstClr val="black"/>
                </a:solidFill>
                <a:latin typeface="Courier New" pitchFamily="49" charset="0"/>
                <a:cs typeface="Courier New" pitchFamily="49" charset="0"/>
              </a:rPr>
              <a:t>, items);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provide a particular design for the drop-down lines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aa.setDropDownViewResource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android.R.layout.simple_spinner_dropdown_item</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associate GUI spinner and adapter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r>
              <a:rPr lang="en-US" sz="2400" dirty="0" smtClean="0">
                <a:solidFill>
                  <a:schemeClr val="accent1">
                    <a:lumMod val="50000"/>
                  </a:schemeClr>
                </a:solidFill>
                <a:cs typeface="Arial" pitchFamily="34" charset="0"/>
              </a:rPr>
              <a:t>Create following:</a:t>
            </a:r>
          </a:p>
          <a:p>
            <a:pPr lvl="1"/>
            <a:r>
              <a:rPr lang="en-US" dirty="0" err="1" smtClean="0"/>
              <a:t>RadioButtons</a:t>
            </a:r>
            <a:r>
              <a:rPr lang="en-US" dirty="0" smtClean="0"/>
              <a:t> and </a:t>
            </a:r>
            <a:r>
              <a:rPr lang="en-US" dirty="0" err="1" smtClean="0"/>
              <a:t>CheckButtons</a:t>
            </a:r>
            <a:r>
              <a:rPr lang="en-US" dirty="0" smtClean="0"/>
              <a:t> </a:t>
            </a:r>
          </a:p>
          <a:p>
            <a:pPr lvl="1"/>
            <a:r>
              <a:rPr lang="en-US" dirty="0" err="1" smtClean="0"/>
              <a:t>ArrayAdapter</a:t>
            </a:r>
            <a:endParaRPr lang="en-US" dirty="0" smtClean="0"/>
          </a:p>
          <a:p>
            <a:pPr lvl="1"/>
            <a:r>
              <a:rPr lang="en-US" dirty="0" smtClean="0"/>
              <a:t>Spin Control</a:t>
            </a:r>
          </a:p>
          <a:p>
            <a:pPr lvl="1"/>
            <a:r>
              <a:rPr lang="en-US" dirty="0" err="1" smtClean="0"/>
              <a:t>GridView</a:t>
            </a:r>
            <a:endParaRPr lang="en-US" dirty="0" smtClean="0"/>
          </a:p>
          <a:p>
            <a:pPr lvl="1"/>
            <a:r>
              <a:rPr lang="en-US" dirty="0" smtClean="0"/>
              <a:t>AutoComplete </a:t>
            </a:r>
            <a:r>
              <a:rPr lang="en-US" dirty="0" err="1" smtClean="0"/>
              <a:t>TextView</a:t>
            </a:r>
            <a:endParaRPr lang="en-US" dirty="0" smtClean="0"/>
          </a:p>
          <a:p>
            <a:pPr lvl="1"/>
            <a:r>
              <a:rPr lang="en-US" dirty="0" smtClean="0"/>
              <a:t>Gallery Widget</a:t>
            </a:r>
          </a:p>
          <a:p>
            <a:pPr lvl="1"/>
            <a:r>
              <a:rPr lang="en-US" dirty="0" smtClean="0"/>
              <a:t>Customized Lists</a:t>
            </a:r>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Spin Control: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0" name="TextBox 9"/>
          <p:cNvSpPr txBox="1"/>
          <p:nvPr/>
        </p:nvSpPr>
        <p:spPr>
          <a:xfrm>
            <a:off x="365760" y="1482916"/>
            <a:ext cx="8412480" cy="42473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spin.setAdapter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aa</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publicvoidonItemSelected</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parent, View v, </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longid</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(items[position]);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publicvoidonNothingSelected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parent)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16" name="Group 15"/>
          <p:cNvGrpSpPr/>
          <p:nvPr/>
        </p:nvGrpSpPr>
        <p:grpSpPr>
          <a:xfrm>
            <a:off x="7395882" y="1510856"/>
            <a:ext cx="1528763" cy="4825509"/>
            <a:chOff x="7395882" y="1510856"/>
            <a:chExt cx="1528763" cy="4825509"/>
          </a:xfrm>
        </p:grpSpPr>
        <p:pic>
          <p:nvPicPr>
            <p:cNvPr id="54274" name="Picture 2"/>
            <p:cNvPicPr>
              <a:picLocks noChangeAspect="1" noChangeArrowheads="1"/>
            </p:cNvPicPr>
            <p:nvPr/>
          </p:nvPicPr>
          <p:blipFill>
            <a:blip r:embed="rId2"/>
            <a:srcRect/>
            <a:stretch>
              <a:fillRect/>
            </a:stretch>
          </p:blipFill>
          <p:spPr bwMode="auto">
            <a:xfrm>
              <a:off x="7395882" y="1510856"/>
              <a:ext cx="1528763" cy="2297463"/>
            </a:xfrm>
            <a:prstGeom prst="rect">
              <a:avLst/>
            </a:prstGeom>
            <a:noFill/>
            <a:ln w="9525">
              <a:solidFill>
                <a:schemeClr val="bg1">
                  <a:lumMod val="85000"/>
                </a:schemeClr>
              </a:solid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7401646" y="4047564"/>
              <a:ext cx="1522999" cy="2288801"/>
            </a:xfrm>
            <a:prstGeom prst="rect">
              <a:avLst/>
            </a:prstGeom>
            <a:noFill/>
            <a:ln w="9525">
              <a:solidFill>
                <a:schemeClr val="bg1">
                  <a:lumMod val="85000"/>
                </a:schemeClr>
              </a:solidFill>
              <a:miter lim="800000"/>
              <a:headEnd/>
              <a:tailEnd/>
            </a:ln>
            <a:effectLst/>
          </p:spPr>
        </p:pic>
      </p:grpSp>
      <p:grpSp>
        <p:nvGrpSpPr>
          <p:cNvPr id="15" name="Group 14"/>
          <p:cNvGrpSpPr/>
          <p:nvPr/>
        </p:nvGrpSpPr>
        <p:grpSpPr>
          <a:xfrm>
            <a:off x="365760" y="2617902"/>
            <a:ext cx="6814969" cy="2611416"/>
            <a:chOff x="365760" y="1974313"/>
            <a:chExt cx="6814969" cy="2611416"/>
          </a:xfrm>
        </p:grpSpPr>
        <p:grpSp>
          <p:nvGrpSpPr>
            <p:cNvPr id="7" name="Group 10"/>
            <p:cNvGrpSpPr/>
            <p:nvPr/>
          </p:nvGrpSpPr>
          <p:grpSpPr>
            <a:xfrm>
              <a:off x="365760" y="1974313"/>
              <a:ext cx="6814969"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mj-lt"/>
                    <a:cs typeface="Courier New" pitchFamily="49" charset="0"/>
                  </a:rPr>
                  <a:t>GridView</a:t>
                </a:r>
                <a:r>
                  <a:rPr lang="en-US" sz="2000" b="0" dirty="0" smtClean="0">
                    <a:solidFill>
                      <a:srgbClr val="000000"/>
                    </a:solidFill>
                    <a:latin typeface="+mj-lt"/>
                    <a:cs typeface="Courier New" pitchFamily="49" charset="0"/>
                  </a:rPr>
                  <a:t> is a </a:t>
                </a:r>
                <a:r>
                  <a:rPr lang="en-US" sz="2000" b="0" dirty="0" err="1" smtClean="0">
                    <a:solidFill>
                      <a:srgbClr val="000000"/>
                    </a:solidFill>
                    <a:latin typeface="+mj-lt"/>
                    <a:cs typeface="Courier New" pitchFamily="49" charset="0"/>
                  </a:rPr>
                  <a:t>ViewGroup</a:t>
                </a:r>
                <a:r>
                  <a:rPr lang="en-US" sz="2000" b="0" dirty="0" smtClean="0">
                    <a:solidFill>
                      <a:srgbClr val="000000"/>
                    </a:solidFill>
                    <a:latin typeface="+mj-lt"/>
                    <a:cs typeface="Courier New" pitchFamily="49" charset="0"/>
                  </a:rPr>
                  <a:t> that displays items in a two-dimensional, scrollable grid. </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365760" y="3762769"/>
              <a:ext cx="6814969"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grid items are automatically inserted to the layout using a </a:t>
                </a:r>
                <a:r>
                  <a:rPr lang="en-US" sz="2000" b="0" dirty="0" err="1" smtClean="0">
                    <a:solidFill>
                      <a:srgbClr val="000000"/>
                    </a:solidFill>
                    <a:latin typeface="+mj-lt"/>
                    <a:cs typeface="Courier New" pitchFamily="49" charset="0"/>
                  </a:rPr>
                  <a:t>ListAdapter</a:t>
                </a:r>
                <a:r>
                  <a:rPr lang="en-US" sz="2000" b="0" dirty="0" smtClean="0">
                    <a:solidFill>
                      <a:srgbClr val="000000"/>
                    </a:solidFill>
                    <a:latin typeface="+mj-lt"/>
                    <a:cs typeface="Courier New" pitchFamily="49" charset="0"/>
                  </a:rPr>
                  <a:t>.</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5" name="Group 10"/>
          <p:cNvGrpSpPr/>
          <p:nvPr/>
        </p:nvGrpSpPr>
        <p:grpSpPr>
          <a:xfrm>
            <a:off x="365759" y="2806160"/>
            <a:ext cx="8412480" cy="155448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android:numColumns</a:t>
              </a:r>
              <a:r>
                <a:rPr lang="en-US" sz="2000" b="0" dirty="0" smtClean="0">
                  <a:solidFill>
                    <a:srgbClr val="000000"/>
                  </a:solidFill>
                  <a:latin typeface="+mj-lt"/>
                  <a:cs typeface="Courier New" pitchFamily="49" charset="0"/>
                </a:rPr>
                <a:t> spells out how many columns there are, or, if you supply a value of </a:t>
              </a:r>
              <a:r>
                <a:rPr lang="en-US" sz="2000" b="0" dirty="0" err="1" smtClean="0">
                  <a:solidFill>
                    <a:srgbClr val="000000"/>
                  </a:solidFill>
                  <a:latin typeface="Courier New" pitchFamily="49" charset="0"/>
                  <a:cs typeface="Courier New" pitchFamily="49" charset="0"/>
                </a:rPr>
                <a:t>auto_fit</a:t>
              </a:r>
              <a:r>
                <a:rPr lang="en-US" sz="2000" b="0" dirty="0" smtClean="0">
                  <a:solidFill>
                    <a:srgbClr val="000000"/>
                  </a:solidFill>
                  <a:latin typeface="+mj-lt"/>
                  <a:cs typeface="Courier New" pitchFamily="49" charset="0"/>
                </a:rPr>
                <a:t>, Android will compute the number of columns based on available space and the properties listed below.</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6" name="Group 10"/>
          <p:cNvGrpSpPr/>
          <p:nvPr/>
        </p:nvGrpSpPr>
        <p:grpSpPr>
          <a:xfrm>
            <a:off x="365759" y="467529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android:verticalSpacing</a:t>
              </a:r>
              <a:r>
                <a:rPr lang="en-US" sz="2000" b="0" dirty="0" smtClean="0">
                  <a:solidFill>
                    <a:srgbClr val="000000"/>
                  </a:solidFill>
                  <a:latin typeface="+mj-lt"/>
                  <a:cs typeface="Courier New" pitchFamily="49" charset="0"/>
                </a:rPr>
                <a:t> and its counterpart </a:t>
              </a:r>
              <a:r>
                <a:rPr lang="en-US" sz="2000" b="0" dirty="0" err="1" smtClean="0">
                  <a:solidFill>
                    <a:srgbClr val="000000"/>
                  </a:solidFill>
                  <a:latin typeface="Courier New" pitchFamily="49" charset="0"/>
                  <a:cs typeface="Courier New" pitchFamily="49" charset="0"/>
                </a:rPr>
                <a:t>android:horizontalSpacing</a:t>
              </a:r>
              <a:r>
                <a:rPr lang="en-US" sz="2000" b="0" dirty="0" smtClean="0">
                  <a:solidFill>
                    <a:srgbClr val="000000"/>
                  </a:solidFill>
                  <a:latin typeface="+mj-lt"/>
                  <a:cs typeface="Courier New" pitchFamily="49" charset="0"/>
                </a:rPr>
                <a:t> indicate how much whitespace there should be between items in the grid.</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Some properties used to determine the number of columns and their sizes: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2" name="Group 10"/>
          <p:cNvGrpSpPr/>
          <p:nvPr/>
        </p:nvGrpSpPr>
        <p:grpSpPr>
          <a:xfrm>
            <a:off x="365759" y="3061653"/>
            <a:ext cx="841248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android:columnWidth</a:t>
              </a:r>
              <a:r>
                <a:rPr lang="en-US" sz="2000" b="0" dirty="0" smtClean="0">
                  <a:solidFill>
                    <a:srgbClr val="000000"/>
                  </a:solidFill>
                  <a:latin typeface="+mj-lt"/>
                  <a:cs typeface="Courier New" pitchFamily="49" charset="0"/>
                </a:rPr>
                <a:t> indicates how many pixels wide each column should be.</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365759" y="454082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android:stretchMode</a:t>
              </a:r>
              <a:r>
                <a:rPr lang="en-US" sz="2000" b="0" dirty="0" smtClean="0">
                  <a:solidFill>
                    <a:srgbClr val="000000"/>
                  </a:solidFill>
                  <a:latin typeface="+mj-lt"/>
                  <a:cs typeface="Courier New" pitchFamily="49" charset="0"/>
                </a:rPr>
                <a:t> indicates, for grids with </a:t>
              </a:r>
              <a:r>
                <a:rPr lang="en-US" sz="2000" b="0" dirty="0" err="1" smtClean="0">
                  <a:solidFill>
                    <a:srgbClr val="000000"/>
                  </a:solidFill>
                  <a:latin typeface="Courier New" pitchFamily="49" charset="0"/>
                  <a:cs typeface="Courier New" pitchFamily="49" charset="0"/>
                </a:rPr>
                <a:t>auto_fit</a:t>
              </a:r>
              <a:r>
                <a:rPr lang="en-US" sz="2000" b="0" dirty="0" smtClean="0">
                  <a:solidFill>
                    <a:srgbClr val="000000"/>
                  </a:solidFill>
                  <a:latin typeface="+mj-lt"/>
                  <a:cs typeface="Courier New" pitchFamily="49" charset="0"/>
                </a:rPr>
                <a:t> for </a:t>
              </a:r>
              <a:r>
                <a:rPr lang="en-US" sz="2000" b="0" dirty="0" err="1" smtClean="0">
                  <a:solidFill>
                    <a:srgbClr val="000000"/>
                  </a:solidFill>
                  <a:latin typeface="Courier New" pitchFamily="49" charset="0"/>
                  <a:cs typeface="Courier New" pitchFamily="49" charset="0"/>
                </a:rPr>
                <a:t>android:numColumns</a:t>
              </a:r>
              <a:r>
                <a:rPr lang="en-US" sz="2000" b="0" dirty="0" smtClean="0">
                  <a:solidFill>
                    <a:srgbClr val="000000"/>
                  </a:solidFill>
                  <a:latin typeface="+mj-lt"/>
                  <a:cs typeface="Courier New" pitchFamily="49" charset="0"/>
                </a:rPr>
                <a:t>, what should happen for any available space not taken up by columns or spacing .</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Some properties used to determine the number of columns and their sizes: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5" name="Rectangle 3"/>
          <p:cNvSpPr>
            <a:spLocks noChangeArrowheads="1"/>
          </p:cNvSpPr>
          <p:nvPr/>
        </p:nvSpPr>
        <p:spPr bwMode="gray">
          <a:xfrm>
            <a:off x="365760" y="24354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Fitting the View: Suppose the screen is </a:t>
            </a:r>
            <a:r>
              <a:rPr lang="en-US" sz="2000" b="0" dirty="0" err="1" smtClean="0"/>
              <a:t>320pixels</a:t>
            </a:r>
            <a:r>
              <a:rPr lang="en-US" sz="2000" b="0" dirty="0" smtClean="0"/>
              <a:t> wide, and we have</a:t>
            </a:r>
          </a:p>
        </p:txBody>
      </p:sp>
      <p:sp>
        <p:nvSpPr>
          <p:cNvPr id="11" name="TextBox 10"/>
          <p:cNvSpPr txBox="1"/>
          <p:nvPr/>
        </p:nvSpPr>
        <p:spPr>
          <a:xfrm>
            <a:off x="365760" y="3261248"/>
            <a:ext cx="8412480" cy="769441"/>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err="1" smtClean="0">
                <a:solidFill>
                  <a:prstClr val="black"/>
                </a:solidFill>
                <a:latin typeface="Courier New" pitchFamily="49" charset="0"/>
                <a:cs typeface="Courier New" pitchFamily="49" charset="0"/>
              </a:rPr>
              <a:t>android:columnWidth</a:t>
            </a:r>
            <a:r>
              <a:rPr lang="en-US" sz="2000" b="0" dirty="0" smtClean="0">
                <a:solidFill>
                  <a:prstClr val="black"/>
                </a:solidFill>
                <a:latin typeface="Calibri"/>
                <a:cs typeface="+mn-cs"/>
              </a:rPr>
              <a:t> set to </a:t>
            </a:r>
            <a:r>
              <a:rPr lang="en-US" sz="2000" b="0" dirty="0" err="1" smtClean="0">
                <a:solidFill>
                  <a:prstClr val="black"/>
                </a:solidFill>
                <a:latin typeface="Calibri"/>
                <a:cs typeface="+mn-cs"/>
              </a:rPr>
              <a:t>100px</a:t>
            </a:r>
            <a:endParaRPr lang="en-US" sz="2000" b="0" dirty="0" smtClean="0">
              <a:solidFill>
                <a:prstClr val="black"/>
              </a:solidFill>
              <a:latin typeface="Calibri"/>
              <a:cs typeface="+mn-cs"/>
            </a:endParaRPr>
          </a:p>
          <a:p>
            <a:pPr marL="342900" indent="-342900" algn="l" fontAlgn="auto">
              <a:spcBef>
                <a:spcPct val="20000"/>
              </a:spcBef>
              <a:spcAft>
                <a:spcPts val="0"/>
              </a:spcAft>
              <a:buFont typeface="Verdana" pitchFamily="34" charset="0"/>
              <a:buChar char="•"/>
            </a:pPr>
            <a:r>
              <a:rPr lang="en-US" sz="2000" b="0" dirty="0" err="1" smtClean="0">
                <a:solidFill>
                  <a:prstClr val="black"/>
                </a:solidFill>
                <a:latin typeface="Courier New" pitchFamily="49" charset="0"/>
                <a:cs typeface="Courier New" pitchFamily="49" charset="0"/>
              </a:rPr>
              <a:t>android:horizontalSpacing </a:t>
            </a:r>
            <a:r>
              <a:rPr lang="en-US" sz="2000" b="0" dirty="0" err="1" smtClean="0">
                <a:solidFill>
                  <a:prstClr val="black"/>
                </a:solidFill>
                <a:latin typeface="Calibri"/>
                <a:cs typeface="+mn-cs"/>
              </a:rPr>
              <a:t>set to 5px</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2" name="Group 10"/>
          <p:cNvGrpSpPr/>
          <p:nvPr/>
        </p:nvGrpSpPr>
        <p:grpSpPr>
          <a:xfrm>
            <a:off x="365759" y="1918653"/>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Three columns would use 310 pixels (three columns of 100 pixels and two whitespaces of 5 pixels).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365759" y="3215323"/>
            <a:ext cx="8412480" cy="118872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With </a:t>
              </a:r>
              <a:r>
                <a:rPr lang="en-US" sz="2000" b="0" dirty="0" err="1" smtClean="0">
                  <a:solidFill>
                    <a:srgbClr val="000000"/>
                  </a:solidFill>
                  <a:latin typeface="Courier New" pitchFamily="49" charset="0"/>
                  <a:cs typeface="Courier New" pitchFamily="49" charset="0"/>
                </a:rPr>
                <a:t>android:stretchMode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set to </a:t>
              </a:r>
              <a:r>
                <a:rPr lang="en-US" sz="2000" b="0" dirty="0" err="1" smtClean="0">
                  <a:solidFill>
                    <a:srgbClr val="000000"/>
                  </a:solidFill>
                  <a:latin typeface="Courier New" pitchFamily="49" charset="0"/>
                  <a:cs typeface="Courier New" pitchFamily="49" charset="0"/>
                </a:rPr>
                <a:t>columnWidth</a:t>
              </a:r>
              <a:r>
                <a:rPr lang="en-US" sz="2000" b="0" dirty="0" smtClean="0">
                  <a:solidFill>
                    <a:srgbClr val="000000"/>
                  </a:solidFill>
                  <a:latin typeface="+mj-lt"/>
                  <a:cs typeface="Courier New" pitchFamily="49" charset="0"/>
                </a:rPr>
                <a:t>, the three columns will each expand by 3-4 pixels to use up the remaining 10 pixels.</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365759" y="4877753"/>
            <a:ext cx="8412480" cy="1188720"/>
            <a:chOff x="1066803" y="1711184"/>
            <a:chExt cx="7038111" cy="914921"/>
          </a:xfrm>
        </p:grpSpPr>
        <p:sp>
          <p:nvSpPr>
            <p:cNvPr id="23" name="Rectangle 2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With </a:t>
              </a:r>
              <a:r>
                <a:rPr lang="en-US" sz="2000" b="0" dirty="0" err="1" smtClean="0">
                  <a:solidFill>
                    <a:srgbClr val="000000"/>
                  </a:solidFill>
                  <a:latin typeface="Courier New" pitchFamily="49" charset="0"/>
                  <a:cs typeface="Courier New" pitchFamily="49" charset="0"/>
                </a:rPr>
                <a:t>android:stretchMode</a:t>
              </a:r>
              <a:r>
                <a:rPr lang="en-US" sz="2000" b="0" dirty="0" smtClean="0">
                  <a:solidFill>
                    <a:srgbClr val="000000"/>
                  </a:solidFill>
                  <a:latin typeface="+mj-lt"/>
                  <a:cs typeface="Courier New" pitchFamily="49" charset="0"/>
                </a:rPr>
                <a:t> set to </a:t>
              </a:r>
              <a:r>
                <a:rPr lang="en-US" sz="2000" b="0" dirty="0" err="1" smtClean="0">
                  <a:solidFill>
                    <a:srgbClr val="000000"/>
                  </a:solidFill>
                  <a:latin typeface="Courier New" pitchFamily="49" charset="0"/>
                  <a:cs typeface="Courier New" pitchFamily="49" charset="0"/>
                </a:rPr>
                <a:t>spacingWidth</a:t>
              </a:r>
              <a:r>
                <a:rPr lang="en-US" sz="2000" b="0" dirty="0" smtClean="0">
                  <a:solidFill>
                    <a:srgbClr val="000000"/>
                  </a:solidFill>
                  <a:latin typeface="+mj-lt"/>
                  <a:cs typeface="Courier New" pitchFamily="49" charset="0"/>
                </a:rPr>
                <a:t>, the two internal whitespaces will each grow by 5 pixels to consume the remaining 10 pixels.</a:t>
              </a:r>
            </a:p>
          </p:txBody>
        </p:sp>
        <p:sp>
          <p:nvSpPr>
            <p:cNvPr id="24" name="Isosceles Triangle 2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756400" y="2197100"/>
            <a:ext cx="2209800" cy="3314700"/>
          </a:xfrm>
          <a:prstGeom prst="rect">
            <a:avLst/>
          </a:prstGeom>
          <a:noFill/>
          <a:ln w="9525">
            <a:solidFill>
              <a:schemeClr val="bg1">
                <a:lumMod val="85000"/>
              </a:schemeClr>
            </a:solidFill>
            <a:miter lim="800000"/>
            <a:headEnd/>
            <a:tailEnd/>
          </a:ln>
          <a:effectLst/>
        </p:spPr>
      </p:pic>
      <p:sp>
        <p:nvSpPr>
          <p:cNvPr id="14" name="TextBox 13"/>
          <p:cNvSpPr txBox="1"/>
          <p:nvPr/>
        </p:nvSpPr>
        <p:spPr>
          <a:xfrm>
            <a:off x="302260" y="1482916"/>
            <a:ext cx="635254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="@+id/selection"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ff0033cc</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14pt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756400" y="2197100"/>
            <a:ext cx="2209800" cy="3314700"/>
          </a:xfrm>
          <a:prstGeom prst="rect">
            <a:avLst/>
          </a:prstGeom>
          <a:noFill/>
          <a:ln w="9525">
            <a:solidFill>
              <a:schemeClr val="bg1">
                <a:lumMod val="85000"/>
              </a:schemeClr>
            </a:solidFill>
            <a:miter lim="800000"/>
            <a:headEnd/>
            <a:tailEnd/>
          </a:ln>
          <a:effectLst/>
        </p:spPr>
      </p:pic>
      <p:sp>
        <p:nvSpPr>
          <p:cNvPr id="14" name="TextBox 13"/>
          <p:cNvSpPr txBox="1"/>
          <p:nvPr/>
        </p:nvSpPr>
        <p:spPr>
          <a:xfrm>
            <a:off x="302260" y="1482916"/>
            <a:ext cx="635254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GridView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grid“android:background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ff0000ff</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android:verticalSpacing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35px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android:horizontalSpacing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5px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android:numColumns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auto_fit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android:columnWidth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100px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android:stretchMode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columnWidth</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="center"</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756400" y="2197100"/>
            <a:ext cx="2209800" cy="3314700"/>
          </a:xfrm>
          <a:prstGeom prst="rect">
            <a:avLst/>
          </a:prstGeom>
          <a:noFill/>
          <a:ln w="9525">
            <a:solidFill>
              <a:schemeClr val="bg1">
                <a:lumMod val="85000"/>
              </a:schemeClr>
            </a:solidFill>
            <a:miter lim="800000"/>
            <a:headEnd/>
            <a:tailEnd/>
          </a:ln>
          <a:effectLst/>
        </p:spPr>
      </p:pic>
      <p:sp>
        <p:nvSpPr>
          <p:cNvPr id="14" name="TextBox 13"/>
          <p:cNvSpPr txBox="1"/>
          <p:nvPr/>
        </p:nvSpPr>
        <p:spPr>
          <a:xfrm>
            <a:off x="302260" y="1482916"/>
            <a:ext cx="635254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packagecis493.selectionwidgets</a:t>
            </a:r>
            <a:r>
              <a:rPr lang="en-US" sz="1800" b="0" dirty="0" smtClean="0">
                <a:solidFill>
                  <a:prstClr val="black"/>
                </a:solidFill>
                <a:latin typeface="Courier New" pitchFamily="49" charset="0"/>
                <a:cs typeface="Courier New" pitchFamily="49" charset="0"/>
              </a:rPr>
              <a:t>;// using a </a:t>
            </a:r>
            <a:r>
              <a:rPr lang="en-US" sz="1800" b="0" dirty="0" err="1" smtClean="0">
                <a:solidFill>
                  <a:prstClr val="black"/>
                </a:solidFill>
                <a:latin typeface="Courier New" pitchFamily="49" charset="0"/>
                <a:cs typeface="Courier New" pitchFamily="49" charset="0"/>
              </a:rPr>
              <a:t>gridviewimportandroid.app.Activity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importandroid.widget.AdapterView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importandroid.widget.GridView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importandroid.widget.TextView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publicclassArrayAdapterDemo3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extendsActivity</a:t>
            </a:r>
            <a:r>
              <a:rPr lang="en-US" sz="1800" b="0" dirty="0" smtClean="0">
                <a:solidFill>
                  <a:prstClr val="black"/>
                </a:solidFill>
                <a:latin typeface="Courier New" pitchFamily="49" charset="0"/>
                <a:cs typeface="Courier New" pitchFamily="49" charset="0"/>
              </a:rPr>
              <a:t> implements </a:t>
            </a:r>
            <a:r>
              <a:rPr lang="en-US" sz="1800" b="0" dirty="0" err="1" smtClean="0">
                <a:solidFill>
                  <a:prstClr val="black"/>
                </a:solidFill>
                <a:latin typeface="Courier New" pitchFamily="49" charset="0"/>
                <a:cs typeface="Courier New" pitchFamily="49" charset="0"/>
              </a:rPr>
              <a:t>AdapterView.OnItemClickListener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TextViewselection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 {"this", "is", "a", "really", "</a:t>
            </a:r>
            <a:r>
              <a:rPr lang="en-US" sz="1800" b="0" dirty="0" err="1" smtClean="0">
                <a:solidFill>
                  <a:prstClr val="black"/>
                </a:solidFill>
                <a:latin typeface="Courier New" pitchFamily="49" charset="0"/>
                <a:cs typeface="Courier New" pitchFamily="49" charset="0"/>
              </a:rPr>
              <a:t>really2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really3","really4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really5</a:t>
            </a:r>
            <a:r>
              <a:rPr lang="en-US" sz="1800" b="0" dirty="0" smtClean="0">
                <a:solidFill>
                  <a:prstClr val="black"/>
                </a:solidFill>
                <a:latin typeface="Courier New" pitchFamily="49" charset="0"/>
                <a:cs typeface="Courier New" pitchFamily="49" charset="0"/>
              </a:rPr>
              <a:t>", "silly", "list"};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756400" y="2197100"/>
            <a:ext cx="2209800" cy="3314700"/>
          </a:xfrm>
          <a:prstGeom prst="rect">
            <a:avLst/>
          </a:prstGeom>
          <a:noFill/>
          <a:ln w="9525">
            <a:solidFill>
              <a:schemeClr val="bg1">
                <a:lumMod val="85000"/>
              </a:schemeClr>
            </a:solidFill>
            <a:miter lim="800000"/>
            <a:headEnd/>
            <a:tailEnd/>
          </a:ln>
          <a:effectLst/>
        </p:spPr>
      </p:pic>
      <p:sp>
        <p:nvSpPr>
          <p:cNvPr id="14" name="TextBox 13"/>
          <p:cNvSpPr txBox="1"/>
          <p:nvPr/>
        </p:nvSpPr>
        <p:spPr>
          <a:xfrm>
            <a:off x="302260" y="1482916"/>
            <a:ext cx="6352540" cy="48567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selection=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GridViewgv</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R.id.grid</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ArrayAdapter</a:t>
            </a:r>
            <a:r>
              <a:rPr lang="en-US" sz="1800" b="0" dirty="0" smtClean="0">
                <a:solidFill>
                  <a:prstClr val="black"/>
                </a:solidFill>
                <a:latin typeface="Courier New" pitchFamily="49" charset="0"/>
                <a:cs typeface="Courier New" pitchFamily="49" charset="0"/>
              </a:rPr>
              <a:t>&lt;String&gt; </a:t>
            </a:r>
            <a:r>
              <a:rPr lang="en-US" sz="1800" b="0" dirty="0" err="1" smtClean="0">
                <a:solidFill>
                  <a:prstClr val="black"/>
                </a:solidFill>
                <a:latin typeface="Courier New" pitchFamily="49" charset="0"/>
                <a:cs typeface="Courier New" pitchFamily="49" charset="0"/>
              </a:rPr>
              <a:t>aa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newArrayAdapter</a:t>
            </a:r>
            <a:r>
              <a:rPr lang="en-US" sz="1800" b="0" dirty="0" smtClean="0">
                <a:solidFill>
                  <a:prstClr val="black"/>
                </a:solidFill>
                <a:latin typeface="Courier New" pitchFamily="49" charset="0"/>
                <a:cs typeface="Courier New" pitchFamily="49" charset="0"/>
              </a:rPr>
              <a:t>&lt;String&gt;(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android.R.layout.simple_list_item_1</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items);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gv.setAdapter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aa</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gv.setOnItemClickListener</a:t>
            </a:r>
            <a:r>
              <a:rPr lang="en-US" sz="1800" b="0" dirty="0" smtClean="0">
                <a:solidFill>
                  <a:prstClr val="black"/>
                </a:solidFill>
                <a:latin typeface="Courier New" pitchFamily="49" charset="0"/>
                <a:cs typeface="Courier New" pitchFamily="49" charset="0"/>
              </a:rPr>
              <a:t>(this);}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Widgets to Select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16" name="Picture 15" descr="select1.png"/>
          <p:cNvPicPr>
            <a:picLocks noChangeAspect="1"/>
          </p:cNvPicPr>
          <p:nvPr/>
        </p:nvPicPr>
        <p:blipFill>
          <a:blip r:embed="rId2"/>
          <a:stretch>
            <a:fillRect/>
          </a:stretch>
        </p:blipFill>
        <p:spPr>
          <a:xfrm>
            <a:off x="3048000" y="1680880"/>
            <a:ext cx="3048000" cy="45720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760" y="885825"/>
            <a:ext cx="15544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5298" name="Picture 2"/>
          <p:cNvPicPr>
            <a:picLocks noChangeAspect="1" noChangeArrowheads="1"/>
          </p:cNvPicPr>
          <p:nvPr/>
        </p:nvPicPr>
        <p:blipFill>
          <a:blip r:embed="rId2"/>
          <a:srcRect/>
          <a:stretch>
            <a:fillRect/>
          </a:stretch>
        </p:blipFill>
        <p:spPr bwMode="auto">
          <a:xfrm>
            <a:off x="6756400" y="2197100"/>
            <a:ext cx="2209800" cy="3314700"/>
          </a:xfrm>
          <a:prstGeom prst="rect">
            <a:avLst/>
          </a:prstGeom>
          <a:noFill/>
          <a:ln w="9525">
            <a:solidFill>
              <a:schemeClr val="bg1">
                <a:lumMod val="85000"/>
              </a:schemeClr>
            </a:solidFill>
            <a:miter lim="800000"/>
            <a:headEnd/>
            <a:tailEnd/>
          </a:ln>
          <a:effectLst/>
        </p:spPr>
      </p:pic>
      <p:sp>
        <p:nvSpPr>
          <p:cNvPr id="14" name="TextBox 13"/>
          <p:cNvSpPr txBox="1"/>
          <p:nvPr/>
        </p:nvSpPr>
        <p:spPr>
          <a:xfrm>
            <a:off x="302260" y="1482916"/>
            <a:ext cx="6352540" cy="197592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publicvoidonItemClick</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parent, View v,</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longid</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(items[position]);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class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6" name="Group 10"/>
          <p:cNvGrpSpPr/>
          <p:nvPr/>
        </p:nvGrpSpPr>
        <p:grpSpPr>
          <a:xfrm>
            <a:off x="365759" y="3229741"/>
            <a:ext cx="841248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Matches are shown in a selection list that, like with Spinner, folds down from the field.</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9" name="Group 10"/>
          <p:cNvGrpSpPr/>
          <p:nvPr/>
        </p:nvGrpSpPr>
        <p:grpSpPr>
          <a:xfrm>
            <a:off x="365759" y="4769428"/>
            <a:ext cx="8412480" cy="118872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user can either type out a new entry (e.g., something not in the list) or choose an entry from the list to be the value of the field.</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0"/>
          <p:cNvGrpSpPr/>
          <p:nvPr/>
        </p:nvGrpSpPr>
        <p:grpSpPr>
          <a:xfrm>
            <a:off x="365759" y="1690053"/>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With auto-completion, as the user types, the text is treated as a prefix filter, comparing the entered text as a prefix against a list of candidates.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2" name="Group 10"/>
          <p:cNvGrpSpPr/>
          <p:nvPr/>
        </p:nvGrpSpPr>
        <p:grpSpPr>
          <a:xfrm>
            <a:off x="365759" y="3953641"/>
            <a:ext cx="8412480" cy="155448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mj-lt"/>
                  <a:cs typeface="Courier New" pitchFamily="49" charset="0"/>
                </a:rPr>
                <a:t>AutoCompleteTextViewhas</a:t>
              </a:r>
              <a:r>
                <a:rPr lang="en-US" sz="2000" b="0" dirty="0" smtClean="0">
                  <a:solidFill>
                    <a:srgbClr val="000000"/>
                  </a:solidFill>
                  <a:latin typeface="+mj-lt"/>
                  <a:cs typeface="Courier New" pitchFamily="49" charset="0"/>
                </a:rPr>
                <a:t> a </a:t>
              </a:r>
              <a:r>
                <a:rPr lang="en-US" sz="2000" b="0" dirty="0" err="1" smtClean="0">
                  <a:solidFill>
                    <a:srgbClr val="000000"/>
                  </a:solidFill>
                  <a:latin typeface="Courier New" pitchFamily="49" charset="0"/>
                  <a:cs typeface="Courier New" pitchFamily="49" charset="0"/>
                </a:rPr>
                <a:t>android:completionThresholdproperty</a:t>
              </a:r>
              <a:r>
                <a:rPr lang="en-US" sz="2000" b="0" dirty="0" smtClean="0">
                  <a:solidFill>
                    <a:srgbClr val="000000"/>
                  </a:solidFill>
                  <a:latin typeface="+mj-lt"/>
                  <a:cs typeface="Courier New" pitchFamily="49" charset="0"/>
                </a:rPr>
                <a:t>, to indicate the minimum number of characters a user must enter before the list filtering begins.</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365759" y="2109153"/>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AutoCompleteTextView</a:t>
              </a:r>
              <a:r>
                <a:rPr lang="en-US" sz="2000" b="0" dirty="0" smtClean="0">
                  <a:solidFill>
                    <a:srgbClr val="000000"/>
                  </a:solidFill>
                  <a:latin typeface="+mj-lt"/>
                  <a:cs typeface="Courier New" pitchFamily="49" charset="0"/>
                </a:rPr>
                <a:t> subclasses </a:t>
              </a:r>
              <a:r>
                <a:rPr lang="en-US" sz="2000" b="0" dirty="0" err="1" smtClean="0">
                  <a:solidFill>
                    <a:srgbClr val="000000"/>
                  </a:solidFill>
                  <a:latin typeface="+mj-lt"/>
                  <a:cs typeface="Courier New" pitchFamily="49" charset="0"/>
                </a:rPr>
                <a:t>EditText</a:t>
              </a:r>
              <a:r>
                <a:rPr lang="en-US" sz="2000" b="0" dirty="0" smtClean="0">
                  <a:solidFill>
                    <a:srgbClr val="000000"/>
                  </a:solidFill>
                  <a:latin typeface="+mj-lt"/>
                  <a:cs typeface="Courier New" pitchFamily="49" charset="0"/>
                </a:rPr>
                <a:t>, so you can configure all the standard look-and-feel aspects, such as font face and color.</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0" y="885825"/>
            <a:ext cx="3474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14" name="Group 13"/>
          <p:cNvGrpSpPr/>
          <p:nvPr/>
        </p:nvGrpSpPr>
        <p:grpSpPr>
          <a:xfrm>
            <a:off x="246380" y="2082800"/>
            <a:ext cx="8651240" cy="4023360"/>
            <a:chOff x="241300" y="2082800"/>
            <a:chExt cx="8651240" cy="4023360"/>
          </a:xfrm>
        </p:grpSpPr>
        <p:pic>
          <p:nvPicPr>
            <p:cNvPr id="56322" name="Picture 2"/>
            <p:cNvPicPr>
              <a:picLocks noChangeAspect="1" noChangeArrowheads="1"/>
            </p:cNvPicPr>
            <p:nvPr/>
          </p:nvPicPr>
          <p:blipFill>
            <a:blip r:embed="rId2"/>
            <a:srcRect/>
            <a:stretch>
              <a:fillRect/>
            </a:stretch>
          </p:blipFill>
          <p:spPr bwMode="auto">
            <a:xfrm>
              <a:off x="241300" y="2082800"/>
              <a:ext cx="2682240" cy="4023360"/>
            </a:xfrm>
            <a:prstGeom prst="rect">
              <a:avLst/>
            </a:prstGeom>
            <a:noFill/>
            <a:ln w="9525">
              <a:solidFill>
                <a:schemeClr val="bg1">
                  <a:lumMod val="85000"/>
                </a:schemeClr>
              </a:solidFill>
              <a:miter lim="800000"/>
              <a:headEnd/>
              <a:tailEnd/>
            </a:ln>
            <a:effectLst/>
          </p:spPr>
        </p:pic>
        <p:pic>
          <p:nvPicPr>
            <p:cNvPr id="56323" name="Picture 3"/>
            <p:cNvPicPr>
              <a:picLocks noChangeAspect="1" noChangeArrowheads="1"/>
            </p:cNvPicPr>
            <p:nvPr/>
          </p:nvPicPr>
          <p:blipFill>
            <a:blip r:embed="rId3"/>
            <a:srcRect/>
            <a:stretch>
              <a:fillRect/>
            </a:stretch>
          </p:blipFill>
          <p:spPr bwMode="auto">
            <a:xfrm>
              <a:off x="3225800" y="2082800"/>
              <a:ext cx="2682240" cy="4023360"/>
            </a:xfrm>
            <a:prstGeom prst="rect">
              <a:avLst/>
            </a:prstGeom>
            <a:noFill/>
            <a:ln w="9525">
              <a:solidFill>
                <a:schemeClr val="bg1">
                  <a:lumMod val="85000"/>
                </a:schemeClr>
              </a:solidFill>
              <a:miter lim="800000"/>
              <a:headEnd/>
              <a:tailEnd/>
            </a:ln>
            <a:effectLst/>
          </p:spPr>
        </p:pic>
        <p:pic>
          <p:nvPicPr>
            <p:cNvPr id="56324" name="Picture 4"/>
            <p:cNvPicPr>
              <a:picLocks noChangeAspect="1" noChangeArrowheads="1"/>
            </p:cNvPicPr>
            <p:nvPr/>
          </p:nvPicPr>
          <p:blipFill>
            <a:blip r:embed="rId4"/>
            <a:srcRect/>
            <a:stretch>
              <a:fillRect/>
            </a:stretch>
          </p:blipFill>
          <p:spPr bwMode="auto">
            <a:xfrm>
              <a:off x="6210300" y="2082800"/>
              <a:ext cx="2682240" cy="4023360"/>
            </a:xfrm>
            <a:prstGeom prst="rect">
              <a:avLst/>
            </a:prstGeom>
            <a:noFill/>
            <a:ln w="9525">
              <a:solidFill>
                <a:schemeClr val="bg1">
                  <a:lumMod val="85000"/>
                </a:schemeClr>
              </a:solidFill>
              <a:miter lim="800000"/>
              <a:headEnd/>
              <a:tailEnd/>
            </a:ln>
            <a:effectLst/>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8" name="TextBox 7"/>
          <p:cNvSpPr txBox="1"/>
          <p:nvPr/>
        </p:nvSpPr>
        <p:spPr>
          <a:xfrm>
            <a:off x="365760" y="1482916"/>
            <a:ext cx="8412480" cy="43581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="@+id/selection"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ff0033cc</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14pt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8" name="TextBox 7"/>
          <p:cNvSpPr txBox="1"/>
          <p:nvPr/>
        </p:nvSpPr>
        <p:spPr>
          <a:xfrm>
            <a:off x="365760" y="1482916"/>
            <a:ext cx="8412480" cy="23083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AutoCompleteTextView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="@+id/edit"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wrap_content"android:completionThreshold</a:t>
            </a:r>
            <a:r>
              <a:rPr lang="en-US" sz="1800" b="0" dirty="0" smtClean="0">
                <a:solidFill>
                  <a:prstClr val="black"/>
                </a:solidFill>
                <a:latin typeface="Courier New" pitchFamily="49" charset="0"/>
                <a:cs typeface="Courier New" pitchFamily="49" charset="0"/>
              </a:rPr>
              <a:t>="3“</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8" name="TextBox 7"/>
          <p:cNvSpPr txBox="1"/>
          <p:nvPr/>
        </p:nvSpPr>
        <p:spPr>
          <a:xfrm>
            <a:off x="365760" y="1482916"/>
            <a:ext cx="8412480" cy="45797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cis493.selectionwidgets;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android.text.Editable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android.text.TextWatcher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android.widget.AutoCompleteTextView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classAndDemoUI1 </a:t>
            </a:r>
            <a:r>
              <a:rPr lang="en-US" sz="1800" b="0" dirty="0" err="1" smtClean="0">
                <a:solidFill>
                  <a:prstClr val="black"/>
                </a:solidFill>
                <a:latin typeface="Courier New" pitchFamily="49" charset="0"/>
                <a:cs typeface="Courier New" pitchFamily="49" charset="0"/>
              </a:rPr>
              <a:t>extendsActivity</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implementsTextWatcher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AutoCompleteTextViewedit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 { "this", "is", "a", "really", "</a:t>
            </a:r>
            <a:r>
              <a:rPr lang="en-US" sz="1800" b="0" dirty="0" err="1" smtClean="0">
                <a:solidFill>
                  <a:prstClr val="black"/>
                </a:solidFill>
                <a:latin typeface="Courier New" pitchFamily="49" charset="0"/>
                <a:cs typeface="Courier New" pitchFamily="49" charset="0"/>
              </a:rPr>
              <a:t>really2</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really5</a:t>
            </a:r>
            <a:r>
              <a:rPr lang="en-US" sz="1800" b="0" dirty="0" smtClean="0">
                <a:solidFill>
                  <a:prstClr val="black"/>
                </a:solidFill>
                <a:latin typeface="Courier New" pitchFamily="49" charset="0"/>
                <a:cs typeface="Courier New" pitchFamily="49" charset="0"/>
              </a:rPr>
              <a:t>", "silly", "list"};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8" name="TextBox 7"/>
          <p:cNvSpPr txBox="1"/>
          <p:nvPr/>
        </p:nvSpPr>
        <p:spPr>
          <a:xfrm>
            <a:off x="365760" y="1482916"/>
            <a:ext cx="841248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selection=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edit= (</a:t>
            </a:r>
            <a:r>
              <a:rPr lang="en-US" sz="1800" b="0" dirty="0" err="1" smtClean="0">
                <a:solidFill>
                  <a:prstClr val="black"/>
                </a:solidFill>
                <a:latin typeface="Courier New" pitchFamily="49" charset="0"/>
                <a:cs typeface="Courier New" pitchFamily="49" charset="0"/>
              </a:rPr>
              <a:t>AutoCompleteTextView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R.id.edit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edit.addTextChangedListener</a:t>
            </a: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edit.setAdapter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newArrayAdapter</a:t>
            </a:r>
            <a:r>
              <a:rPr lang="en-US" sz="1800" b="0" dirty="0" smtClean="0">
                <a:solidFill>
                  <a:prstClr val="black"/>
                </a:solidFill>
                <a:latin typeface="Courier New" pitchFamily="49" charset="0"/>
                <a:cs typeface="Courier New" pitchFamily="49" charset="0"/>
              </a:rPr>
              <a:t>&lt;String&gt;(this,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android.R.layout.simple_dropdown_item_1line</a:t>
            </a:r>
            <a:r>
              <a:rPr lang="en-US" sz="1800" b="0" dirty="0" smtClean="0">
                <a:solidFill>
                  <a:prstClr val="black"/>
                </a:solidFill>
                <a:latin typeface="Courier New" pitchFamily="49" charset="0"/>
                <a:cs typeface="Courier New" pitchFamily="49" charset="0"/>
              </a:rPr>
              <a:t>, items));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publicvoidonTextChanged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CharSequences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intbefore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intcount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edit.getText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AutoComplete </a:t>
            </a:r>
            <a:r>
              <a:rPr lang="en-US" sz="2000" b="0" dirty="0" err="1" smtClean="0"/>
              <a:t>TextView</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8" name="TextBox 7"/>
          <p:cNvSpPr txBox="1"/>
          <p:nvPr/>
        </p:nvSpPr>
        <p:spPr>
          <a:xfrm>
            <a:off x="365760" y="1482916"/>
            <a:ext cx="8412480" cy="269612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publicvoidbeforeTextChanged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CharSequences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intcount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intafter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needed for interface, but not used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publicvoidafterTextChanged</a:t>
            </a:r>
            <a:r>
              <a:rPr lang="en-US" sz="1800" b="0" dirty="0" smtClean="0">
                <a:solidFill>
                  <a:prstClr val="black"/>
                </a:solidFill>
                <a:latin typeface="Courier New" pitchFamily="49" charset="0"/>
                <a:cs typeface="Courier New" pitchFamily="49" charset="0"/>
              </a:rPr>
              <a:t>(Editable s)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needed for interface, but not used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pic>
        <p:nvPicPr>
          <p:cNvPr id="57346" name="Picture 2"/>
          <p:cNvPicPr>
            <a:picLocks noChangeAspect="1" noChangeArrowheads="1"/>
          </p:cNvPicPr>
          <p:nvPr/>
        </p:nvPicPr>
        <p:blipFill>
          <a:blip r:embed="rId2"/>
          <a:srcRect/>
          <a:stretch>
            <a:fillRect/>
          </a:stretch>
        </p:blipFill>
        <p:spPr bwMode="auto">
          <a:xfrm>
            <a:off x="6015038" y="3016157"/>
            <a:ext cx="2905125" cy="1676400"/>
          </a:xfrm>
          <a:prstGeom prst="rect">
            <a:avLst/>
          </a:prstGeom>
          <a:noFill/>
          <a:ln w="9525">
            <a:solidFill>
              <a:schemeClr val="bg1">
                <a:lumMod val="85000"/>
              </a:schemeClr>
            </a:solidFill>
            <a:miter lim="800000"/>
            <a:headEnd/>
            <a:tailEnd/>
          </a:ln>
          <a:effectLst/>
        </p:spPr>
      </p:pic>
      <p:grpSp>
        <p:nvGrpSpPr>
          <p:cNvPr id="14" name="Group 13"/>
          <p:cNvGrpSpPr/>
          <p:nvPr/>
        </p:nvGrpSpPr>
        <p:grpSpPr>
          <a:xfrm>
            <a:off x="365759" y="2337753"/>
            <a:ext cx="5527041" cy="3033208"/>
            <a:chOff x="365759" y="2109153"/>
            <a:chExt cx="5527041" cy="3033208"/>
          </a:xfrm>
        </p:grpSpPr>
        <p:grpSp>
          <p:nvGrpSpPr>
            <p:cNvPr id="6" name="Group 10"/>
            <p:cNvGrpSpPr/>
            <p:nvPr/>
          </p:nvGrpSpPr>
          <p:grpSpPr>
            <a:xfrm>
              <a:off x="365759" y="3953641"/>
              <a:ext cx="5527041"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Image choices are offered on a contiguous horizontal mode, you may scroll across the image-set.</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0"/>
            <p:cNvGrpSpPr/>
            <p:nvPr/>
          </p:nvGrpSpPr>
          <p:grpSpPr>
            <a:xfrm>
              <a:off x="365759" y="2109153"/>
              <a:ext cx="5527041"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Gallery widget provides a set of options depicted as images.</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Widgets to Select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2" name="Group 10"/>
          <p:cNvGrpSpPr/>
          <p:nvPr/>
        </p:nvGrpSpPr>
        <p:grpSpPr>
          <a:xfrm>
            <a:off x="457857" y="3754127"/>
            <a:ext cx="4961308" cy="228600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When the pool of choices is larger other widgets are more appropriate, those include classic UI controls such as: </a:t>
              </a:r>
              <a:r>
                <a:rPr lang="en-US" sz="2000" b="0" dirty="0" err="1" smtClean="0">
                  <a:solidFill>
                    <a:srgbClr val="000000"/>
                  </a:solidFill>
                  <a:latin typeface="+mj-lt"/>
                  <a:cs typeface="Courier New" pitchFamily="49" charset="0"/>
                </a:rPr>
                <a:t>listboxes</a:t>
              </a:r>
              <a:r>
                <a:rPr lang="en-US" sz="2000" b="0" dirty="0" smtClean="0">
                  <a:solidFill>
                    <a:srgbClr val="000000"/>
                  </a:solidFill>
                  <a:latin typeface="+mj-lt"/>
                  <a:cs typeface="Courier New" pitchFamily="49" charset="0"/>
                </a:rPr>
                <a:t>, </a:t>
              </a:r>
              <a:r>
                <a:rPr lang="en-US" sz="2000" b="0" dirty="0" err="1" smtClean="0">
                  <a:solidFill>
                    <a:srgbClr val="000000"/>
                  </a:solidFill>
                  <a:latin typeface="+mj-lt"/>
                  <a:cs typeface="Courier New" pitchFamily="49" charset="0"/>
                </a:rPr>
                <a:t>comboboxes</a:t>
              </a:r>
              <a:r>
                <a:rPr lang="en-US" sz="2000" b="0" dirty="0" smtClean="0">
                  <a:solidFill>
                    <a:srgbClr val="000000"/>
                  </a:solidFill>
                  <a:latin typeface="+mj-lt"/>
                  <a:cs typeface="Courier New" pitchFamily="49" charset="0"/>
                </a:rPr>
                <a:t>, drop-down lists, picture galleries, etc.</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457857" y="1786055"/>
            <a:ext cx="4961308" cy="118872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mj-lt"/>
                  <a:cs typeface="Courier New" pitchFamily="49" charset="0"/>
                </a:rPr>
                <a:t>RadioButtons</a:t>
              </a:r>
              <a:r>
                <a:rPr lang="en-US" sz="2000" b="0" dirty="0" smtClean="0">
                  <a:solidFill>
                    <a:srgbClr val="000000"/>
                  </a:solidFill>
                  <a:latin typeface="+mj-lt"/>
                  <a:cs typeface="Courier New" pitchFamily="49" charset="0"/>
                </a:rPr>
                <a:t> and </a:t>
              </a:r>
              <a:r>
                <a:rPr lang="en-US" sz="2000" b="0" dirty="0" err="1" smtClean="0">
                  <a:solidFill>
                    <a:srgbClr val="000000"/>
                  </a:solidFill>
                  <a:latin typeface="+mj-lt"/>
                  <a:cs typeface="Courier New" pitchFamily="49" charset="0"/>
                </a:rPr>
                <a:t>CheckButtons</a:t>
              </a:r>
              <a:r>
                <a:rPr lang="en-US" sz="2000" b="0" dirty="0" smtClean="0">
                  <a:solidFill>
                    <a:srgbClr val="000000"/>
                  </a:solidFill>
                  <a:latin typeface="+mj-lt"/>
                  <a:cs typeface="Courier New" pitchFamily="49" charset="0"/>
                </a:rPr>
                <a:t> are suitable for selecting from a small set of options.</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6" name="Picture 15" descr="select1.png"/>
          <p:cNvPicPr>
            <a:picLocks noChangeAspect="1"/>
          </p:cNvPicPr>
          <p:nvPr/>
        </p:nvPicPr>
        <p:blipFill>
          <a:blip r:embed="rId2"/>
          <a:stretch>
            <a:fillRect/>
          </a:stretch>
        </p:blipFill>
        <p:spPr>
          <a:xfrm>
            <a:off x="5844988" y="1627091"/>
            <a:ext cx="3048000" cy="45720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841248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SDK1.5</a:t>
            </a:r>
            <a:r>
              <a:rPr lang="en-US" sz="1800" b="0" dirty="0" smtClean="0">
                <a:solidFill>
                  <a:prstClr val="black"/>
                </a:solidFill>
                <a:latin typeface="Courier New" pitchFamily="49" charset="0"/>
                <a:cs typeface="Courier New" pitchFamily="49" charset="0"/>
              </a:rPr>
              <a:t> /samples/.../view/Gallery1.java"</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8412480" cy="33609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ff0000ff</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&lt;Gallery</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myGallery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="bottom"</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5285740" cy="45797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a:t>
            </a:r>
            <a:r>
              <a:rPr lang="en-US" sz="1800" b="0" dirty="0" err="1" smtClean="0">
                <a:solidFill>
                  <a:prstClr val="black"/>
                </a:solidFill>
                <a:latin typeface="Courier New" pitchFamily="49" charset="0"/>
                <a:cs typeface="Courier New" pitchFamily="49" charset="0"/>
              </a:rPr>
              <a:t>cis493.selectionwidgets</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android.view.ViewGroup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android.widget.AdapterView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android.widget.BaseAdapter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android.widget.Gallery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android.widget.ImageView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android.widget.AdapterView.OnItemSelectedListener</a:t>
            </a:r>
            <a:r>
              <a:rPr lang="en-US" sz="1800" b="0" dirty="0" smtClean="0">
                <a:solidFill>
                  <a:prstClr val="black"/>
                </a:solidFill>
                <a:latin typeface="Courier New" pitchFamily="49" charset="0"/>
                <a:cs typeface="Courier New" pitchFamily="49" charset="0"/>
              </a:rPr>
              <a:t>;</a:t>
            </a:r>
          </a:p>
        </p:txBody>
      </p:sp>
      <p:pic>
        <p:nvPicPr>
          <p:cNvPr id="58370" name="Picture 2"/>
          <p:cNvPicPr>
            <a:picLocks noChangeAspect="1" noChangeArrowheads="1"/>
          </p:cNvPicPr>
          <p:nvPr/>
        </p:nvPicPr>
        <p:blipFill>
          <a:blip r:embed="rId2"/>
          <a:srcRect/>
          <a:stretch>
            <a:fillRect/>
          </a:stretch>
        </p:blipFill>
        <p:spPr bwMode="auto">
          <a:xfrm>
            <a:off x="6573838" y="1939211"/>
            <a:ext cx="1914525" cy="366712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5285232" cy="374871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AndDemoUI1</a:t>
            </a:r>
            <a:r>
              <a:rPr lang="en-US" sz="1800" b="0" dirty="0" smtClean="0">
                <a:solidFill>
                  <a:prstClr val="black"/>
                </a:solidFill>
                <a:latin typeface="Courier New" pitchFamily="49" charset="0"/>
                <a:cs typeface="Courier New" pitchFamily="49" charset="0"/>
              </a:rPr>
              <a:t> extends Activity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Using Gallery widget. </a:t>
            </a:r>
            <a:r>
              <a:rPr lang="en-US" sz="1800" b="0" dirty="0" err="1" smtClean="0">
                <a:solidFill>
                  <a:prstClr val="black"/>
                </a:solidFill>
                <a:latin typeface="Courier New" pitchFamily="49" charset="0"/>
                <a:cs typeface="Courier New" pitchFamily="49" charset="0"/>
              </a:rPr>
              <a:t>G1</a:t>
            </a:r>
            <a:r>
              <a:rPr lang="en-US" sz="1800" b="0" dirty="0" smtClean="0">
                <a:solidFill>
                  <a:prstClr val="black"/>
                </a:solidFill>
                <a:latin typeface="Courier New" pitchFamily="49" charset="0"/>
                <a:cs typeface="Courier New" pitchFamily="49" charset="0"/>
              </a:rPr>
              <a:t> phone resolution: </a:t>
            </a:r>
            <a:r>
              <a:rPr lang="en-US" sz="1800" b="0" dirty="0" err="1" smtClean="0">
                <a:solidFill>
                  <a:prstClr val="black"/>
                </a:solidFill>
                <a:latin typeface="Courier New" pitchFamily="49" charset="0"/>
                <a:cs typeface="Courier New" pitchFamily="49" charset="0"/>
              </a:rPr>
              <a:t>HVGA</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320x480</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px</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code adapted from:</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C:\Android\platforms\android-1.5\samples\ApiDemos\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src</a:t>
            </a:r>
            <a:r>
              <a:rPr lang="en-US" sz="1800" b="0" dirty="0" smtClean="0">
                <a:solidFill>
                  <a:prstClr val="black"/>
                </a:solidFill>
                <a:latin typeface="Courier New" pitchFamily="49" charset="0"/>
                <a:cs typeface="Courier New" pitchFamily="49" charset="0"/>
              </a:rPr>
              <a:t>\com\example\android\</a:t>
            </a:r>
            <a:r>
              <a:rPr lang="en-US" sz="1800" b="0" dirty="0" err="1" smtClean="0">
                <a:solidFill>
                  <a:prstClr val="black"/>
                </a:solidFill>
                <a:latin typeface="Courier New" pitchFamily="49" charset="0"/>
                <a:cs typeface="Courier New" pitchFamily="49" charset="0"/>
              </a:rPr>
              <a:t>apis</a:t>
            </a:r>
            <a:r>
              <a:rPr lang="en-US" sz="1800" b="0" dirty="0" smtClean="0">
                <a:solidFill>
                  <a:prstClr val="black"/>
                </a:solidFill>
                <a:latin typeface="Courier New" pitchFamily="49" charset="0"/>
                <a:cs typeface="Courier New" pitchFamily="49" charset="0"/>
              </a:rPr>
              <a:t>\view\Galler1.java</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TextViewmySelection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Gallery </a:t>
            </a:r>
            <a:r>
              <a:rPr lang="en-US" sz="1800" b="0" dirty="0" err="1" smtClean="0">
                <a:solidFill>
                  <a:prstClr val="black"/>
                </a:solidFill>
                <a:latin typeface="Courier New" pitchFamily="49" charset="0"/>
                <a:cs typeface="Courier New" pitchFamily="49" charset="0"/>
              </a:rPr>
              <a:t>myGallery</a:t>
            </a:r>
            <a:r>
              <a:rPr lang="en-US" sz="1800" b="0" dirty="0" smtClean="0">
                <a:solidFill>
                  <a:prstClr val="black"/>
                </a:solidFill>
                <a:latin typeface="Courier New" pitchFamily="49" charset="0"/>
                <a:cs typeface="Courier New" pitchFamily="49" charset="0"/>
              </a:rPr>
              <a:t>;</a:t>
            </a:r>
          </a:p>
        </p:txBody>
      </p:sp>
      <p:pic>
        <p:nvPicPr>
          <p:cNvPr id="5" name="Picture 2"/>
          <p:cNvPicPr>
            <a:picLocks noChangeAspect="1" noChangeArrowheads="1"/>
          </p:cNvPicPr>
          <p:nvPr/>
        </p:nvPicPr>
        <p:blipFill>
          <a:blip r:embed="rId2"/>
          <a:srcRect/>
          <a:stretch>
            <a:fillRect/>
          </a:stretch>
        </p:blipFill>
        <p:spPr bwMode="auto">
          <a:xfrm>
            <a:off x="6573838" y="1939211"/>
            <a:ext cx="1914525" cy="3667125"/>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5285232" cy="44135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mySelection</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R.id.mySelection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Bind the gallery defined in the main.xml</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Apply a new (customized)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 to it.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myGallery</a:t>
            </a:r>
            <a:r>
              <a:rPr lang="en-US" sz="1800" b="0" dirty="0" smtClean="0">
                <a:solidFill>
                  <a:prstClr val="black"/>
                </a:solidFill>
                <a:latin typeface="Courier New" pitchFamily="49" charset="0"/>
                <a:cs typeface="Courier New" pitchFamily="49" charset="0"/>
              </a:rPr>
              <a:t> = (Gallery)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R.id.myGallery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myGallery.setAdapter</a:t>
            </a: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(this));</a:t>
            </a:r>
          </a:p>
        </p:txBody>
      </p:sp>
      <p:pic>
        <p:nvPicPr>
          <p:cNvPr id="59394" name="Picture 2"/>
          <p:cNvPicPr>
            <a:picLocks noChangeAspect="1" noChangeArrowheads="1"/>
          </p:cNvPicPr>
          <p:nvPr/>
        </p:nvPicPr>
        <p:blipFill>
          <a:blip r:embed="rId2"/>
          <a:srcRect/>
          <a:stretch>
            <a:fillRect/>
          </a:stretch>
        </p:blipFill>
        <p:spPr bwMode="auto">
          <a:xfrm>
            <a:off x="6065838" y="2768600"/>
            <a:ext cx="2905125"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5285232"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myGallery.setOnItemSelectedListener</a:t>
            </a: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OnItemSelectedListener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onItemSelected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a:t>
            </a:r>
            <a:r>
              <a:rPr lang="en-US" sz="1800" b="0" dirty="0" err="1" smtClean="0">
                <a:solidFill>
                  <a:prstClr val="black"/>
                </a:solidFill>
                <a:latin typeface="Courier New" pitchFamily="49" charset="0"/>
                <a:cs typeface="Courier New" pitchFamily="49" charset="0"/>
              </a:rPr>
              <a:t>arg0</a:t>
            </a:r>
            <a:r>
              <a:rPr lang="en-US" sz="1800" b="0" dirty="0" smtClean="0">
                <a:solidFill>
                  <a:prstClr val="black"/>
                </a:solidFill>
                <a:latin typeface="Courier New" pitchFamily="49" charset="0"/>
                <a:cs typeface="Courier New" pitchFamily="49" charset="0"/>
              </a:rPr>
              <a:t>, View </a:t>
            </a:r>
            <a:r>
              <a:rPr lang="en-US" sz="1800" b="0" dirty="0" err="1" smtClean="0">
                <a:solidFill>
                  <a:prstClr val="black"/>
                </a:solidFill>
                <a:latin typeface="Courier New" pitchFamily="49" charset="0"/>
                <a:cs typeface="Courier New" pitchFamily="49" charset="0"/>
              </a:rPr>
              <a:t>arg1</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arg2</a:t>
            </a:r>
            <a:r>
              <a:rPr lang="en-US" sz="1800" b="0" dirty="0" smtClean="0">
                <a:solidFill>
                  <a:prstClr val="black"/>
                </a:solidFill>
                <a:latin typeface="Courier New" pitchFamily="49" charset="0"/>
                <a:cs typeface="Courier New" pitchFamily="49" charset="0"/>
              </a:rPr>
              <a:t>, long </a:t>
            </a:r>
            <a:r>
              <a:rPr lang="en-US" sz="1800" b="0" dirty="0" err="1" smtClean="0">
                <a:solidFill>
                  <a:prstClr val="black"/>
                </a:solidFill>
                <a:latin typeface="Courier New" pitchFamily="49" charset="0"/>
                <a:cs typeface="Courier New" pitchFamily="49" charset="0"/>
              </a:rPr>
              <a:t>arg3</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mySelection.setText</a:t>
            </a:r>
            <a:r>
              <a:rPr lang="en-US" sz="1800" b="0" dirty="0" smtClean="0">
                <a:solidFill>
                  <a:prstClr val="black"/>
                </a:solidFill>
                <a:latin typeface="Courier New" pitchFamily="49" charset="0"/>
                <a:cs typeface="Courier New" pitchFamily="49" charset="0"/>
              </a:rPr>
              <a:t>(" selected option: " + </a:t>
            </a:r>
            <a:r>
              <a:rPr lang="en-US" sz="1800" b="0" dirty="0" err="1" smtClean="0">
                <a:solidFill>
                  <a:prstClr val="black"/>
                </a:solidFill>
                <a:latin typeface="Courier New" pitchFamily="49" charset="0"/>
                <a:cs typeface="Courier New" pitchFamily="49" charset="0"/>
              </a:rPr>
              <a:t>arg2</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onNothingSelected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a:t>
            </a:r>
            <a:r>
              <a:rPr lang="en-US" sz="1800" b="0" dirty="0" err="1" smtClean="0">
                <a:solidFill>
                  <a:prstClr val="black"/>
                </a:solidFill>
                <a:latin typeface="Courier New" pitchFamily="49" charset="0"/>
                <a:cs typeface="Courier New" pitchFamily="49" charset="0"/>
              </a:rPr>
              <a:t>arg0</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mySelection.setText</a:t>
            </a:r>
            <a:r>
              <a:rPr lang="en-US" sz="1800" b="0" dirty="0" smtClean="0">
                <a:solidFill>
                  <a:prstClr val="black"/>
                </a:solidFill>
                <a:latin typeface="Courier New" pitchFamily="49" charset="0"/>
                <a:cs typeface="Courier New" pitchFamily="49" charset="0"/>
              </a:rPr>
              <a:t>("Nothing selected");}});}// </a:t>
            </a:r>
            <a:r>
              <a:rPr lang="en-US" sz="1800" b="0" dirty="0" err="1" smtClean="0">
                <a:solidFill>
                  <a:prstClr val="black"/>
                </a:solidFill>
                <a:latin typeface="Courier New" pitchFamily="49" charset="0"/>
                <a:cs typeface="Courier New" pitchFamily="49" charset="0"/>
              </a:rPr>
              <a:t>onCreate</a:t>
            </a:r>
            <a:endParaRPr lang="en-US" sz="1800" b="0" dirty="0" smtClean="0">
              <a:solidFill>
                <a:prstClr val="black"/>
              </a:solidFill>
              <a:latin typeface="Courier New" pitchFamily="49" charset="0"/>
              <a:cs typeface="Courier New" pitchFamily="49" charset="0"/>
            </a:endParaRPr>
          </a:p>
        </p:txBody>
      </p:sp>
      <p:pic>
        <p:nvPicPr>
          <p:cNvPr id="59394" name="Picture 2"/>
          <p:cNvPicPr>
            <a:picLocks noChangeAspect="1" noChangeArrowheads="1"/>
          </p:cNvPicPr>
          <p:nvPr/>
        </p:nvPicPr>
        <p:blipFill>
          <a:blip r:embed="rId2"/>
          <a:srcRect/>
          <a:stretch>
            <a:fillRect/>
          </a:stretch>
        </p:blipFill>
        <p:spPr bwMode="auto">
          <a:xfrm>
            <a:off x="6065838" y="2768600"/>
            <a:ext cx="2905125"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841248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 extends </a:t>
            </a:r>
            <a:r>
              <a:rPr lang="en-US" sz="1800" b="0" dirty="0" err="1" smtClean="0">
                <a:solidFill>
                  <a:prstClr val="black"/>
                </a:solidFill>
                <a:latin typeface="Courier New" pitchFamily="49" charset="0"/>
                <a:cs typeface="Courier New" pitchFamily="49" charset="0"/>
              </a:rPr>
              <a:t>BaseAdapter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The parent context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private Context </a:t>
            </a:r>
            <a:r>
              <a:rPr lang="en-US" sz="1800" b="0" dirty="0" err="1" smtClean="0">
                <a:solidFill>
                  <a:prstClr val="black"/>
                </a:solidFill>
                <a:latin typeface="Courier New" pitchFamily="49" charset="0"/>
                <a:cs typeface="Courier New" pitchFamily="49" charset="0"/>
              </a:rPr>
              <a:t>myContext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Put some images to project-folder: /res/</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format: jpg, gif, </a:t>
            </a:r>
            <a:r>
              <a:rPr lang="en-US" sz="1800" b="0" dirty="0" err="1" smtClean="0">
                <a:solidFill>
                  <a:prstClr val="black"/>
                </a:solidFill>
                <a:latin typeface="Courier New" pitchFamily="49" charset="0"/>
                <a:cs typeface="Courier New" pitchFamily="49" charset="0"/>
              </a:rPr>
              <a:t>png</a:t>
            </a:r>
            <a:r>
              <a:rPr lang="en-US" sz="1800" b="0" dirty="0" smtClean="0">
                <a:solidFill>
                  <a:prstClr val="black"/>
                </a:solidFill>
                <a:latin typeface="Courier New" pitchFamily="49" charset="0"/>
                <a:cs typeface="Courier New" pitchFamily="49" charset="0"/>
              </a:rPr>
              <a:t>, bmp,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private </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myImageIds</a:t>
            </a:r>
            <a:r>
              <a:rPr lang="en-US" sz="1800" b="0" dirty="0" smtClean="0">
                <a:solidFill>
                  <a:prstClr val="black"/>
                </a:solidFill>
                <a:latin typeface="Courier New" pitchFamily="49" charset="0"/>
                <a:cs typeface="Courier New" pitchFamily="49" charset="0"/>
              </a:rPr>
              <a:t> = { </a:t>
            </a:r>
            <a:r>
              <a:rPr lang="en-US" sz="1800" b="0" dirty="0" err="1" smtClean="0">
                <a:solidFill>
                  <a:prstClr val="black"/>
                </a:solidFill>
                <a:latin typeface="Courier New" pitchFamily="49" charset="0"/>
                <a:cs typeface="Courier New" pitchFamily="49" charset="0"/>
              </a:rPr>
              <a:t>R.drawable.image1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R.drawable.image2</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R.drawable.image3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R.drawable.image4</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Simple Constructor saving the 'parent' context.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(Context c)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this.myContext</a:t>
            </a:r>
            <a:r>
              <a:rPr lang="en-US" sz="1800" b="0" dirty="0" smtClean="0">
                <a:solidFill>
                  <a:prstClr val="black"/>
                </a:solidFill>
                <a:latin typeface="Courier New" pitchFamily="49" charset="0"/>
                <a:cs typeface="Courier New" pitchFamily="49" charset="0"/>
              </a:rPr>
              <a:t> = c;</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inherited abstract methods - must be implemented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Returns count of images, and individual IDs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841248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getCount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a:t>
            </a:r>
            <a:r>
              <a:rPr lang="en-US" sz="1800" b="0" dirty="0" err="1" smtClean="0">
                <a:solidFill>
                  <a:prstClr val="black"/>
                </a:solidFill>
                <a:latin typeface="Courier New" pitchFamily="49" charset="0"/>
                <a:cs typeface="Courier New" pitchFamily="49" charset="0"/>
              </a:rPr>
              <a:t>this.myImageIds.length</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Object </a:t>
            </a:r>
            <a:r>
              <a:rPr lang="en-US" sz="1800" b="0" dirty="0" err="1" smtClean="0">
                <a:solidFill>
                  <a:prstClr val="black"/>
                </a:solidFill>
                <a:latin typeface="Courier New" pitchFamily="49" charset="0"/>
                <a:cs typeface="Courier New" pitchFamily="49" charset="0"/>
              </a:rPr>
              <a:t>getItem</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position)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long </a:t>
            </a:r>
            <a:r>
              <a:rPr lang="en-US" sz="1800" b="0" dirty="0" err="1" smtClean="0">
                <a:solidFill>
                  <a:prstClr val="black"/>
                </a:solidFill>
                <a:latin typeface="Courier New" pitchFamily="49" charset="0"/>
                <a:cs typeface="Courier New" pitchFamily="49" charset="0"/>
              </a:rPr>
              <a:t>getItemId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position)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Returns a new </a:t>
            </a:r>
            <a:r>
              <a:rPr lang="en-US" sz="1800" b="0" dirty="0" err="1" smtClean="0">
                <a:solidFill>
                  <a:prstClr val="black"/>
                </a:solidFill>
                <a:latin typeface="Courier New" pitchFamily="49" charset="0"/>
                <a:cs typeface="Courier New" pitchFamily="49" charset="0"/>
              </a:rPr>
              <a:t>ImageViewto</a:t>
            </a:r>
            <a:r>
              <a:rPr lang="en-US" sz="1800" b="0" dirty="0" smtClean="0">
                <a:solidFill>
                  <a:prstClr val="black"/>
                </a:solidFill>
                <a:latin typeface="Courier New" pitchFamily="49" charset="0"/>
                <a:cs typeface="Courier New" pitchFamily="49" charset="0"/>
              </a:rPr>
              <a:t> be displayed,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View </a:t>
            </a:r>
            <a:r>
              <a:rPr lang="en-US" sz="1800" b="0" dirty="0" err="1" smtClean="0">
                <a:solidFill>
                  <a:prstClr val="black"/>
                </a:solidFill>
                <a:latin typeface="Courier New" pitchFamily="49" charset="0"/>
                <a:cs typeface="Courier New" pitchFamily="49" charset="0"/>
              </a:rPr>
              <a:t>convertView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ViewGroupparent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Get a View to display image data</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ImageViewiv</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newImageView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this.myContext</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885825"/>
            <a:ext cx="22860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Gallery Widget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4" name="TextBox 13"/>
          <p:cNvSpPr txBox="1"/>
          <p:nvPr/>
        </p:nvSpPr>
        <p:spPr>
          <a:xfrm>
            <a:off x="365760" y="1482916"/>
            <a:ext cx="841248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iv.setImageResource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this.myImageIds</a:t>
            </a:r>
            <a:r>
              <a:rPr lang="en-US" sz="1800" b="0" dirty="0" smtClean="0">
                <a:solidFill>
                  <a:prstClr val="black"/>
                </a:solidFill>
                <a:latin typeface="Courier New" pitchFamily="49" charset="0"/>
                <a:cs typeface="Courier New" pitchFamily="49" charset="0"/>
              </a:rPr>
              <a:t>[position]);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Image should be scaled somehow</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ImageView.ScaleType.CENTER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ImageView.ScaleType.CENTER_CROP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ImageView.ScaleType.CENTER_INSIDE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ImageView.ScaleType.FIT_CENTER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ImageView.ScaleType.FIT_XY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iv.setScaleType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ImageView.ScaleType.FIT_END</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Set the Width &amp; Height of the individual images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iv.setLayoutParams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newGallery.LayoutParams</a:t>
            </a:r>
            <a:r>
              <a:rPr lang="en-US" sz="1800" b="0" dirty="0" smtClean="0">
                <a:solidFill>
                  <a:prstClr val="black"/>
                </a:solidFill>
                <a:latin typeface="Courier New" pitchFamily="49" charset="0"/>
                <a:cs typeface="Courier New" pitchFamily="49" charset="0"/>
              </a:rPr>
              <a:t>(95, 70));</a:t>
            </a:r>
            <a:r>
              <a:rPr lang="en-US" sz="1800" b="0" dirty="0" err="1" smtClean="0">
                <a:solidFill>
                  <a:prstClr val="black"/>
                </a:solidFill>
                <a:latin typeface="Courier New" pitchFamily="49" charset="0"/>
                <a:cs typeface="Courier New" pitchFamily="49" charset="0"/>
              </a:rPr>
              <a:t>returniv</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ImageAdapter</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class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7" name="Group 6"/>
          <p:cNvGrpSpPr/>
          <p:nvPr/>
        </p:nvGrpSpPr>
        <p:grpSpPr>
          <a:xfrm>
            <a:off x="1929862" y="1877200"/>
            <a:ext cx="5284276" cy="4114800"/>
            <a:chOff x="2122201" y="1877200"/>
            <a:chExt cx="5284276" cy="4114800"/>
          </a:xfrm>
        </p:grpSpPr>
        <p:pic>
          <p:nvPicPr>
            <p:cNvPr id="5" name="Picture 4" descr="fAO3t.png"/>
            <p:cNvPicPr>
              <a:picLocks noChangeAspect="1"/>
            </p:cNvPicPr>
            <p:nvPr/>
          </p:nvPicPr>
          <p:blipFill>
            <a:blip r:embed="rId2"/>
            <a:stretch>
              <a:fillRect/>
            </a:stretch>
          </p:blipFill>
          <p:spPr>
            <a:xfrm>
              <a:off x="2122201" y="1877200"/>
              <a:ext cx="2314938" cy="4114800"/>
            </a:xfrm>
            <a:prstGeom prst="rect">
              <a:avLst/>
            </a:prstGeom>
            <a:ln>
              <a:solidFill>
                <a:schemeClr val="bg1">
                  <a:lumMod val="85000"/>
                </a:schemeClr>
              </a:solidFill>
            </a:ln>
          </p:spPr>
        </p:pic>
        <p:pic>
          <p:nvPicPr>
            <p:cNvPr id="6" name="Picture 5" descr="GridView_01.png"/>
            <p:cNvPicPr>
              <a:picLocks noChangeAspect="1"/>
            </p:cNvPicPr>
            <p:nvPr/>
          </p:nvPicPr>
          <p:blipFill>
            <a:blip r:embed="rId3" cstate="print"/>
            <a:stretch>
              <a:fillRect/>
            </a:stretch>
          </p:blipFill>
          <p:spPr>
            <a:xfrm>
              <a:off x="5091902" y="1877200"/>
              <a:ext cx="2314575" cy="4114800"/>
            </a:xfrm>
            <a:prstGeom prst="rect">
              <a:avLst/>
            </a:prstGeom>
            <a:ln>
              <a:solidFill>
                <a:schemeClr val="bg1">
                  <a:lumMod val="85000"/>
                </a:schemeClr>
              </a:solidFill>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6120" y="885825"/>
            <a:ext cx="2651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Widgets to Select</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4" name="Group 10"/>
          <p:cNvGrpSpPr/>
          <p:nvPr/>
        </p:nvGrpSpPr>
        <p:grpSpPr>
          <a:xfrm>
            <a:off x="457857" y="4328316"/>
            <a:ext cx="4961308" cy="155448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Selection views –widgets for presenting lists of choices –are handed an adapter to supply the actual choices.</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457857" y="1943387"/>
            <a:ext cx="4961308" cy="201168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Android offers a framework of data adapters that provide a common interface to selection lists ranging from static arrays to database contents.</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6" name="Picture 15" descr="select1.png"/>
          <p:cNvPicPr>
            <a:picLocks noChangeAspect="1"/>
          </p:cNvPicPr>
          <p:nvPr/>
        </p:nvPicPr>
        <p:blipFill>
          <a:blip r:embed="rId2"/>
          <a:stretch>
            <a:fillRect/>
          </a:stretch>
        </p:blipFill>
        <p:spPr>
          <a:xfrm>
            <a:off x="5844988" y="1627091"/>
            <a:ext cx="3048000" cy="45720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7" name="Rectangle 6"/>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grpSp>
        <p:nvGrpSpPr>
          <p:cNvPr id="17" name="Group 16"/>
          <p:cNvGrpSpPr/>
          <p:nvPr/>
        </p:nvGrpSpPr>
        <p:grpSpPr>
          <a:xfrm>
            <a:off x="365758" y="2193860"/>
            <a:ext cx="5146042" cy="3398968"/>
            <a:chOff x="365758" y="2337753"/>
            <a:chExt cx="5146042" cy="3398968"/>
          </a:xfrm>
        </p:grpSpPr>
        <p:grpSp>
          <p:nvGrpSpPr>
            <p:cNvPr id="9" name="Group 10"/>
            <p:cNvGrpSpPr/>
            <p:nvPr/>
          </p:nvGrpSpPr>
          <p:grpSpPr>
            <a:xfrm>
              <a:off x="365758" y="4182241"/>
              <a:ext cx="5146042" cy="155448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programmer must supply an </a:t>
                </a:r>
                <a:r>
                  <a:rPr lang="en-US" sz="2000" b="0" dirty="0" err="1" smtClean="0">
                    <a:solidFill>
                      <a:srgbClr val="000000"/>
                    </a:solidFill>
                    <a:latin typeface="+mj-lt"/>
                    <a:cs typeface="Courier New" pitchFamily="49" charset="0"/>
                  </a:rPr>
                  <a:t>ImageAdapter</a:t>
                </a:r>
                <a:r>
                  <a:rPr lang="en-US" sz="2000" b="0" dirty="0" smtClean="0">
                    <a:solidFill>
                      <a:srgbClr val="000000"/>
                    </a:solidFill>
                    <a:latin typeface="+mj-lt"/>
                    <a:cs typeface="Courier New" pitchFamily="49" charset="0"/>
                  </a:rPr>
                  <a:t> to indicate what to do when an individual image is selected/clicked.</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0"/>
            <p:cNvGrpSpPr/>
            <p:nvPr/>
          </p:nvGrpSpPr>
          <p:grpSpPr>
            <a:xfrm>
              <a:off x="365758" y="2337753"/>
              <a:ext cx="5146042"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 perhaps - more interesting version of the </a:t>
                </a:r>
                <a:r>
                  <a:rPr lang="en-US" sz="2000" b="0" dirty="0" err="1" smtClean="0">
                    <a:solidFill>
                      <a:srgbClr val="000000"/>
                    </a:solidFill>
                    <a:latin typeface="+mj-lt"/>
                    <a:cs typeface="Courier New" pitchFamily="49" charset="0"/>
                  </a:rPr>
                  <a:t>GridView</a:t>
                </a:r>
                <a:r>
                  <a:rPr lang="en-US" sz="2000" b="0" dirty="0" smtClean="0">
                    <a:solidFill>
                      <a:srgbClr val="000000"/>
                    </a:solidFill>
                    <a:latin typeface="+mj-lt"/>
                    <a:cs typeface="Courier New" pitchFamily="49" charset="0"/>
                  </a:rPr>
                  <a:t> control uses images instead of text.</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grpSp>
        <p:nvGrpSpPr>
          <p:cNvPr id="18" name="Group 17"/>
          <p:cNvGrpSpPr/>
          <p:nvPr/>
        </p:nvGrpSpPr>
        <p:grpSpPr>
          <a:xfrm>
            <a:off x="6146800" y="1404938"/>
            <a:ext cx="2798763" cy="4976812"/>
            <a:chOff x="6146800" y="1404938"/>
            <a:chExt cx="2798763" cy="4976812"/>
          </a:xfrm>
        </p:grpSpPr>
        <p:pic>
          <p:nvPicPr>
            <p:cNvPr id="60419" name="Picture 3"/>
            <p:cNvPicPr>
              <a:picLocks noChangeAspect="1" noChangeArrowheads="1"/>
            </p:cNvPicPr>
            <p:nvPr/>
          </p:nvPicPr>
          <p:blipFill>
            <a:blip r:embed="rId2"/>
            <a:srcRect/>
            <a:stretch>
              <a:fillRect/>
            </a:stretch>
          </p:blipFill>
          <p:spPr bwMode="auto">
            <a:xfrm>
              <a:off x="6878638" y="3295650"/>
              <a:ext cx="2066925" cy="3086100"/>
            </a:xfrm>
            <a:prstGeom prst="rect">
              <a:avLst/>
            </a:prstGeom>
            <a:noFill/>
            <a:ln w="9525">
              <a:solidFill>
                <a:schemeClr val="bg1">
                  <a:lumMod val="85000"/>
                </a:schemeClr>
              </a:solidFill>
              <a:miter lim="800000"/>
              <a:headEnd/>
              <a:tailEnd/>
            </a:ln>
            <a:effectLst/>
          </p:spPr>
        </p:pic>
        <p:pic>
          <p:nvPicPr>
            <p:cNvPr id="60418" name="Picture 2"/>
            <p:cNvPicPr>
              <a:picLocks noChangeAspect="1" noChangeArrowheads="1"/>
            </p:cNvPicPr>
            <p:nvPr/>
          </p:nvPicPr>
          <p:blipFill>
            <a:blip r:embed="rId3"/>
            <a:srcRect/>
            <a:stretch>
              <a:fillRect/>
            </a:stretch>
          </p:blipFill>
          <p:spPr bwMode="auto">
            <a:xfrm>
              <a:off x="6146800" y="1404938"/>
              <a:ext cx="2057400" cy="3057525"/>
            </a:xfrm>
            <a:prstGeom prst="rect">
              <a:avLst/>
            </a:prstGeom>
            <a:noFill/>
            <a:ln w="9525">
              <a:solidFill>
                <a:schemeClr val="bg1">
                  <a:lumMod val="85000"/>
                </a:schemeClr>
              </a:solidFill>
              <a:miter lim="800000"/>
              <a:headEnd/>
              <a:tailEnd/>
            </a:ln>
            <a:effectLst/>
          </p:spPr>
        </p:pic>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7" name="Rectangle 6"/>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 main.xml</a:t>
            </a:r>
            <a:endParaRPr lang="en-US" sz="2000" b="0" dirty="0"/>
          </a:p>
        </p:txBody>
      </p:sp>
      <p:sp>
        <p:nvSpPr>
          <p:cNvPr id="16" name="TextBox 15"/>
          <p:cNvSpPr txBox="1"/>
          <p:nvPr/>
        </p:nvSpPr>
        <p:spPr>
          <a:xfrm>
            <a:off x="365760" y="1482916"/>
            <a:ext cx="841248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tvMsg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ff0000ff</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ffffffff</a:t>
            </a:r>
            <a:r>
              <a:rPr lang="en-US" sz="1800" b="0" dirty="0" smtClean="0">
                <a:solidFill>
                  <a:prstClr val="black"/>
                </a:solidFill>
                <a:latin typeface="Courier New" pitchFamily="49" charset="0"/>
                <a:cs typeface="Courier New" pitchFamily="49" charset="0"/>
              </a:rPr>
              <a:t>”/&gt;&lt;</a:t>
            </a:r>
            <a:r>
              <a:rPr lang="en-US" sz="1800" b="0" dirty="0" err="1" smtClean="0">
                <a:solidFill>
                  <a:prstClr val="black"/>
                </a:solidFill>
                <a:latin typeface="Courier New" pitchFamily="49" charset="0"/>
                <a:cs typeface="Courier New" pitchFamily="49" charset="0"/>
              </a:rPr>
              <a:t>GridView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android:numColumns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auto_fit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android:verticalSpacing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10dp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android:horizontalSpacing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10dp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android:columnWidth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90dp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android:stretchMode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columnWidth</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="center"</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ff777777</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
        <p:nvSpPr>
          <p:cNvPr id="5" name="Rectangle 4"/>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 main.xml</a:t>
            </a:r>
            <a:endParaRPr lang="en-US" sz="2000" b="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ff005500</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tvSoloMsg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ff0000ff</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3px</a:t>
            </a:r>
            <a:r>
              <a:rPr lang="en-US" sz="1800" b="0" dirty="0" smtClean="0">
                <a:solidFill>
                  <a:prstClr val="black"/>
                </a:solidFill>
                <a:latin typeface="Courier New" pitchFamily="49" charset="0"/>
                <a:cs typeface="Courier New" pitchFamily="49" charset="0"/>
              </a:rPr>
              <a:t>”</a:t>
            </a:r>
          </a:p>
        </p:txBody>
      </p:sp>
      <p:sp>
        <p:nvSpPr>
          <p:cNvPr id="5" name="Rectangle 4"/>
          <p:cNvSpPr/>
          <p:nvPr/>
        </p:nvSpPr>
        <p:spPr>
          <a:xfrm>
            <a:off x="2103120" y="885825"/>
            <a:ext cx="49377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 solo_picture.xml</a:t>
            </a:r>
            <a:endParaRPr lang="en-US" sz="2000" b="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43581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ffffffff</a:t>
            </a:r>
            <a:r>
              <a:rPr lang="en-US" sz="1800" b="0" dirty="0" smtClean="0">
                <a:solidFill>
                  <a:prstClr val="black"/>
                </a:solidFill>
                <a:latin typeface="Courier New" pitchFamily="49" charset="0"/>
                <a:cs typeface="Courier New" pitchFamily="49" charset="0"/>
              </a:rPr>
              <a:t>" /&gt;&lt;</a:t>
            </a:r>
            <a:r>
              <a:rPr lang="en-US" sz="1800" b="0" dirty="0" err="1" smtClean="0">
                <a:solidFill>
                  <a:prstClr val="black"/>
                </a:solidFill>
                <a:latin typeface="Courier New" pitchFamily="49" charset="0"/>
                <a:cs typeface="Courier New" pitchFamily="49" charset="0"/>
              </a:rPr>
              <a:t>ImageView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imgSoloPhoto</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android:layout_gravity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center|fill</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android:layout_weight</a:t>
            </a:r>
            <a:r>
              <a:rPr lang="en-US" sz="1800" b="0" dirty="0" smtClean="0">
                <a:solidFill>
                  <a:prstClr val="black"/>
                </a:solidFill>
                <a:latin typeface="Courier New" pitchFamily="49" charset="0"/>
                <a:cs typeface="Courier New" pitchFamily="49" charset="0"/>
              </a:rPr>
              <a:t>="2“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="Back"</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btnBack</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android:layout_gravity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center_horizontal</a:t>
            </a:r>
            <a:r>
              <a:rPr lang="en-US" sz="18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
        <p:nvSpPr>
          <p:cNvPr id="5" name="Rectangle 4"/>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 main.xml</a:t>
            </a:r>
            <a:endParaRPr lang="en-US" sz="2000" b="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48013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cis493.matos;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References: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Website on which you could make free thumbnails: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http: www.makeathumbnail.com/thumbnail.php</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GOAL: displaying a number of pictures in a </a:t>
            </a: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 Example taken from:</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http: developer.android.com/guide/tutorials/views/hello-gridview.html</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Reference: http://developer.android.com/guide/practices/screens_support.html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pxPixels</a:t>
            </a:r>
            <a:r>
              <a:rPr lang="en-US" sz="1800" b="0" dirty="0" smtClean="0">
                <a:solidFill>
                  <a:prstClr val="black"/>
                </a:solidFill>
                <a:latin typeface="Courier New" pitchFamily="49" charset="0"/>
                <a:cs typeface="Courier New" pitchFamily="49" charset="0"/>
              </a:rPr>
              <a:t> -corresponds to actual pixels on the screen.</a:t>
            </a: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49121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dpDensity</a:t>
            </a:r>
            <a:r>
              <a:rPr lang="en-US" sz="1800" b="0" dirty="0" smtClean="0">
                <a:solidFill>
                  <a:prstClr val="black"/>
                </a:solidFill>
                <a:latin typeface="Courier New" pitchFamily="49" charset="0"/>
                <a:cs typeface="Courier New" pitchFamily="49" charset="0"/>
              </a:rPr>
              <a:t>-independent Pixels (dip) -an abstract unit that is based on the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physical density of the screen. These units are relative to a</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160 dpi screen, so one </a:t>
            </a:r>
            <a:r>
              <a:rPr lang="en-US" sz="1800" b="0" dirty="0" err="1" smtClean="0">
                <a:solidFill>
                  <a:prstClr val="black"/>
                </a:solidFill>
                <a:latin typeface="Courier New" pitchFamily="49" charset="0"/>
                <a:cs typeface="Courier New" pitchFamily="49" charset="0"/>
              </a:rPr>
              <a:t>dpis</a:t>
            </a:r>
            <a:r>
              <a:rPr lang="en-US" sz="1800" b="0" dirty="0" smtClean="0">
                <a:solidFill>
                  <a:prstClr val="black"/>
                </a:solidFill>
                <a:latin typeface="Courier New" pitchFamily="49" charset="0"/>
                <a:cs typeface="Courier New" pitchFamily="49" charset="0"/>
              </a:rPr>
              <a:t> one pixel on a 160 dpi screen.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android.view.ViewGroup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android.view.View.OnClickListener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android.widget.AdapterView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android.widget.BaseAdapter</a:t>
            </a:r>
            <a:r>
              <a:rPr lang="en-US" sz="1800" b="0" dirty="0" smtClean="0">
                <a:solidFill>
                  <a:prstClr val="black"/>
                </a:solidFill>
                <a:latin typeface="Courier New" pitchFamily="49" charset="0"/>
                <a:cs typeface="Courier New" pitchFamily="49" charset="0"/>
              </a:rPr>
              <a:t>;</a:t>
            </a: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8412480" cy="203132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android.widget.Button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android.widget.GridView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android.widget.ImageView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android.widget.Toast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android.widget.AdapterView.OnItemClickListener</a:t>
            </a:r>
            <a:r>
              <a:rPr lang="en-US" sz="1800" b="0" dirty="0" smtClean="0">
                <a:solidFill>
                  <a:prstClr val="black"/>
                </a:solidFill>
                <a:latin typeface="Courier New" pitchFamily="49" charset="0"/>
                <a:cs typeface="Courier New" pitchFamily="49" charset="0"/>
              </a:rPr>
              <a:t>;</a:t>
            </a: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5717540" cy="48567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GridViewAct1</a:t>
            </a:r>
            <a:r>
              <a:rPr lang="en-US" sz="1800" b="0" dirty="0" smtClean="0">
                <a:solidFill>
                  <a:prstClr val="black"/>
                </a:solidFill>
                <a:latin typeface="Courier New" pitchFamily="49" charset="0"/>
                <a:cs typeface="Courier New" pitchFamily="49" charset="0"/>
              </a:rPr>
              <a:t> extends Activity implements </a:t>
            </a:r>
            <a:r>
              <a:rPr lang="en-US" sz="1800" b="0" dirty="0" err="1" smtClean="0">
                <a:solidFill>
                  <a:prstClr val="black"/>
                </a:solidFill>
                <a:latin typeface="Courier New" pitchFamily="49" charset="0"/>
                <a:cs typeface="Courier New" pitchFamily="49" charset="0"/>
              </a:rPr>
              <a:t>OnItemClickListener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tvMsg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tvSoloMsg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Integer[] </a:t>
            </a:r>
            <a:r>
              <a:rPr lang="en-US" sz="1800" b="0" dirty="0" err="1" smtClean="0">
                <a:solidFill>
                  <a:prstClr val="black"/>
                </a:solidFill>
                <a:latin typeface="Courier New" pitchFamily="49" charset="0"/>
                <a:cs typeface="Courier New" pitchFamily="49" charset="0"/>
              </a:rPr>
              <a:t>mThumbIds</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ivSoloPicture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Button </a:t>
            </a:r>
            <a:r>
              <a:rPr lang="en-US" sz="1800" b="0" dirty="0" err="1" smtClean="0">
                <a:solidFill>
                  <a:prstClr val="black"/>
                </a:solidFill>
                <a:latin typeface="Courier New" pitchFamily="49" charset="0"/>
                <a:cs typeface="Courier New" pitchFamily="49" charset="0"/>
              </a:rPr>
              <a:t>btnBack</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myMemoryBundle</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pic>
        <p:nvPicPr>
          <p:cNvPr id="6" name="Picture 5" descr="rtyu.jpg"/>
          <p:cNvPicPr>
            <a:picLocks noChangeAspect="1"/>
          </p:cNvPicPr>
          <p:nvPr/>
        </p:nvPicPr>
        <p:blipFill>
          <a:blip r:embed="rId2"/>
          <a:stretch>
            <a:fillRect/>
          </a:stretch>
        </p:blipFill>
        <p:spPr>
          <a:xfrm>
            <a:off x="6348968" y="1524000"/>
            <a:ext cx="2609921" cy="45339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TextBox 15"/>
          <p:cNvSpPr txBox="1"/>
          <p:nvPr/>
        </p:nvSpPr>
        <p:spPr>
          <a:xfrm>
            <a:off x="365760" y="1482916"/>
            <a:ext cx="571500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tvMsg</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R.id.tvMsg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//initialize array of images with a few pictures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mThumbIds</a:t>
            </a:r>
            <a:r>
              <a:rPr lang="en-US" sz="1800" b="0" dirty="0" smtClean="0">
                <a:solidFill>
                  <a:prstClr val="black"/>
                </a:solidFill>
                <a:latin typeface="Courier New" pitchFamily="49" charset="0"/>
                <a:cs typeface="Courier New" pitchFamily="49" charset="0"/>
              </a:rPr>
              <a:t> = new Integer[]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R.drawable.gallery_photo_1</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R.drawable.gallery_photo_2</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R.drawable.gallery_photo_3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R.drawable.gallery_photo_4</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R.drawable.gallery_photo_5</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R.drawable.gallery_photo_6</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R.drawable.gallery_photo_7</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R.drawable.gallery_photo_8</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GridView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R.id.gridview</a:t>
            </a:r>
            <a:r>
              <a:rPr lang="en-US" sz="1800" b="0" dirty="0" smtClean="0">
                <a:solidFill>
                  <a:prstClr val="black"/>
                </a:solidFill>
                <a:latin typeface="Courier New" pitchFamily="49" charset="0"/>
                <a:cs typeface="Courier New" pitchFamily="49" charset="0"/>
              </a:rPr>
              <a:t>);</a:t>
            </a: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pic>
        <p:nvPicPr>
          <p:cNvPr id="6" name="Picture 5" descr="rtyu.jpg"/>
          <p:cNvPicPr>
            <a:picLocks noChangeAspect="1"/>
          </p:cNvPicPr>
          <p:nvPr/>
        </p:nvPicPr>
        <p:blipFill>
          <a:blip r:embed="rId2"/>
          <a:stretch>
            <a:fillRect/>
          </a:stretch>
        </p:blipFill>
        <p:spPr>
          <a:xfrm>
            <a:off x="6348968" y="1524000"/>
            <a:ext cx="2609921" cy="45339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885825"/>
            <a:ext cx="411480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Displaying/Selecting Options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grpSp>
        <p:nvGrpSpPr>
          <p:cNvPr id="27" name="Group 26"/>
          <p:cNvGrpSpPr/>
          <p:nvPr/>
        </p:nvGrpSpPr>
        <p:grpSpPr>
          <a:xfrm>
            <a:off x="121025" y="1721221"/>
            <a:ext cx="8969185" cy="4437532"/>
            <a:chOff x="121025" y="1721221"/>
            <a:chExt cx="8969185" cy="4437532"/>
          </a:xfrm>
        </p:grpSpPr>
        <p:grpSp>
          <p:nvGrpSpPr>
            <p:cNvPr id="23" name="Group 22"/>
            <p:cNvGrpSpPr/>
            <p:nvPr/>
          </p:nvGrpSpPr>
          <p:grpSpPr>
            <a:xfrm>
              <a:off x="121025" y="1721221"/>
              <a:ext cx="7385049" cy="4437532"/>
              <a:chOff x="242048" y="1721221"/>
              <a:chExt cx="7385049" cy="4437532"/>
            </a:xfrm>
          </p:grpSpPr>
          <p:pic>
            <p:nvPicPr>
              <p:cNvPr id="12" name="Picture 11" descr="rtrg.jpg"/>
              <p:cNvPicPr>
                <a:picLocks noChangeAspect="1"/>
              </p:cNvPicPr>
              <p:nvPr/>
            </p:nvPicPr>
            <p:blipFill>
              <a:blip r:embed="rId2"/>
              <a:stretch>
                <a:fillRect/>
              </a:stretch>
            </p:blipFill>
            <p:spPr>
              <a:xfrm>
                <a:off x="5242207" y="1721221"/>
                <a:ext cx="2384890" cy="4261971"/>
              </a:xfrm>
              <a:prstGeom prst="rect">
                <a:avLst/>
              </a:prstGeom>
            </p:spPr>
          </p:pic>
          <p:sp>
            <p:nvSpPr>
              <p:cNvPr id="14" name="Can 13"/>
              <p:cNvSpPr/>
              <p:nvPr/>
            </p:nvSpPr>
            <p:spPr>
              <a:xfrm>
                <a:off x="242048" y="3092448"/>
                <a:ext cx="1183342" cy="16539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DATA</a:t>
                </a:r>
              </a:p>
            </p:txBody>
          </p:sp>
          <p:sp>
            <p:nvSpPr>
              <p:cNvPr id="15" name="Rectangle 14"/>
              <p:cNvSpPr/>
              <p:nvPr/>
            </p:nvSpPr>
            <p:spPr>
              <a:xfrm>
                <a:off x="1775016" y="5204012"/>
                <a:ext cx="2232212" cy="954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DATA ADAPTER</a:t>
                </a:r>
              </a:p>
            </p:txBody>
          </p:sp>
          <p:sp>
            <p:nvSpPr>
              <p:cNvPr id="17" name="Left Arrow 16"/>
              <p:cNvSpPr/>
              <p:nvPr/>
            </p:nvSpPr>
            <p:spPr>
              <a:xfrm>
                <a:off x="1600200" y="2326341"/>
                <a:ext cx="3536576" cy="726141"/>
              </a:xfrm>
              <a:prstGeom prst="lef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p>
            </p:txBody>
          </p:sp>
          <p:sp>
            <p:nvSpPr>
              <p:cNvPr id="18" name="Bent-Up Arrow 17"/>
              <p:cNvSpPr/>
              <p:nvPr/>
            </p:nvSpPr>
            <p:spPr>
              <a:xfrm rot="5400000">
                <a:off x="813546" y="4672855"/>
                <a:ext cx="806825" cy="1008529"/>
              </a:xfrm>
              <a:prstGeom prst="bentUpArrow">
                <a:avLst/>
              </a:prstGeom>
              <a:ln/>
            </p:spPr>
            <p:style>
              <a:lnRef idx="2">
                <a:schemeClr val="accent6"/>
              </a:lnRef>
              <a:fillRef idx="1">
                <a:schemeClr val="lt1"/>
              </a:fillRef>
              <a:effectRef idx="0">
                <a:schemeClr val="accent6"/>
              </a:effectRef>
              <a:fontRef idx="minor">
                <a:schemeClr val="dk1"/>
              </a:fontRef>
            </p:style>
            <p:txBody>
              <a:bodyPr rtlCol="0" anchor="ctr"/>
              <a:lstStyle/>
              <a:p>
                <a:endParaRPr lang="en-US" sz="2000" dirty="0" err="1" smtClean="0"/>
              </a:p>
            </p:txBody>
          </p:sp>
          <p:sp>
            <p:nvSpPr>
              <p:cNvPr id="19" name="Right Arrow 18"/>
              <p:cNvSpPr/>
              <p:nvPr/>
            </p:nvSpPr>
            <p:spPr>
              <a:xfrm>
                <a:off x="4047563" y="5163674"/>
                <a:ext cx="1196789" cy="416858"/>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endParaRPr lang="en-US" sz="2000" dirty="0" err="1" smtClean="0"/>
              </a:p>
            </p:txBody>
          </p:sp>
          <p:sp>
            <p:nvSpPr>
              <p:cNvPr id="20" name="TextBox 19"/>
              <p:cNvSpPr txBox="1"/>
              <p:nvPr/>
            </p:nvSpPr>
            <p:spPr>
              <a:xfrm>
                <a:off x="2677309" y="2021542"/>
                <a:ext cx="1382358" cy="369332"/>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mj-lt"/>
                    <a:cs typeface="Courier New" pitchFamily="49" charset="0"/>
                  </a:rPr>
                  <a:t>Selection</a:t>
                </a:r>
              </a:p>
            </p:txBody>
          </p:sp>
          <p:sp>
            <p:nvSpPr>
              <p:cNvPr id="21" name="TextBox 20"/>
              <p:cNvSpPr txBox="1"/>
              <p:nvPr/>
            </p:nvSpPr>
            <p:spPr>
              <a:xfrm>
                <a:off x="1426732" y="4684059"/>
                <a:ext cx="1382358" cy="369332"/>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mj-lt"/>
                    <a:cs typeface="Courier New" pitchFamily="49" charset="0"/>
                  </a:rPr>
                  <a:t>Raw Data</a:t>
                </a:r>
              </a:p>
            </p:txBody>
          </p:sp>
          <p:sp>
            <p:nvSpPr>
              <p:cNvPr id="22" name="TextBox 21"/>
              <p:cNvSpPr txBox="1"/>
              <p:nvPr/>
            </p:nvSpPr>
            <p:spPr>
              <a:xfrm>
                <a:off x="3739627" y="4130061"/>
                <a:ext cx="1382358" cy="923330"/>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mj-lt"/>
                    <a:cs typeface="Courier New" pitchFamily="49" charset="0"/>
                  </a:rPr>
                  <a:t>Formatted &amp; Bound Data</a:t>
                </a:r>
              </a:p>
            </p:txBody>
          </p:sp>
        </p:grpSp>
        <p:sp>
          <p:nvSpPr>
            <p:cNvPr id="24" name="Line Callout 2 23"/>
            <p:cNvSpPr/>
            <p:nvPr/>
          </p:nvSpPr>
          <p:spPr>
            <a:xfrm>
              <a:off x="7718610" y="3023649"/>
              <a:ext cx="1371600" cy="1005840"/>
            </a:xfrm>
            <a:prstGeom prst="borderCallout2">
              <a:avLst>
                <a:gd name="adj1" fmla="val 30606"/>
                <a:gd name="adj2" fmla="val 12845"/>
                <a:gd name="adj3" fmla="val 27917"/>
                <a:gd name="adj4" fmla="val 12762"/>
                <a:gd name="adj5" fmla="val 27727"/>
                <a:gd name="adj6" fmla="val 15433"/>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1400" dirty="0" smtClean="0"/>
                <a:t>Destination layout Holding a </a:t>
              </a:r>
              <a:r>
                <a:rPr lang="en-US" sz="1400" dirty="0" err="1" smtClean="0"/>
                <a:t>ListView</a:t>
              </a:r>
              <a:endParaRPr lang="en-US" sz="1400" dirty="0" smtClean="0">
                <a:latin typeface="Courier New" pitchFamily="49" charset="0"/>
                <a:cs typeface="Courier New" pitchFamily="49" charset="0"/>
              </a:endParaRPr>
            </a:p>
          </p:txBody>
        </p:sp>
        <p:sp>
          <p:nvSpPr>
            <p:cNvPr id="26" name="Right Brace 25"/>
            <p:cNvSpPr/>
            <p:nvPr/>
          </p:nvSpPr>
          <p:spPr>
            <a:xfrm>
              <a:off x="7543800" y="2070848"/>
              <a:ext cx="121024" cy="2891118"/>
            </a:xfrm>
            <a:prstGeom prst="rightBrace">
              <a:avLst>
                <a:gd name="adj1" fmla="val 82017"/>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16" name="TextBox 15"/>
          <p:cNvSpPr txBox="1"/>
          <p:nvPr/>
        </p:nvSpPr>
        <p:spPr>
          <a:xfrm>
            <a:off x="365760" y="3138434"/>
            <a:ext cx="5715000" cy="13111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gridview.setAdapter</a:t>
            </a: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gridview.setOnItemClickListener</a:t>
            </a: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onCreate</a:t>
            </a:r>
            <a:endParaRPr lang="en-US" sz="1800" b="0" dirty="0" smtClean="0">
              <a:solidFill>
                <a:prstClr val="black"/>
              </a:solidFill>
              <a:latin typeface="Courier New" pitchFamily="49" charset="0"/>
              <a:cs typeface="Courier New" pitchFamily="49" charset="0"/>
            </a:endParaRPr>
          </a:p>
        </p:txBody>
      </p:sp>
      <p:pic>
        <p:nvPicPr>
          <p:cNvPr id="7" name="Picture 6" descr="rtyu.jpg"/>
          <p:cNvPicPr>
            <a:picLocks noChangeAspect="1"/>
          </p:cNvPicPr>
          <p:nvPr/>
        </p:nvPicPr>
        <p:blipFill>
          <a:blip r:embed="rId2"/>
          <a:stretch>
            <a:fillRect/>
          </a:stretch>
        </p:blipFill>
        <p:spPr>
          <a:xfrm>
            <a:off x="6348968" y="1527048"/>
            <a:ext cx="2609921" cy="45339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6" name="TextBox 5"/>
          <p:cNvSpPr txBox="1"/>
          <p:nvPr/>
        </p:nvSpPr>
        <p:spPr>
          <a:xfrm>
            <a:off x="365760" y="1482916"/>
            <a:ext cx="8412480" cy="49121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this nested class could also be placed as a separated class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class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 extends </a:t>
            </a:r>
            <a:r>
              <a:rPr lang="en-US" sz="1800" b="0" dirty="0" err="1" smtClean="0">
                <a:solidFill>
                  <a:prstClr val="black"/>
                </a:solidFill>
                <a:latin typeface="Courier New" pitchFamily="49" charset="0"/>
                <a:cs typeface="Courier New" pitchFamily="49" charset="0"/>
              </a:rPr>
              <a:t>BaseAdapter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private Context </a:t>
            </a:r>
            <a:r>
              <a:rPr lang="en-US" sz="1800" b="0" dirty="0" err="1" smtClean="0">
                <a:solidFill>
                  <a:prstClr val="black"/>
                </a:solidFill>
                <a:latin typeface="Courier New" pitchFamily="49" charset="0"/>
                <a:cs typeface="Courier New" pitchFamily="49" charset="0"/>
              </a:rPr>
              <a:t>mContext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a:t>
            </a:r>
            <a:r>
              <a:rPr lang="en-US" sz="1800" b="0" dirty="0" err="1" smtClean="0">
                <a:solidFill>
                  <a:prstClr val="black"/>
                </a:solidFill>
                <a:latin typeface="Courier New" pitchFamily="49" charset="0"/>
                <a:cs typeface="Courier New" pitchFamily="49" charset="0"/>
              </a:rPr>
              <a:t>ImageAdapter</a:t>
            </a:r>
            <a:r>
              <a:rPr lang="en-US" sz="1800" b="0" dirty="0" smtClean="0">
                <a:solidFill>
                  <a:prstClr val="black"/>
                </a:solidFill>
                <a:latin typeface="Courier New" pitchFamily="49" charset="0"/>
                <a:cs typeface="Courier New" pitchFamily="49" charset="0"/>
              </a:rPr>
              <a:t>(Context c)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mContext</a:t>
            </a:r>
            <a:r>
              <a:rPr lang="en-US" sz="1800" b="0" dirty="0" smtClean="0">
                <a:solidFill>
                  <a:prstClr val="black"/>
                </a:solidFill>
                <a:latin typeface="Courier New" pitchFamily="49" charset="0"/>
                <a:cs typeface="Courier New" pitchFamily="49" charset="0"/>
              </a:rPr>
              <a:t> = c;</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getCount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a:t>
            </a:r>
            <a:r>
              <a:rPr lang="en-US" sz="1800" b="0" dirty="0" err="1" smtClean="0">
                <a:solidFill>
                  <a:prstClr val="black"/>
                </a:solidFill>
                <a:latin typeface="Courier New" pitchFamily="49" charset="0"/>
                <a:cs typeface="Courier New" pitchFamily="49" charset="0"/>
              </a:rPr>
              <a:t>mThumbIds.length</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Object </a:t>
            </a:r>
            <a:r>
              <a:rPr lang="en-US" sz="1800" b="0" dirty="0" err="1" smtClean="0">
                <a:solidFill>
                  <a:prstClr val="black"/>
                </a:solidFill>
                <a:latin typeface="Courier New" pitchFamily="49" charset="0"/>
                <a:cs typeface="Courier New" pitchFamily="49" charset="0"/>
              </a:rPr>
              <a:t>getItem</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position)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getApplicationContext</a:t>
            </a:r>
            <a:r>
              <a:rPr lang="en-US" sz="1800" b="0" dirty="0" smtClean="0">
                <a:solidFill>
                  <a:prstClr val="black"/>
                </a:solidFill>
                <a:latin typeface="Courier New" pitchFamily="49" charset="0"/>
                <a:cs typeface="Courier New" pitchFamily="49" charset="0"/>
              </a:rPr>
              <a:t>(), "Pos: " + position, 1).show();</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null;</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6" name="TextBox 5"/>
          <p:cNvSpPr txBox="1"/>
          <p:nvPr/>
        </p:nvSpPr>
        <p:spPr>
          <a:xfrm>
            <a:off x="365760" y="1482916"/>
            <a:ext cx="8412480" cy="48567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long </a:t>
            </a:r>
            <a:r>
              <a:rPr lang="en-US" sz="1800" b="0" dirty="0" err="1" smtClean="0">
                <a:solidFill>
                  <a:prstClr val="black"/>
                </a:solidFill>
                <a:latin typeface="Courier New" pitchFamily="49" charset="0"/>
                <a:cs typeface="Courier New" pitchFamily="49" charset="0"/>
              </a:rPr>
              <a:t>getItemId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position)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0;</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create a new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for each item referenced by the Adapter</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View </a:t>
            </a:r>
            <a:r>
              <a:rPr lang="en-US" sz="1800" b="0" dirty="0" err="1" smtClean="0">
                <a:solidFill>
                  <a:prstClr val="black"/>
                </a:solidFill>
                <a:latin typeface="Courier New" pitchFamily="49" charset="0"/>
                <a:cs typeface="Courier New" pitchFamily="49" charset="0"/>
              </a:rPr>
              <a:t>getView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a:t>
            </a:r>
            <a:r>
              <a:rPr lang="en-US" sz="1800" b="0" dirty="0" smtClean="0">
                <a:solidFill>
                  <a:prstClr val="black"/>
                </a:solidFill>
                <a:latin typeface="Courier New" pitchFamily="49" charset="0"/>
                <a:cs typeface="Courier New" pitchFamily="49" charset="0"/>
              </a:rPr>
              <a:t> position, View </a:t>
            </a:r>
            <a:r>
              <a:rPr lang="en-US" sz="1800" b="0" dirty="0" err="1" smtClean="0">
                <a:solidFill>
                  <a:prstClr val="black"/>
                </a:solidFill>
                <a:latin typeface="Courier New" pitchFamily="49" charset="0"/>
                <a:cs typeface="Courier New" pitchFamily="49" charset="0"/>
              </a:rPr>
              <a:t>convertView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ViewGroup</a:t>
            </a:r>
            <a:r>
              <a:rPr lang="en-US" sz="1800" b="0" dirty="0" smtClean="0">
                <a:solidFill>
                  <a:prstClr val="black"/>
                </a:solidFill>
                <a:latin typeface="Courier New" pitchFamily="49" charset="0"/>
                <a:cs typeface="Courier New" pitchFamily="49" charset="0"/>
              </a:rPr>
              <a:t> parent)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if (</a:t>
            </a:r>
            <a:r>
              <a:rPr lang="en-US" sz="1800" b="0" dirty="0" err="1" smtClean="0">
                <a:solidFill>
                  <a:prstClr val="black"/>
                </a:solidFill>
                <a:latin typeface="Courier New" pitchFamily="49" charset="0"/>
                <a:cs typeface="Courier New" pitchFamily="49" charset="0"/>
              </a:rPr>
              <a:t>convertView</a:t>
            </a:r>
            <a:r>
              <a:rPr lang="en-US" sz="1800" b="0" dirty="0" smtClean="0">
                <a:solidFill>
                  <a:prstClr val="black"/>
                </a:solidFill>
                <a:latin typeface="Courier New" pitchFamily="49" charset="0"/>
                <a:cs typeface="Courier New" pitchFamily="49" charset="0"/>
              </a:rPr>
              <a:t> == null)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if it's not recycled, initialize some attributes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 new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mContext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imageView.setLayoutParams</a:t>
            </a: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GridView.LayoutParams</a:t>
            </a:r>
            <a:r>
              <a:rPr lang="en-US" sz="1800" b="0" dirty="0" smtClean="0">
                <a:solidFill>
                  <a:prstClr val="black"/>
                </a:solidFill>
                <a:latin typeface="Courier New" pitchFamily="49" charset="0"/>
                <a:cs typeface="Courier New" pitchFamily="49" charset="0"/>
              </a:rPr>
              <a:t>(85, 85));</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imageView.setScaleType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ImageView.ScaleType.CENTER_CROP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imageView.setPadding</a:t>
            </a:r>
            <a:r>
              <a:rPr lang="en-US" sz="1800" b="0" dirty="0" smtClean="0">
                <a:solidFill>
                  <a:prstClr val="black"/>
                </a:solidFill>
                <a:latin typeface="Courier New" pitchFamily="49" charset="0"/>
                <a:cs typeface="Courier New" pitchFamily="49" charset="0"/>
              </a:rPr>
              <a:t>(8, 8, 8, 8);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6" name="TextBox 5"/>
          <p:cNvSpPr txBox="1"/>
          <p:nvPr/>
        </p:nvSpPr>
        <p:spPr>
          <a:xfrm>
            <a:off x="365760" y="1482916"/>
            <a:ext cx="841248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else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convertView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imageView.setImageResource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mThumbIds</a:t>
            </a:r>
            <a:r>
              <a:rPr lang="en-US" sz="1800" b="0" dirty="0" smtClean="0">
                <a:solidFill>
                  <a:prstClr val="black"/>
                </a:solidFill>
                <a:latin typeface="Courier New" pitchFamily="49" charset="0"/>
                <a:cs typeface="Courier New" pitchFamily="49" charset="0"/>
              </a:rPr>
              <a:t>[position]);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ImageAdapter</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 picture in the gallery view has been clicked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publicvoidonItemClick</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AdapterView</a:t>
            </a:r>
            <a:r>
              <a:rPr lang="en-US" sz="1800" b="0" dirty="0" smtClean="0">
                <a:solidFill>
                  <a:prstClr val="black"/>
                </a:solidFill>
                <a:latin typeface="Courier New" pitchFamily="49" charset="0"/>
                <a:cs typeface="Courier New" pitchFamily="49" charset="0"/>
              </a:rPr>
              <a:t>&lt;?&gt; parent, View v, </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longid</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tvMsg.setText</a:t>
            </a:r>
            <a:r>
              <a:rPr lang="en-US" sz="1800" b="0" dirty="0" smtClean="0">
                <a:solidFill>
                  <a:prstClr val="black"/>
                </a:solidFill>
                <a:latin typeface="Courier New" pitchFamily="49" charset="0"/>
                <a:cs typeface="Courier New" pitchFamily="49" charset="0"/>
              </a:rPr>
              <a:t>("Position: "+ position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R.drawable.gallery_photo</a:t>
            </a:r>
            <a:r>
              <a:rPr lang="en-US" sz="1800" b="0" dirty="0" smtClean="0">
                <a:solidFill>
                  <a:prstClr val="black"/>
                </a:solidFill>
                <a:latin typeface="Courier New" pitchFamily="49" charset="0"/>
                <a:cs typeface="Courier New" pitchFamily="49" charset="0"/>
              </a:rPr>
              <a:t>_"+ (</a:t>
            </a:r>
            <a:r>
              <a:rPr lang="en-US" sz="1800" b="0" dirty="0" err="1" smtClean="0">
                <a:solidFill>
                  <a:prstClr val="black"/>
                </a:solidFill>
                <a:latin typeface="Courier New" pitchFamily="49" charset="0"/>
                <a:cs typeface="Courier New" pitchFamily="49" charset="0"/>
              </a:rPr>
              <a:t>position+1</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show selected picture in an individual view</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showScreen2</a:t>
            </a:r>
            <a:r>
              <a:rPr lang="en-US" sz="1800" b="0" dirty="0" smtClean="0">
                <a:solidFill>
                  <a:prstClr val="black"/>
                </a:solidFill>
                <a:latin typeface="Courier New" pitchFamily="49" charset="0"/>
                <a:cs typeface="Courier New" pitchFamily="49" charset="0"/>
              </a:rPr>
              <a:t>(position);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6" name="TextBox 5"/>
          <p:cNvSpPr txBox="1"/>
          <p:nvPr/>
        </p:nvSpPr>
        <p:spPr>
          <a:xfrm>
            <a:off x="365760" y="1482916"/>
            <a:ext cx="841248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privatevoidshowScreen2</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show the selected picture as a single frame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R.layout.solo_picture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tvSoloMsg</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R.id.tvSoloMsg</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ivSoloPicture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R.id.imgSoloPhoto</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tvSoloMsg.setText</a:t>
            </a:r>
            <a:r>
              <a:rPr lang="en-US" sz="1800" b="0" dirty="0" smtClean="0">
                <a:solidFill>
                  <a:prstClr val="black"/>
                </a:solidFill>
                <a:latin typeface="Courier New" pitchFamily="49" charset="0"/>
                <a:cs typeface="Courier New" pitchFamily="49" charset="0"/>
              </a:rPr>
              <a:t>("image "+ position);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ivSoloPicture.setImageResource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mThumbIds</a:t>
            </a:r>
            <a:r>
              <a:rPr lang="en-US" sz="1800" b="0" dirty="0" smtClean="0">
                <a:solidFill>
                  <a:prstClr val="black"/>
                </a:solidFill>
                <a:latin typeface="Courier New" pitchFamily="49" charset="0"/>
                <a:cs typeface="Courier New" pitchFamily="49" charset="0"/>
              </a:rPr>
              <a:t>[position]);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btnBack</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R.id.btnBack</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btnBack.setOnClickListener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v)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err="1" smtClean="0"/>
              <a:t>GridView</a:t>
            </a:r>
            <a:r>
              <a:rPr lang="en-US" sz="2000" b="0" dirty="0" smtClean="0"/>
              <a:t> (Again)</a:t>
            </a:r>
            <a:endParaRPr lang="en-US" sz="2000" b="0" dirty="0"/>
          </a:p>
        </p:txBody>
      </p:sp>
      <p:sp>
        <p:nvSpPr>
          <p:cNvPr id="6" name="TextBox 5"/>
          <p:cNvSpPr txBox="1"/>
          <p:nvPr/>
        </p:nvSpPr>
        <p:spPr>
          <a:xfrm>
            <a:off x="365760" y="1482916"/>
            <a:ext cx="8412480" cy="264072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redraw the main screen beginning the whole app.</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myMemoryBundle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showScreen2</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GridViewAct1</a:t>
            </a:r>
            <a:endParaRPr lang="en-US" sz="18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5" name="Rectangle 4"/>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a:t>
            </a:r>
            <a:endParaRPr lang="en-US" sz="2000" b="0" dirty="0"/>
          </a:p>
        </p:txBody>
      </p:sp>
      <p:grpSp>
        <p:nvGrpSpPr>
          <p:cNvPr id="9" name="Group 8"/>
          <p:cNvGrpSpPr/>
          <p:nvPr/>
        </p:nvGrpSpPr>
        <p:grpSpPr>
          <a:xfrm>
            <a:off x="1382352" y="1993900"/>
            <a:ext cx="6379296" cy="3822700"/>
            <a:chOff x="1579032" y="1993900"/>
            <a:chExt cx="6379296" cy="3822700"/>
          </a:xfrm>
        </p:grpSpPr>
        <p:pic>
          <p:nvPicPr>
            <p:cNvPr id="7" name="Picture 6" descr="Android_Custom_ListView_ArrayAdapter.png"/>
            <p:cNvPicPr>
              <a:picLocks noChangeAspect="1"/>
            </p:cNvPicPr>
            <p:nvPr/>
          </p:nvPicPr>
          <p:blipFill>
            <a:blip r:embed="rId2"/>
            <a:stretch>
              <a:fillRect/>
            </a:stretch>
          </p:blipFill>
          <p:spPr>
            <a:xfrm>
              <a:off x="1579032" y="1993900"/>
              <a:ext cx="2548467" cy="3822700"/>
            </a:xfrm>
            <a:prstGeom prst="rect">
              <a:avLst/>
            </a:prstGeom>
            <a:ln>
              <a:solidFill>
                <a:schemeClr val="bg1">
                  <a:lumMod val="85000"/>
                </a:schemeClr>
              </a:solidFill>
            </a:ln>
          </p:spPr>
        </p:pic>
        <p:pic>
          <p:nvPicPr>
            <p:cNvPr id="8" name="Picture 7" descr="Custom-ListView.png"/>
            <p:cNvPicPr>
              <a:picLocks noChangeAspect="1"/>
            </p:cNvPicPr>
            <p:nvPr/>
          </p:nvPicPr>
          <p:blipFill>
            <a:blip r:embed="rId3"/>
            <a:stretch>
              <a:fillRect/>
            </a:stretch>
          </p:blipFill>
          <p:spPr>
            <a:xfrm>
              <a:off x="5410200" y="1994408"/>
              <a:ext cx="2548128" cy="3822192"/>
            </a:xfrm>
            <a:prstGeom prst="rect">
              <a:avLst/>
            </a:prstGeom>
            <a:ln>
              <a:solidFill>
                <a:schemeClr val="bg1">
                  <a:lumMod val="85000"/>
                </a:schemeClr>
              </a:solidFill>
            </a:ln>
          </p:spPr>
        </p:pic>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a:t>
            </a:r>
            <a:endParaRPr lang="en-US" sz="2000" b="0" dirty="0"/>
          </a:p>
        </p:txBody>
      </p:sp>
      <p:grpSp>
        <p:nvGrpSpPr>
          <p:cNvPr id="10" name="Group 10"/>
          <p:cNvGrpSpPr/>
          <p:nvPr/>
        </p:nvGrpSpPr>
        <p:grpSpPr>
          <a:xfrm>
            <a:off x="365759" y="3022060"/>
            <a:ext cx="841248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Not every row uses the same layout (e.g., some have one line of text, others have two)</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Android provides predefined row layouts for displaying simple lists. However, you may want more control in cases such as:</a:t>
            </a:r>
          </a:p>
        </p:txBody>
      </p:sp>
      <p:grpSp>
        <p:nvGrpSpPr>
          <p:cNvPr id="15" name="Group 10"/>
          <p:cNvGrpSpPr/>
          <p:nvPr/>
        </p:nvGrpSpPr>
        <p:grpSpPr>
          <a:xfrm>
            <a:off x="365759" y="4126960"/>
            <a:ext cx="841248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You need to configure the widgets in the rows (e.g., different icons for different cases)</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Rectangle 3"/>
          <p:cNvSpPr>
            <a:spLocks noChangeArrowheads="1"/>
          </p:cNvSpPr>
          <p:nvPr/>
        </p:nvSpPr>
        <p:spPr bwMode="gray">
          <a:xfrm>
            <a:off x="365759" y="5267516"/>
            <a:ext cx="859536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 those cases, the better option is to create your own subclass of your desired Adapter.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main.xml</a:t>
            </a:r>
            <a:endParaRPr lang="en-US" sz="2000" b="0" dirty="0"/>
          </a:p>
        </p:txBody>
      </p:sp>
      <p:pic>
        <p:nvPicPr>
          <p:cNvPr id="62466" name="Picture 2"/>
          <p:cNvPicPr>
            <a:picLocks noChangeAspect="1" noChangeArrowheads="1"/>
          </p:cNvPicPr>
          <p:nvPr/>
        </p:nvPicPr>
        <p:blipFill>
          <a:blip r:embed="rId2"/>
          <a:srcRect/>
          <a:stretch>
            <a:fillRect/>
          </a:stretch>
        </p:blipFill>
        <p:spPr bwMode="auto">
          <a:xfrm>
            <a:off x="6752166" y="2286000"/>
            <a:ext cx="2226733" cy="3340100"/>
          </a:xfrm>
          <a:prstGeom prst="rect">
            <a:avLst/>
          </a:prstGeom>
          <a:noFill/>
          <a:ln w="9525">
            <a:solidFill>
              <a:schemeClr val="bg1">
                <a:lumMod val="85000"/>
              </a:schemeClr>
            </a:solidFill>
            <a:miter lim="800000"/>
            <a:headEnd/>
            <a:tailEnd/>
          </a:ln>
          <a:effectLst/>
        </p:spPr>
      </p:pic>
      <p:sp>
        <p:nvSpPr>
          <p:cNvPr id="20" name="TextBox 19"/>
          <p:cNvSpPr txBox="1"/>
          <p:nvPr/>
        </p:nvSpPr>
        <p:spPr>
          <a:xfrm>
            <a:off x="365760" y="1482916"/>
            <a:ext cx="621284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widget28</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="@+id/selection"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ff0033cc</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606040" y="885825"/>
            <a:ext cx="3931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main.xml</a:t>
            </a:r>
            <a:endParaRPr lang="en-US" sz="2000" b="0" dirty="0"/>
          </a:p>
        </p:txBody>
      </p:sp>
      <p:pic>
        <p:nvPicPr>
          <p:cNvPr id="62466" name="Picture 2"/>
          <p:cNvPicPr>
            <a:picLocks noChangeAspect="1" noChangeArrowheads="1"/>
          </p:cNvPicPr>
          <p:nvPr/>
        </p:nvPicPr>
        <p:blipFill>
          <a:blip r:embed="rId2"/>
          <a:srcRect/>
          <a:stretch>
            <a:fillRect/>
          </a:stretch>
        </p:blipFill>
        <p:spPr bwMode="auto">
          <a:xfrm>
            <a:off x="6752166" y="2286000"/>
            <a:ext cx="2226733" cy="3340100"/>
          </a:xfrm>
          <a:prstGeom prst="rect">
            <a:avLst/>
          </a:prstGeom>
          <a:noFill/>
          <a:ln w="9525">
            <a:solidFill>
              <a:schemeClr val="bg1">
                <a:lumMod val="85000"/>
              </a:schemeClr>
            </a:solidFill>
            <a:miter lim="800000"/>
            <a:headEnd/>
            <a:tailEnd/>
          </a:ln>
          <a:effectLst/>
        </p:spPr>
      </p:pic>
      <p:sp>
        <p:nvSpPr>
          <p:cNvPr id="20" name="TextBox 19"/>
          <p:cNvSpPr txBox="1"/>
          <p:nvPr/>
        </p:nvSpPr>
        <p:spPr>
          <a:xfrm>
            <a:off x="365760" y="1482916"/>
            <a:ext cx="6212840" cy="402571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20px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ffffffff</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ListView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/list"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ListView</a:t>
            </a: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08960" y="885825"/>
            <a:ext cx="29260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Rectangle 3"/>
          <p:cNvSpPr>
            <a:spLocks noChangeArrowheads="1"/>
          </p:cNvSpPr>
          <p:nvPr/>
        </p:nvSpPr>
        <p:spPr bwMode="gray">
          <a:xfrm>
            <a:off x="365760" y="148291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easiest adapter to use is </a:t>
            </a:r>
            <a:r>
              <a:rPr lang="en-US" sz="2000" b="0" dirty="0" err="1" smtClean="0"/>
              <a:t>ArrayAdapter</a:t>
            </a:r>
            <a:r>
              <a:rPr lang="en-US" sz="2000" b="0" dirty="0" smtClean="0"/>
              <a:t> – all you need to do is wrap one of these around a Java array or </a:t>
            </a:r>
            <a:r>
              <a:rPr lang="en-US" sz="2000" b="0" dirty="0" err="1" smtClean="0"/>
              <a:t>java.util</a:t>
            </a:r>
            <a:r>
              <a:rPr lang="en-US" sz="2000" b="0" dirty="0" smtClean="0"/>
              <a:t>. List instance, and you have a fully functioning adapter:</a:t>
            </a:r>
          </a:p>
        </p:txBody>
      </p:sp>
      <p:sp>
        <p:nvSpPr>
          <p:cNvPr id="23" name="TextBox 22"/>
          <p:cNvSpPr txBox="1"/>
          <p:nvPr/>
        </p:nvSpPr>
        <p:spPr>
          <a:xfrm>
            <a:off x="365760" y="3618447"/>
            <a:ext cx="8412480" cy="153272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items={"this", "is", "</a:t>
            </a:r>
            <a:r>
              <a:rPr lang="en-US" sz="1800" b="0" dirty="0" err="1" smtClean="0">
                <a:solidFill>
                  <a:prstClr val="black"/>
                </a:solidFill>
                <a:latin typeface="Courier New" pitchFamily="49" charset="0"/>
                <a:cs typeface="Courier New" pitchFamily="49" charset="0"/>
              </a:rPr>
              <a:t>a","really</a:t>
            </a:r>
            <a:r>
              <a:rPr lang="en-US" sz="1800" b="0" dirty="0" smtClean="0">
                <a:solidFill>
                  <a:prstClr val="black"/>
                </a:solidFill>
                <a:latin typeface="Courier New" pitchFamily="49" charset="0"/>
                <a:cs typeface="Courier New" pitchFamily="49" charset="0"/>
              </a:rPr>
              <a:t>", "silly", "list"};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new </a:t>
            </a:r>
            <a:r>
              <a:rPr lang="en-US" sz="1800" b="0" dirty="0" err="1" smtClean="0">
                <a:solidFill>
                  <a:prstClr val="black"/>
                </a:solidFill>
                <a:latin typeface="Courier New" pitchFamily="49" charset="0"/>
                <a:cs typeface="Courier New" pitchFamily="49" charset="0"/>
              </a:rPr>
              <a:t>ArrayAdapter</a:t>
            </a:r>
            <a:r>
              <a:rPr lang="en-US" sz="1800" b="0" dirty="0" smtClean="0">
                <a:solidFill>
                  <a:prstClr val="black"/>
                </a:solidFill>
                <a:latin typeface="Courier New" pitchFamily="49" charset="0"/>
                <a:cs typeface="Courier New" pitchFamily="49" charset="0"/>
              </a:rPr>
              <a:t>&lt;String&gt;(</a:t>
            </a:r>
            <a:r>
              <a:rPr lang="en-US" sz="1800" b="0" dirty="0" err="1" smtClean="0">
                <a:solidFill>
                  <a:prstClr val="black"/>
                </a:solidFill>
                <a:latin typeface="Courier New" pitchFamily="49" charset="0"/>
                <a:cs typeface="Courier New" pitchFamily="49" charset="0"/>
              </a:rPr>
              <a:t>this,android.R.layout.simple_list_item_1,items</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20" name="TextBox 19"/>
          <p:cNvSpPr txBox="1"/>
          <p:nvPr/>
        </p:nvSpPr>
        <p:spPr>
          <a:xfrm>
            <a:off x="365760" y="1482916"/>
            <a:ext cx="6212840" cy="46351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xmlversion</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1.0"encoding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a:t>
            </a:r>
            <a:r>
              <a:rPr lang="en-US" sz="1800" b="0" dirty="0" smtClean="0">
                <a:solidFill>
                  <a:prstClr val="black"/>
                </a:solidFill>
                <a:latin typeface="Courier New" pitchFamily="49" charset="0"/>
                <a:cs typeface="Courier New" pitchFamily="49" charset="0"/>
                <a:hlinkClick r:id="rId2"/>
              </a:rPr>
              <a:t>http://schemas.android.com/apk/res/android</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="horizontal“</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ImageView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="@+id/icon“</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22px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android:paddingLeft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android:paddingRight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2px</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android:paddingTop</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2px</a:t>
            </a:r>
            <a:r>
              <a:rPr lang="en-US" sz="1800" b="0" dirty="0" smtClean="0">
                <a:solidFill>
                  <a:prstClr val="black"/>
                </a:solidFill>
                <a:latin typeface="Courier New" pitchFamily="49" charset="0"/>
                <a:cs typeface="Courier New" pitchFamily="49" charset="0"/>
              </a:rPr>
              <a:t>“</a:t>
            </a:r>
          </a:p>
        </p:txBody>
      </p:sp>
      <p:pic>
        <p:nvPicPr>
          <p:cNvPr id="63490" name="Picture 2"/>
          <p:cNvPicPr>
            <a:picLocks noChangeAspect="1" noChangeArrowheads="1"/>
          </p:cNvPicPr>
          <p:nvPr/>
        </p:nvPicPr>
        <p:blipFill>
          <a:blip r:embed="rId3"/>
          <a:srcRect/>
          <a:stretch>
            <a:fillRect/>
          </a:stretch>
        </p:blipFill>
        <p:spPr bwMode="auto">
          <a:xfrm>
            <a:off x="6748272" y="3182938"/>
            <a:ext cx="2231136" cy="432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20" name="TextBox 19"/>
          <p:cNvSpPr txBox="1"/>
          <p:nvPr/>
        </p:nvSpPr>
        <p:spPr>
          <a:xfrm>
            <a:off x="365760" y="2270316"/>
            <a:ext cx="6212840" cy="33609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android:src</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drawable</a:t>
            </a:r>
            <a:r>
              <a:rPr lang="en-US" sz="1800" b="0" dirty="0" smtClean="0">
                <a:solidFill>
                  <a:prstClr val="black"/>
                </a:solidFill>
                <a:latin typeface="Courier New" pitchFamily="49" charset="0"/>
                <a:cs typeface="Courier New" pitchFamily="49" charset="0"/>
              </a:rPr>
              <a:t>/ok“</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="@+id/label“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android:textSize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40sp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&lt;/LinearLayout&gt;</a:t>
            </a:r>
          </a:p>
        </p:txBody>
      </p:sp>
      <p:pic>
        <p:nvPicPr>
          <p:cNvPr id="63490" name="Picture 2"/>
          <p:cNvPicPr>
            <a:picLocks noChangeAspect="1" noChangeArrowheads="1"/>
          </p:cNvPicPr>
          <p:nvPr/>
        </p:nvPicPr>
        <p:blipFill>
          <a:blip r:embed="rId2"/>
          <a:srcRect/>
          <a:stretch>
            <a:fillRect/>
          </a:stretch>
        </p:blipFill>
        <p:spPr bwMode="auto">
          <a:xfrm>
            <a:off x="6748272" y="3734718"/>
            <a:ext cx="2231136" cy="432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6" name="TextBox 5"/>
          <p:cNvSpPr txBox="1"/>
          <p:nvPr/>
        </p:nvSpPr>
        <p:spPr>
          <a:xfrm>
            <a:off x="365760" y="1482916"/>
            <a:ext cx="8412480" cy="43581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cis493.demoui;</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android.app.ListActivity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android.view.ViewGroup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android.view.LayoutInflater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android.widget.ImageView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android.widget.ListView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android.widget.TextView</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publicclassAndDemoUIextendsListActivity</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TextViewselection</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6" name="TextBox 5"/>
          <p:cNvSpPr txBox="1"/>
          <p:nvPr/>
        </p:nvSpPr>
        <p:spPr>
          <a:xfrm>
            <a:off x="365760" y="1482916"/>
            <a:ext cx="8412480" cy="430271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items= { "this", "is", "a", "really", "</a:t>
            </a:r>
            <a:r>
              <a:rPr lang="en-US" sz="1800" b="0" dirty="0" err="1" smtClean="0">
                <a:solidFill>
                  <a:prstClr val="black"/>
                </a:solidFill>
                <a:latin typeface="Courier New" pitchFamily="49" charset="0"/>
                <a:cs typeface="Courier New" pitchFamily="49" charset="0"/>
              </a:rPr>
              <a:t>really2</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really3</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really4</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really5</a:t>
            </a:r>
            <a:r>
              <a:rPr lang="en-US" sz="1800" b="0" dirty="0" smtClean="0">
                <a:solidFill>
                  <a:prstClr val="black"/>
                </a:solidFill>
                <a:latin typeface="Courier New" pitchFamily="49" charset="0"/>
                <a:cs typeface="Courier New" pitchFamily="49" charset="0"/>
              </a:rPr>
              <a:t>", "silly", "list"};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publicvoidonCreate</a:t>
            </a:r>
            <a:r>
              <a:rPr lang="en-US" sz="1800" b="0" dirty="0" smtClean="0">
                <a:solidFill>
                  <a:prstClr val="black"/>
                </a:solidFill>
                <a:latin typeface="Courier New" pitchFamily="49" charset="0"/>
                <a:cs typeface="Courier New" pitchFamily="49" charset="0"/>
              </a:rPr>
              <a:t>(Bundle icicle)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(icicle);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setListAdapter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newIconicAdapter</a:t>
            </a:r>
            <a:r>
              <a:rPr lang="en-US" sz="18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selection=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R.id.selection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publicvoidonListItemClick</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ListViewparent</a:t>
            </a:r>
            <a:r>
              <a:rPr lang="en-US" sz="1800" b="0" dirty="0" smtClean="0">
                <a:solidFill>
                  <a:prstClr val="black"/>
                </a:solidFill>
                <a:latin typeface="Courier New" pitchFamily="49" charset="0"/>
                <a:cs typeface="Courier New" pitchFamily="49" charset="0"/>
              </a:rPr>
              <a:t>, View v, </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longid</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selection.setText</a:t>
            </a:r>
            <a:r>
              <a:rPr lang="en-US" sz="1800" b="0" dirty="0" smtClean="0">
                <a:solidFill>
                  <a:prstClr val="black"/>
                </a:solidFill>
                <a:latin typeface="Courier New" pitchFamily="49" charset="0"/>
                <a:cs typeface="Courier New" pitchFamily="49" charset="0"/>
              </a:rPr>
              <a:t>(items[position]);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6" name="TextBox 5"/>
          <p:cNvSpPr txBox="1"/>
          <p:nvPr/>
        </p:nvSpPr>
        <p:spPr>
          <a:xfrm>
            <a:off x="365760" y="1482916"/>
            <a:ext cx="8412480" cy="496751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classIconicAdapterextendsArrayAdapter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Activity context;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IconicAdapter</a:t>
            </a:r>
            <a:r>
              <a:rPr lang="en-US" sz="1800" b="0" dirty="0" smtClean="0">
                <a:solidFill>
                  <a:prstClr val="black"/>
                </a:solidFill>
                <a:latin typeface="Courier New" pitchFamily="49" charset="0"/>
                <a:cs typeface="Courier New" pitchFamily="49" charset="0"/>
              </a:rPr>
              <a:t>(Activity context) {</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super(context, </a:t>
            </a:r>
            <a:r>
              <a:rPr lang="en-US" sz="1800" b="0" dirty="0" err="1" smtClean="0">
                <a:solidFill>
                  <a:prstClr val="black"/>
                </a:solidFill>
                <a:latin typeface="Courier New" pitchFamily="49" charset="0"/>
                <a:cs typeface="Courier New" pitchFamily="49" charset="0"/>
              </a:rPr>
              <a:t>R.layout.myrow</a:t>
            </a:r>
            <a:r>
              <a:rPr lang="en-US" sz="1800" b="0" dirty="0" smtClean="0">
                <a:solidFill>
                  <a:prstClr val="black"/>
                </a:solidFill>
                <a:latin typeface="Courier New" pitchFamily="49" charset="0"/>
                <a:cs typeface="Courier New" pitchFamily="49" charset="0"/>
              </a:rPr>
              <a:t>, items);</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this.context</a:t>
            </a:r>
            <a:r>
              <a:rPr lang="en-US" sz="1800" b="0" dirty="0" smtClean="0">
                <a:solidFill>
                  <a:prstClr val="black"/>
                </a:solidFill>
                <a:latin typeface="Courier New" pitchFamily="49" charset="0"/>
                <a:cs typeface="Courier New" pitchFamily="49" charset="0"/>
              </a:rPr>
              <a:t>= context;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publicView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intposition</a:t>
            </a:r>
            <a:r>
              <a:rPr lang="en-US" sz="1800" b="0" dirty="0" smtClean="0">
                <a:solidFill>
                  <a:prstClr val="black"/>
                </a:solidFill>
                <a:latin typeface="Courier New" pitchFamily="49" charset="0"/>
                <a:cs typeface="Courier New" pitchFamily="49" charset="0"/>
              </a:rPr>
              <a:t>, View </a:t>
            </a:r>
            <a:r>
              <a:rPr lang="en-US" sz="1800" b="0" dirty="0" err="1" smtClean="0">
                <a:solidFill>
                  <a:prstClr val="black"/>
                </a:solidFill>
                <a:latin typeface="Courier New" pitchFamily="49" charset="0"/>
                <a:cs typeface="Courier New" pitchFamily="49" charset="0"/>
              </a:rPr>
              <a:t>convertView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ViewGroupparent</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LayoutInflaterinflater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context.getLayoutInflater</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View row = </a:t>
            </a:r>
            <a:r>
              <a:rPr lang="en-US" sz="1800" b="0" dirty="0" err="1" smtClean="0">
                <a:solidFill>
                  <a:prstClr val="black"/>
                </a:solidFill>
                <a:latin typeface="Courier New" pitchFamily="49" charset="0"/>
                <a:cs typeface="Courier New" pitchFamily="49" charset="0"/>
              </a:rPr>
              <a:t>inflater.inflate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R.layout.myrow</a:t>
            </a:r>
            <a:r>
              <a:rPr lang="en-US" sz="1800" b="0" dirty="0" smtClean="0">
                <a:solidFill>
                  <a:prstClr val="black"/>
                </a:solidFill>
                <a:latin typeface="Courier New" pitchFamily="49" charset="0"/>
                <a:cs typeface="Courier New" pitchFamily="49" charset="0"/>
              </a:rPr>
              <a:t>, null);</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TextViewlabel</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row.findViewById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R.id.label</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ImageViewicon</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ImageView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row.findViewById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R.id.icon</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label.setText</a:t>
            </a:r>
            <a:r>
              <a:rPr lang="en-US" sz="1800" b="0" dirty="0" smtClean="0">
                <a:solidFill>
                  <a:prstClr val="black"/>
                </a:solidFill>
                <a:latin typeface="Courier New" pitchFamily="49" charset="0"/>
                <a:cs typeface="Courier New" pitchFamily="49" charset="0"/>
              </a:rPr>
              <a:t>(items[position]);</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if(items[position].length() &gt; 4)</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icon.setImageResource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R.drawable.delete</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myrow.xml</a:t>
            </a:r>
            <a:endParaRPr lang="en-US" sz="2000" b="0" dirty="0"/>
          </a:p>
        </p:txBody>
      </p:sp>
      <p:sp>
        <p:nvSpPr>
          <p:cNvPr id="6" name="TextBox 5"/>
          <p:cNvSpPr txBox="1"/>
          <p:nvPr/>
        </p:nvSpPr>
        <p:spPr>
          <a:xfrm>
            <a:off x="365760" y="1482916"/>
            <a:ext cx="8412480" cy="23637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else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icon.setImageResource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R.drawable.ok</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return(row);</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IconicAdapter</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AndDemoUI</a:t>
            </a:r>
            <a:endParaRPr lang="en-US" sz="18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a:t>
            </a:r>
            <a:r>
              <a:rPr lang="en-US" sz="2000" b="0" dirty="0" err="1" smtClean="0"/>
              <a:t>LayoutInflater</a:t>
            </a:r>
            <a:r>
              <a:rPr lang="en-US" sz="2000" b="0" dirty="0" smtClean="0"/>
              <a:t>()</a:t>
            </a:r>
            <a:endParaRPr lang="en-US" sz="2000" b="0" dirty="0"/>
          </a:p>
        </p:txBody>
      </p:sp>
      <p:pic>
        <p:nvPicPr>
          <p:cNvPr id="5" name="Picture 4" descr="0_1271864838V442.gif"/>
          <p:cNvPicPr>
            <a:picLocks noChangeAspect="1"/>
          </p:cNvPicPr>
          <p:nvPr/>
        </p:nvPicPr>
        <p:blipFill>
          <a:blip r:embed="rId2"/>
          <a:stretch>
            <a:fillRect/>
          </a:stretch>
        </p:blipFill>
        <p:spPr>
          <a:xfrm>
            <a:off x="2762250" y="1951037"/>
            <a:ext cx="3619500" cy="3971925"/>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2194560" y="885825"/>
            <a:ext cx="4754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Customized Lists: </a:t>
            </a:r>
            <a:r>
              <a:rPr lang="en-US" sz="2000" b="0" dirty="0" err="1" smtClean="0"/>
              <a:t>LayoutInflater</a:t>
            </a:r>
            <a:r>
              <a:rPr lang="en-US" sz="2000" b="0" dirty="0" smtClean="0"/>
              <a:t>()</a:t>
            </a:r>
            <a:endParaRPr lang="en-US" sz="2000" b="0" dirty="0"/>
          </a:p>
        </p:txBody>
      </p:sp>
      <p:grpSp>
        <p:nvGrpSpPr>
          <p:cNvPr id="6" name="Group 10"/>
          <p:cNvGrpSpPr/>
          <p:nvPr/>
        </p:nvGrpSpPr>
        <p:grpSpPr>
          <a:xfrm>
            <a:off x="365759" y="3022060"/>
            <a:ext cx="8412480" cy="82296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 </a:t>
              </a:r>
              <a:r>
                <a:rPr lang="en-US" sz="2000" b="0" dirty="0" err="1" smtClean="0">
                  <a:solidFill>
                    <a:srgbClr val="000000"/>
                  </a:solidFill>
                  <a:latin typeface="+mj-lt"/>
                  <a:cs typeface="Courier New" pitchFamily="49" charset="0"/>
                </a:rPr>
                <a:t>ArrayAdapter</a:t>
              </a:r>
              <a:r>
                <a:rPr lang="en-US" sz="2000" b="0" dirty="0" smtClean="0">
                  <a:solidFill>
                    <a:srgbClr val="000000"/>
                  </a:solidFill>
                  <a:latin typeface="+mj-lt"/>
                  <a:cs typeface="Courier New" pitchFamily="49" charset="0"/>
                </a:rPr>
                <a:t> requires three arguments:</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0" name="Rectangle 3"/>
          <p:cNvSpPr>
            <a:spLocks noChangeArrowheads="1"/>
          </p:cNvSpPr>
          <p:nvPr/>
        </p:nvSpPr>
        <p:spPr bwMode="gray">
          <a:xfrm>
            <a:off x="365760" y="148291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 this case, “inflation” means the act of converting an XML layout specification into the actual tree of View objects the XML represents.</a:t>
            </a:r>
          </a:p>
        </p:txBody>
      </p:sp>
      <p:sp>
        <p:nvSpPr>
          <p:cNvPr id="11" name="TextBox 10"/>
          <p:cNvSpPr txBox="1"/>
          <p:nvPr/>
        </p:nvSpPr>
        <p:spPr>
          <a:xfrm>
            <a:off x="365760" y="3845448"/>
            <a:ext cx="8412480" cy="113877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srgbClr val="000000"/>
                </a:solidFill>
                <a:latin typeface="Calibri" pitchFamily="34" charset="0"/>
                <a:cs typeface="Courier New" pitchFamily="49" charset="0"/>
              </a:rPr>
              <a:t>Current context</a:t>
            </a:r>
          </a:p>
          <a:p>
            <a:pPr marL="342900" indent="-342900" algn="l" fontAlgn="auto">
              <a:spcBef>
                <a:spcPct val="20000"/>
              </a:spcBef>
              <a:spcAft>
                <a:spcPts val="0"/>
              </a:spcAft>
              <a:buFont typeface="Verdana" pitchFamily="34" charset="0"/>
              <a:buChar char="•"/>
            </a:pPr>
            <a:r>
              <a:rPr lang="en-US" sz="2000" b="0" dirty="0" smtClean="0">
                <a:solidFill>
                  <a:srgbClr val="000000"/>
                </a:solidFill>
                <a:latin typeface="Calibri" pitchFamily="34" charset="0"/>
                <a:cs typeface="Courier New" pitchFamily="49" charset="0"/>
              </a:rPr>
              <a:t>Layout to show the output row</a:t>
            </a:r>
          </a:p>
          <a:p>
            <a:pPr marL="342900" indent="-342900" algn="l" fontAlgn="auto">
              <a:spcBef>
                <a:spcPct val="20000"/>
              </a:spcBef>
              <a:spcAft>
                <a:spcPts val="0"/>
              </a:spcAft>
              <a:buFont typeface="Verdana" pitchFamily="34" charset="0"/>
              <a:buChar char="•"/>
            </a:pPr>
            <a:r>
              <a:rPr lang="en-US" sz="2000" b="0" dirty="0" smtClean="0">
                <a:solidFill>
                  <a:srgbClr val="000000"/>
                </a:solidFill>
                <a:latin typeface="Calibri" pitchFamily="34" charset="0"/>
                <a:cs typeface="Courier New" pitchFamily="49" charset="0"/>
              </a:rPr>
              <a:t>Source data items (data to place in the rows)</a:t>
            </a:r>
            <a:endParaRPr lang="en-US" sz="2000" b="0" dirty="0" smtClean="0">
              <a:solidFill>
                <a:prstClr val="black"/>
              </a:solidFill>
              <a:latin typeface="Calibri" pitchFamily="34" charset="0"/>
              <a:cs typeface="+mn-cs"/>
            </a:endParaRPr>
          </a:p>
        </p:txBody>
      </p:sp>
      <p:sp>
        <p:nvSpPr>
          <p:cNvPr id="12" name="Rectangle 3"/>
          <p:cNvSpPr>
            <a:spLocks noChangeArrowheads="1"/>
          </p:cNvSpPr>
          <p:nvPr/>
        </p:nvSpPr>
        <p:spPr bwMode="gray">
          <a:xfrm>
            <a:off x="365760" y="514051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overridden </a:t>
            </a:r>
            <a:r>
              <a:rPr lang="en-US" sz="2000" b="0" dirty="0" err="1" smtClean="0">
                <a:latin typeface="Courier New" pitchFamily="49" charset="0"/>
                <a:cs typeface="Courier New" pitchFamily="49" charset="0"/>
              </a:rPr>
              <a:t>getView</a:t>
            </a:r>
            <a:r>
              <a:rPr lang="en-US" sz="2000" b="0" dirty="0" smtClean="0">
                <a:latin typeface="Courier New" pitchFamily="49" charset="0"/>
                <a:cs typeface="Courier New" pitchFamily="49" charset="0"/>
              </a:rPr>
              <a:t>() </a:t>
            </a:r>
            <a:r>
              <a:rPr lang="en-US" sz="2000" b="0" dirty="0" smtClean="0"/>
              <a:t>method inflates the layout by custom allocating icons and text taken from data source in the user designed row. Once assembled the View (row) is returned.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1691640" y="885825"/>
            <a:ext cx="5760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Appendix A: Android’s Predefined Layouts</a:t>
            </a:r>
            <a:endParaRPr lang="en-US" sz="2000" b="0" dirty="0"/>
          </a:p>
        </p:txBody>
      </p:sp>
      <p:sp>
        <p:nvSpPr>
          <p:cNvPr id="10" name="Rectangle 3"/>
          <p:cNvSpPr>
            <a:spLocks noChangeArrowheads="1"/>
          </p:cNvSpPr>
          <p:nvPr/>
        </p:nvSpPr>
        <p:spPr bwMode="gray">
          <a:xfrm>
            <a:off x="365760" y="148291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This is the definition of: </a:t>
            </a:r>
            <a:r>
              <a:rPr lang="en-US" sz="2000" b="0" dirty="0" err="1" smtClean="0">
                <a:latin typeface="Courier New" pitchFamily="49" charset="0"/>
                <a:cs typeface="Courier New" pitchFamily="49" charset="0"/>
              </a:rPr>
              <a:t>simple_list_item_1</a:t>
            </a:r>
            <a:r>
              <a:rPr lang="en-US" sz="2000" b="0" dirty="0" smtClean="0"/>
              <a:t>. It is just a </a:t>
            </a:r>
            <a:r>
              <a:rPr lang="en-US" sz="2000" b="0" dirty="0" err="1" smtClean="0"/>
              <a:t>TextView</a:t>
            </a:r>
            <a:r>
              <a:rPr lang="en-US" sz="2000" b="0" dirty="0" smtClean="0"/>
              <a:t> field named “</a:t>
            </a:r>
            <a:r>
              <a:rPr lang="en-US" sz="2000" b="0" dirty="0" err="1" smtClean="0"/>
              <a:t>text1</a:t>
            </a:r>
            <a:r>
              <a:rPr lang="en-US" sz="2000" b="0" dirty="0" smtClean="0"/>
              <a:t>” centered, of large font, and some padding.</a:t>
            </a:r>
          </a:p>
        </p:txBody>
      </p:sp>
      <p:sp>
        <p:nvSpPr>
          <p:cNvPr id="14" name="TextBox 13"/>
          <p:cNvSpPr txBox="1"/>
          <p:nvPr/>
        </p:nvSpPr>
        <p:spPr>
          <a:xfrm>
            <a:off x="365760" y="2774662"/>
            <a:ext cx="8412480" cy="347172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&lt;!--Copyright (C) 2006 The Android Open Source Project 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License.--&gt;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1691640" y="885825"/>
            <a:ext cx="5760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Appendix A: Android’s Predefined Layouts</a:t>
            </a:r>
            <a:endParaRPr lang="en-US" sz="2000" b="0" dirty="0"/>
          </a:p>
        </p:txBody>
      </p:sp>
      <p:sp>
        <p:nvSpPr>
          <p:cNvPr id="10" name="Rectangle 3"/>
          <p:cNvSpPr>
            <a:spLocks noChangeArrowheads="1"/>
          </p:cNvSpPr>
          <p:nvPr/>
        </p:nvSpPr>
        <p:spPr bwMode="gray">
          <a:xfrm>
            <a:off x="365760" y="1482916"/>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This is the definition of: </a:t>
            </a:r>
            <a:r>
              <a:rPr lang="en-US" sz="2000" b="0" dirty="0" err="1" smtClean="0">
                <a:latin typeface="Courier New" pitchFamily="49" charset="0"/>
                <a:cs typeface="Courier New" pitchFamily="49" charset="0"/>
              </a:rPr>
              <a:t>simple_list_item_1</a:t>
            </a:r>
            <a:r>
              <a:rPr lang="en-US" sz="2000" b="0" dirty="0" smtClean="0"/>
              <a:t>. It is just a </a:t>
            </a:r>
            <a:r>
              <a:rPr lang="en-US" sz="2000" b="0" dirty="0" err="1" smtClean="0"/>
              <a:t>TextView</a:t>
            </a:r>
            <a:r>
              <a:rPr lang="en-US" sz="2000" b="0" dirty="0" smtClean="0"/>
              <a:t> field named “</a:t>
            </a:r>
            <a:r>
              <a:rPr lang="en-US" sz="2000" b="0" dirty="0" err="1" smtClean="0"/>
              <a:t>text1</a:t>
            </a:r>
            <a:r>
              <a:rPr lang="en-US" sz="2000" b="0" dirty="0" smtClean="0"/>
              <a:t>” centered, of large font, and some padding.</a:t>
            </a:r>
          </a:p>
        </p:txBody>
      </p:sp>
      <p:sp>
        <p:nvSpPr>
          <p:cNvPr id="14" name="TextBox 13"/>
          <p:cNvSpPr txBox="1"/>
          <p:nvPr/>
        </p:nvSpPr>
        <p:spPr>
          <a:xfrm>
            <a:off x="365760" y="2774662"/>
            <a:ext cx="8412480" cy="319472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text1</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android:textAppearance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android:attr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textAppearanceLarge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android:gravity</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center_vertical</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android:paddingLeft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6dip</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android:minHeight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android:attr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listPreferredItemHeight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08960" y="885825"/>
            <a:ext cx="29260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6" name="Rectangle 3"/>
          <p:cNvSpPr>
            <a:spLocks noChangeArrowheads="1"/>
          </p:cNvSpPr>
          <p:nvPr/>
        </p:nvSpPr>
        <p:spPr bwMode="gray">
          <a:xfrm>
            <a:off x="365760" y="1482916"/>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The </a:t>
            </a:r>
            <a:r>
              <a:rPr lang="en-US" sz="2000" b="0" dirty="0" err="1" smtClean="0"/>
              <a:t>ArrayAdapter</a:t>
            </a:r>
            <a:r>
              <a:rPr lang="en-US" sz="2000" b="0" dirty="0" smtClean="0"/>
              <a:t> constructor takes three parameters:</a:t>
            </a:r>
          </a:p>
        </p:txBody>
      </p:sp>
      <p:grpSp>
        <p:nvGrpSpPr>
          <p:cNvPr id="6" name="Group 10"/>
          <p:cNvGrpSpPr/>
          <p:nvPr/>
        </p:nvGrpSpPr>
        <p:grpSpPr>
          <a:xfrm>
            <a:off x="365760" y="2377723"/>
            <a:ext cx="841248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t>
              </a:r>
              <a:r>
                <a:rPr lang="en-US" sz="2000" b="0" dirty="0" err="1" smtClean="0">
                  <a:solidFill>
                    <a:srgbClr val="000000"/>
                  </a:solidFill>
                  <a:latin typeface="+mj-lt"/>
                  <a:cs typeface="Courier New" pitchFamily="49" charset="0"/>
                </a:rPr>
                <a:t>Contextto</a:t>
              </a:r>
              <a:r>
                <a:rPr lang="en-US" sz="2000" b="0" dirty="0" smtClean="0">
                  <a:solidFill>
                    <a:srgbClr val="000000"/>
                  </a:solidFill>
                  <a:latin typeface="+mj-lt"/>
                  <a:cs typeface="Courier New" pitchFamily="49" charset="0"/>
                </a:rPr>
                <a:t> use (typically </a:t>
              </a:r>
              <a:r>
                <a:rPr lang="en-US" sz="2000" b="0" dirty="0" err="1" smtClean="0">
                  <a:solidFill>
                    <a:srgbClr val="000000"/>
                  </a:solidFill>
                  <a:latin typeface="+mj-lt"/>
                  <a:cs typeface="Courier New" pitchFamily="49" charset="0"/>
                </a:rPr>
                <a:t>thiswill</a:t>
              </a:r>
              <a:r>
                <a:rPr lang="en-US" sz="2000" b="0" dirty="0" smtClean="0">
                  <a:solidFill>
                    <a:srgbClr val="000000"/>
                  </a:solidFill>
                  <a:latin typeface="+mj-lt"/>
                  <a:cs typeface="Courier New" pitchFamily="49" charset="0"/>
                </a:rPr>
                <a:t> be your activity instance)</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9" name="Group 10"/>
          <p:cNvGrpSpPr/>
          <p:nvPr/>
        </p:nvGrpSpPr>
        <p:grpSpPr>
          <a:xfrm>
            <a:off x="365760" y="3742599"/>
            <a:ext cx="8412480" cy="118872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resource ID of a </a:t>
              </a:r>
              <a:r>
                <a:rPr lang="en-US" sz="2000" b="0" dirty="0" err="1" smtClean="0">
                  <a:solidFill>
                    <a:srgbClr val="000000"/>
                  </a:solidFill>
                  <a:latin typeface="+mj-lt"/>
                  <a:cs typeface="Courier New" pitchFamily="49" charset="0"/>
                </a:rPr>
                <a:t>viewto</a:t>
              </a:r>
              <a:r>
                <a:rPr lang="en-US" sz="2000" b="0" dirty="0" smtClean="0">
                  <a:solidFill>
                    <a:srgbClr val="000000"/>
                  </a:solidFill>
                  <a:latin typeface="+mj-lt"/>
                  <a:cs typeface="Courier New" pitchFamily="49" charset="0"/>
                </a:rPr>
                <a:t> use (such as the built-in system resource </a:t>
              </a:r>
              <a:r>
                <a:rPr lang="en-US" sz="2000" b="0" dirty="0" err="1" smtClean="0">
                  <a:solidFill>
                    <a:srgbClr val="000000"/>
                  </a:solidFill>
                  <a:latin typeface="Courier New" pitchFamily="49" charset="0"/>
                  <a:cs typeface="Courier New" pitchFamily="49" charset="0"/>
                </a:rPr>
                <a:t>android.R.layout.simple_list_item_1</a:t>
              </a:r>
              <a:r>
                <a:rPr lang="en-US" sz="2000" b="0" dirty="0" smtClean="0">
                  <a:solidFill>
                    <a:srgbClr val="000000"/>
                  </a:solidFill>
                  <a:latin typeface="+mj-lt"/>
                  <a:cs typeface="Courier New" pitchFamily="49" charset="0"/>
                </a:rPr>
                <a:t> as shown above)</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0"/>
          <p:cNvGrpSpPr/>
          <p:nvPr/>
        </p:nvGrpSpPr>
        <p:grpSpPr>
          <a:xfrm>
            <a:off x="365760" y="5107475"/>
            <a:ext cx="8412480" cy="118872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actual (source) array or list of items to show</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9" name="Rectangle 8"/>
          <p:cNvSpPr/>
          <p:nvPr/>
        </p:nvSpPr>
        <p:spPr>
          <a:xfrm>
            <a:off x="1691640" y="885825"/>
            <a:ext cx="57607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Appendix A: Android’s Predefined Layouts</a:t>
            </a:r>
            <a:endParaRPr lang="en-US" sz="2000" b="0" dirty="0"/>
          </a:p>
        </p:txBody>
      </p:sp>
      <p:sp>
        <p:nvSpPr>
          <p:cNvPr id="10"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This is the definition of: </a:t>
            </a:r>
            <a:r>
              <a:rPr lang="en-US" sz="2000" b="0" dirty="0" err="1" smtClean="0">
                <a:latin typeface="Courier New" pitchFamily="49" charset="0"/>
                <a:cs typeface="Courier New" pitchFamily="49" charset="0"/>
              </a:rPr>
              <a:t>simple_spinner_dropdown_item</a:t>
            </a:r>
            <a:r>
              <a:rPr lang="en-US" sz="2000" b="0" dirty="0" smtClean="0"/>
              <a:t>. Other possible built-in spinner layout is: </a:t>
            </a:r>
            <a:r>
              <a:rPr lang="en-US" sz="2000" b="0" dirty="0" err="1" smtClean="0">
                <a:latin typeface="Courier New" pitchFamily="49" charset="0"/>
                <a:cs typeface="Courier New" pitchFamily="49" charset="0"/>
              </a:rPr>
              <a:t>simple_spinner_item</a:t>
            </a:r>
            <a:r>
              <a:rPr lang="en-US" sz="2000" b="0" dirty="0" smtClean="0"/>
              <a:t>.</a:t>
            </a:r>
          </a:p>
        </p:txBody>
      </p:sp>
      <p:sp>
        <p:nvSpPr>
          <p:cNvPr id="14" name="TextBox 13"/>
          <p:cNvSpPr txBox="1"/>
          <p:nvPr/>
        </p:nvSpPr>
        <p:spPr>
          <a:xfrm>
            <a:off x="365760" y="2382784"/>
            <a:ext cx="8412480"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&lt;!--legal comments removed !!!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CheckedTextView</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text1</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style="?</a:t>
            </a:r>
            <a:r>
              <a:rPr lang="en-US" sz="1800" b="0" dirty="0" err="1" smtClean="0">
                <a:solidFill>
                  <a:prstClr val="black"/>
                </a:solidFill>
                <a:latin typeface="Courier New" pitchFamily="49" charset="0"/>
                <a:cs typeface="Courier New" pitchFamily="49" charset="0"/>
              </a:rPr>
              <a:t>android:attr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spinnerDropDownItemStyle</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android:singleLine</a:t>
            </a:r>
            <a:r>
              <a:rPr lang="en-US" sz="1800" b="0" dirty="0" smtClean="0">
                <a:solidFill>
                  <a:prstClr val="black"/>
                </a:solidFill>
                <a:latin typeface="Courier New" pitchFamily="49" charset="0"/>
                <a:cs typeface="Courier New" pitchFamily="49" charset="0"/>
              </a:rPr>
              <a:t>="true"</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android:attr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listPreferredItemHeight</a:t>
            </a: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android:ellipsize</a:t>
            </a:r>
            <a:r>
              <a:rPr lang="en-US" sz="1800" b="0" dirty="0" smtClean="0">
                <a:solidFill>
                  <a:prstClr val="black"/>
                </a:solidFill>
                <a:latin typeface="Courier New" pitchFamily="49" charset="0"/>
                <a:cs typeface="Courier New" pitchFamily="49" charset="0"/>
              </a:rPr>
              <a:t>="marquee"</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8880" y="885825"/>
            <a:ext cx="42062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Using </a:t>
            </a:r>
            <a:r>
              <a:rPr lang="en-US" sz="2000" b="0" dirty="0" err="1" smtClean="0"/>
              <a:t>ArrayAdapter</a:t>
            </a:r>
            <a:r>
              <a:rPr lang="en-US" sz="2000" b="0" dirty="0" smtClean="0"/>
              <a:t>: Example</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Selection Widgets</a:t>
            </a:r>
            <a:endParaRPr lang="en-US" dirty="0" smtClean="0">
              <a:solidFill>
                <a:srgbClr val="3B4A1E"/>
              </a:solidFill>
              <a:ea typeface="SimSun" pitchFamily="2" charset="-122"/>
            </a:endParaRPr>
          </a:p>
        </p:txBody>
      </p:sp>
      <p:sp>
        <p:nvSpPr>
          <p:cNvPr id="17" name="Rectangle 3"/>
          <p:cNvSpPr>
            <a:spLocks noChangeArrowheads="1"/>
          </p:cNvSpPr>
          <p:nvPr/>
        </p:nvSpPr>
        <p:spPr bwMode="gray">
          <a:xfrm>
            <a:off x="365760" y="1482916"/>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Instead of Activity we will use a </a:t>
            </a:r>
            <a:r>
              <a:rPr lang="en-US" sz="2000" b="0" dirty="0" err="1" smtClean="0"/>
              <a:t>ListActivity</a:t>
            </a:r>
            <a:r>
              <a:rPr lang="en-US" sz="2000" b="0" dirty="0" smtClean="0"/>
              <a:t> which is an Android class specializing in the use of </a:t>
            </a:r>
            <a:r>
              <a:rPr lang="en-US" sz="2000" b="0" dirty="0" err="1" smtClean="0"/>
              <a:t>ListViews</a:t>
            </a:r>
            <a:r>
              <a:rPr lang="en-US" sz="2000" b="0" dirty="0" smtClean="0"/>
              <a:t>.</a:t>
            </a:r>
          </a:p>
        </p:txBody>
      </p:sp>
      <p:sp>
        <p:nvSpPr>
          <p:cNvPr id="18" name="TextBox 17"/>
          <p:cNvSpPr txBox="1"/>
          <p:nvPr/>
        </p:nvSpPr>
        <p:spPr>
          <a:xfrm>
            <a:off x="365760" y="2381323"/>
            <a:ext cx="8412480" cy="38595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 &lt;</a:t>
            </a:r>
            <a:r>
              <a:rPr lang="en-US" sz="1800" b="0" dirty="0" err="1" smtClean="0">
                <a:solidFill>
                  <a:prstClr val="black"/>
                </a:solidFill>
                <a:latin typeface="Courier New" pitchFamily="49" charset="0"/>
                <a:cs typeface="Courier New" pitchFamily="49" charset="0"/>
              </a:rPr>
              <a:t>LinearLayout</a:t>
            </a: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xmlns:android</a:t>
            </a:r>
            <a:r>
              <a:rPr lang="en-US" sz="1800" b="0" dirty="0" smtClean="0">
                <a:solidFill>
                  <a:prstClr val="black"/>
                </a:solidFill>
                <a:latin typeface="Courier New" pitchFamily="49" charset="0"/>
                <a:cs typeface="Courier New" pitchFamily="49" charset="0"/>
              </a:rPr>
              <a:t>=</a:t>
            </a:r>
            <a:r>
              <a:rPr lang="en-US" sz="1800" b="0" dirty="0" smtClean="0">
                <a:solidFill>
                  <a:prstClr val="black"/>
                </a:solidFill>
                <a:latin typeface="Courier New" pitchFamily="49" charset="0"/>
                <a:cs typeface="Courier New" pitchFamily="49" charset="0"/>
                <a:hlinkClick r:id="rId2"/>
              </a:rPr>
              <a:t>http://schemas.android.com/apk/res/android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="fill_parent"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&gt; &lt;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="@+id/selection“ </a:t>
            </a: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ff0000cc</a:t>
            </a:r>
            <a:r>
              <a:rPr lang="en-US" sz="18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android:textStyle</a:t>
            </a:r>
            <a:r>
              <a:rPr lang="en-US" sz="1800" b="0" dirty="0" smtClean="0">
                <a:solidFill>
                  <a:prstClr val="black"/>
                </a:solidFill>
                <a:latin typeface="Courier New" pitchFamily="49" charset="0"/>
                <a:cs typeface="Courier New" pitchFamily="49" charset="0"/>
              </a:rPr>
              <a:t>="bold“ /&gt;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&lt;!--Here is the list. Since we are using a </a:t>
            </a:r>
            <a:r>
              <a:rPr lang="en-US" sz="1800" b="0" dirty="0" err="1" smtClean="0">
                <a:solidFill>
                  <a:prstClr val="black"/>
                </a:solidFill>
                <a:latin typeface="Courier New" pitchFamily="49" charset="0"/>
                <a:cs typeface="Courier New" pitchFamily="49" charset="0"/>
              </a:rPr>
              <a:t>ListActivity</a:t>
            </a:r>
            <a:r>
              <a:rPr lang="en-US" sz="1800" b="0" dirty="0" smtClean="0">
                <a:solidFill>
                  <a:prstClr val="black"/>
                </a:solidFill>
                <a:latin typeface="Courier New" pitchFamily="49" charset="0"/>
                <a:cs typeface="Courier New" pitchFamily="49" charset="0"/>
              </a:rPr>
              <a:t>, we have to call it "@</a:t>
            </a: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/list" so </a:t>
            </a:r>
            <a:r>
              <a:rPr lang="en-US" sz="1800" b="0" dirty="0" err="1" smtClean="0">
                <a:solidFill>
                  <a:prstClr val="black"/>
                </a:solidFill>
                <a:latin typeface="Courier New" pitchFamily="49" charset="0"/>
                <a:cs typeface="Courier New" pitchFamily="49" charset="0"/>
              </a:rPr>
              <a:t>ListActivitywill</a:t>
            </a:r>
            <a:r>
              <a:rPr lang="en-US" sz="1800" b="0" dirty="0" smtClean="0">
                <a:solidFill>
                  <a:prstClr val="black"/>
                </a:solidFill>
                <a:latin typeface="Courier New" pitchFamily="49" charset="0"/>
                <a:cs typeface="Courier New" pitchFamily="49" charset="0"/>
              </a:rPr>
              <a:t> find it --&gt;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39454</TotalTime>
  <Words>4118</Words>
  <Application>Microsoft Office PowerPoint</Application>
  <PresentationFormat>On-screen Show (4:3)</PresentationFormat>
  <Paragraphs>813</Paragraphs>
  <Slides>80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4_TS_ILT_Sl1Template1_PPT_20_12_10_V1</vt:lpstr>
      <vt:lpstr>Image</vt:lpstr>
      <vt:lpstr>Slide 1</vt:lpstr>
      <vt:lpstr>Learning Objectives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lpstr>Selection Widgets</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3562</cp:revision>
  <dcterms:created xsi:type="dcterms:W3CDTF">2008-06-23T11:45:25Z</dcterms:created>
  <dcterms:modified xsi:type="dcterms:W3CDTF">2015-09-14T09:32:57Z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