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8"/>
  </p:notesMasterIdLst>
  <p:handoutMasterIdLst>
    <p:handoutMasterId r:id="rId49"/>
  </p:handoutMasterIdLst>
  <p:sldIdLst>
    <p:sldId id="1408" r:id="rId2"/>
    <p:sldId id="1409" r:id="rId3"/>
    <p:sldId id="1364" r:id="rId4"/>
    <p:sldId id="1365" r:id="rId5"/>
    <p:sldId id="1367" r:id="rId6"/>
    <p:sldId id="1366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4" r:id="rId24"/>
    <p:sldId id="1385" r:id="rId25"/>
    <p:sldId id="1386" r:id="rId26"/>
    <p:sldId id="1387" r:id="rId27"/>
    <p:sldId id="1388" r:id="rId28"/>
    <p:sldId id="1389" r:id="rId29"/>
    <p:sldId id="1390" r:id="rId30"/>
    <p:sldId id="1391" r:id="rId31"/>
    <p:sldId id="1392" r:id="rId32"/>
    <p:sldId id="1393" r:id="rId33"/>
    <p:sldId id="1394" r:id="rId34"/>
    <p:sldId id="1395" r:id="rId35"/>
    <p:sldId id="1396" r:id="rId36"/>
    <p:sldId id="1397" r:id="rId37"/>
    <p:sldId id="1398" r:id="rId38"/>
    <p:sldId id="1399" r:id="rId39"/>
    <p:sldId id="1400" r:id="rId40"/>
    <p:sldId id="1401" r:id="rId41"/>
    <p:sldId id="1402" r:id="rId42"/>
    <p:sldId id="1403" r:id="rId43"/>
    <p:sldId id="1404" r:id="rId44"/>
    <p:sldId id="1405" r:id="rId45"/>
    <p:sldId id="1406" r:id="rId46"/>
    <p:sldId id="1407" r:id="rId47"/>
  </p:sldIdLst>
  <p:sldSz cx="9144000" cy="6858000" type="screen4x3"/>
  <p:notesSz cx="7315200" cy="9601200"/>
  <p:custDataLst>
    <p:tags r:id="rId5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8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6116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8"/>
            <a:ext cx="8432800" cy="2932565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13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Date, Time, Tabs and Sliding Drawers Widgets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 &amp; Time: Example Using Calendar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" y="1482916"/>
            <a:ext cx="5952744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width="fill parent“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="Set the Date”&gt;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="Set the Time”&gt;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&lt;/Button&gt;&lt;/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0610" y="2133599"/>
            <a:ext cx="2310190" cy="34652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 &amp; Time: Example Using Calendar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" y="1482916"/>
            <a:ext cx="595274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cis493.demoui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android.app.DatePickerDialog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android.app.TimePickerDialog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android.widget.DatePicker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android.widget.TimePicker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java.text.DateFormat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java.util.Calendar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130552"/>
            <a:ext cx="2313432" cy="34701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 &amp; Time: Example Using Calendar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" y="1482916"/>
            <a:ext cx="5952744" cy="44135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AndDemoUI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fmtDateAndTime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DateFormat.getDateTimeInstance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lblDateAndTime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Calendar.getInstance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DatePickerDialog.OnDateSetListener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DatePickerDialog.OnDateSetListener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onDateSet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DatePicker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view,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year,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monthOfYear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dayOfMonth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130552"/>
            <a:ext cx="2313432" cy="34701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 &amp; Time: Example Using Calendar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" y="2760148"/>
            <a:ext cx="5952744" cy="22529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monthOfYear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Calendar.DAY_OF_MONTH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dayOfMonth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130552"/>
            <a:ext cx="2313432" cy="34701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 &amp; Time: Example Using Calendar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" y="1481328"/>
            <a:ext cx="5952744" cy="50783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TimePickerDialog.OnTimeSetListener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TimePickerDialog.OnTimeSetListener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onTimeSet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TimePicker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view,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hourOfDay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minute)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Calendar.HOUR_OF_DAY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hourOfDay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Calendar.MINUTE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minute);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lblDateAndTime.setText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fmtDateAndTime.format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myCalendar.getTime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130552"/>
            <a:ext cx="2313432" cy="34701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 &amp; Time: Example Using Calendar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482916"/>
            <a:ext cx="8412480" cy="46351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icicle)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(icicle);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lblDateAndTime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R.id.lblDateAndTime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btnDate.setOnClickListener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DatePickerDialog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AndDemoUI.this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Calendar.YEAR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Calendar.DAY_OF_MONTH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 &amp; Time: Example Using Calendar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482916"/>
            <a:ext cx="8412480" cy="43581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btnTime.setOnClickListener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newTimePickerDialog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AndDemoUI.this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Calendar.HOUR_OF_DAY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myCalendar.get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Calendar.MINUTE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 true).show();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//class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Other Time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2789176"/>
            <a:ext cx="5952744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widget34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DigitalClock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="@+id/digital"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 provides a </a:t>
            </a:r>
            <a:r>
              <a:rPr lang="en-US" sz="2000" b="0" dirty="0" err="1" smtClean="0"/>
              <a:t>DigitalClock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AnalogClock</a:t>
            </a:r>
            <a:r>
              <a:rPr lang="en-US" sz="2000" b="0" dirty="0" smtClean="0"/>
              <a:t> widgets. Automatically update with the passage of time (no user intervention is required).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885280"/>
            <a:ext cx="2316480" cy="34747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Other Time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2789176"/>
            <a:ext cx="5952744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 id l t b l "@+id/ l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android:layout_below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="@+analog"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android:layout_centerHorizontal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DigitalClock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AnalogClock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="@+id/analog”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 provides a </a:t>
            </a:r>
            <a:r>
              <a:rPr lang="en-US" sz="2000" b="0" dirty="0" err="1" smtClean="0"/>
              <a:t>DigitalClock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AnalogClock</a:t>
            </a:r>
            <a:r>
              <a:rPr lang="en-US" sz="2000" b="0" dirty="0" smtClean="0"/>
              <a:t> widgets. Automatically update with the passage of time (no user intervention is required).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885280"/>
            <a:ext cx="2316480" cy="34747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Other Time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3471334"/>
            <a:ext cx="5952744" cy="23637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android:layout_alignParentTop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android:layout_alignParentLeft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AnalogClock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 provides a </a:t>
            </a:r>
            <a:r>
              <a:rPr lang="en-US" sz="2000" b="0" dirty="0" err="1" smtClean="0"/>
              <a:t>DigitalClock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AnalogClock</a:t>
            </a:r>
            <a:r>
              <a:rPr lang="en-US" sz="2000" b="0" dirty="0" smtClean="0"/>
              <a:t> widgets. Automatically update with the passage of time (no user intervention is required).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885280"/>
            <a:ext cx="2316480" cy="34747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following:</a:t>
            </a:r>
          </a:p>
          <a:p>
            <a:pPr marL="677862" lvl="1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Date component</a:t>
            </a:r>
          </a:p>
          <a:p>
            <a:pPr marL="677862" lvl="1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Time component</a:t>
            </a:r>
          </a:p>
          <a:p>
            <a:pPr marL="677862" lvl="1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Tabs </a:t>
            </a:r>
          </a:p>
          <a:p>
            <a:pPr marL="677862" lvl="1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Sliding Drawers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60520" y="885825"/>
            <a:ext cx="822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463040" y="1509810"/>
            <a:ext cx="6217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Android UIs should be kept simple at all costs</a:t>
            </a:r>
          </a:p>
        </p:txBody>
      </p:sp>
      <p:grpSp>
        <p:nvGrpSpPr>
          <p:cNvPr id="9" name="Group 19"/>
          <p:cNvGrpSpPr/>
          <p:nvPr/>
        </p:nvGrpSpPr>
        <p:grpSpPr>
          <a:xfrm>
            <a:off x="411480" y="2471011"/>
            <a:ext cx="841248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When many pieces of information must be displayed in a single app, the Tab Widget could be used to make the user aware of the pieces but show only a portion at the time.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99172" y="3802745"/>
            <a:ext cx="4545656" cy="2502988"/>
            <a:chOff x="1872343" y="3755572"/>
            <a:chExt cx="4815840" cy="2651760"/>
          </a:xfrm>
        </p:grpSpPr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72343" y="3755572"/>
              <a:ext cx="1767840" cy="2651760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20343" y="3755572"/>
              <a:ext cx="1767840" cy="2651760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 -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There are a few widgets and containers you need to use in order to set up a tabbed portion of a view: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411480" y="2790319"/>
            <a:ext cx="841248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err="1" smtClean="0"/>
                <a:t>TabHost</a:t>
              </a:r>
              <a:r>
                <a:rPr lang="en-US" sz="2000" b="0" dirty="0" smtClean="0"/>
                <a:t> is the main container for the tab buttons and tab contents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411480" y="4060319"/>
            <a:ext cx="8412480" cy="82296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err="1" smtClean="0"/>
                <a:t>TabWidget</a:t>
              </a:r>
              <a:r>
                <a:rPr lang="en-US" sz="2000" b="0" dirty="0" smtClean="0"/>
                <a:t> implements the row of tab buttons, which contain text labels and optionally contain icons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411480" y="5330319"/>
            <a:ext cx="841248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err="1" smtClean="0"/>
                <a:t>FrameLayout</a:t>
              </a:r>
              <a:r>
                <a:rPr lang="en-US" sz="2000" b="0" dirty="0" smtClean="0"/>
                <a:t> is the container for the tab contents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885825"/>
            <a:ext cx="2743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 - Components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8971" y="2061029"/>
            <a:ext cx="5297715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  <p:sp>
        <p:nvSpPr>
          <p:cNvPr id="19" name="Rectangle 18"/>
          <p:cNvSpPr/>
          <p:nvPr/>
        </p:nvSpPr>
        <p:spPr>
          <a:xfrm>
            <a:off x="624119" y="3004457"/>
            <a:ext cx="5007418" cy="3164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FrameLayout</a:t>
            </a:r>
            <a:r>
              <a:rPr lang="en-US" sz="2000" dirty="0" smtClean="0"/>
              <a:t> 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4119" y="2220686"/>
            <a:ext cx="1463040" cy="667658"/>
          </a:xfrm>
          <a:prstGeom prst="roundRect">
            <a:avLst>
              <a:gd name="adj" fmla="val 74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Tab 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396308" y="2220686"/>
            <a:ext cx="1463040" cy="667658"/>
          </a:xfrm>
          <a:prstGeom prst="roundRect">
            <a:avLst>
              <a:gd name="adj" fmla="val 74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Tab 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168497" y="2220686"/>
            <a:ext cx="1463040" cy="667658"/>
          </a:xfrm>
          <a:prstGeom prst="roundRect">
            <a:avLst>
              <a:gd name="adj" fmla="val 74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Tab 3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5907313" y="2220687"/>
            <a:ext cx="265176" cy="638628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5907314" y="3062515"/>
            <a:ext cx="265176" cy="3251199"/>
          </a:xfrm>
          <a:prstGeom prst="rightBrace">
            <a:avLst>
              <a:gd name="adj1" fmla="val 4046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70171" y="2336800"/>
            <a:ext cx="135255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Tab Widgets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70171" y="4484914"/>
            <a:ext cx="1516249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FrameLayouts</a:t>
            </a:r>
            <a:endParaRPr lang="en-US" sz="1800" dirty="0" smtClean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7794172" y="2235202"/>
            <a:ext cx="265176" cy="4023360"/>
          </a:xfrm>
          <a:prstGeom prst="rightBrace">
            <a:avLst>
              <a:gd name="adj1" fmla="val 4046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113485" y="4034972"/>
            <a:ext cx="956544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TabHost</a:t>
            </a:r>
            <a:endParaRPr lang="en-US" sz="1800" dirty="0" smtClean="0">
              <a:solidFill>
                <a:prstClr val="black"/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0440" y="885825"/>
            <a:ext cx="2103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" y="1482916"/>
            <a:ext cx="8412480" cy="43027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TabHost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tabhost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TabWidget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/tabs"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0440" y="885825"/>
            <a:ext cx="2103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" y="1482916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FrameLayout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width="fill parent"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62px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PUT HERE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FrameLayout1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PUT HERE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FrameLayout2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FrameLayout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TabHost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0440" y="885825"/>
            <a:ext cx="2103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" y="2223130"/>
            <a:ext cx="8412480" cy="20313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AnalogClock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centerHorizontal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is </a:t>
            </a:r>
            <a:r>
              <a:rPr lang="en-US" sz="2000" b="0" dirty="0" err="1" smtClean="0"/>
              <a:t>FrameLayout1</a:t>
            </a:r>
            <a:r>
              <a:rPr lang="en-US" sz="2000" b="0" dirty="0" smtClean="0"/>
              <a:t>. It defines an analog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0440" y="885825"/>
            <a:ext cx="2103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" y="2411812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caption1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is </a:t>
            </a:r>
            <a:r>
              <a:rPr lang="en-US" sz="2000" b="0" dirty="0" err="1" smtClean="0"/>
              <a:t>FrameLayout2</a:t>
            </a:r>
            <a:r>
              <a:rPr lang="en-US" sz="2000" b="0" dirty="0" smtClean="0"/>
              <a:t>. It defines an </a:t>
            </a:r>
            <a:r>
              <a:rPr lang="en-US" sz="2000" b="0" dirty="0" err="1" smtClean="0"/>
              <a:t>LinearLayout</a:t>
            </a:r>
            <a:r>
              <a:rPr lang="en-US" sz="2000" b="0" dirty="0" smtClean="0"/>
              <a:t> holding a label, a </a:t>
            </a:r>
            <a:r>
              <a:rPr lang="en-US" sz="2000" b="0" dirty="0" err="1" smtClean="0"/>
              <a:t>textBox</a:t>
            </a:r>
            <a:r>
              <a:rPr lang="en-US" sz="2000" b="0" dirty="0" smtClean="0"/>
              <a:t>, and a button.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0440" y="885825"/>
            <a:ext cx="2103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" y="2414016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="Person Name"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txtPerson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txtPerson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is </a:t>
            </a:r>
            <a:r>
              <a:rPr lang="en-US" sz="2000" b="0" dirty="0" err="1" smtClean="0"/>
              <a:t>FrameLayout2</a:t>
            </a:r>
            <a:r>
              <a:rPr lang="en-US" sz="2000" b="0" dirty="0" smtClean="0"/>
              <a:t>. It defines an </a:t>
            </a:r>
            <a:r>
              <a:rPr lang="en-US" sz="2000" b="0" dirty="0" err="1" smtClean="0"/>
              <a:t>LinearLayout</a:t>
            </a:r>
            <a:r>
              <a:rPr lang="en-US" sz="2000" b="0" dirty="0" smtClean="0"/>
              <a:t> holding a label, a </a:t>
            </a:r>
            <a:r>
              <a:rPr lang="en-US" sz="2000" b="0" dirty="0" err="1" smtClean="0"/>
              <a:t>textBox</a:t>
            </a:r>
            <a:r>
              <a:rPr lang="en-US" sz="2000" b="0" dirty="0" smtClean="0"/>
              <a:t>, and a button.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0440" y="885825"/>
            <a:ext cx="2103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" y="2414016"/>
            <a:ext cx="8412480" cy="26961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="Go"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is </a:t>
            </a:r>
            <a:r>
              <a:rPr lang="en-US" sz="2000" b="0" dirty="0" err="1" smtClean="0"/>
              <a:t>FrameLayout2</a:t>
            </a:r>
            <a:r>
              <a:rPr lang="en-US" sz="2000" b="0" dirty="0" smtClean="0"/>
              <a:t>. It defines an </a:t>
            </a:r>
            <a:r>
              <a:rPr lang="en-US" sz="2000" b="0" dirty="0" err="1" smtClean="0"/>
              <a:t>LinearLayout</a:t>
            </a:r>
            <a:r>
              <a:rPr lang="en-US" sz="2000" b="0" dirty="0" smtClean="0"/>
              <a:t> holding a label, a </a:t>
            </a:r>
            <a:r>
              <a:rPr lang="en-US" sz="2000" b="0" dirty="0" err="1" smtClean="0"/>
              <a:t>textBox</a:t>
            </a:r>
            <a:r>
              <a:rPr lang="en-US" sz="2000" b="0" dirty="0" smtClean="0"/>
              <a:t>, and a button.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0440" y="885825"/>
            <a:ext cx="2103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" y="1482916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icicle)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(icicle);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TabHost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tabs=(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TabHost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R.id.tabhost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tabs.setup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TabHost.TabSpec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spec;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spec 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tabs.newTabSpec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spec.setContent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R.id.tab1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spec.setIndicator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("1-Clock");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tabs.addTab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(spec);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spec=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tabs.newTabSpec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spec.setContent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R.id.tab2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spec.setIndicator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("2-Login");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tabs.addTab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(spec);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tabs.setCurrentTab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9080" y="885825"/>
            <a:ext cx="1005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" name="Picture 4" descr="datepi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18" y="1526604"/>
            <a:ext cx="3315163" cy="4791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0440" y="885825"/>
            <a:ext cx="2103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Tab: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" y="1482916"/>
            <a:ext cx="5952744" cy="48162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btnGo.setOnClickListener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txtPerson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R.id.txtPerson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theUser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txtPerson.getText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txtPerson.setText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theUser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1657" y="1465943"/>
            <a:ext cx="1569962" cy="23549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1657" y="3958771"/>
            <a:ext cx="1573858" cy="23607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1800" y="885825"/>
            <a:ext cx="3200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hides content out of the screen and allows the user to drag a handle to bring the content on screen.</a:t>
            </a:r>
          </a:p>
        </p:txBody>
      </p:sp>
      <p:grpSp>
        <p:nvGrpSpPr>
          <p:cNvPr id="8" name="Group 19"/>
          <p:cNvGrpSpPr/>
          <p:nvPr/>
        </p:nvGrpSpPr>
        <p:grpSpPr>
          <a:xfrm>
            <a:off x="411480" y="2703235"/>
            <a:ext cx="8412480" cy="82296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err="1" smtClean="0"/>
                <a:t>SlidingDrawer</a:t>
              </a:r>
              <a:r>
                <a:rPr lang="en-US" sz="2000" b="0" dirty="0" smtClean="0"/>
                <a:t> can be used vertically or horizontally.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411480" y="3703271"/>
            <a:ext cx="841248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err="1" smtClean="0"/>
                <a:t>SlidingDrawer</a:t>
              </a:r>
              <a:r>
                <a:rPr lang="en-US" sz="2000" b="0" dirty="0" smtClean="0"/>
                <a:t> should be used as an overlay inside layouts. This means </a:t>
              </a:r>
              <a:r>
                <a:rPr lang="en-US" sz="2000" b="0" dirty="0" err="1" smtClean="0"/>
                <a:t>SlidingDrawer</a:t>
              </a:r>
              <a:r>
                <a:rPr lang="en-US" sz="2000" b="0" dirty="0" smtClean="0"/>
                <a:t> should only be used inside of a </a:t>
              </a:r>
              <a:r>
                <a:rPr lang="en-US" sz="2000" b="0" dirty="0" err="1" smtClean="0"/>
                <a:t>FrameLayout</a:t>
              </a:r>
              <a:r>
                <a:rPr lang="en-US" sz="2000" b="0" dirty="0" smtClean="0"/>
                <a:t> or a </a:t>
              </a:r>
              <a:r>
                <a:rPr lang="en-US" sz="2000" b="0" dirty="0" err="1" smtClean="0"/>
                <a:t>RelativeLayout</a:t>
              </a:r>
              <a:r>
                <a:rPr lang="en-US" sz="2000" b="0" dirty="0" smtClean="0"/>
                <a:t> for instance.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411480" y="5069067"/>
            <a:ext cx="8412480" cy="118872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The size of the </a:t>
              </a:r>
              <a:r>
                <a:rPr lang="en-US" sz="2000" b="0" dirty="0" err="1" smtClean="0"/>
                <a:t>SlidingDrawer</a:t>
              </a:r>
              <a:r>
                <a:rPr lang="en-US" sz="2000" b="0" dirty="0" smtClean="0"/>
                <a:t> defines how much space the content will occupy once slid out so </a:t>
              </a:r>
              <a:r>
                <a:rPr lang="en-US" sz="2000" b="0" dirty="0" err="1" smtClean="0"/>
                <a:t>SlidingDrawer</a:t>
              </a:r>
              <a:r>
                <a:rPr lang="en-US" sz="2000" b="0" dirty="0" smtClean="0"/>
                <a:t> should usually use </a:t>
              </a:r>
              <a:r>
                <a:rPr lang="en-US" sz="2000" b="0" dirty="0" err="1" smtClean="0"/>
                <a:t>fill_parent</a:t>
              </a:r>
              <a:r>
                <a:rPr lang="en-US" sz="2000" b="0" dirty="0" smtClean="0"/>
                <a:t> for both its dimensions.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</a:t>
            </a:r>
            <a:r>
              <a:rPr lang="en-US" sz="2000" b="0" dirty="0" err="1" smtClean="0"/>
              <a:t>SlidingDrawer</a:t>
            </a:r>
            <a:r>
              <a:rPr lang="en-US" sz="2000" b="0" dirty="0" smtClean="0"/>
              <a:t> is used by the Android’s interface to access applications installed in the device.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70314" y="2481943"/>
            <a:ext cx="5203372" cy="3494314"/>
            <a:chOff x="892627" y="2481943"/>
            <a:chExt cx="5203372" cy="3494314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2627" y="2481943"/>
              <a:ext cx="2329543" cy="3494314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63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66456" y="2481943"/>
              <a:ext cx="2329543" cy="3494314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9" name="Line Callout 2 18"/>
          <p:cNvSpPr/>
          <p:nvPr/>
        </p:nvSpPr>
        <p:spPr>
          <a:xfrm>
            <a:off x="304800" y="5792788"/>
            <a:ext cx="1523994" cy="566668"/>
          </a:xfrm>
          <a:prstGeom prst="borderCallout2">
            <a:avLst>
              <a:gd name="adj1" fmla="val 67740"/>
              <a:gd name="adj2" fmla="val 105295"/>
              <a:gd name="adj3" fmla="val 54933"/>
              <a:gd name="adj4" fmla="val 160382"/>
              <a:gd name="adj5" fmla="val 10133"/>
              <a:gd name="adj6" fmla="val 1807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handle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7242634" y="2684417"/>
            <a:ext cx="265176" cy="3291840"/>
          </a:xfrm>
          <a:prstGeom prst="rightBrace">
            <a:avLst>
              <a:gd name="adj1" fmla="val 4046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/>
          <p:nvPr/>
        </p:nvSpPr>
        <p:spPr>
          <a:xfrm>
            <a:off x="7474866" y="4776788"/>
            <a:ext cx="1523994" cy="566668"/>
          </a:xfrm>
          <a:prstGeom prst="borderCallout2">
            <a:avLst>
              <a:gd name="adj1" fmla="val -6539"/>
              <a:gd name="adj2" fmla="val 14819"/>
              <a:gd name="adj3" fmla="val -50082"/>
              <a:gd name="adj4" fmla="val 9905"/>
              <a:gd name="adj5" fmla="val -76953"/>
              <a:gd name="adj6" fmla="val 55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handle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" y="1482916"/>
            <a:ext cx="5952744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SlidingDrawer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="@+id/drawer"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android:handle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="@+id/handle"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="@+id/content"&gt;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="@id/handle"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88dip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44dip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GridView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="@id/content"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SlidingDrawer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7542" y="2107023"/>
            <a:ext cx="2220687" cy="14773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handle is just a small graphic to visually indicate the opening/closing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7542" y="4530907"/>
            <a:ext cx="2220687" cy="14773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content is usually some type of container holding the desired UI held by the drawer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239658" y="4963886"/>
            <a:ext cx="136434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239658" y="3062514"/>
            <a:ext cx="136434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240280" y="1509810"/>
            <a:ext cx="4663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 more elaborated </a:t>
            </a:r>
            <a:r>
              <a:rPr lang="en-US" sz="2000" b="0" dirty="0" err="1" smtClean="0"/>
              <a:t>SlidingDrawer</a:t>
            </a:r>
            <a:endParaRPr lang="en-US" sz="2000" b="0" dirty="0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5291" y="2438398"/>
            <a:ext cx="2525506" cy="378825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053" y="2322283"/>
            <a:ext cx="1652016" cy="247802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45151" y="4901714"/>
            <a:ext cx="2873820" cy="14773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The red </a:t>
            </a:r>
            <a:r>
              <a:rPr lang="en-US" sz="1800" b="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simulates the main UI, the </a:t>
            </a:r>
            <a:r>
              <a:rPr lang="en-US" sz="1800" b="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SlidingDrawer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is an overlay, tapping the handle opens the new view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135086" y="2322283"/>
            <a:ext cx="3135085" cy="4056759"/>
            <a:chOff x="3135086" y="2322283"/>
            <a:chExt cx="3135085" cy="4056759"/>
          </a:xfrm>
        </p:grpSpPr>
        <p:pic>
          <p:nvPicPr>
            <p:cNvPr id="5734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5313" y="2322283"/>
              <a:ext cx="1654630" cy="2481946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3135086" y="4901714"/>
              <a:ext cx="3135085" cy="1477328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alibri" pitchFamily="34" charset="0"/>
                  <a:cs typeface="Courier New" pitchFamily="49" charset="0"/>
                </a:rPr>
                <a:t>The background UI is overlapped by the contents of the drawer. Tapping the handle closes the drawer (but does not erase its data)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057400" y="1509810"/>
            <a:ext cx="5029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XML layout (main UI)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295700"/>
            <a:ext cx="5952744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FF4444CC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android:layout_alignParentTop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057400" y="1509810"/>
            <a:ext cx="5029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XML layout (main UI)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295700"/>
            <a:ext cx="595274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ffcc3300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SlidingDrawer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Demo"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24sp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SlidingDrawer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="@+id/drawer"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android:layout_alignParentBottom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android:handle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="@+id/handle"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="@+id/content"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057400" y="1509810"/>
            <a:ext cx="5029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XML layout (main UI)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295700"/>
            <a:ext cx="5952744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="@id/handle"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android:src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tray_handle_normal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="@id/content"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="vertical“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057400" y="1509810"/>
            <a:ext cx="5029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XML layout (main UI)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295700"/>
            <a:ext cx="595274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ff006666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="Line 1"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ff669900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="Line 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057400" y="1509810"/>
            <a:ext cx="5029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XML layout (main UI)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295700"/>
            <a:ext cx="595274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="Line 3"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filler1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height="wrap content”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9080" y="885825"/>
            <a:ext cx="1005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8" name="Group 19"/>
          <p:cNvGrpSpPr/>
          <p:nvPr/>
        </p:nvGrpSpPr>
        <p:grpSpPr>
          <a:xfrm>
            <a:off x="411480" y="1846909"/>
            <a:ext cx="8412480" cy="118872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Android also supports widgets (</a:t>
              </a:r>
              <a:r>
                <a:rPr lang="en-US" sz="2000" b="0" dirty="0" err="1" smtClean="0"/>
                <a:t>DatePicker</a:t>
              </a:r>
              <a:r>
                <a:rPr lang="en-US" sz="2000" b="0" dirty="0" smtClean="0"/>
                <a:t>, </a:t>
              </a:r>
              <a:r>
                <a:rPr lang="en-US" sz="2000" b="0" dirty="0" err="1" smtClean="0"/>
                <a:t>TimePicker</a:t>
              </a:r>
              <a:r>
                <a:rPr lang="en-US" sz="2000" b="0" dirty="0" smtClean="0"/>
                <a:t>) and dialogs (</a:t>
              </a:r>
              <a:r>
                <a:rPr lang="en-US" sz="2000" b="0" dirty="0" err="1" smtClean="0"/>
                <a:t>DatePickerDialog</a:t>
              </a:r>
              <a:r>
                <a:rPr lang="en-US" sz="2000" b="0" dirty="0" smtClean="0"/>
                <a:t>, </a:t>
              </a:r>
              <a:r>
                <a:rPr lang="en-US" sz="2000" b="0" dirty="0" err="1" smtClean="0"/>
                <a:t>TimePickerDialog</a:t>
              </a:r>
              <a:r>
                <a:rPr lang="en-US" sz="2000" b="0" dirty="0" smtClean="0"/>
                <a:t>) for helping users enter dates and times.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411480" y="3951480"/>
            <a:ext cx="8412480" cy="118872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The </a:t>
              </a:r>
              <a:r>
                <a:rPr lang="en-US" sz="2000" b="0" dirty="0" err="1" smtClean="0"/>
                <a:t>DatePicker</a:t>
              </a:r>
              <a:r>
                <a:rPr lang="en-US" sz="2000" b="0" dirty="0" smtClean="0"/>
                <a:t> and </a:t>
              </a:r>
              <a:r>
                <a:rPr lang="en-US" sz="2000" b="0" dirty="0" err="1" smtClean="0"/>
                <a:t>DatePickerDialog</a:t>
              </a:r>
              <a:r>
                <a:rPr lang="en-US" sz="2000" b="0" dirty="0" smtClean="0"/>
                <a:t> allow you to set the starting date for the selection, in the form of a year, month, and day.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057400" y="1509810"/>
            <a:ext cx="5029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XML layout (main UI)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295700"/>
            <a:ext cx="595274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time? 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057400" y="1509810"/>
            <a:ext cx="5029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XML layout (main UI)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3572932"/>
            <a:ext cx="5952744" cy="13665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close 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SlidingDrawer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331720" y="1509810"/>
            <a:ext cx="4480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- Android Activity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" y="2295700"/>
            <a:ext cx="5952744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cis493.slidingdreawerdemo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SlidingDrawerDemo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331720" y="1509810"/>
            <a:ext cx="4480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- Android Activity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" y="2295700"/>
            <a:ext cx="5952744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SlidingDrawer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myDrawer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331720" y="1509810"/>
            <a:ext cx="4480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- Android Activity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" y="2295700"/>
            <a:ext cx="5952744" cy="40811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myDrawer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SlidingDrawer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R.id.drawer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R.id.label2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R.id.label3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btn1.setOnClickListener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331720" y="1509810"/>
            <a:ext cx="4480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- Android Activity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" y="2295700"/>
            <a:ext cx="5952744" cy="41365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Date();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now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dt.toLocaleString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("111 -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amigos " + now);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label2.setText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("222 -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amigos " + now) 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label3.setText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("333 -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amigos " + now);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btn2.setOnClickListener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1720" y="885825"/>
            <a:ext cx="4480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Widget: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331720" y="1509810"/>
            <a:ext cx="4480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err="1" smtClean="0"/>
              <a:t>SlidingDrawer</a:t>
            </a:r>
            <a:r>
              <a:rPr lang="en-US" sz="2000" b="0" dirty="0" smtClean="0"/>
              <a:t> - Android Activity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5104" y="2627084"/>
            <a:ext cx="2145695" cy="32185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" y="3093970"/>
            <a:ext cx="5952744" cy="23637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myDrawer.animateClose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//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9080" y="885825"/>
            <a:ext cx="1005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411480" y="1846909"/>
            <a:ext cx="8412480" cy="118872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Value of month runs from 0 for January through 11 for December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411480" y="3951480"/>
            <a:ext cx="8412480" cy="118872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Each widget provides a callback object (</a:t>
              </a:r>
              <a:r>
                <a:rPr lang="en-US" sz="2000" b="0" dirty="0" err="1" smtClean="0"/>
                <a:t>OnDateChangedListener</a:t>
              </a:r>
              <a:r>
                <a:rPr lang="en-US" sz="2000" b="0" dirty="0" smtClean="0"/>
                <a:t> or </a:t>
              </a:r>
              <a:r>
                <a:rPr lang="en-US" sz="2000" b="0" dirty="0" err="1" smtClean="0"/>
                <a:t>OnDateSetListener</a:t>
              </a:r>
              <a:r>
                <a:rPr lang="en-US" sz="2000" b="0" dirty="0" smtClean="0"/>
                <a:t>) where you are informed of a new date selected by the user.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9080" y="885825"/>
            <a:ext cx="1005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Time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11" name="Picture 10" descr="TimePickerDialog.png"/>
          <p:cNvPicPr>
            <a:picLocks noChangeAspect="1"/>
          </p:cNvPicPr>
          <p:nvPr/>
        </p:nvPicPr>
        <p:blipFill>
          <a:blip r:embed="rId2"/>
          <a:srcRect l="5135" t="4180" r="6559" b="2776"/>
          <a:stretch>
            <a:fillRect/>
          </a:stretch>
        </p:blipFill>
        <p:spPr>
          <a:xfrm>
            <a:off x="2743200" y="1770743"/>
            <a:ext cx="3599543" cy="3367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widgets </a:t>
            </a:r>
            <a:r>
              <a:rPr lang="en-US" sz="2000" b="0" dirty="0" err="1" smtClean="0"/>
              <a:t>TimePicker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TimePickerDialog</a:t>
            </a:r>
            <a:r>
              <a:rPr lang="en-US" sz="2000" b="0" dirty="0" smtClean="0"/>
              <a:t> let you: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411480" y="2471011"/>
            <a:ext cx="8412480" cy="82296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set the initial time the user can adjust, in the form of an hour (0 through 23) and a minute (0 through 59)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411480" y="3597683"/>
            <a:ext cx="8412480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indicate if the selection should be in 12‐hour mode (with an AM/PM toggle), or in 24‐hour mode.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411480" y="4724356"/>
            <a:ext cx="8412480" cy="155448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Provide a callback object (</a:t>
              </a:r>
              <a:r>
                <a:rPr lang="en-US" sz="2000" b="0" dirty="0" err="1" smtClean="0"/>
                <a:t>OnTimeChangedListener</a:t>
              </a:r>
              <a:r>
                <a:rPr lang="en-US" sz="2000" b="0" dirty="0" smtClean="0"/>
                <a:t> or </a:t>
              </a:r>
              <a:r>
                <a:rPr lang="en-US" sz="2000" b="0" dirty="0" err="1" smtClean="0"/>
                <a:t>OnTimeSetListener</a:t>
              </a:r>
              <a:r>
                <a:rPr lang="en-US" sz="2000" b="0" dirty="0" smtClean="0"/>
                <a:t>) to be notified of when the user has chosen a new time (which is supplied to you in the form of an hour and minute)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9080" y="885825"/>
            <a:ext cx="1005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Time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 &amp; Time: Example Using Calendar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535" y="1462317"/>
            <a:ext cx="2150531" cy="32257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6735" y="1462317"/>
            <a:ext cx="2150531" cy="32257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9935" y="1462317"/>
            <a:ext cx="2150531" cy="32257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8426" y="4840510"/>
            <a:ext cx="2148840" cy="1477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1626" y="4840510"/>
            <a:ext cx="2148840" cy="144921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85825"/>
            <a:ext cx="6400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Date &amp; Time: Example Using Calendar Widgets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Date, Time, Tabs And Sliding Drawer Widgets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" y="1482916"/>
            <a:ext cx="5947954" cy="46351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widget28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="http://schemas.android.com/apk/res/android”&gt;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lblDateAndTime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47px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ff000099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="bold”&gt;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0610" y="2133599"/>
            <a:ext cx="2310190" cy="34652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39700</TotalTime>
  <Words>2552</Words>
  <Application>Microsoft Office PowerPoint</Application>
  <PresentationFormat>On-screen Show (4:3)</PresentationFormat>
  <Paragraphs>492</Paragraphs>
  <Slides>46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4_TS_ILT_Sl1Template1_PPT_20_12_10_V1</vt:lpstr>
      <vt:lpstr>Image</vt:lpstr>
      <vt:lpstr>Slide 1</vt:lpstr>
      <vt:lpstr>Learning Objectives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  <vt:lpstr>Date, Time, Tabs And Sliding Drawer Widgets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3671</cp:revision>
  <dcterms:created xsi:type="dcterms:W3CDTF">2008-06-23T11:45:25Z</dcterms:created>
  <dcterms:modified xsi:type="dcterms:W3CDTF">2015-09-14T09:33:04Z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