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90405" r:id="rId1"/>
  </p:sldMasterIdLst>
  <p:notesMasterIdLst>
    <p:notesMasterId r:id="rId34"/>
  </p:notesMasterIdLst>
  <p:handoutMasterIdLst>
    <p:handoutMasterId r:id="rId35"/>
  </p:handoutMasterIdLst>
  <p:sldIdLst>
    <p:sldId id="1394" r:id="rId2"/>
    <p:sldId id="1395" r:id="rId3"/>
    <p:sldId id="1364" r:id="rId4"/>
    <p:sldId id="1366" r:id="rId5"/>
    <p:sldId id="1365" r:id="rId6"/>
    <p:sldId id="1367" r:id="rId7"/>
    <p:sldId id="1368" r:id="rId8"/>
    <p:sldId id="1369" r:id="rId9"/>
    <p:sldId id="1370" r:id="rId10"/>
    <p:sldId id="1371" r:id="rId11"/>
    <p:sldId id="1372" r:id="rId12"/>
    <p:sldId id="1373" r:id="rId13"/>
    <p:sldId id="1374" r:id="rId14"/>
    <p:sldId id="1375" r:id="rId15"/>
    <p:sldId id="1376" r:id="rId16"/>
    <p:sldId id="1377" r:id="rId17"/>
    <p:sldId id="1378" r:id="rId18"/>
    <p:sldId id="1379" r:id="rId19"/>
    <p:sldId id="1380" r:id="rId20"/>
    <p:sldId id="1381" r:id="rId21"/>
    <p:sldId id="1382" r:id="rId22"/>
    <p:sldId id="1383" r:id="rId23"/>
    <p:sldId id="1385" r:id="rId24"/>
    <p:sldId id="1384" r:id="rId25"/>
    <p:sldId id="1386" r:id="rId26"/>
    <p:sldId id="1387" r:id="rId27"/>
    <p:sldId id="1388" r:id="rId28"/>
    <p:sldId id="1389" r:id="rId29"/>
    <p:sldId id="1390" r:id="rId30"/>
    <p:sldId id="1391" r:id="rId31"/>
    <p:sldId id="1392" r:id="rId32"/>
    <p:sldId id="1393" r:id="rId33"/>
  </p:sldIdLst>
  <p:sldSz cx="9144000" cy="6858000" type="screen4x3"/>
  <p:notesSz cx="7315200" cy="9601200"/>
  <p:custDataLst>
    <p:tags r:id="rId36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clrMru>
    <a:srgbClr val="0B4E78"/>
    <a:srgbClr val="24785E"/>
    <a:srgbClr val="0070C0"/>
    <a:srgbClr val="000000"/>
    <a:srgbClr val="FCD5B5"/>
    <a:srgbClr val="0000FF"/>
    <a:srgbClr val="C5BFBB"/>
    <a:srgbClr val="8C8C8C"/>
    <a:srgbClr val="B8004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934" autoAdjust="0"/>
    <p:restoredTop sz="41165" autoAdjust="0"/>
  </p:normalViewPr>
  <p:slideViewPr>
    <p:cSldViewPr snapToGrid="0">
      <p:cViewPr varScale="1">
        <p:scale>
          <a:sx n="73" d="100"/>
          <a:sy n="73" d="100"/>
        </p:scale>
        <p:origin x="-1476" y="-102"/>
      </p:cViewPr>
      <p:guideLst>
        <p:guide orient="horz" pos="3984"/>
        <p:guide pos="5520"/>
      </p:guideLst>
    </p:cSldViewPr>
  </p:slideViewPr>
  <p:outlineViewPr>
    <p:cViewPr>
      <p:scale>
        <a:sx n="33" d="100"/>
        <a:sy n="33" d="100"/>
      </p:scale>
      <p:origin x="0" y="6192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16116"/>
    </p:cViewPr>
  </p:sorterViewPr>
  <p:notesViewPr>
    <p:cSldViewPr snapToGrid="0">
      <p:cViewPr>
        <p:scale>
          <a:sx n="75" d="100"/>
          <a:sy n="75" d="100"/>
        </p:scale>
        <p:origin x="-2088" y="76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0413" y="317500"/>
            <a:ext cx="4929187" cy="3697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85" name="Rectangle 17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0238" y="4092575"/>
            <a:ext cx="5384800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242" tIns="50121" rIns="100242" bIns="501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>
            <a:off x="242888" y="9029700"/>
            <a:ext cx="6829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8115" tIns="49057" rIns="98115" bIns="49057" anchor="ctr"/>
          <a:lstStyle/>
          <a:p>
            <a:pPr algn="l">
              <a:defRPr/>
            </a:pPr>
            <a:endParaRPr lang="en-US" sz="1900" b="0" dirty="0">
              <a:latin typeface="Arial" charset="0"/>
              <a:cs typeface="+mn-cs"/>
            </a:endParaRPr>
          </a:p>
        </p:txBody>
      </p:sp>
      <p:sp>
        <p:nvSpPr>
          <p:cNvPr id="7187" name="Rectangle 1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008188" y="9207500"/>
            <a:ext cx="32988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99" tIns="50701" rIns="101399" bIns="50701" numCol="1" anchor="b" anchorCtr="0" compatLnSpc="1">
            <a:prstTxWarp prst="textNoShape">
              <a:avLst/>
            </a:prstTxWarp>
          </a:bodyPr>
          <a:lstStyle>
            <a:lvl1pPr algn="ctr" defTabSz="1015219">
              <a:defRPr sz="8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714480B-172A-463A-8856-F7A80AA70B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189" name="Line 21"/>
          <p:cNvSpPr>
            <a:spLocks noChangeShapeType="1"/>
          </p:cNvSpPr>
          <p:nvPr/>
        </p:nvSpPr>
        <p:spPr bwMode="auto">
          <a:xfrm>
            <a:off x="163513" y="234950"/>
            <a:ext cx="7054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8115" tIns="49057" rIns="98115" bIns="49057" anchor="ctr"/>
          <a:lstStyle/>
          <a:p>
            <a:pPr algn="l">
              <a:defRPr/>
            </a:pPr>
            <a:endParaRPr lang="en-US" sz="1900" b="0" dirty="0">
              <a:latin typeface="Arial" charset="0"/>
              <a:cs typeface="+mn-cs"/>
            </a:endParaRPr>
          </a:p>
        </p:txBody>
      </p:sp>
      <p:sp>
        <p:nvSpPr>
          <p:cNvPr id="12" name="Rectangle 20"/>
          <p:cNvSpPr txBox="1">
            <a:spLocks noChangeArrowheads="1"/>
          </p:cNvSpPr>
          <p:nvPr/>
        </p:nvSpPr>
        <p:spPr bwMode="auto">
          <a:xfrm>
            <a:off x="227013" y="9015413"/>
            <a:ext cx="3659187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9744" tIns="49871" rIns="99744" bIns="49871"/>
          <a:lstStyle>
            <a:lvl1pPr defTabSz="939031">
              <a:defRPr sz="9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l" defTabSz="998185">
              <a:defRPr/>
            </a:pPr>
            <a:r>
              <a:rPr lang="en-US" b="0" dirty="0" smtClean="0"/>
              <a:t>28 January 2011</a:t>
            </a:r>
            <a:endParaRPr lang="en-US" b="0" dirty="0"/>
          </a:p>
        </p:txBody>
      </p:sp>
      <p:sp>
        <p:nvSpPr>
          <p:cNvPr id="13" name="Rectangle 17"/>
          <p:cNvSpPr txBox="1">
            <a:spLocks noChangeArrowheads="1"/>
          </p:cNvSpPr>
          <p:nvPr/>
        </p:nvSpPr>
        <p:spPr bwMode="auto">
          <a:xfrm>
            <a:off x="6043613" y="474663"/>
            <a:ext cx="1271587" cy="472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242" tIns="50121" rIns="100242" bIns="50121"/>
          <a:lstStyle/>
          <a:p>
            <a:pPr marL="120827" indent="-120827" algn="l">
              <a:spcBef>
                <a:spcPct val="30000"/>
              </a:spcBef>
              <a:defRPr/>
            </a:pPr>
            <a:r>
              <a:rPr lang="en-US" b="0" dirty="0">
                <a:ea typeface="Verdana" pitchFamily="34" charset="0"/>
                <a:cs typeface="Verdana" pitchFamily="34" charset="0"/>
              </a:rPr>
              <a:t>Key Points for </a:t>
            </a:r>
          </a:p>
          <a:p>
            <a:pPr marL="120827" indent="-120827" algn="l">
              <a:spcBef>
                <a:spcPct val="30000"/>
              </a:spcBef>
              <a:defRPr/>
            </a:pPr>
            <a:r>
              <a:rPr lang="en-US" b="0" dirty="0">
                <a:ea typeface="Verdana" pitchFamily="34" charset="0"/>
                <a:cs typeface="Verdana" pitchFamily="34" charset="0"/>
              </a:rPr>
              <a:t>Instructor:</a:t>
            </a:r>
          </a:p>
        </p:txBody>
      </p:sp>
      <p:cxnSp>
        <p:nvCxnSpPr>
          <p:cNvPr id="15" name="Straight Connector 14"/>
          <p:cNvCxnSpPr/>
          <p:nvPr/>
        </p:nvCxnSpPr>
        <p:spPr>
          <a:xfrm rot="16200000" flipH="1">
            <a:off x="1686719" y="4625182"/>
            <a:ext cx="87137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7"/>
          <p:cNvSpPr>
            <a:spLocks noChangeArrowheads="1"/>
          </p:cNvSpPr>
          <p:nvPr/>
        </p:nvSpPr>
        <p:spPr bwMode="auto">
          <a:xfrm>
            <a:off x="6037263" y="887413"/>
            <a:ext cx="1277937" cy="812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242" tIns="50121" rIns="100242" bIns="50121"/>
          <a:lstStyle/>
          <a:p>
            <a:pPr marL="120827" indent="-120827" algn="l" eaLnBrk="0" hangingPunct="0">
              <a:spcBef>
                <a:spcPct val="30000"/>
              </a:spcBef>
              <a:buFontTx/>
              <a:buChar char="•"/>
              <a:defRPr/>
            </a:pPr>
            <a:r>
              <a:rPr lang="en-US" b="0" dirty="0"/>
              <a:t>Edit </a:t>
            </a:r>
          </a:p>
        </p:txBody>
      </p:sp>
      <p:pic>
        <p:nvPicPr>
          <p:cNvPr id="24587" name="Picture 13" descr="Talent Spirnt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65875" y="9085263"/>
            <a:ext cx="94932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0" y="0"/>
            <a:ext cx="1889125" cy="250825"/>
          </a:xfrm>
          <a:prstGeom prst="rect">
            <a:avLst/>
          </a:prstGeom>
          <a:noFill/>
        </p:spPr>
        <p:txBody>
          <a:bodyPr wrap="none" lIns="96661" tIns="48331" rIns="96661" bIns="48331">
            <a:spAutoFit/>
          </a:bodyPr>
          <a:lstStyle/>
          <a:p>
            <a:pPr>
              <a:defRPr/>
            </a:pPr>
            <a:r>
              <a:rPr lang="en-US" dirty="0"/>
              <a:t>Personal Accountability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1143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1pPr>
    <a:lvl2pPr marL="4572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2pPr>
    <a:lvl3pPr marL="8001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3pPr>
    <a:lvl4pPr marL="11430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4pPr>
    <a:lvl5pPr marL="14859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xfrm>
            <a:off x="792163" y="4240213"/>
            <a:ext cx="5384800" cy="472122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 </a:t>
            </a: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A497BB92-608F-41A3-BBDE-6525BD9589D4}" type="slidenum">
              <a:rPr lang="en-US" smtClean="0"/>
              <a:pPr defTabSz="1013600">
                <a:defRPr/>
              </a:pPr>
              <a:t>1</a:t>
            </a:fld>
            <a:endParaRPr lang="en-US" dirty="0" smtClean="0"/>
          </a:p>
        </p:txBody>
      </p:sp>
      <p:sp>
        <p:nvSpPr>
          <p:cNvPr id="25604" name="Slide Image Placeholder 8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Rectangle 11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12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1" name="Rectangle 14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Rectangle 15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Rectangle 16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700739" name="MSTSHP_03"/>
          <p:cNvSpPr>
            <a:spLocks noGrp="1" noChangeArrowheads="1"/>
          </p:cNvSpPr>
          <p:nvPr>
            <p:ph type="ctrTitle" sz="quarter"/>
          </p:nvPr>
        </p:nvSpPr>
        <p:spPr>
          <a:xfrm>
            <a:off x="892179" y="2695578"/>
            <a:ext cx="6581775" cy="549275"/>
          </a:xfrm>
          <a:ln algn="ctr"/>
        </p:spPr>
        <p:txBody>
          <a:bodyPr/>
          <a:lstStyle>
            <a:lvl1pPr>
              <a:lnSpc>
                <a:spcPts val="4000"/>
              </a:lnSpc>
              <a:spcBef>
                <a:spcPct val="10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 sz="2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700740" name="MSTSHP_0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92177" y="3516314"/>
            <a:ext cx="6583363" cy="439737"/>
          </a:xfr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>
            <a:lvl1pPr algn="l" rtl="0" eaLnBrk="0" fontAlgn="base" hangingPunct="0">
              <a:lnSpc>
                <a:spcPts val="4000"/>
              </a:lnSpc>
              <a:spcBef>
                <a:spcPct val="10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None/>
              <a:defRPr lang="en-US" sz="2000" b="1" kern="12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4"/>
          <p:cNvCxnSpPr>
            <a:cxnSpLocks noChangeShapeType="1"/>
          </p:cNvCxnSpPr>
          <p:nvPr userDrawn="1"/>
        </p:nvCxnSpPr>
        <p:spPr bwMode="auto">
          <a:xfrm rot="10800000">
            <a:off x="0" y="2328863"/>
            <a:ext cx="9144000" cy="0"/>
          </a:xfrm>
          <a:prstGeom prst="line">
            <a:avLst/>
          </a:prstGeom>
          <a:noFill/>
          <a:ln w="57150" algn="ctr">
            <a:solidFill>
              <a:srgbClr val="99CC00"/>
            </a:solidFill>
            <a:round/>
            <a:headEnd/>
            <a:tailEnd/>
          </a:ln>
        </p:spPr>
      </p:cxnSp>
      <p:cxnSp>
        <p:nvCxnSpPr>
          <p:cNvPr id="4" name="Straight Connector 15"/>
          <p:cNvCxnSpPr>
            <a:cxnSpLocks noChangeShapeType="1"/>
          </p:cNvCxnSpPr>
          <p:nvPr userDrawn="1"/>
        </p:nvCxnSpPr>
        <p:spPr bwMode="auto">
          <a:xfrm rot="10800000">
            <a:off x="0" y="4462463"/>
            <a:ext cx="9144000" cy="0"/>
          </a:xfrm>
          <a:prstGeom prst="line">
            <a:avLst/>
          </a:prstGeom>
          <a:noFill/>
          <a:ln w="57150" algn="ctr">
            <a:solidFill>
              <a:srgbClr val="99CC00"/>
            </a:solidFill>
            <a:round/>
            <a:headEnd/>
            <a:tailEnd/>
          </a:ln>
        </p:spPr>
      </p:cxnSp>
      <p:cxnSp>
        <p:nvCxnSpPr>
          <p:cNvPr id="5" name="Straight Connector 16"/>
          <p:cNvCxnSpPr>
            <a:cxnSpLocks noChangeShapeType="1"/>
          </p:cNvCxnSpPr>
          <p:nvPr userDrawn="1"/>
        </p:nvCxnSpPr>
        <p:spPr bwMode="auto">
          <a:xfrm rot="5400000">
            <a:off x="5948363" y="3433763"/>
            <a:ext cx="3124200" cy="0"/>
          </a:xfrm>
          <a:prstGeom prst="line">
            <a:avLst/>
          </a:prstGeom>
          <a:noFill/>
          <a:ln w="57150" algn="ctr">
            <a:solidFill>
              <a:srgbClr val="FF9900"/>
            </a:solidFill>
            <a:round/>
            <a:headEnd/>
            <a:tailEnd/>
          </a:ln>
        </p:spPr>
      </p:cxnSp>
      <p:cxnSp>
        <p:nvCxnSpPr>
          <p:cNvPr id="6" name="Straight Connector 10"/>
          <p:cNvCxnSpPr>
            <a:cxnSpLocks noChangeShapeType="1"/>
          </p:cNvCxnSpPr>
          <p:nvPr userDrawn="1"/>
        </p:nvCxnSpPr>
        <p:spPr bwMode="auto">
          <a:xfrm rot="5400000">
            <a:off x="71438" y="3433763"/>
            <a:ext cx="3124200" cy="0"/>
          </a:xfrm>
          <a:prstGeom prst="line">
            <a:avLst/>
          </a:prstGeom>
          <a:noFill/>
          <a:ln w="57150" algn="ctr">
            <a:solidFill>
              <a:srgbClr val="FF9900"/>
            </a:solidFill>
            <a:round/>
            <a:headEnd/>
            <a:tailEnd/>
          </a:ln>
        </p:spPr>
      </p:cxnSp>
      <p:graphicFrame>
        <p:nvGraphicFramePr>
          <p:cNvPr id="7" name="Object 20"/>
          <p:cNvGraphicFramePr>
            <a:graphicFrameLocks noChangeAspect="1"/>
          </p:cNvGraphicFramePr>
          <p:nvPr/>
        </p:nvGraphicFramePr>
        <p:xfrm>
          <a:off x="7543800" y="2362200"/>
          <a:ext cx="1600200" cy="2071688"/>
        </p:xfrm>
        <a:graphic>
          <a:graphicData uri="http://schemas.openxmlformats.org/presentationml/2006/ole">
            <p:oleObj spid="_x0000_s47106" name="Image" r:id="rId3" imgW="1473016" imgH="2412698" progId="">
              <p:embed/>
            </p:oleObj>
          </a:graphicData>
        </a:graphic>
      </p:graphicFrame>
      <p:pic>
        <p:nvPicPr>
          <p:cNvPr id="8" name="Picture 21" descr="j0301252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flipH="1">
            <a:off x="0" y="2362200"/>
            <a:ext cx="1600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28"/>
          <p:cNvGrpSpPr>
            <a:grpSpLocks/>
          </p:cNvGrpSpPr>
          <p:nvPr userDrawn="1"/>
        </p:nvGrpSpPr>
        <p:grpSpPr bwMode="auto">
          <a:xfrm>
            <a:off x="3890963" y="571500"/>
            <a:ext cx="1050925" cy="1050925"/>
            <a:chOff x="2451" y="360"/>
            <a:chExt cx="662" cy="662"/>
          </a:xfrm>
        </p:grpSpPr>
        <p:sp>
          <p:nvSpPr>
            <p:cNvPr id="11" name="Oval 10"/>
            <p:cNvSpPr>
              <a:spLocks noChangeArrowheads="1"/>
            </p:cNvSpPr>
            <p:nvPr userDrawn="1"/>
          </p:nvSpPr>
          <p:spPr bwMode="auto">
            <a:xfrm>
              <a:off x="2451" y="360"/>
              <a:ext cx="662" cy="662"/>
            </a:xfrm>
            <a:prstGeom prst="ellipse">
              <a:avLst/>
            </a:prstGeom>
            <a:noFill/>
            <a:ln w="38100">
              <a:solidFill>
                <a:srgbClr val="95D5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Oval 11"/>
            <p:cNvSpPr>
              <a:spLocks noChangeArrowheads="1"/>
            </p:cNvSpPr>
            <p:nvPr userDrawn="1"/>
          </p:nvSpPr>
          <p:spPr bwMode="auto">
            <a:xfrm>
              <a:off x="2667" y="750"/>
              <a:ext cx="230" cy="230"/>
            </a:xfrm>
            <a:prstGeom prst="ellipse">
              <a:avLst/>
            </a:prstGeom>
            <a:noFill/>
            <a:ln w="38100">
              <a:solidFill>
                <a:srgbClr val="F99F2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13" name="Rectangle 29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14" name="Rectangle 30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5" name="Rectangle 31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Rectangle 32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7" name="Rectangle 33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" name="Rectangle 34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9" name="Rectangle 35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0" name="Rectangle 36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21" name="Picture 3" descr="C:\Program Files\Microsoft Office\MEDIA\CAGCAT10\j0299125.wmf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4022725" y="2525713"/>
            <a:ext cx="1098550" cy="180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705428" y="2391228"/>
            <a:ext cx="5715000" cy="1981200"/>
          </a:xfrm>
          <a:solidFill>
            <a:srgbClr val="EEF2F2"/>
          </a:solidFill>
          <a:ln w="28575">
            <a:noFill/>
            <a:miter lim="800000"/>
            <a:headEnd/>
            <a:tailEnd/>
          </a:ln>
        </p:spPr>
        <p:txBody>
          <a:bodyPr lIns="228600" rIns="274320" anchor="ctr" anchorCtr="1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SzPct val="80000"/>
              <a:buFontTx/>
              <a:buNone/>
              <a:defRPr lang="en-US" sz="2800" b="1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1472C124-0E51-447D-AFF8-08F7803A90E3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 marL="1139825" indent="-225425">
              <a:tabLst>
                <a:tab pos="1139825" algn="l"/>
                <a:tab pos="2000250" algn="l"/>
              </a:tabLst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47472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2B00C601-6562-4980-AFA9-6587F945A9A9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47472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1A833CE2-2961-45C4-8700-151241701DE3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out les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ADB1BA72-3ED0-4223-B526-BB349C1073C5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B4E7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46075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12813"/>
            <a:ext cx="8335963" cy="540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2084" r:id="rId1"/>
    <p:sldLayoutId id="2147492085" r:id="rId2"/>
    <p:sldLayoutId id="2147492086" r:id="rId3"/>
    <p:sldLayoutId id="2147492087" r:id="rId4"/>
    <p:sldLayoutId id="2147492088" r:id="rId5"/>
    <p:sldLayoutId id="2147492089" r:id="rId6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•"/>
        <a:tabLst>
          <a:tab pos="1085850" algn="l"/>
          <a:tab pos="2000250" algn="l"/>
        </a:tabLst>
        <a:defRPr sz="3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682625" indent="-2254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tabLst>
          <a:tab pos="1085850" algn="l"/>
          <a:tab pos="2000250" algn="l"/>
        </a:tabLst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0858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"/>
        <a:tabLst>
          <a:tab pos="1085850" algn="l"/>
          <a:tab pos="2000250" algn="l"/>
        </a:tabLst>
        <a:defRPr lang="en-US" sz="14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595438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tabLst>
          <a:tab pos="1085850" algn="l"/>
          <a:tab pos="2000250" algn="l"/>
        </a:tabLst>
        <a:defRPr sz="1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tabLst>
          <a:tab pos="1085850" algn="l"/>
          <a:tab pos="2000250" algn="l"/>
        </a:tabLst>
        <a:defRPr sz="1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HP_159"/>
          <p:cNvSpPr txBox="1">
            <a:spLocks noChangeArrowheads="1"/>
          </p:cNvSpPr>
          <p:nvPr/>
        </p:nvSpPr>
        <p:spPr bwMode="auto">
          <a:xfrm>
            <a:off x="436426" y="1450749"/>
            <a:ext cx="8432800" cy="2389187"/>
          </a:xfrm>
          <a:prstGeom prst="rect">
            <a:avLst/>
          </a:prstGeom>
          <a:solidFill>
            <a:srgbClr val="0B4E78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endParaRPr lang="en-US" sz="1600" dirty="0">
              <a:solidFill>
                <a:schemeClr val="bg1"/>
              </a:solidFill>
            </a:endParaRPr>
          </a:p>
          <a:p>
            <a:pPr>
              <a:buClr>
                <a:schemeClr val="tx2"/>
              </a:buClr>
              <a:buSzPct val="85000"/>
              <a:defRPr/>
            </a:pPr>
            <a:r>
              <a:rPr lang="en-IN" sz="4000" dirty="0" smtClean="0">
                <a:solidFill>
                  <a:schemeClr val="bg1"/>
                </a:solidFill>
              </a:rPr>
              <a:t>Session 16 :</a:t>
            </a:r>
            <a:r>
              <a:rPr lang="en-US" sz="4000" dirty="0" smtClean="0">
                <a:solidFill>
                  <a:schemeClr val="bg1"/>
                </a:solidFill>
                <a:ea typeface="MS Gothic" charset="-128"/>
              </a:rPr>
              <a:t> </a:t>
            </a:r>
            <a:r>
              <a:rPr lang="en-US" sz="4000" smtClean="0">
                <a:solidFill>
                  <a:schemeClr val="bg1"/>
                </a:solidFill>
                <a:ea typeface="MS Gothic" charset="-128"/>
              </a:rPr>
              <a:t>Hard </a:t>
            </a:r>
            <a:r>
              <a:rPr lang="en-US" sz="4000" smtClean="0">
                <a:solidFill>
                  <a:schemeClr val="bg1"/>
                </a:solidFill>
                <a:ea typeface="MS Gothic" charset="-128"/>
              </a:rPr>
              <a:t>and </a:t>
            </a:r>
            <a:r>
              <a:rPr lang="en-US" sz="4000" dirty="0" smtClean="0">
                <a:solidFill>
                  <a:schemeClr val="bg1"/>
                </a:solidFill>
                <a:ea typeface="MS Gothic" charset="-128"/>
              </a:rPr>
              <a:t>Soft Keyboards</a:t>
            </a:r>
          </a:p>
          <a:p>
            <a:pPr>
              <a:buClr>
                <a:schemeClr val="tx2"/>
              </a:buClr>
              <a:buSzPct val="85000"/>
              <a:defRPr/>
            </a:pPr>
            <a:r>
              <a:rPr lang="en-IN" sz="4000" dirty="0" smtClean="0">
                <a:solidFill>
                  <a:schemeClr val="bg1"/>
                </a:solidFill>
              </a:rPr>
              <a:t>Module </a:t>
            </a:r>
            <a:r>
              <a:rPr lang="en-IN" sz="4000" dirty="0" smtClean="0">
                <a:solidFill>
                  <a:schemeClr val="bg1"/>
                </a:solidFill>
              </a:rPr>
              <a:t>4.3 </a:t>
            </a:r>
            <a:r>
              <a:rPr lang="en-IN" sz="4000" dirty="0" smtClean="0">
                <a:solidFill>
                  <a:schemeClr val="bg1"/>
                </a:solidFill>
              </a:rPr>
              <a:t>: Android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88920" y="885825"/>
            <a:ext cx="35661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err="1" smtClean="0"/>
              <a:t>Android:inputTypeValues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Hard And Soft Keyboards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90310" y="1484084"/>
          <a:ext cx="8694033" cy="42113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394833"/>
                <a:gridCol w="1698171"/>
                <a:gridCol w="46010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Constant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textAutoCorrect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0x00008001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 be combined with </a:t>
                      </a:r>
                      <a:r>
                        <a:rPr lang="en-US" dirty="0" err="1" smtClean="0"/>
                        <a:t>textand</a:t>
                      </a:r>
                      <a:r>
                        <a:rPr lang="en-US" dirty="0" smtClean="0"/>
                        <a:t> its variations to request auto-correction of text being input.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textAutoComplete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0x00010001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 be combined with </a:t>
                      </a:r>
                      <a:r>
                        <a:rPr lang="en-US" dirty="0" err="1" smtClean="0"/>
                        <a:t>textand</a:t>
                      </a:r>
                      <a:r>
                        <a:rPr lang="en-US" dirty="0" smtClean="0"/>
                        <a:t> its variations to specify that this field will be doing its own auto-completion and talking with the input method appropriately.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textMultiLine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0x00020001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 be combined with </a:t>
                      </a:r>
                      <a:r>
                        <a:rPr lang="en-US" dirty="0" err="1" smtClean="0"/>
                        <a:t>textand</a:t>
                      </a:r>
                      <a:r>
                        <a:rPr lang="en-US" dirty="0" smtClean="0"/>
                        <a:t> its variations to allow multiple lines of text in the field. If this flag is not set, the text field will be constrained to a single line.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88920" y="885825"/>
            <a:ext cx="35661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err="1" smtClean="0"/>
              <a:t>Android:inputTypeValues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Hard And Soft Keyboards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90310" y="1484084"/>
          <a:ext cx="8694033" cy="47650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394833"/>
                <a:gridCol w="1698171"/>
                <a:gridCol w="46010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Constant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textImeMultiLine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0x00040001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 be combined with </a:t>
                      </a:r>
                      <a:r>
                        <a:rPr lang="en-US" dirty="0" err="1" smtClean="0"/>
                        <a:t>textand</a:t>
                      </a:r>
                      <a:r>
                        <a:rPr lang="en-US" dirty="0" smtClean="0"/>
                        <a:t> its variations to indicate that though the regular text view should not be multiple lines, the </a:t>
                      </a:r>
                      <a:r>
                        <a:rPr lang="en-US" dirty="0" err="1" smtClean="0"/>
                        <a:t>IME</a:t>
                      </a:r>
                      <a:r>
                        <a:rPr lang="en-US" dirty="0" smtClean="0"/>
                        <a:t> should provide multiple lines if it can.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textUri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0x00000011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 that will be used as a URI.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textEmailAddress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0x00000021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 that will be used as an e-mail address.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textEmailSubject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0x00000031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 that is being supplied as the subject of an e-mail.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textShortMessage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0x00000041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 that is the content of a short message.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textLongMessage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0x00000051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 that is the content of a long message.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88920" y="885825"/>
            <a:ext cx="35661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err="1" smtClean="0"/>
              <a:t>Android:inputTypeValues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Hard And Soft Keyboards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90310" y="1484084"/>
          <a:ext cx="8694033" cy="4688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394833"/>
                <a:gridCol w="1698171"/>
                <a:gridCol w="46010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Constant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textPersonName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0x00000061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 that is the name of a person.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textPostalAddress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0x00000071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 that is being supplied as a postal mailing address.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textPassword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0x00000081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 that is a password.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textVisiblePassword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0x00000091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 that is a password that should be visible.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textWebEditText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0x000000a1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 that is being supplied as text in a web form.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textFilter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0x000000b1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 that is filtering some other data.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textPhonetic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0x000000c1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 that is for phonetic pronunciation, such as a phonetic name field in a contact entry.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0x00000002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numeric only field.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88920" y="885825"/>
            <a:ext cx="35661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err="1" smtClean="0"/>
              <a:t>Android:inputTypeValues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Hard And Soft Keyboards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90310" y="1484084"/>
          <a:ext cx="8694033" cy="36830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394833"/>
                <a:gridCol w="1698171"/>
                <a:gridCol w="46010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Constant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numberSigned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0x00001002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 be combined with </a:t>
                      </a:r>
                      <a:r>
                        <a:rPr lang="en-US" dirty="0" err="1" smtClean="0"/>
                        <a:t>numberand</a:t>
                      </a:r>
                      <a:r>
                        <a:rPr lang="en-US" dirty="0" smtClean="0"/>
                        <a:t> its other options to allow a signed number.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numberDecimal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0x00002002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 be combined with </a:t>
                      </a:r>
                      <a:r>
                        <a:rPr lang="en-US" dirty="0" err="1" smtClean="0"/>
                        <a:t>numberand</a:t>
                      </a:r>
                      <a:r>
                        <a:rPr lang="en-US" dirty="0" smtClean="0"/>
                        <a:t> its other options to allow a decimal (fractional) number.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0x00000003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 entering a phone number.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datetime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0x00000004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 entering a date and time.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0x00000014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 entering a date.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0x00000024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 entering a time.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77240" y="885825"/>
            <a:ext cx="75895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err="1" smtClean="0"/>
              <a:t>android:text</a:t>
            </a:r>
            <a:r>
              <a:rPr lang="en-US" sz="2000" b="0" dirty="0" smtClean="0"/>
              <a:t>="</a:t>
            </a:r>
            <a:r>
              <a:rPr lang="en-US" sz="2000" b="0" dirty="0" err="1" smtClean="0"/>
              <a:t>inputType</a:t>
            </a:r>
            <a:r>
              <a:rPr lang="en-US" sz="2000" b="0" dirty="0" smtClean="0"/>
              <a:t>: </a:t>
            </a:r>
            <a:r>
              <a:rPr lang="en-US" sz="2000" b="0" dirty="0" err="1" smtClean="0"/>
              <a:t>text|textCapWords</a:t>
            </a:r>
            <a:r>
              <a:rPr lang="en-US" sz="2000" b="0" dirty="0" smtClean="0"/>
              <a:t>“: Example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Hard And Soft Keyboards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228600" y="1509810"/>
            <a:ext cx="8686800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Multiple types of input methods could be combined. Use “pipe” symbol | to separate the options. In the example a soft text keyboard is used, in addition it should proper capitalize each word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5760" y="2789176"/>
            <a:ext cx="8412480" cy="336092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&lt;?xml version="1.0" encoding="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utf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-8"?&gt;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LinearLayout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widget31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android:background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="#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ffcccccc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android:orientation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="vertical"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xmlns:android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="http://schemas.android.com/apk/res/android" 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TextView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="@+id/caption”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Hard And Soft Keyboards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228600" y="1509810"/>
            <a:ext cx="8686800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Multiple types of input methods could be combined. Use “pipe” symbol | to separate the options. In the example a soft text keyboard is used, in addition it should proper capitalize each word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5760" y="2789176"/>
            <a:ext cx="8412480" cy="336092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android:background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="#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ff0000ff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inputType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text|textCapWords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android:textStyle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="bold"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android:textSize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22sp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EditText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editTextBox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”</a:t>
            </a:r>
          </a:p>
        </p:txBody>
      </p:sp>
      <p:sp>
        <p:nvSpPr>
          <p:cNvPr id="6" name="Rectangle 5"/>
          <p:cNvSpPr/>
          <p:nvPr/>
        </p:nvSpPr>
        <p:spPr>
          <a:xfrm>
            <a:off x="777240" y="885825"/>
            <a:ext cx="75895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err="1" smtClean="0"/>
              <a:t>android:text</a:t>
            </a:r>
            <a:r>
              <a:rPr lang="en-US" sz="2000" b="0" dirty="0" smtClean="0"/>
              <a:t>="</a:t>
            </a:r>
            <a:r>
              <a:rPr lang="en-US" sz="2000" b="0" dirty="0" err="1" smtClean="0"/>
              <a:t>inputType</a:t>
            </a:r>
            <a:r>
              <a:rPr lang="en-US" sz="2000" b="0" dirty="0" smtClean="0"/>
              <a:t>: </a:t>
            </a:r>
            <a:r>
              <a:rPr lang="en-US" sz="2000" b="0" dirty="0" err="1" smtClean="0"/>
              <a:t>text|textCapWords</a:t>
            </a:r>
            <a:r>
              <a:rPr lang="en-US" sz="2000" b="0" dirty="0" smtClean="0"/>
              <a:t>“: Example</a:t>
            </a: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Hard And Soft Keyboards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228600" y="1509810"/>
            <a:ext cx="8686800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Multiple types of input methods could be combined. Use “pipe” symbol | to separate the options. In the example a soft text keyboard is used, in addition it should proper capitalize each word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5760" y="2789176"/>
            <a:ext cx="8412480" cy="131112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android:padding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10px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android:textSize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18sp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android:inputType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text|textCapWords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LinearLayout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777240" y="885825"/>
            <a:ext cx="75895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err="1" smtClean="0"/>
              <a:t>android:text</a:t>
            </a:r>
            <a:r>
              <a:rPr lang="en-US" sz="2000" b="0" dirty="0" smtClean="0"/>
              <a:t>="</a:t>
            </a:r>
            <a:r>
              <a:rPr lang="en-US" sz="2000" b="0" dirty="0" err="1" smtClean="0"/>
              <a:t>inputType</a:t>
            </a:r>
            <a:r>
              <a:rPr lang="en-US" sz="2000" b="0" dirty="0" smtClean="0"/>
              <a:t>: </a:t>
            </a:r>
            <a:r>
              <a:rPr lang="en-US" sz="2000" b="0" dirty="0" err="1" smtClean="0"/>
              <a:t>text|textCapWords</a:t>
            </a:r>
            <a:r>
              <a:rPr lang="en-US" sz="2000" b="0" dirty="0" smtClean="0"/>
              <a:t>“: Example</a:t>
            </a: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Hard And Soft Keyboards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17064" y="1480459"/>
            <a:ext cx="8509873" cy="4894575"/>
            <a:chOff x="539446" y="1480459"/>
            <a:chExt cx="8509873" cy="4894575"/>
          </a:xfrm>
        </p:grpSpPr>
        <p:grpSp>
          <p:nvGrpSpPr>
            <p:cNvPr id="16" name="Group 15"/>
            <p:cNvGrpSpPr/>
            <p:nvPr/>
          </p:nvGrpSpPr>
          <p:grpSpPr>
            <a:xfrm>
              <a:off x="539446" y="1480459"/>
              <a:ext cx="2203752" cy="4890575"/>
              <a:chOff x="539446" y="1480459"/>
              <a:chExt cx="2203752" cy="4890575"/>
            </a:xfrm>
          </p:grpSpPr>
          <p:pic>
            <p:nvPicPr>
              <p:cNvPr id="52226" name="Picture 2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539446" y="1480459"/>
                <a:ext cx="2203752" cy="3305628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miter lim="800000"/>
                <a:headEnd/>
                <a:tailEnd/>
              </a:ln>
              <a:effectLst/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539470" y="4893706"/>
                <a:ext cx="2203704" cy="1477328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 fontAlgn="auto">
                  <a:spcBef>
                    <a:spcPct val="20000"/>
                  </a:spcBef>
                  <a:spcAft>
                    <a:spcPts val="0"/>
                  </a:spcAft>
                </a:pPr>
                <a:r>
                  <a:rPr lang="en-US" sz="1800" b="0" dirty="0" smtClean="0">
                    <a:solidFill>
                      <a:prstClr val="black"/>
                    </a:solidFill>
                    <a:latin typeface="Calibri" pitchFamily="34" charset="0"/>
                    <a:cs typeface="Courier New" pitchFamily="49" charset="0"/>
                  </a:rPr>
                  <a:t>After tapping the </a:t>
                </a:r>
                <a:r>
                  <a:rPr lang="en-US" sz="1800" b="0" dirty="0" err="1" smtClean="0">
                    <a:solidFill>
                      <a:prstClr val="black"/>
                    </a:solidFill>
                    <a:latin typeface="Calibri" pitchFamily="34" charset="0"/>
                    <a:cs typeface="Courier New" pitchFamily="49" charset="0"/>
                  </a:rPr>
                  <a:t>EditBox</a:t>
                </a:r>
                <a:r>
                  <a:rPr lang="en-US" sz="1800" b="0" dirty="0" smtClean="0">
                    <a:solidFill>
                      <a:prstClr val="black"/>
                    </a:solidFill>
                    <a:latin typeface="Calibri" pitchFamily="34" charset="0"/>
                    <a:cs typeface="Courier New" pitchFamily="49" charset="0"/>
                  </a:rPr>
                  <a:t> a soft keyboard appears showing CAPITAL letters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270576" y="1480459"/>
              <a:ext cx="2627038" cy="4890575"/>
              <a:chOff x="2844824" y="1480459"/>
              <a:chExt cx="2627038" cy="4890575"/>
            </a:xfrm>
          </p:grpSpPr>
          <p:pic>
            <p:nvPicPr>
              <p:cNvPr id="52227" name="Picture 3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056467" y="1480459"/>
                <a:ext cx="2203752" cy="3305628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miter lim="800000"/>
                <a:headEnd/>
                <a:tailEnd/>
              </a:ln>
              <a:effectLst/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2844824" y="4893706"/>
                <a:ext cx="2627038" cy="1477328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 fontAlgn="auto">
                  <a:spcBef>
                    <a:spcPct val="20000"/>
                  </a:spcBef>
                  <a:spcAft>
                    <a:spcPts val="0"/>
                  </a:spcAft>
                </a:pPr>
                <a:r>
                  <a:rPr lang="en-US" sz="1800" b="0" dirty="0" smtClean="0">
                    <a:solidFill>
                      <a:prstClr val="black"/>
                    </a:solidFill>
                    <a:latin typeface="Calibri" pitchFamily="34" charset="0"/>
                    <a:cs typeface="Courier New" pitchFamily="49" charset="0"/>
                  </a:rPr>
                  <a:t>After first letter is typed the Keyboard switches automatically to LOWER case to complete the word.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6424991" y="1480459"/>
              <a:ext cx="2624328" cy="4894575"/>
              <a:chOff x="6424991" y="1480459"/>
              <a:chExt cx="2624328" cy="4894575"/>
            </a:xfrm>
          </p:grpSpPr>
          <p:pic>
            <p:nvPicPr>
              <p:cNvPr id="52228" name="Picture 4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6635279" y="1480459"/>
                <a:ext cx="2203752" cy="3305628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miter lim="800000"/>
                <a:headEnd/>
                <a:tailEnd/>
              </a:ln>
              <a:effectLst/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6424991" y="4893706"/>
                <a:ext cx="2624328" cy="1481328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 fontAlgn="auto">
                  <a:spcBef>
                    <a:spcPct val="20000"/>
                  </a:spcBef>
                  <a:spcAft>
                    <a:spcPts val="0"/>
                  </a:spcAft>
                </a:pPr>
                <a:r>
                  <a:rPr lang="en-US" sz="1800" b="0" dirty="0" smtClean="0">
                    <a:solidFill>
                      <a:prstClr val="black"/>
                    </a:solidFill>
                    <a:latin typeface="Calibri" pitchFamily="34" charset="0"/>
                    <a:cs typeface="Courier New" pitchFamily="49" charset="0"/>
                  </a:rPr>
                  <a:t>After entering space the keyboard repeats cycle beginning with UPPER case, then LOWER case letters.</a:t>
                </a:r>
              </a:p>
            </p:txBody>
          </p:sp>
        </p:grpSp>
      </p:grpSp>
      <p:sp>
        <p:nvSpPr>
          <p:cNvPr id="20" name="Rectangle 19"/>
          <p:cNvSpPr/>
          <p:nvPr/>
        </p:nvSpPr>
        <p:spPr>
          <a:xfrm>
            <a:off x="777240" y="885825"/>
            <a:ext cx="75895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err="1" smtClean="0"/>
              <a:t>android:text</a:t>
            </a:r>
            <a:r>
              <a:rPr lang="en-US" sz="2000" b="0" dirty="0" smtClean="0"/>
              <a:t>="</a:t>
            </a:r>
            <a:r>
              <a:rPr lang="en-US" sz="2000" b="0" dirty="0" err="1" smtClean="0"/>
              <a:t>inputType</a:t>
            </a:r>
            <a:r>
              <a:rPr lang="en-US" sz="2000" b="0" dirty="0" smtClean="0"/>
              <a:t>: </a:t>
            </a:r>
            <a:r>
              <a:rPr lang="en-US" sz="2000" b="0" dirty="0" err="1" smtClean="0"/>
              <a:t>text|textCapWords</a:t>
            </a:r>
            <a:r>
              <a:rPr lang="en-US" sz="2000" b="0" dirty="0" smtClean="0"/>
              <a:t>“: Example</a:t>
            </a: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885824"/>
            <a:ext cx="822960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err="1" smtClean="0"/>
              <a:t>android:inputType</a:t>
            </a:r>
            <a:r>
              <a:rPr lang="en-US" sz="2000" b="0" dirty="0" smtClean="0"/>
              <a:t>="</a:t>
            </a:r>
            <a:r>
              <a:rPr lang="en-US" sz="2000" b="0" dirty="0" err="1" smtClean="0"/>
              <a:t>number|numberSigned|numberDecimal</a:t>
            </a:r>
            <a:r>
              <a:rPr lang="en-US" sz="2000" b="0" dirty="0" smtClean="0"/>
              <a:t>“: Example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Hard And Soft Keyboards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96704" y="2481941"/>
            <a:ext cx="2029581" cy="3044371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grpSp>
        <p:nvGrpSpPr>
          <p:cNvPr id="15" name="Group 19"/>
          <p:cNvGrpSpPr/>
          <p:nvPr/>
        </p:nvGrpSpPr>
        <p:grpSpPr>
          <a:xfrm>
            <a:off x="365760" y="3617311"/>
            <a:ext cx="6223726" cy="822960"/>
            <a:chOff x="1066803" y="1711184"/>
            <a:chExt cx="7038111" cy="914921"/>
          </a:xfrm>
        </p:grpSpPr>
        <p:sp>
          <p:nvSpPr>
            <p:cNvPr id="16" name="Rectangle 15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Only valid numeric expressions can be entered.</a:t>
              </a:r>
            </a:p>
          </p:txBody>
        </p:sp>
        <p:sp>
          <p:nvSpPr>
            <p:cNvPr id="17" name="Isosceles Triangle 16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18" name="Group 19"/>
          <p:cNvGrpSpPr/>
          <p:nvPr/>
        </p:nvGrpSpPr>
        <p:grpSpPr>
          <a:xfrm>
            <a:off x="365760" y="4560738"/>
            <a:ext cx="6223726" cy="822960"/>
            <a:chOff x="1066803" y="1711184"/>
            <a:chExt cx="7038111" cy="914921"/>
          </a:xfrm>
        </p:grpSpPr>
        <p:sp>
          <p:nvSpPr>
            <p:cNvPr id="19" name="Rectangle 18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Type </a:t>
              </a:r>
              <a:r>
                <a:rPr lang="en-US" sz="2000" b="0" dirty="0" err="1" smtClean="0"/>
                <a:t>number|numberSigned</a:t>
              </a:r>
              <a:r>
                <a:rPr lang="en-US" sz="2000" b="0" dirty="0" smtClean="0"/>
                <a:t> accepts integers.</a:t>
              </a:r>
            </a:p>
          </p:txBody>
        </p:sp>
        <p:sp>
          <p:nvSpPr>
            <p:cNvPr id="20" name="Isosceles Triangle 19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21" name="Group 19"/>
          <p:cNvGrpSpPr/>
          <p:nvPr/>
        </p:nvGrpSpPr>
        <p:grpSpPr>
          <a:xfrm>
            <a:off x="365760" y="5504165"/>
            <a:ext cx="6223726" cy="822960"/>
            <a:chOff x="1066803" y="1711184"/>
            <a:chExt cx="7038111" cy="914921"/>
          </a:xfrm>
        </p:grpSpPr>
        <p:sp>
          <p:nvSpPr>
            <p:cNvPr id="22" name="Rectangle 21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Type </a:t>
              </a:r>
              <a:r>
                <a:rPr lang="en-US" sz="2000" b="0" dirty="0" err="1" smtClean="0"/>
                <a:t>numberDecimal</a:t>
              </a:r>
              <a:r>
                <a:rPr lang="en-US" sz="2000" b="0" dirty="0" smtClean="0"/>
                <a:t> accepts real numbers.</a:t>
              </a:r>
            </a:p>
          </p:txBody>
        </p:sp>
        <p:sp>
          <p:nvSpPr>
            <p:cNvPr id="23" name="Isosceles Triangle 22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24" name="Group 19"/>
          <p:cNvGrpSpPr/>
          <p:nvPr/>
        </p:nvGrpSpPr>
        <p:grpSpPr>
          <a:xfrm>
            <a:off x="365760" y="1730457"/>
            <a:ext cx="6223726" cy="822960"/>
            <a:chOff x="1066803" y="1711184"/>
            <a:chExt cx="7038111" cy="914921"/>
          </a:xfrm>
        </p:grpSpPr>
        <p:sp>
          <p:nvSpPr>
            <p:cNvPr id="25" name="Rectangle 24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The keyboard displays numbers.</a:t>
              </a:r>
            </a:p>
          </p:txBody>
        </p:sp>
        <p:sp>
          <p:nvSpPr>
            <p:cNvPr id="26" name="Isosceles Triangle 25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27" name="Group 19"/>
          <p:cNvGrpSpPr/>
          <p:nvPr/>
        </p:nvGrpSpPr>
        <p:grpSpPr>
          <a:xfrm>
            <a:off x="365760" y="2673884"/>
            <a:ext cx="6223726" cy="822960"/>
            <a:chOff x="1066803" y="1711184"/>
            <a:chExt cx="7038111" cy="914921"/>
          </a:xfrm>
        </p:grpSpPr>
        <p:sp>
          <p:nvSpPr>
            <p:cNvPr id="28" name="Rectangle 27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In general other non-numeric keys are visible but disable.</a:t>
              </a:r>
            </a:p>
          </p:txBody>
        </p:sp>
        <p:sp>
          <p:nvSpPr>
            <p:cNvPr id="29" name="Isosceles Triangle 28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Hard And Soft Keyboards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96704" y="3164099"/>
            <a:ext cx="2029581" cy="3044371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21" name="Rectangle 3"/>
          <p:cNvSpPr>
            <a:spLocks noChangeArrowheads="1"/>
          </p:cNvSpPr>
          <p:nvPr/>
        </p:nvSpPr>
        <p:spPr bwMode="gray">
          <a:xfrm>
            <a:off x="365760" y="1829118"/>
            <a:ext cx="8412480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Assume the </a:t>
            </a:r>
            <a:r>
              <a:rPr lang="en-US" sz="2000" b="0" dirty="0" err="1" smtClean="0"/>
              <a:t>EditText</a:t>
            </a:r>
            <a:r>
              <a:rPr lang="en-US" sz="2000" b="0" dirty="0" smtClean="0"/>
              <a:t> field is named: </a:t>
            </a:r>
            <a:r>
              <a:rPr lang="en-US" sz="2000" b="0" dirty="0" err="1" smtClean="0"/>
              <a:t>editTextBox</a:t>
            </a:r>
            <a:r>
              <a:rPr lang="en-US" sz="2000" b="0" dirty="0" smtClean="0"/>
              <a:t>, In Java code we could at run-time set the input method by issuing the command: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5760" y="4342174"/>
            <a:ext cx="5952744" cy="64633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editTextBox.setRawInputType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android.text.InputType.TYPE_CLASS_PHONE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;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885824"/>
            <a:ext cx="822960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err="1" smtClean="0"/>
              <a:t>android:inputType</a:t>
            </a:r>
            <a:r>
              <a:rPr lang="en-US" sz="2000" b="0" dirty="0" smtClean="0"/>
              <a:t>="</a:t>
            </a:r>
            <a:r>
              <a:rPr lang="en-US" sz="2000" b="0" dirty="0" err="1" smtClean="0"/>
              <a:t>number|numberSigned|numberDecimal</a:t>
            </a:r>
            <a:r>
              <a:rPr lang="en-US" sz="2000" b="0" dirty="0" smtClean="0"/>
              <a:t>“: Example</a:t>
            </a: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Learning Objectives</a:t>
            </a:r>
            <a:endParaRPr lang="en-IN" dirty="0"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3200" dirty="0" smtClean="0"/>
              <a:t>At the end of the session successful participants will be able to</a:t>
            </a:r>
          </a:p>
          <a:p>
            <a:endParaRPr lang="en-US" sz="2400" dirty="0" smtClean="0"/>
          </a:p>
          <a:p>
            <a:pPr marL="228600" indent="-2286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Describe hard and soft keyboards.</a:t>
            </a:r>
          </a:p>
          <a:p>
            <a:pPr marL="228600" indent="-2286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Understand Input Method Framework (IMF)</a:t>
            </a:r>
          </a:p>
          <a:p>
            <a:pPr marL="228600" indent="-2286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Learn different Input types</a:t>
            </a:r>
          </a:p>
          <a:p>
            <a:pPr marL="228600" indent="-2286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Set Input types</a:t>
            </a:r>
          </a:p>
          <a:p>
            <a:pPr marL="677862" lvl="1" indent="-2286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XML approach</a:t>
            </a:r>
          </a:p>
          <a:p>
            <a:pPr marL="677862" lvl="1" indent="-2286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Programming Approach</a:t>
            </a:r>
          </a:p>
          <a:p>
            <a:pPr marL="228600" indent="-2286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Understand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SoftKeyboard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 Window</a:t>
            </a:r>
          </a:p>
          <a:p>
            <a:pPr marL="228600" indent="-2286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Implement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TextWatcher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 Demo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0BBAE2B-40D1-4EC8-9863-B96E0B95C1B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94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94576" y="2366947"/>
            <a:ext cx="2029968" cy="30449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1508760" y="885825"/>
            <a:ext cx="61264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err="1" smtClean="0"/>
              <a:t>android:inputType</a:t>
            </a:r>
            <a:r>
              <a:rPr lang="en-US" sz="2000" b="0" dirty="0" smtClean="0"/>
              <a:t>="</a:t>
            </a:r>
            <a:r>
              <a:rPr lang="en-US" sz="2000" b="0" dirty="0" err="1" smtClean="0"/>
              <a:t>textPassword</a:t>
            </a:r>
            <a:r>
              <a:rPr lang="en-US" sz="2000" b="0" dirty="0" smtClean="0"/>
              <a:t>“: Example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Hard And Soft Keyboards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grpSp>
        <p:nvGrpSpPr>
          <p:cNvPr id="8" name="Group 19"/>
          <p:cNvGrpSpPr/>
          <p:nvPr/>
        </p:nvGrpSpPr>
        <p:grpSpPr>
          <a:xfrm>
            <a:off x="365760" y="4689879"/>
            <a:ext cx="6223726" cy="822960"/>
            <a:chOff x="1066803" y="1711184"/>
            <a:chExt cx="7038111" cy="914921"/>
          </a:xfrm>
        </p:grpSpPr>
        <p:sp>
          <p:nvSpPr>
            <p:cNvPr id="9" name="Rectangle 8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The current character is hidden and a heavy-dot is displayed.</a:t>
              </a:r>
            </a:p>
          </p:txBody>
        </p:sp>
        <p:sp>
          <p:nvSpPr>
            <p:cNvPr id="10" name="Isosceles Triangle 9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11" name="Group 19"/>
          <p:cNvGrpSpPr/>
          <p:nvPr/>
        </p:nvGrpSpPr>
        <p:grpSpPr>
          <a:xfrm>
            <a:off x="365760" y="2266007"/>
            <a:ext cx="6223726" cy="822960"/>
            <a:chOff x="1066803" y="1711184"/>
            <a:chExt cx="7038111" cy="914921"/>
          </a:xfrm>
        </p:grpSpPr>
        <p:sp>
          <p:nvSpPr>
            <p:cNvPr id="12" name="Rectangle 11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The keyboard displays all possible keys.</a:t>
              </a:r>
            </a:p>
          </p:txBody>
        </p:sp>
        <p:sp>
          <p:nvSpPr>
            <p:cNvPr id="14" name="Isosceles Triangle 13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15" name="Group 19"/>
          <p:cNvGrpSpPr/>
          <p:nvPr/>
        </p:nvGrpSpPr>
        <p:grpSpPr>
          <a:xfrm>
            <a:off x="365760" y="3477943"/>
            <a:ext cx="6223726" cy="822960"/>
            <a:chOff x="1066803" y="1711184"/>
            <a:chExt cx="7038111" cy="914921"/>
          </a:xfrm>
        </p:grpSpPr>
        <p:sp>
          <p:nvSpPr>
            <p:cNvPr id="16" name="Rectangle 15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Current character is briefly displayed for verification purposes.</a:t>
              </a:r>
            </a:p>
          </p:txBody>
        </p:sp>
        <p:sp>
          <p:nvSpPr>
            <p:cNvPr id="17" name="Isosceles Triangle 16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94576" y="2368296"/>
            <a:ext cx="2029968" cy="30449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1234440" y="885825"/>
            <a:ext cx="66751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err="1" smtClean="0"/>
              <a:t>android:inputType</a:t>
            </a:r>
            <a:r>
              <a:rPr lang="en-US" sz="2000" b="0" dirty="0" smtClean="0"/>
              <a:t>="</a:t>
            </a:r>
            <a:r>
              <a:rPr lang="en-US" sz="2000" b="0" dirty="0" err="1" smtClean="0"/>
              <a:t>textEmailAddress</a:t>
            </a:r>
            <a:r>
              <a:rPr lang="en-US" sz="2000" b="0" dirty="0" smtClean="0"/>
              <a:t>“: Example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Hard And Soft Keyboards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grpSp>
        <p:nvGrpSpPr>
          <p:cNvPr id="4" name="Group 19"/>
          <p:cNvGrpSpPr/>
          <p:nvPr/>
        </p:nvGrpSpPr>
        <p:grpSpPr>
          <a:xfrm>
            <a:off x="365760" y="3485183"/>
            <a:ext cx="6223726" cy="822960"/>
            <a:chOff x="1066803" y="1711184"/>
            <a:chExt cx="7038111" cy="914921"/>
          </a:xfrm>
        </p:grpSpPr>
        <p:sp>
          <p:nvSpPr>
            <p:cNvPr id="12" name="Rectangle 11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Soft keyboard favors characters commonly used in email addresses such as letters, @</a:t>
              </a:r>
            </a:p>
          </p:txBody>
        </p:sp>
        <p:sp>
          <p:nvSpPr>
            <p:cNvPr id="14" name="Isosceles Triangle 13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65960" y="885825"/>
            <a:ext cx="52120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err="1" smtClean="0"/>
              <a:t>android:inputType</a:t>
            </a:r>
            <a:r>
              <a:rPr lang="en-US" sz="2000" b="0" dirty="0" smtClean="0"/>
              <a:t>="phone": Example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Hard And Soft Keyboards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365760" y="1508760"/>
            <a:ext cx="841248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Soft keyboard displays the layout of a typical phone </a:t>
            </a:r>
            <a:r>
              <a:rPr lang="en-US" sz="2000" b="0" dirty="0" err="1" smtClean="0"/>
              <a:t>keypadplus</a:t>
            </a:r>
            <a:r>
              <a:rPr lang="en-US" sz="2000" b="0" dirty="0" smtClean="0"/>
              <a:t> additional non digit symbols such as: ( ) . / Pause Wait # -+</a:t>
            </a: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4686" y="2514598"/>
            <a:ext cx="2540000" cy="38100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774" y="2514598"/>
            <a:ext cx="2540000" cy="38100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cxnSp>
        <p:nvCxnSpPr>
          <p:cNvPr id="18" name="Elbow Connector 17"/>
          <p:cNvCxnSpPr>
            <a:endCxn id="52227" idx="1"/>
          </p:cNvCxnSpPr>
          <p:nvPr/>
        </p:nvCxnSpPr>
        <p:spPr>
          <a:xfrm flipV="1">
            <a:off x="1538514" y="4419598"/>
            <a:ext cx="3338260" cy="1690916"/>
          </a:xfrm>
          <a:prstGeom prst="bentConnector3">
            <a:avLst>
              <a:gd name="adj1" fmla="val 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94576" y="2335794"/>
            <a:ext cx="2029968" cy="30449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2057400" y="885825"/>
            <a:ext cx="50292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err="1" smtClean="0"/>
              <a:t>android:inputType</a:t>
            </a:r>
            <a:r>
              <a:rPr lang="en-US" sz="2000" b="0" dirty="0" smtClean="0"/>
              <a:t>=“time": Example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Hard And Soft Keyboards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grpSp>
        <p:nvGrpSpPr>
          <p:cNvPr id="2" name="Group 19"/>
          <p:cNvGrpSpPr/>
          <p:nvPr/>
        </p:nvGrpSpPr>
        <p:grpSpPr>
          <a:xfrm>
            <a:off x="365760" y="2251493"/>
            <a:ext cx="6223726" cy="822960"/>
            <a:chOff x="1066803" y="1711184"/>
            <a:chExt cx="7038111" cy="914921"/>
          </a:xfrm>
        </p:grpSpPr>
        <p:sp>
          <p:nvSpPr>
            <p:cNvPr id="15" name="Rectangle 14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Soft keyboard displays a numerical layout.</a:t>
              </a:r>
            </a:p>
          </p:txBody>
        </p:sp>
        <p:sp>
          <p:nvSpPr>
            <p:cNvPr id="16" name="Isosceles Triangle 15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4" name="Group 19"/>
          <p:cNvGrpSpPr/>
          <p:nvPr/>
        </p:nvGrpSpPr>
        <p:grpSpPr>
          <a:xfrm>
            <a:off x="365760" y="3296521"/>
            <a:ext cx="6223726" cy="822960"/>
            <a:chOff x="1066803" y="1711184"/>
            <a:chExt cx="7038111" cy="914921"/>
          </a:xfrm>
        </p:grpSpPr>
        <p:sp>
          <p:nvSpPr>
            <p:cNvPr id="19" name="Rectangle 18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Only digits and colon-char ‘:’ can be used.</a:t>
              </a:r>
            </a:p>
          </p:txBody>
        </p:sp>
        <p:sp>
          <p:nvSpPr>
            <p:cNvPr id="20" name="Isosceles Triangle 19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5" name="Group 19"/>
          <p:cNvGrpSpPr/>
          <p:nvPr/>
        </p:nvGrpSpPr>
        <p:grpSpPr>
          <a:xfrm>
            <a:off x="365760" y="4341549"/>
            <a:ext cx="6223726" cy="1188720"/>
            <a:chOff x="1066803" y="1711184"/>
            <a:chExt cx="7038111" cy="914921"/>
          </a:xfrm>
        </p:grpSpPr>
        <p:sp>
          <p:nvSpPr>
            <p:cNvPr id="22" name="Rectangle 21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When clicking on alphabetic choice ABC only character to make ‘am’ and ‘pm’ are allowed.</a:t>
              </a:r>
            </a:p>
          </p:txBody>
        </p:sp>
        <p:sp>
          <p:nvSpPr>
            <p:cNvPr id="23" name="Isosceles Triangle 22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94576" y="2331720"/>
            <a:ext cx="2029968" cy="30449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Hard And Soft Keyboards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grpSp>
        <p:nvGrpSpPr>
          <p:cNvPr id="26" name="Group 19"/>
          <p:cNvGrpSpPr/>
          <p:nvPr/>
        </p:nvGrpSpPr>
        <p:grpSpPr>
          <a:xfrm>
            <a:off x="365760" y="2251493"/>
            <a:ext cx="6223726" cy="822960"/>
            <a:chOff x="1066803" y="1711184"/>
            <a:chExt cx="7038111" cy="914921"/>
          </a:xfrm>
        </p:grpSpPr>
        <p:sp>
          <p:nvSpPr>
            <p:cNvPr id="27" name="Rectangle 26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Soft keyboard displays a numerical layout.	</a:t>
              </a:r>
            </a:p>
          </p:txBody>
        </p:sp>
        <p:sp>
          <p:nvSpPr>
            <p:cNvPr id="28" name="Isosceles Triangle 27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29" name="Group 19"/>
          <p:cNvGrpSpPr/>
          <p:nvPr/>
        </p:nvGrpSpPr>
        <p:grpSpPr>
          <a:xfrm>
            <a:off x="365760" y="3296521"/>
            <a:ext cx="6223726" cy="822960"/>
            <a:chOff x="1066803" y="1711184"/>
            <a:chExt cx="7038111" cy="914921"/>
          </a:xfrm>
        </p:grpSpPr>
        <p:sp>
          <p:nvSpPr>
            <p:cNvPr id="30" name="Rectangle 29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Only digits and date valid characters are allowed.</a:t>
              </a:r>
            </a:p>
          </p:txBody>
        </p:sp>
        <p:sp>
          <p:nvSpPr>
            <p:cNvPr id="31" name="Isosceles Triangle 30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32" name="Group 19"/>
          <p:cNvGrpSpPr/>
          <p:nvPr/>
        </p:nvGrpSpPr>
        <p:grpSpPr>
          <a:xfrm>
            <a:off x="365760" y="4341549"/>
            <a:ext cx="6223726" cy="822960"/>
            <a:chOff x="1066803" y="1711184"/>
            <a:chExt cx="7038111" cy="914921"/>
          </a:xfrm>
        </p:grpSpPr>
        <p:sp>
          <p:nvSpPr>
            <p:cNvPr id="33" name="Rectangle 32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valid dates are:</a:t>
              </a:r>
            </a:p>
          </p:txBody>
        </p:sp>
        <p:sp>
          <p:nvSpPr>
            <p:cNvPr id="34" name="Isosceles Triangle 33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65760" y="5167447"/>
            <a:ext cx="6217920" cy="1138773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9250" indent="-349250" algn="l" fontAlgn="auto">
              <a:spcBef>
                <a:spcPct val="20000"/>
              </a:spcBef>
              <a:spcAft>
                <a:spcPts val="0"/>
              </a:spcAft>
              <a:buFont typeface="Verdana" pitchFamily="34" charset="0"/>
              <a:buChar char="•"/>
            </a:pPr>
            <a:r>
              <a:rPr lang="en-US" sz="2000" b="0" dirty="0" smtClean="0">
                <a:solidFill>
                  <a:prstClr val="black"/>
                </a:solidFill>
                <a:latin typeface="Calibri" pitchFamily="34" charset="0"/>
                <a:cs typeface="Courier New" pitchFamily="49" charset="0"/>
              </a:rPr>
              <a:t>12/31/2011</a:t>
            </a:r>
          </a:p>
          <a:p>
            <a:pPr marL="349250" indent="-349250" algn="l" fontAlgn="auto">
              <a:spcBef>
                <a:spcPct val="20000"/>
              </a:spcBef>
              <a:spcAft>
                <a:spcPts val="0"/>
              </a:spcAft>
              <a:buFont typeface="Verdana" pitchFamily="34" charset="0"/>
              <a:buChar char="•"/>
            </a:pPr>
            <a:r>
              <a:rPr lang="en-US" sz="2000" b="0" dirty="0" smtClean="0">
                <a:solidFill>
                  <a:prstClr val="black"/>
                </a:solidFill>
                <a:latin typeface="Calibri" pitchFamily="34" charset="0"/>
                <a:cs typeface="Courier New" pitchFamily="49" charset="0"/>
              </a:rPr>
              <a:t>12-31-2011</a:t>
            </a:r>
          </a:p>
          <a:p>
            <a:pPr marL="349250" indent="-349250" algn="l" fontAlgn="auto">
              <a:spcBef>
                <a:spcPct val="20000"/>
              </a:spcBef>
              <a:spcAft>
                <a:spcPts val="0"/>
              </a:spcAft>
              <a:buFont typeface="Verdana" pitchFamily="34" charset="0"/>
              <a:buChar char="•"/>
            </a:pPr>
            <a:r>
              <a:rPr lang="en-US" sz="2000" b="0" dirty="0" smtClean="0">
                <a:solidFill>
                  <a:prstClr val="black"/>
                </a:solidFill>
                <a:latin typeface="Calibri" pitchFamily="34" charset="0"/>
                <a:cs typeface="Courier New" pitchFamily="49" charset="0"/>
              </a:rPr>
              <a:t>12.31.2011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057400" y="885825"/>
            <a:ext cx="50292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err="1" smtClean="0"/>
              <a:t>android:inputType</a:t>
            </a:r>
            <a:r>
              <a:rPr lang="en-US" sz="2000" b="0" dirty="0" smtClean="0"/>
              <a:t>=“time": Example</a:t>
            </a: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08760" y="885825"/>
            <a:ext cx="61264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Disable Soft Keyboarding on An </a:t>
            </a:r>
            <a:r>
              <a:rPr lang="en-US" sz="2000" b="0" dirty="0" err="1" smtClean="0"/>
              <a:t>EditTextView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Hard And Soft Keyboards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gray">
          <a:xfrm>
            <a:off x="365760" y="1508760"/>
            <a:ext cx="8412480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Assume </a:t>
            </a:r>
            <a:r>
              <a:rPr lang="en-US" sz="2000" b="0" dirty="0" err="1" smtClean="0"/>
              <a:t>txtBox1</a:t>
            </a:r>
            <a:r>
              <a:rPr lang="en-US" sz="2000" b="0" dirty="0" smtClean="0"/>
              <a:t> is an </a:t>
            </a:r>
            <a:r>
              <a:rPr lang="en-US" sz="2000" b="0" dirty="0" err="1" smtClean="0"/>
              <a:t>EditTextbox</a:t>
            </a:r>
            <a:r>
              <a:rPr lang="en-US" sz="2000" b="0" dirty="0" smtClean="0"/>
              <a:t>. To disable the action of the soft keyboard on an </a:t>
            </a:r>
            <a:r>
              <a:rPr lang="en-US" sz="2000" b="0" dirty="0" err="1" smtClean="0"/>
              <a:t>EditText</a:t>
            </a:r>
            <a:r>
              <a:rPr lang="en-US" sz="2000" b="0" dirty="0" smtClean="0"/>
              <a:t> you should set its input type to null, as indicated below: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5760" y="2854510"/>
            <a:ext cx="8412480" cy="336092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txtBox.setInputType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InputType.TYPE_NULL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alibri" pitchFamily="34" charset="0"/>
                <a:cs typeface="Courier New" pitchFamily="49" charset="0"/>
              </a:rPr>
              <a:t>You may also try (deaf touch listener)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txtBox.setOnTouchListener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newOnTouchListener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@Override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publicbooleanonTouch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(View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arg0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MotionEventarg1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return true to consume the touch event without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allowing virtual keyboard to be called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Returntrue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;}});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60320" y="885825"/>
            <a:ext cx="40233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Close </a:t>
            </a:r>
            <a:r>
              <a:rPr lang="en-US" sz="2000" b="0" dirty="0" err="1" smtClean="0"/>
              <a:t>SoftKeyboard</a:t>
            </a:r>
            <a:r>
              <a:rPr lang="en-US" sz="2000" b="0" dirty="0" smtClean="0"/>
              <a:t> Window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Hard And Soft Keyboards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1051560" y="1508760"/>
            <a:ext cx="704088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Close the virtual keyboard by tapping the hardware </a:t>
            </a:r>
            <a:r>
              <a:rPr lang="en-US" sz="2000" b="0" dirty="0" err="1" smtClean="0"/>
              <a:t>BackArrow</a:t>
            </a:r>
            <a:r>
              <a:rPr lang="en-US" sz="2000" b="0" dirty="0" smtClean="0"/>
              <a:t> key or issuing the following commands: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60" y="2854510"/>
            <a:ext cx="8412480" cy="158812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InputMethodManagerimm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InputMethodManager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getSystemService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Context.INPUT_METHOD_SERVICE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imm.hideSoftInputFromWindow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theEditTextField.getWindowToken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(),0);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63240" y="885825"/>
            <a:ext cx="30175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err="1" smtClean="0"/>
              <a:t>TextWatcher</a:t>
            </a:r>
            <a:r>
              <a:rPr lang="en-US" sz="2000" b="0" dirty="0" smtClean="0"/>
              <a:t> Control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Hard And Soft Keyboards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grpSp>
        <p:nvGrpSpPr>
          <p:cNvPr id="8" name="Group 19"/>
          <p:cNvGrpSpPr/>
          <p:nvPr/>
        </p:nvGrpSpPr>
        <p:grpSpPr>
          <a:xfrm>
            <a:off x="365760" y="1753954"/>
            <a:ext cx="8412480" cy="1554480"/>
            <a:chOff x="1066803" y="1711184"/>
            <a:chExt cx="7038111" cy="914921"/>
          </a:xfrm>
        </p:grpSpPr>
        <p:sp>
          <p:nvSpPr>
            <p:cNvPr id="9" name="Rectangle 8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Assume </a:t>
              </a:r>
              <a:r>
                <a:rPr lang="en-US" sz="2000" b="0" dirty="0" err="1" smtClean="0"/>
                <a:t>txtBox1</a:t>
              </a:r>
              <a:r>
                <a:rPr lang="en-US" sz="2000" b="0" dirty="0" smtClean="0"/>
                <a:t> is an Editable box. A listener of the type </a:t>
              </a:r>
              <a:r>
                <a:rPr lang="en-US" sz="2000" b="0" dirty="0" err="1" smtClean="0"/>
                <a:t>onKeyListener</a:t>
              </a:r>
              <a:r>
                <a:rPr lang="en-US" sz="2000" b="0" dirty="0" smtClean="0"/>
                <a:t> could be used to follow the actions made by the hardware keyboard; however it will not properly work with the Virtual Keyboard.</a:t>
              </a:r>
            </a:p>
          </p:txBody>
        </p:sp>
        <p:sp>
          <p:nvSpPr>
            <p:cNvPr id="10" name="Isosceles Triangle 9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5760" y="3646143"/>
            <a:ext cx="8412480" cy="2593105"/>
            <a:chOff x="365760" y="3430991"/>
            <a:chExt cx="8412480" cy="2593105"/>
          </a:xfrm>
        </p:grpSpPr>
        <p:sp>
          <p:nvSpPr>
            <p:cNvPr id="7" name="TextBox 6"/>
            <p:cNvSpPr txBox="1"/>
            <p:nvPr/>
          </p:nvSpPr>
          <p:spPr>
            <a:xfrm>
              <a:off x="365760" y="4989967"/>
              <a:ext cx="8412480" cy="1034129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l" fontAlgn="auto">
                <a:spcBef>
                  <a:spcPct val="20000"/>
                </a:spcBef>
                <a:spcAft>
                  <a:spcPts val="0"/>
                </a:spcAft>
              </a:pPr>
              <a:r>
                <a:rPr lang="en-US" sz="1800" b="0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public void </a:t>
              </a:r>
              <a:r>
                <a:rPr lang="en-US" sz="1800" b="0" dirty="0" err="1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afterTextChanged</a:t>
              </a:r>
              <a:r>
                <a:rPr lang="en-US" sz="1800" b="0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(Editable </a:t>
              </a:r>
              <a:r>
                <a:rPr lang="en-US" sz="1800" b="0" dirty="0" err="1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theWatchedText</a:t>
              </a:r>
              <a:r>
                <a:rPr lang="en-US" sz="1800" b="0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algn="l" fontAlgn="auto">
                <a:spcBef>
                  <a:spcPct val="20000"/>
                </a:spcBef>
                <a:spcAft>
                  <a:spcPts val="0"/>
                </a:spcAft>
              </a:pPr>
              <a:r>
                <a:rPr lang="en-US" sz="1800" b="0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public void </a:t>
              </a:r>
              <a:r>
                <a:rPr lang="en-US" sz="1800" b="0" dirty="0" err="1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beforeTextChanged</a:t>
              </a:r>
              <a:r>
                <a:rPr lang="en-US" sz="1800" b="0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 … )</a:t>
              </a:r>
            </a:p>
            <a:p>
              <a:pPr algn="l" fontAlgn="auto">
                <a:spcBef>
                  <a:spcPct val="20000"/>
                </a:spcBef>
                <a:spcAft>
                  <a:spcPts val="0"/>
                </a:spcAft>
              </a:pPr>
              <a:r>
                <a:rPr lang="en-US" sz="1800" b="0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public void </a:t>
              </a:r>
              <a:r>
                <a:rPr lang="en-US" sz="1800" b="0" dirty="0" err="1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onTextChanged</a:t>
              </a:r>
              <a:r>
                <a:rPr lang="en-US" sz="1800" b="0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 … )</a:t>
              </a:r>
            </a:p>
          </p:txBody>
        </p:sp>
        <p:grpSp>
          <p:nvGrpSpPr>
            <p:cNvPr id="11" name="Group 19"/>
            <p:cNvGrpSpPr/>
            <p:nvPr/>
          </p:nvGrpSpPr>
          <p:grpSpPr>
            <a:xfrm>
              <a:off x="365760" y="3430991"/>
              <a:ext cx="8412480" cy="1554480"/>
              <a:chOff x="1066803" y="1711184"/>
              <a:chExt cx="7038111" cy="914921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066803" y="1711184"/>
                <a:ext cx="7038111" cy="914400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EAEAEA"/>
                  </a:gs>
                </a:gsLst>
                <a:lin ang="5400000" scaled="1"/>
              </a:gradFill>
              <a:ln w="12700">
                <a:solidFill>
                  <a:srgbClr val="DDDDDD"/>
                </a:solidFill>
                <a:miter lim="800000"/>
                <a:headEnd/>
                <a:tailEnd/>
              </a:ln>
            </p:spPr>
            <p:txBody>
              <a:bodyPr lIns="365760" tIns="0" rIns="91440" bIns="0" anchor="ctr"/>
              <a:lstStyle/>
              <a:p>
                <a:pPr algn="just">
                  <a:lnSpc>
                    <a:spcPts val="3000"/>
                  </a:lnSpc>
                </a:pPr>
                <a:r>
                  <a:rPr lang="en-US" sz="2000" b="0" dirty="0" smtClean="0"/>
                  <a:t>A solution to this problem is to attach to the Editable control a </a:t>
                </a:r>
                <a:r>
                  <a:rPr lang="en-US" sz="2000" b="0" dirty="0" err="1" smtClean="0"/>
                  <a:t>TextWatcher</a:t>
                </a:r>
                <a:r>
                  <a:rPr lang="en-US" sz="2000" b="0" dirty="0" smtClean="0"/>
                  <a:t> and let its methods be called when the Editable text is changed. The main methods of a </a:t>
                </a:r>
                <a:r>
                  <a:rPr lang="en-US" sz="2000" b="0" dirty="0" err="1" smtClean="0"/>
                  <a:t>TextWatcher</a:t>
                </a:r>
                <a:r>
                  <a:rPr lang="en-US" sz="2000" b="0" dirty="0" smtClean="0"/>
                  <a:t> are:</a:t>
                </a:r>
              </a:p>
            </p:txBody>
          </p:sp>
          <p:sp>
            <p:nvSpPr>
              <p:cNvPr id="14" name="Isosceles Triangle 13"/>
              <p:cNvSpPr/>
              <p:nvPr/>
            </p:nvSpPr>
            <p:spPr bwMode="auto">
              <a:xfrm rot="5400000">
                <a:off x="742601" y="2042698"/>
                <a:ext cx="914400" cy="252413"/>
              </a:xfrm>
              <a:prstGeom prst="triangl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just">
                  <a:lnSpc>
                    <a:spcPct val="150000"/>
                  </a:lnSpc>
                  <a:defRPr/>
                </a:pPr>
                <a:endParaRPr lang="en-US" sz="2000" b="0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54680" y="885825"/>
            <a:ext cx="283464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err="1" smtClean="0"/>
              <a:t>TextWatcher</a:t>
            </a:r>
            <a:r>
              <a:rPr lang="en-US" sz="2000" b="0" dirty="0" smtClean="0"/>
              <a:t> Demo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Hard And Soft Keyboards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1640539"/>
            <a:ext cx="3048000" cy="45720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5" name="Line Callout 2 14"/>
          <p:cNvSpPr/>
          <p:nvPr/>
        </p:nvSpPr>
        <p:spPr>
          <a:xfrm>
            <a:off x="6251186" y="2154611"/>
            <a:ext cx="2743200" cy="731520"/>
          </a:xfrm>
          <a:prstGeom prst="borderCallout2">
            <a:avLst>
              <a:gd name="adj1" fmla="val 33802"/>
              <a:gd name="adj2" fmla="val -4593"/>
              <a:gd name="adj3" fmla="val 32037"/>
              <a:gd name="adj4" fmla="val -19311"/>
              <a:gd name="adj5" fmla="val 37319"/>
              <a:gd name="adj6" fmla="val -3243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 smtClean="0"/>
              <a:t>EditTextuses</a:t>
            </a:r>
            <a:r>
              <a:rPr lang="en-US" sz="1400" dirty="0" smtClean="0"/>
              <a:t> .</a:t>
            </a:r>
            <a:r>
              <a:rPr lang="en-US" sz="1400" dirty="0" err="1" smtClean="0"/>
              <a:t>addTextChangedListener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Line Callout 2 15"/>
          <p:cNvSpPr/>
          <p:nvPr/>
        </p:nvSpPr>
        <p:spPr>
          <a:xfrm>
            <a:off x="6842854" y="3795152"/>
            <a:ext cx="1523994" cy="566668"/>
          </a:xfrm>
          <a:prstGeom prst="borderCallout2">
            <a:avLst>
              <a:gd name="adj1" fmla="val 33802"/>
              <a:gd name="adj2" fmla="val -4593"/>
              <a:gd name="adj3" fmla="val 61449"/>
              <a:gd name="adj4" fmla="val -31566"/>
              <a:gd name="adj5" fmla="val 63054"/>
              <a:gd name="adj6" fmla="val -8184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IMF Suggestions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54680" y="885825"/>
            <a:ext cx="283464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err="1" smtClean="0"/>
              <a:t>TextWatcher</a:t>
            </a:r>
            <a:r>
              <a:rPr lang="en-US" sz="2000" b="0" dirty="0" smtClean="0"/>
              <a:t> Demo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Hard And Soft Keyboards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5760" y="1482916"/>
            <a:ext cx="8412480" cy="4967514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&lt;?xml version="1.0" encoding="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utf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-8"?&gt;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LinearLayoutxmlns:android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="http://schemas.android.com/apk/res/android"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android:orientation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="vertical"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android:background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="#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ffaabbcc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EditText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txtInput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android:layout_margin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10px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android:padding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4px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android:textStyle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="bold”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77440" y="885825"/>
            <a:ext cx="43891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Input Method Framework (IMF)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Hard And Soft Keyboards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1783080" y="2279052"/>
            <a:ext cx="557784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Android </a:t>
            </a:r>
            <a:r>
              <a:rPr lang="en-US" sz="2000" b="0" dirty="0" err="1" smtClean="0"/>
              <a:t>r1.5</a:t>
            </a:r>
            <a:r>
              <a:rPr lang="en-US" sz="2000" b="0" dirty="0" smtClean="0"/>
              <a:t> introduced the notion of Input Method Framework (IMF).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gray">
          <a:xfrm>
            <a:off x="365760" y="4223948"/>
            <a:ext cx="841248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The idea is to let the </a:t>
            </a:r>
            <a:r>
              <a:rPr lang="en-US" sz="2000" b="0" dirty="0" err="1" smtClean="0"/>
              <a:t>IFM</a:t>
            </a:r>
            <a:r>
              <a:rPr lang="en-US" sz="2000" b="0" dirty="0" smtClean="0"/>
              <a:t> arbitrate the interaction between applications and the current input method chosen by the user.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54680" y="885825"/>
            <a:ext cx="283464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err="1" smtClean="0"/>
              <a:t>TextWatcher</a:t>
            </a:r>
            <a:r>
              <a:rPr lang="en-US" sz="2000" b="0" dirty="0" smtClean="0"/>
              <a:t> Demo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Hard And Soft Keyboards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5760" y="1482916"/>
            <a:ext cx="8412480" cy="469051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TextView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txtMsg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android:layout_margin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10px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android:padding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4px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android:background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="#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ff0000ff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android:textStyle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="bold"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LinearLayout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demonstrate the use of a simple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TEXTWATCHER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control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package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cis493.keyboarding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54680" y="885825"/>
            <a:ext cx="283464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err="1" smtClean="0"/>
              <a:t>TextWatcher</a:t>
            </a:r>
            <a:r>
              <a:rPr lang="en-US" sz="2000" b="0" dirty="0" smtClean="0"/>
              <a:t> Demo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Hard And Soft Keyboards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5760" y="1482916"/>
            <a:ext cx="8412480" cy="4912114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TextWatcherDemoextends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Activity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EditTexttxtInput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TextViewtxtMsg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intkeyCount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0;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@Override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onCreate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(Bundle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super.onCreate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setContentView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R.layout.main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txtMsg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findViewById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R.id.txtMsg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txtInput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EditText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findViewById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R.id.txtInput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txtInput.addTextChangedListener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TextWatcher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afterTextChanged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(Editable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theWatchedText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"count: " +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txtInput.getText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().length() + " " +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theWatchedText.toString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54680" y="885825"/>
            <a:ext cx="283464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err="1" smtClean="0"/>
              <a:t>TextWatcher</a:t>
            </a:r>
            <a:r>
              <a:rPr lang="en-US" sz="2000" b="0" dirty="0" smtClean="0"/>
              <a:t> Demo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Hard And Soft Keyboards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5760" y="1482916"/>
            <a:ext cx="8412480" cy="4801314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txtMsg.setText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beforeTextChanged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CharSequencearg0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intarg1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intarg2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intarg3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Toast.makeText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getApplicationContext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(), 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BTC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" +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arg0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1).show();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onTextChanged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CharSequencearg0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intarg1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intarg2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intarg3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Toast.makeText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getApplicationContext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(), "OTC " +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arg0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1).show();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}); //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addTextChangedListener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 //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onCreate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77440" y="885825"/>
            <a:ext cx="43891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Input Method Framework (IMF)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Hard And Soft Keyboards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gray">
          <a:xfrm>
            <a:off x="365760" y="1508760"/>
            <a:ext cx="8412480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The motivation behind this framework is the realization that as Android matures, more hardware /software devices, and input techniques will appear in user’s applications, for instance:</a:t>
            </a:r>
          </a:p>
        </p:txBody>
      </p:sp>
      <p:grpSp>
        <p:nvGrpSpPr>
          <p:cNvPr id="2" name="Group 19"/>
          <p:cNvGrpSpPr/>
          <p:nvPr/>
        </p:nvGrpSpPr>
        <p:grpSpPr>
          <a:xfrm>
            <a:off x="365760" y="3239945"/>
            <a:ext cx="3961675" cy="640080"/>
            <a:chOff x="1066803" y="1711184"/>
            <a:chExt cx="7038111" cy="914921"/>
          </a:xfrm>
        </p:grpSpPr>
        <p:sp>
          <p:nvSpPr>
            <p:cNvPr id="14" name="Rectangle 13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Real &amp; virtual keyboards</a:t>
              </a:r>
            </a:p>
          </p:txBody>
        </p:sp>
        <p:sp>
          <p:nvSpPr>
            <p:cNvPr id="15" name="Isosceles Triangle 14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4" name="Group 19"/>
          <p:cNvGrpSpPr/>
          <p:nvPr/>
        </p:nvGrpSpPr>
        <p:grpSpPr>
          <a:xfrm>
            <a:off x="365760" y="4139831"/>
            <a:ext cx="3961675" cy="640080"/>
            <a:chOff x="1066803" y="1711184"/>
            <a:chExt cx="7038111" cy="914921"/>
          </a:xfrm>
        </p:grpSpPr>
        <p:sp>
          <p:nvSpPr>
            <p:cNvPr id="17" name="Rectangle 16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voice recognition</a:t>
              </a:r>
            </a:p>
          </p:txBody>
        </p:sp>
        <p:sp>
          <p:nvSpPr>
            <p:cNvPr id="18" name="Isosceles Triangle 17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5" name="Group 19"/>
          <p:cNvGrpSpPr/>
          <p:nvPr/>
        </p:nvGrpSpPr>
        <p:grpSpPr>
          <a:xfrm>
            <a:off x="365760" y="5039717"/>
            <a:ext cx="3961675" cy="640080"/>
            <a:chOff x="1066803" y="1711184"/>
            <a:chExt cx="7038111" cy="914921"/>
          </a:xfrm>
        </p:grpSpPr>
        <p:sp>
          <p:nvSpPr>
            <p:cNvPr id="20" name="Rectangle 19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hand writing, etc.</a:t>
              </a:r>
            </a:p>
          </p:txBody>
        </p:sp>
        <p:sp>
          <p:nvSpPr>
            <p:cNvPr id="21" name="Isosceles Triangle 20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77440" y="885825"/>
            <a:ext cx="43891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Input Method Framework (IMF)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Hard And Soft Keyboards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gray">
          <a:xfrm>
            <a:off x="365760" y="1508760"/>
            <a:ext cx="841248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Keyboarding data into Android’s applications is functionally dependent of the hardware present in the actual device.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651009" y="2729940"/>
            <a:ext cx="7841983" cy="3443633"/>
            <a:chOff x="755592" y="2729940"/>
            <a:chExt cx="7841983" cy="3443633"/>
          </a:xfrm>
        </p:grpSpPr>
        <p:grpSp>
          <p:nvGrpSpPr>
            <p:cNvPr id="35" name="Group 34"/>
            <p:cNvGrpSpPr/>
            <p:nvPr/>
          </p:nvGrpSpPr>
          <p:grpSpPr>
            <a:xfrm>
              <a:off x="755592" y="2818947"/>
              <a:ext cx="2889504" cy="3354626"/>
              <a:chOff x="755592" y="2804433"/>
              <a:chExt cx="2889504" cy="3354626"/>
            </a:xfrm>
          </p:grpSpPr>
          <p:pic>
            <p:nvPicPr>
              <p:cNvPr id="50178" name="Picture 2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759021" y="2804433"/>
                <a:ext cx="2886075" cy="2381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755592" y="5235729"/>
                <a:ext cx="2889504" cy="92333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 fontAlgn="auto">
                  <a:spcBef>
                    <a:spcPct val="20000"/>
                  </a:spcBef>
                  <a:spcAft>
                    <a:spcPts val="0"/>
                  </a:spcAft>
                </a:pPr>
                <a:r>
                  <a:rPr lang="en-US" sz="1800" dirty="0" err="1" smtClean="0">
                    <a:solidFill>
                      <a:prstClr val="black"/>
                    </a:solidFill>
                    <a:latin typeface="Calibri" pitchFamily="34" charset="0"/>
                    <a:cs typeface="Courier New" pitchFamily="49" charset="0"/>
                  </a:rPr>
                  <a:t>HTC</a:t>
                </a:r>
                <a:r>
                  <a:rPr lang="en-US" sz="1800" dirty="0" smtClean="0">
                    <a:solidFill>
                      <a:prstClr val="black"/>
                    </a:solidFill>
                    <a:latin typeface="Calibri" pitchFamily="34" charset="0"/>
                    <a:cs typeface="Courier New" pitchFamily="49" charset="0"/>
                  </a:rPr>
                  <a:t> –</a:t>
                </a:r>
                <a:r>
                  <a:rPr lang="en-US" sz="1800" dirty="0" err="1" smtClean="0">
                    <a:solidFill>
                      <a:prstClr val="black"/>
                    </a:solidFill>
                    <a:latin typeface="Calibri" pitchFamily="34" charset="0"/>
                    <a:cs typeface="Courier New" pitchFamily="49" charset="0"/>
                  </a:rPr>
                  <a:t>G1</a:t>
                </a:r>
                <a:r>
                  <a:rPr lang="en-US" sz="1800" dirty="0" smtClean="0">
                    <a:solidFill>
                      <a:prstClr val="black"/>
                    </a:solidFill>
                    <a:latin typeface="Calibri" pitchFamily="34" charset="0"/>
                    <a:cs typeface="Courier New" pitchFamily="49" charset="0"/>
                  </a:rPr>
                  <a:t> </a:t>
                </a:r>
                <a:r>
                  <a:rPr lang="en-US" sz="1800" b="0" dirty="0" smtClean="0">
                    <a:solidFill>
                      <a:prstClr val="black"/>
                    </a:solidFill>
                    <a:latin typeface="Calibri" pitchFamily="34" charset="0"/>
                    <a:cs typeface="Courier New" pitchFamily="49" charset="0"/>
                  </a:rPr>
                  <a:t>Sliding Window exposes (occasionally) a hard keyboard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4031784" y="2760889"/>
              <a:ext cx="2234352" cy="3412684"/>
              <a:chOff x="4205072" y="2746375"/>
              <a:chExt cx="2234352" cy="3412684"/>
            </a:xfrm>
          </p:grpSpPr>
          <p:pic>
            <p:nvPicPr>
              <p:cNvPr id="50179" name="Picture 3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450711" y="2746375"/>
                <a:ext cx="1743075" cy="2381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4205072" y="5235729"/>
                <a:ext cx="2234352" cy="92333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 fontAlgn="auto">
                  <a:spcBef>
                    <a:spcPct val="20000"/>
                  </a:spcBef>
                  <a:spcAft>
                    <a:spcPts val="0"/>
                  </a:spcAft>
                </a:pPr>
                <a:r>
                  <a:rPr lang="en-US" sz="1800" dirty="0" smtClean="0">
                    <a:solidFill>
                      <a:prstClr val="black"/>
                    </a:solidFill>
                    <a:latin typeface="Calibri" pitchFamily="34" charset="0"/>
                    <a:cs typeface="Courier New" pitchFamily="49" charset="0"/>
                  </a:rPr>
                  <a:t>Samsung</a:t>
                </a:r>
                <a:r>
                  <a:rPr lang="en-US" sz="1800" b="0" dirty="0" smtClean="0">
                    <a:solidFill>
                      <a:prstClr val="black"/>
                    </a:solidFill>
                    <a:latin typeface="Calibri" pitchFamily="34" charset="0"/>
                    <a:cs typeface="Courier New" pitchFamily="49" charset="0"/>
                  </a:rPr>
                  <a:t> Model shows a permanent hard keyboard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6652825" y="2729940"/>
              <a:ext cx="1944750" cy="3443633"/>
              <a:chOff x="6652825" y="2729940"/>
              <a:chExt cx="1944750" cy="3443633"/>
            </a:xfrm>
          </p:grpSpPr>
          <p:pic>
            <p:nvPicPr>
              <p:cNvPr id="28" name="Picture 27" descr="rtryu.pn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52825" y="2729940"/>
                <a:ext cx="1944750" cy="2449637"/>
              </a:xfrm>
              <a:prstGeom prst="rect">
                <a:avLst/>
              </a:prstGeom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6674939" y="5250243"/>
                <a:ext cx="1900522" cy="92333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 fontAlgn="auto">
                  <a:spcBef>
                    <a:spcPct val="20000"/>
                  </a:spcBef>
                  <a:spcAft>
                    <a:spcPts val="0"/>
                  </a:spcAft>
                </a:pPr>
                <a:r>
                  <a:rPr lang="en-US" sz="1800" dirty="0" err="1" smtClean="0">
                    <a:solidFill>
                      <a:prstClr val="black"/>
                    </a:solidFill>
                    <a:latin typeface="Calibri" pitchFamily="34" charset="0"/>
                    <a:cs typeface="Courier New" pitchFamily="49" charset="0"/>
                  </a:rPr>
                  <a:t>HTC</a:t>
                </a:r>
                <a:r>
                  <a:rPr lang="en-US" sz="1800" dirty="0" smtClean="0">
                    <a:solidFill>
                      <a:prstClr val="black"/>
                    </a:solidFill>
                    <a:latin typeface="Calibri" pitchFamily="34" charset="0"/>
                    <a:cs typeface="Courier New" pitchFamily="49" charset="0"/>
                  </a:rPr>
                  <a:t> - Magic </a:t>
                </a:r>
                <a:r>
                  <a:rPr lang="en-US" sz="1800" b="0" dirty="0" smtClean="0">
                    <a:solidFill>
                      <a:prstClr val="black"/>
                    </a:solidFill>
                    <a:latin typeface="Calibri" pitchFamily="34" charset="0"/>
                    <a:cs typeface="Courier New" pitchFamily="49" charset="0"/>
                  </a:rPr>
                  <a:t>Model shown has no hard keyboard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77440" y="885825"/>
            <a:ext cx="43891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Input Method Framework (IMF)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Hard And Soft Keyboards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gray">
          <a:xfrm>
            <a:off x="1691640" y="1508760"/>
            <a:ext cx="576072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The IMF is aware of the available hardware and its current state.</a:t>
            </a: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21351" y="2518224"/>
            <a:ext cx="2501298" cy="375194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7" name="Line Callout 2 16"/>
          <p:cNvSpPr/>
          <p:nvPr/>
        </p:nvSpPr>
        <p:spPr>
          <a:xfrm>
            <a:off x="6203843" y="3241595"/>
            <a:ext cx="1199083" cy="548640"/>
          </a:xfrm>
          <a:prstGeom prst="borderCallout2">
            <a:avLst>
              <a:gd name="adj1" fmla="val 27932"/>
              <a:gd name="adj2" fmla="val -4802"/>
              <a:gd name="adj3" fmla="val 42463"/>
              <a:gd name="adj4" fmla="val -17687"/>
              <a:gd name="adj5" fmla="val 71536"/>
              <a:gd name="adj6" fmla="val -3219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400" dirty="0" smtClean="0"/>
              <a:t>Enabled </a:t>
            </a:r>
            <a:r>
              <a:rPr lang="en-US" sz="1400" dirty="0" err="1" smtClean="0"/>
              <a:t>EditText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Line Callout 2 17"/>
          <p:cNvSpPr/>
          <p:nvPr/>
        </p:nvSpPr>
        <p:spPr>
          <a:xfrm>
            <a:off x="1399614" y="5113938"/>
            <a:ext cx="1199083" cy="548640"/>
          </a:xfrm>
          <a:prstGeom prst="borderCallout2">
            <a:avLst>
              <a:gd name="adj1" fmla="val 21391"/>
              <a:gd name="adj2" fmla="val 108980"/>
              <a:gd name="adj3" fmla="val 45734"/>
              <a:gd name="adj4" fmla="val 122725"/>
              <a:gd name="adj5" fmla="val 97702"/>
              <a:gd name="adj6" fmla="val 16752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400" dirty="0" smtClean="0"/>
              <a:t>Soft Keyboard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77440" y="885825"/>
            <a:ext cx="43891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Input Method Framework (IMF)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Hard And Soft Keyboards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gray">
          <a:xfrm>
            <a:off x="365760" y="1508760"/>
            <a:ext cx="8412480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If there is no a readily available hardware keyboard, an input method editor(</a:t>
            </a:r>
            <a:r>
              <a:rPr lang="en-US" sz="2000" b="0" dirty="0" err="1" smtClean="0"/>
              <a:t>IME</a:t>
            </a:r>
            <a:r>
              <a:rPr lang="en-US" sz="2000" b="0" dirty="0" smtClean="0"/>
              <a:t>) will be made available to the user when they tap on an enabled </a:t>
            </a:r>
            <a:r>
              <a:rPr lang="en-US" sz="2000" b="0" dirty="0" err="1" smtClean="0"/>
              <a:t>EditText</a:t>
            </a:r>
            <a:r>
              <a:rPr lang="en-US" sz="2000" b="0" dirty="0" smtClean="0"/>
              <a:t>.</a:t>
            </a: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53190" y="2913741"/>
            <a:ext cx="2237620" cy="335643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7" name="Line Callout 2 6"/>
          <p:cNvSpPr/>
          <p:nvPr/>
        </p:nvSpPr>
        <p:spPr>
          <a:xfrm>
            <a:off x="6015161" y="3241595"/>
            <a:ext cx="1199083" cy="548640"/>
          </a:xfrm>
          <a:prstGeom prst="borderCallout2">
            <a:avLst>
              <a:gd name="adj1" fmla="val 27932"/>
              <a:gd name="adj2" fmla="val -4802"/>
              <a:gd name="adj3" fmla="val 42463"/>
              <a:gd name="adj4" fmla="val -17687"/>
              <a:gd name="adj5" fmla="val 71536"/>
              <a:gd name="adj6" fmla="val -3219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400" dirty="0" smtClean="0"/>
              <a:t>Enabled </a:t>
            </a:r>
            <a:r>
              <a:rPr lang="en-US" sz="1400" dirty="0" err="1" smtClean="0"/>
              <a:t>EditText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Line Callout 2 7"/>
          <p:cNvSpPr/>
          <p:nvPr/>
        </p:nvSpPr>
        <p:spPr>
          <a:xfrm>
            <a:off x="1515726" y="5113938"/>
            <a:ext cx="1199083" cy="548640"/>
          </a:xfrm>
          <a:prstGeom prst="borderCallout2">
            <a:avLst>
              <a:gd name="adj1" fmla="val 21391"/>
              <a:gd name="adj2" fmla="val 108980"/>
              <a:gd name="adj3" fmla="val 45734"/>
              <a:gd name="adj4" fmla="val 122725"/>
              <a:gd name="adj5" fmla="val 97702"/>
              <a:gd name="adj6" fmla="val 16752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400" dirty="0" smtClean="0"/>
              <a:t>Soft Keyboard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/>
          <p:cNvSpPr>
            <a:spLocks noChangeArrowheads="1"/>
          </p:cNvSpPr>
          <p:nvPr/>
        </p:nvSpPr>
        <p:spPr bwMode="gray">
          <a:xfrm>
            <a:off x="365760" y="1508760"/>
            <a:ext cx="841248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err="1" smtClean="0"/>
              <a:t>TextView</a:t>
            </a:r>
            <a:r>
              <a:rPr lang="en-US" sz="2000" b="0" dirty="0" smtClean="0"/>
              <a:t> scan indicate by XML attribute or Java method the expected type of a text field:</a:t>
            </a:r>
          </a:p>
        </p:txBody>
      </p:sp>
      <p:sp>
        <p:nvSpPr>
          <p:cNvPr id="3" name="Rectangle 2"/>
          <p:cNvSpPr/>
          <p:nvPr/>
        </p:nvSpPr>
        <p:spPr>
          <a:xfrm>
            <a:off x="2057400" y="885825"/>
            <a:ext cx="50292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Telling Android What Data To Expect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Hard And Soft Keyboards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11499" y="2889183"/>
            <a:ext cx="5760720" cy="639716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365760" tIns="0" rIns="91440" bIns="0" anchor="ctr"/>
          <a:lstStyle/>
          <a:p>
            <a:pPr marL="4763" indent="-4763" algn="l">
              <a:lnSpc>
                <a:spcPts val="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android:inputType</a:t>
            </a:r>
            <a:r>
              <a:rPr lang="en-US" sz="20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=“...”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11499" y="3914360"/>
            <a:ext cx="5760720" cy="639716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365760" tIns="0" rIns="91440" bIns="0" anchor="ctr"/>
          <a:lstStyle/>
          <a:p>
            <a:pPr marL="4763" indent="-4763" algn="l">
              <a:lnSpc>
                <a:spcPts val="3000"/>
              </a:lnSpc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editTextBox.setRawInputType</a:t>
            </a:r>
            <a:r>
              <a:rPr lang="en-US" sz="20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19" name="Pentagon 18"/>
          <p:cNvSpPr>
            <a:spLocks noChangeArrowheads="1"/>
          </p:cNvSpPr>
          <p:nvPr/>
        </p:nvSpPr>
        <p:spPr bwMode="gray">
          <a:xfrm>
            <a:off x="365760" y="2854350"/>
            <a:ext cx="2103120" cy="640080"/>
          </a:xfrm>
          <a:prstGeom prst="homePlate">
            <a:avLst/>
          </a:prstGeom>
          <a:solidFill>
            <a:schemeClr val="accent6"/>
          </a:solidFill>
          <a:ln w="12700">
            <a:solidFill>
              <a:srgbClr val="DDDDDD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2000" b="0" dirty="0" smtClean="0">
                <a:solidFill>
                  <a:schemeClr val="bg1"/>
                </a:solidFill>
              </a:rPr>
              <a:t>XML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20" name="Pentagon 19"/>
          <p:cNvSpPr>
            <a:spLocks noChangeArrowheads="1"/>
          </p:cNvSpPr>
          <p:nvPr/>
        </p:nvSpPr>
        <p:spPr bwMode="gray">
          <a:xfrm>
            <a:off x="365760" y="3891138"/>
            <a:ext cx="2103120" cy="640080"/>
          </a:xfrm>
          <a:prstGeom prst="homePlate">
            <a:avLst/>
          </a:prstGeom>
          <a:solidFill>
            <a:schemeClr val="accent2"/>
          </a:solidFill>
          <a:ln w="12700">
            <a:solidFill>
              <a:srgbClr val="DDDDDD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2000" b="0" dirty="0" smtClean="0">
                <a:solidFill>
                  <a:schemeClr val="bg1"/>
                </a:solidFill>
              </a:rPr>
              <a:t>Java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gray">
          <a:xfrm>
            <a:off x="365760" y="5039735"/>
            <a:ext cx="8412480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This way Android knows the type of data to be placed in a text field. Knowing the type is useful in deciding what appropriated input method could be applied to help the user enter text.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88920" y="885825"/>
            <a:ext cx="35661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err="1" smtClean="0"/>
              <a:t>Android:inputTypeValues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Hard And Soft Keyboards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90310" y="1484084"/>
          <a:ext cx="8694033" cy="41249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394833"/>
                <a:gridCol w="1698171"/>
                <a:gridCol w="46010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Constant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0x00000000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There is no content type. The text is not editable.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0x00000001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Just plain old text.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textCapCharacters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0x00001001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 be combined with </a:t>
                      </a:r>
                      <a:r>
                        <a:rPr lang="en-US" dirty="0" err="1" smtClean="0"/>
                        <a:t>textand</a:t>
                      </a:r>
                      <a:r>
                        <a:rPr lang="en-US" dirty="0" smtClean="0"/>
                        <a:t> its variations to request capitalization of all characters.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textCapWords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0x00002001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 be combined with </a:t>
                      </a:r>
                      <a:r>
                        <a:rPr lang="en-US" dirty="0" err="1" smtClean="0"/>
                        <a:t>textand</a:t>
                      </a:r>
                      <a:r>
                        <a:rPr lang="en-US" dirty="0" smtClean="0"/>
                        <a:t> its variations to request capitalization of the first character of every word.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textCapSentences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0x00004001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 be combined with </a:t>
                      </a:r>
                      <a:r>
                        <a:rPr lang="en-US" dirty="0" err="1" smtClean="0"/>
                        <a:t>textand</a:t>
                      </a:r>
                      <a:r>
                        <a:rPr lang="en-US" dirty="0" smtClean="0"/>
                        <a:t> its variations to request capitalization of the first character of every sentence.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&amp;lt;Course Name&amp;gt;&amp;quot;&quot;/&gt;&lt;property id=&quot;20307&quot; value=&quot;377&quot;/&gt;&lt;/object&gt;&lt;object type=&quot;3&quot; unique_id=&quot;10005&quot;&gt;&lt;property id=&quot;20148&quot; value=&quot;5&quot;/&gt;&lt;property id=&quot;20300&quot; value=&quot;Slide 2 - &amp;quot;Copyright&amp;quot;&quot;/&gt;&lt;property id=&quot;20307&quot; value=&quot;398&quot;/&gt;&lt;/object&gt;&lt;object type=&quot;3&quot; unique_id=&quot;10006&quot;&gt;&lt;property id=&quot;20148&quot; value=&quot;5&quot;/&gt;&lt;property id=&quot;20300&quot; value=&quot;Slide 7 - &amp;quot;Agenda&amp;quot;&quot;/&gt;&lt;property id=&quot;20307&quot; value=&quot;502&quot;/&gt;&lt;/object&gt;&lt;object type=&quot;3&quot; unique_id=&quot;10007&quot;&gt;&lt;property id=&quot;20148&quot; value=&quot;5&quot;/&gt;&lt;property id=&quot;20300&quot; value=&quot;Slide 5&quot;/&gt;&lt;property id=&quot;20307&quot; value=&quot;408&quot;/&gt;&lt;/object&gt;&lt;object type=&quot;3&quot; unique_id=&quot;10008&quot;&gt;&lt;property id=&quot;20148&quot; value=&quot;5&quot;/&gt;&lt;property id=&quot;20300&quot; value=&quot;Slide 4 - &amp;quot;Welcome!&amp;quot;&quot;/&gt;&lt;property id=&quot;20307&quot; value=&quot;462&quot;/&gt;&lt;/object&gt;&lt;object type=&quot;3&quot; unique_id=&quot;10009&quot;&gt;&lt;property id=&quot;20148&quot; value=&quot;5&quot;/&gt;&lt;property id=&quot;20300&quot; value=&quot;Slide 10 - &amp;quot;Training Methodology&amp;quot;&quot;/&gt;&lt;property id=&quot;20307&quot; value=&quot;463&quot;/&gt;&lt;/object&gt;&lt;object type=&quot;3&quot; unique_id=&quot;10012&quot;&gt;&lt;property id=&quot;20148&quot; value=&quot;5&quot;/&gt;&lt;property id=&quot;20300&quot; value=&quot;Slide 12&quot;/&gt;&lt;property id=&quot;20307&quot; value=&quot;423&quot;/&gt;&lt;/object&gt;&lt;object type=&quot;3&quot; unique_id=&quot;10034&quot;&gt;&lt;property id=&quot;20148&quot; value=&quot;5&quot;/&gt;&lt;property id=&quot;20300&quot; value=&quot;Slide 27 - &amp;quot;Chapter Review&amp;quot;&quot;/&gt;&lt;property id=&quot;20307&quot; value=&quot;498&quot;/&gt;&lt;/object&gt;&lt;object type=&quot;3&quot; unique_id=&quot;10035&quot;&gt;&lt;property id=&quot;20148&quot; value=&quot;5&quot;/&gt;&lt;property id=&quot;20300&quot; value=&quot;Slide 28 - &amp;quot;Answers to Chapter Review &amp;quot;&quot;/&gt;&lt;property id=&quot;20307&quot; value=&quot;499&quot;/&gt;&lt;/object&gt;&lt;object type=&quot;3&quot; unique_id=&quot;17365&quot;&gt;&lt;property id=&quot;20148&quot; value=&quot;5&quot;/&gt;&lt;property id=&quot;20300&quot; value=&quot;Slide 3 - &amp;quot;Preface&amp;quot;&quot;/&gt;&lt;property id=&quot;20307&quot; value=&quot;550&quot;/&gt;&lt;/object&gt;&lt;object type=&quot;3&quot; unique_id=&quot;22171&quot;&gt;&lt;property id=&quot;20148&quot; value=&quot;5&quot;/&gt;&lt;property id=&quot;20300&quot; value=&quot;Slide 17 - &amp;quot;&amp;lt;Name of Course&amp;gt;Process Flow – (Linear) &amp;quot;&quot;/&gt;&lt;property id=&quot;20307&quot; value=&quot;585&quot;/&gt;&lt;/object&gt;&lt;object type=&quot;3&quot; unique_id=&quot;50534&quot;&gt;&lt;property id=&quot;20148&quot; value=&quot;5&quot;/&gt;&lt;property id=&quot;20300&quot; value=&quot;Slide 13 - &amp;quot;&amp;lt;Overview Slide&amp;gt;&amp;quot;&quot;/&gt;&lt;property id=&quot;20307&quot; value=&quot;596&quot;/&gt;&lt;/object&gt;&lt;object type=&quot;3&quot; unique_id=&quot;50535&quot;&gt;&lt;property id=&quot;20148&quot; value=&quot;5&quot;/&gt;&lt;property id=&quot;20300&quot; value=&quot;Slide 14 - &amp;quot;Key Terms&amp;quot;&quot;/&gt;&lt;property id=&quot;20307&quot; value=&quot;605&quot;/&gt;&lt;/object&gt;&lt;object type=&quot;3&quot; unique_id=&quot;50542&quot;&gt;&lt;property id=&quot;20148&quot; value=&quot;5&quot;/&gt;&lt;property id=&quot;20300&quot; value=&quot;Slide 31&quot;/&gt;&lt;property id=&quot;20307&quot; value=&quot;595&quot;/&gt;&lt;/object&gt;&lt;object type=&quot;3&quot; unique_id=&quot;50545&quot;&gt;&lt;property id=&quot;20148&quot; value=&quot;5&quot;/&gt;&lt;property id=&quot;20300&quot; value=&quot;Slide 34 - &amp;quot;Where to Find Help?&amp;quot;&quot;/&gt;&lt;property id=&quot;20307&quot; value=&quot;603&quot;/&gt;&lt;/object&gt;&lt;object type=&quot;3&quot; unique_id=&quot;67320&quot;&gt;&lt;property id=&quot;20148&quot; value=&quot;5&quot;/&gt;&lt;property id=&quot;20300&quot; value=&quot;Slide 6&quot;/&gt;&lt;property id=&quot;20307&quot; value=&quot;608&quot;/&gt;&lt;/object&gt;&lt;object type=&quot;3&quot; unique_id=&quot;67321&quot;&gt;&lt;property id=&quot;20148&quot; value=&quot;5&quot;/&gt;&lt;property id=&quot;20300&quot; value=&quot;Slide 8 - &amp;quot;Agenda&amp;quot;&quot;/&gt;&lt;property id=&quot;20307&quot; value=&quot;729&quot;/&gt;&lt;/object&gt;&lt;object type=&quot;3&quot; unique_id=&quot;67322&quot;&gt;&lt;property id=&quot;20148&quot; value=&quot;5&quot;/&gt;&lt;property id=&quot;20300&quot; value=&quot;Slide 9 - &amp;quot;Agenda&amp;quot;&quot;/&gt;&lt;property id=&quot;20307&quot; value=&quot;730&quot;/&gt;&lt;/object&gt;&lt;object type=&quot;3&quot; unique_id=&quot;67323&quot;&gt;&lt;property id=&quot;20148&quot; value=&quot;5&quot;/&gt;&lt;property id=&quot;20300&quot; value=&quot;Slide 11 - &amp;quot;Agenda&amp;quot;&quot;/&gt;&lt;property id=&quot;20307&quot; value=&quot;726&quot;/&gt;&lt;/object&gt;&lt;object type=&quot;3&quot; unique_id=&quot;67324&quot;&gt;&lt;property id=&quot;20148&quot; value=&quot;5&quot;/&gt;&lt;property id=&quot;20300&quot; value=&quot;Slide 15 - &amp;quot;Key Terms&amp;quot;&quot;/&gt;&lt;property id=&quot;20307&quot; value=&quot;716&quot;/&gt;&lt;/object&gt;&lt;object type=&quot;3&quot; unique_id=&quot;67325&quot;&gt;&lt;property id=&quot;20148&quot; value=&quot;5&quot;/&gt;&lt;property id=&quot;20300&quot; value=&quot;Slide 16 - &amp;quot;Key Terms (contd.)&amp;quot;&quot;/&gt;&lt;property id=&quot;20307&quot; value=&quot;633&quot;/&gt;&lt;/object&gt;&lt;object type=&quot;3&quot; unique_id=&quot;67326&quot;&gt;&lt;property id=&quot;20148&quot; value=&quot;5&quot;/&gt;&lt;property id=&quot;20300&quot; value=&quot;Slide 18 - &amp;quot;&amp;lt;Name of Course&amp;gt;Process Flow – (Complex) &amp;quot;&quot;/&gt;&lt;property id=&quot;20307&quot; value=&quot;715&quot;/&gt;&lt;/object&gt;&lt;object type=&quot;3&quot; unique_id=&quot;67327&quot;&gt;&lt;property id=&quot;20148&quot; value=&quot;5&quot;/&gt;&lt;property id=&quot;20300&quot; value=&quot;Slide 19 - &amp;quot;Concepts slide 1&amp;quot;&quot;/&gt;&lt;property id=&quot;20307&quot; value=&quot;614&quot;/&gt;&lt;/object&gt;&lt;object type=&quot;3&quot; unique_id=&quot;67328&quot;&gt;&lt;property id=&quot;20148&quot; value=&quot;5&quot;/&gt;&lt;property id=&quot;20300&quot; value=&quot;Slide 20 - &amp;quot;Material Master Requirements – Sample Slide&amp;quot;&quot;/&gt;&lt;property id=&quot;20307&quot; value=&quot;731&quot;/&gt;&lt;/object&gt;&lt;object type=&quot;3&quot; unique_id=&quot;67329&quot;&gt;&lt;property id=&quot;20148&quot; value=&quot;5&quot;/&gt;&lt;property id=&quot;20300&quot; value=&quot;Slide 21 - &amp;quot;Chapter Concepts – Sample Slides&amp;quot;&quot;/&gt;&lt;property id=&quot;20307&quot; value=&quot;719&quot;/&gt;&lt;/object&gt;&lt;object type=&quot;3&quot; unique_id=&quot;67330&quot;&gt;&lt;property id=&quot;20148&quot; value=&quot;5&quot;/&gt;&lt;property id=&quot;20300&quot; value=&quot;Slide 22 - &amp;quot;Chapter Concepts – Sample Slides&amp;quot;&quot;/&gt;&lt;property id=&quot;20307&quot; value=&quot;720&quot;/&gt;&lt;/object&gt;&lt;object type=&quot;3&quot; unique_id=&quot;67331&quot;&gt;&lt;property id=&quot;20148&quot; value=&quot;5&quot;/&gt;&lt;property id=&quot;20300&quot; value=&quot;Slide 23 - &amp;quot;Concept Slide Sample Slide&amp;quot;&quot;/&gt;&lt;property id=&quot;20307&quot; value=&quot;721&quot;/&gt;&lt;/object&gt;&lt;object type=&quot;3&quot; unique_id=&quot;67332&quot;&gt;&lt;property id=&quot;20148&quot; value=&quot;5&quot;/&gt;&lt;property id=&quot;20300&quot; value=&quot;Slide 24 - &amp;quot;Change Impact – Sample Slide&amp;quot;&quot;/&gt;&lt;property id=&quot;20307&quot; value=&quot;722&quot;/&gt;&lt;/object&gt;&lt;object type=&quot;3&quot; unique_id=&quot;67333&quot;&gt;&lt;property id=&quot;20148&quot; value=&quot;5&quot;/&gt;&lt;property id=&quot;20300&quot; value=&quot;Slide 25 - &amp;quot;Benefits of the &amp;lt;process name&amp;gt; – Sample Slide&amp;quot;&quot;/&gt;&lt;property id=&quot;20307&quot; value=&quot;723&quot;/&gt;&lt;/object&gt;&lt;object type=&quot;3&quot; unique_id=&quot;67334&quot;&gt;&lt;property id=&quot;20148&quot; value=&quot;5&quot;/&gt;&lt;property id=&quot;20300&quot; value=&quot;Slide 26 - &amp;quot;Concepts slide n&amp;quot;&quot;/&gt;&lt;property id=&quot;20307&quot; value=&quot;732&quot;/&gt;&lt;/object&gt;&lt;object type=&quot;3&quot; unique_id=&quot;67335&quot;&gt;&lt;property id=&quot;20148&quot; value=&quot;5&quot;/&gt;&lt;property id=&quot;20300&quot; value=&quot;Slide 29&quot;/&gt;&lt;property id=&quot;20307&quot; value=&quot;728&quot;/&gt;&lt;/object&gt;&lt;object type=&quot;3&quot; unique_id=&quot;67336&quot;&gt;&lt;property id=&quot;20148&quot; value=&quot;5&quot;/&gt;&lt;property id=&quot;20300&quot; value=&quot;Slide 30 - &amp;quot;Agenda&amp;quot;&quot;/&gt;&lt;property id=&quot;20307&quot; value=&quot;727&quot;/&gt;&lt;/object&gt;&lt;object type=&quot;3&quot; unique_id=&quot;67337&quot;&gt;&lt;property id=&quot;20148&quot; value=&quot;5&quot;/&gt;&lt;property id=&quot;20300&quot; value=&quot;Slide 32 - &amp;quot;Course Review Questions&amp;quot;&quot;/&gt;&lt;property id=&quot;20307&quot; value=&quot;724&quot;/&gt;&lt;/object&gt;&lt;object type=&quot;3&quot; unique_id=&quot;67338&quot;&gt;&lt;property id=&quot;20148&quot; value=&quot;5&quot;/&gt;&lt;property id=&quot;20300&quot; value=&quot;Slide 33 - &amp;quot;Answers to Course Review &amp;quot;&quot;/&gt;&lt;property id=&quot;20307&quot; value=&quot;725&quot;/&gt;&lt;/object&gt;&lt;/object&gt;&lt;/object&gt;&lt;/database&gt;"/>
  <p:tag name="SECTOMILLISECCONVERTED" val="1"/>
  <p:tag name="ARTICULATE_PRESENTER_VERSION" val="6"/>
  <p:tag name="ARTICULATE_PROJECT_CHECK" val="0"/>
  <p:tag name="ARTICULATE_PROJECT_OPEN" val="0"/>
</p:tagLst>
</file>

<file path=ppt/theme/theme1.xml><?xml version="1.0" encoding="utf-8"?>
<a:theme xmlns:a="http://schemas.openxmlformats.org/drawingml/2006/main" name="4_TS_ILT_Sl1Template1_PPT_20_12_10_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000" dirty="0" err="1" smtClean="0"/>
        </a:defPPr>
      </a:lstStyle>
      <a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a:style>
    </a:spDef>
    <a:txDef>
      <a:spPr>
        <a:noFill/>
        <a:ln w="19050">
          <a:solidFill>
            <a:schemeClr val="bg1">
              <a:lumMod val="85000"/>
            </a:schemeClr>
          </a:solidFill>
        </a:ln>
      </a:spPr>
      <a:bodyPr wrap="square" rtlCol="0">
        <a:spAutoFit/>
      </a:bodyPr>
      <a:lstStyle>
        <a:defPPr marL="342900" indent="-342900" algn="l" fontAlgn="auto">
          <a:spcBef>
            <a:spcPct val="20000"/>
          </a:spcBef>
          <a:spcAft>
            <a:spcPts val="0"/>
          </a:spcAft>
          <a:defRPr sz="1800" b="0" dirty="0" smtClean="0">
            <a:solidFill>
              <a:prstClr val="black"/>
            </a:solidFill>
            <a:latin typeface="Courier New" pitchFamily="49" charset="0"/>
            <a:cs typeface="Courier New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39845</TotalTime>
  <Words>1837</Words>
  <Application>Microsoft Office PowerPoint</Application>
  <PresentationFormat>On-screen Show (4:3)</PresentationFormat>
  <Paragraphs>322</Paragraphs>
  <Slides>32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4_TS_ILT_Sl1Template1_PPT_20_12_10_V1</vt:lpstr>
      <vt:lpstr>Image</vt:lpstr>
      <vt:lpstr>Slide 1</vt:lpstr>
      <vt:lpstr>Learning Objectives</vt:lpstr>
      <vt:lpstr>Hard And Soft Keyboards</vt:lpstr>
      <vt:lpstr>Hard And Soft Keyboards</vt:lpstr>
      <vt:lpstr>Hard And Soft Keyboards</vt:lpstr>
      <vt:lpstr>Hard And Soft Keyboards</vt:lpstr>
      <vt:lpstr>Hard And Soft Keyboards</vt:lpstr>
      <vt:lpstr>Hard And Soft Keyboards</vt:lpstr>
      <vt:lpstr>Hard And Soft Keyboards</vt:lpstr>
      <vt:lpstr>Hard And Soft Keyboards</vt:lpstr>
      <vt:lpstr>Hard And Soft Keyboards</vt:lpstr>
      <vt:lpstr>Hard And Soft Keyboards</vt:lpstr>
      <vt:lpstr>Hard And Soft Keyboards</vt:lpstr>
      <vt:lpstr>Hard And Soft Keyboards</vt:lpstr>
      <vt:lpstr>Hard And Soft Keyboards</vt:lpstr>
      <vt:lpstr>Hard And Soft Keyboards</vt:lpstr>
      <vt:lpstr>Hard And Soft Keyboards</vt:lpstr>
      <vt:lpstr>Hard And Soft Keyboards</vt:lpstr>
      <vt:lpstr>Hard And Soft Keyboards</vt:lpstr>
      <vt:lpstr>Hard And Soft Keyboards</vt:lpstr>
      <vt:lpstr>Hard And Soft Keyboards</vt:lpstr>
      <vt:lpstr>Hard And Soft Keyboards</vt:lpstr>
      <vt:lpstr>Hard And Soft Keyboards</vt:lpstr>
      <vt:lpstr>Hard And Soft Keyboards</vt:lpstr>
      <vt:lpstr>Hard And Soft Keyboards</vt:lpstr>
      <vt:lpstr>Hard And Soft Keyboards</vt:lpstr>
      <vt:lpstr>Hard And Soft Keyboards</vt:lpstr>
      <vt:lpstr>Hard And Soft Keyboards</vt:lpstr>
      <vt:lpstr>Hard And Soft Keyboards</vt:lpstr>
      <vt:lpstr>Hard And Soft Keyboards</vt:lpstr>
      <vt:lpstr>Hard And Soft Keyboards</vt:lpstr>
      <vt:lpstr>Hard And Soft Keyboards</vt:lpstr>
    </vt:vector>
  </TitlesOfParts>
  <Manager>Praveen</Manager>
  <Company>Talent Sprint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Template_for_ILT</dc:title>
  <dc:subject>PGDFST_ILT</dc:subject>
  <dc:creator>S S Mangal Murthy</dc:creator>
  <cp:lastModifiedBy>IT Admin</cp:lastModifiedBy>
  <cp:revision>3778</cp:revision>
  <dcterms:created xsi:type="dcterms:W3CDTF">2008-06-23T11:45:25Z</dcterms:created>
  <dcterms:modified xsi:type="dcterms:W3CDTF">2015-09-14T09:33:27Z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0x010100538100929B86BF4395864A3B4913962D</vt:lpwstr>
  </property>
  <property fmtid="{D5CDD505-2E9C-101B-9397-08002B2CF9AE}" pid="3" name="ArticulateUseProject">
    <vt:lpwstr>1</vt:lpwstr>
  </property>
  <property fmtid="{D5CDD505-2E9C-101B-9397-08002B2CF9AE}" pid="4" name="ArticulatePath">
    <vt:lpwstr>TS_Template_ILT_Course Code_Course Name_Version_v1</vt:lpwstr>
  </property>
  <property fmtid="{D5CDD505-2E9C-101B-9397-08002B2CF9AE}" pid="5" name="ArticulateGUID">
    <vt:lpwstr>B8D4C074-B133-4EB5-89D2-10F1FBB00D4C</vt:lpwstr>
  </property>
  <property fmtid="{D5CDD505-2E9C-101B-9397-08002B2CF9AE}" pid="6" name="ArticulateProjectFull">
    <vt:lpwstr>D:\Projects\Advance Java ILT\Storyboard\Ver_a\SEF_JEE_1_WebApplication_Ver1.ppta</vt:lpwstr>
  </property>
</Properties>
</file>