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1"/>
  </p:notesMasterIdLst>
  <p:handoutMasterIdLst>
    <p:handoutMasterId r:id="rId22"/>
  </p:handoutMasterIdLst>
  <p:sldIdLst>
    <p:sldId id="1381" r:id="rId2"/>
    <p:sldId id="1382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6116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17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Fonts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myRow1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="horizontal"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labelSans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ff006666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android:layout_marginRight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="sans:"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="@+id/sans"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="Hello, world!”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android:typeface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="sans"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myRow3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="horizontal"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labelMonospace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android:layout_marginRight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monospace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ff006666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0285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monospace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="Hello, world!"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android:typeface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monospace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myRow4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="horizontal"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labelCustom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android:layout_marginRight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="custom:"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ff006666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be displayed using a custom font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="@+id/custom"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="Hello, world!”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3309166"/>
            <a:ext cx="6355080" cy="16989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cis493.androfontsdemo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android.graphics.Typeface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AndroFontDemo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2501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bind the "custom"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with chosen font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custom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tvCustom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R.id.custom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Typeface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myNewFace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Typeface.createFromAsset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getAssets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"fonts/Jokerman.TTF“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tvCustom.setTypeface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myNewFace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Describe android fonts.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Use predefined fonts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and use custom fonts</a:t>
            </a:r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Fonts in Android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typography_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02" y="1562198"/>
            <a:ext cx="3575797" cy="4819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74520" y="1529980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naturally provides three </a:t>
            </a:r>
            <a:r>
              <a:rPr lang="en-US" sz="2000" b="0" dirty="0" err="1" smtClean="0"/>
              <a:t>fonts</a:t>
            </a:r>
            <a:r>
              <a:rPr lang="en-US" sz="2000" b="0" dirty="0" smtClean="0"/>
              <a:t>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5760" y="2585451"/>
            <a:ext cx="7670203" cy="640080"/>
            <a:chOff x="365760" y="2585451"/>
            <a:chExt cx="7670203" cy="640080"/>
          </a:xfrm>
        </p:grpSpPr>
        <p:sp>
          <p:nvSpPr>
            <p:cNvPr id="7" name="Pentagon 6"/>
            <p:cNvSpPr>
              <a:spLocks noChangeArrowheads="1"/>
            </p:cNvSpPr>
            <p:nvPr/>
          </p:nvSpPr>
          <p:spPr bwMode="gray">
            <a:xfrm>
              <a:off x="365760" y="2585451"/>
              <a:ext cx="2011680" cy="640080"/>
            </a:xfrm>
            <a:prstGeom prst="homePlate">
              <a:avLst/>
            </a:prstGeom>
            <a:solidFill>
              <a:schemeClr val="accent6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smtClean="0">
                  <a:solidFill>
                    <a:schemeClr val="bg1"/>
                  </a:solidFill>
                  <a:latin typeface="+mj-lt"/>
                  <a:cs typeface="Courier New" pitchFamily="49" charset="0"/>
                </a:rPr>
                <a:t>sans</a:t>
              </a:r>
              <a:endParaRPr lang="en-US" sz="2000" b="0" dirty="0">
                <a:solidFill>
                  <a:schemeClr val="bg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gray">
            <a:xfrm>
              <a:off x="2641003" y="2585451"/>
              <a:ext cx="539496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 m is wider than </a:t>
              </a:r>
              <a:r>
                <a:rPr lang="en-US" sz="2000" b="0" dirty="0" err="1" smtClean="0"/>
                <a:t>i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mmm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iiii</a:t>
              </a:r>
              <a:endParaRPr lang="en-US" sz="2000" b="0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5760" y="3846113"/>
            <a:ext cx="7670203" cy="640080"/>
            <a:chOff x="365760" y="3957052"/>
            <a:chExt cx="7670203" cy="640080"/>
          </a:xfrm>
        </p:grpSpPr>
        <p:sp>
          <p:nvSpPr>
            <p:cNvPr id="8" name="Pentagon 7"/>
            <p:cNvSpPr>
              <a:spLocks noChangeArrowheads="1"/>
            </p:cNvSpPr>
            <p:nvPr/>
          </p:nvSpPr>
          <p:spPr bwMode="gray">
            <a:xfrm>
              <a:off x="365760" y="3957052"/>
              <a:ext cx="2011680" cy="640080"/>
            </a:xfrm>
            <a:prstGeom prst="homePlate">
              <a:avLst/>
            </a:prstGeom>
            <a:solidFill>
              <a:schemeClr val="accent3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smtClean="0">
                  <a:solidFill>
                    <a:schemeClr val="bg1"/>
                  </a:solidFill>
                  <a:latin typeface="+mj-lt"/>
                  <a:cs typeface="Courier New" pitchFamily="49" charset="0"/>
                </a:rPr>
                <a:t>serif</a:t>
              </a:r>
              <a:endParaRPr lang="en-US" sz="2000" b="0" dirty="0">
                <a:solidFill>
                  <a:schemeClr val="bg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>
              <a:off x="2641003" y="3957052"/>
              <a:ext cx="539496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 m is wider than </a:t>
              </a:r>
              <a:r>
                <a:rPr lang="en-US" sz="2000" b="0" dirty="0" err="1" smtClean="0"/>
                <a:t>i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mmm</a:t>
              </a:r>
              <a:r>
                <a:rPr lang="en-US" sz="2000" b="0" dirty="0" smtClean="0"/>
                <a:t> </a:t>
              </a:r>
              <a:r>
                <a:rPr lang="en-US" sz="2000" b="0" dirty="0" err="1" smtClean="0"/>
                <a:t>iiii</a:t>
              </a:r>
              <a:endParaRPr lang="en-US" sz="2000" b="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5760" y="5106775"/>
            <a:ext cx="7670203" cy="640080"/>
            <a:chOff x="365760" y="5106775"/>
            <a:chExt cx="7670203" cy="640080"/>
          </a:xfrm>
        </p:grpSpPr>
        <p:sp>
          <p:nvSpPr>
            <p:cNvPr id="9" name="Pentagon 8"/>
            <p:cNvSpPr>
              <a:spLocks noChangeArrowheads="1"/>
            </p:cNvSpPr>
            <p:nvPr/>
          </p:nvSpPr>
          <p:spPr bwMode="gray">
            <a:xfrm>
              <a:off x="365760" y="5106775"/>
              <a:ext cx="2011680" cy="640080"/>
            </a:xfrm>
            <a:prstGeom prst="homePlate">
              <a:avLst/>
            </a:prstGeom>
            <a:solidFill>
              <a:schemeClr val="accent2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err="1" smtClean="0">
                  <a:solidFill>
                    <a:schemeClr val="bg1"/>
                  </a:solidFill>
                  <a:latin typeface="+mj-lt"/>
                  <a:cs typeface="Courier New" pitchFamily="49" charset="0"/>
                </a:rPr>
                <a:t>monospaced</a:t>
              </a:r>
              <a:endParaRPr lang="en-US" sz="2000" b="0" dirty="0">
                <a:solidFill>
                  <a:schemeClr val="bg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2641003" y="5106775"/>
              <a:ext cx="539496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 </a:t>
              </a:r>
              <a:r>
                <a:rPr lang="en-US" sz="2000" b="0" dirty="0" err="1" smtClean="0"/>
                <a:t>mmm</a:t>
              </a:r>
              <a:r>
                <a:rPr lang="en-US" sz="2000" b="0" dirty="0" smtClean="0"/>
                <a:t> is not wider than iii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Fonts in Android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834640" y="1529980"/>
            <a:ext cx="34747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Also known as:</a:t>
            </a:r>
          </a:p>
        </p:txBody>
      </p:sp>
      <p:pic>
        <p:nvPicPr>
          <p:cNvPr id="14" name="Picture 13" descr="sae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2911659"/>
            <a:ext cx="3949700" cy="2298700"/>
          </a:xfrm>
          <a:prstGeom prst="rect">
            <a:avLst/>
          </a:prstGeom>
        </p:spPr>
      </p:pic>
      <p:sp>
        <p:nvSpPr>
          <p:cNvPr id="15" name="Line Callout 2 14"/>
          <p:cNvSpPr/>
          <p:nvPr/>
        </p:nvSpPr>
        <p:spPr>
          <a:xfrm>
            <a:off x="443754" y="3190034"/>
            <a:ext cx="1523994" cy="640080"/>
          </a:xfrm>
          <a:prstGeom prst="borderCallout2">
            <a:avLst>
              <a:gd name="adj1" fmla="val 76516"/>
              <a:gd name="adj2" fmla="val 106584"/>
              <a:gd name="adj3" fmla="val 57711"/>
              <a:gd name="adj4" fmla="val 127258"/>
              <a:gd name="adj5" fmla="val 22170"/>
              <a:gd name="adj6" fmla="val 1510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Grotesque or Gothic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43754" y="4588528"/>
            <a:ext cx="1523994" cy="640080"/>
          </a:xfrm>
          <a:prstGeom prst="borderCallout2">
            <a:avLst>
              <a:gd name="adj1" fmla="val 76516"/>
              <a:gd name="adj2" fmla="val 106584"/>
              <a:gd name="adj3" fmla="val 68215"/>
              <a:gd name="adj4" fmla="val 126376"/>
              <a:gd name="adj5" fmla="val 24270"/>
              <a:gd name="adj6" fmla="val 1510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Roman Type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Fonts in Android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2998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Developers may add any font to their application by following the next steps: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411480" y="3917862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Copy any fonts you plan to use into the new folder.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411480" y="2566433"/>
            <a:ext cx="84124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Create the /fonts folder in the /assets directory.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411480" y="5269292"/>
            <a:ext cx="8412480" cy="82296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Use Java code to bind the font with the UI widget wanting to display the custom typeface (see example) example).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Fonts in Android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508760" y="1529980"/>
            <a:ext cx="6126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Getting ready to use the Jokerman.TTF font.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71395" y="2413825"/>
            <a:ext cx="8201211" cy="3701972"/>
            <a:chOff x="242048" y="2413825"/>
            <a:chExt cx="8201211" cy="3701972"/>
          </a:xfrm>
        </p:grpSpPr>
        <p:pic>
          <p:nvPicPr>
            <p:cNvPr id="14" name="Picture 13" descr="seref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48" y="2413825"/>
              <a:ext cx="2747309" cy="3701972"/>
            </a:xfrm>
            <a:prstGeom prst="rect">
              <a:avLst/>
            </a:prstGeom>
          </p:spPr>
        </p:pic>
        <p:pic>
          <p:nvPicPr>
            <p:cNvPr id="15" name="Picture 14" descr="etryry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0459" y="3397997"/>
              <a:ext cx="4622800" cy="2717800"/>
            </a:xfrm>
            <a:prstGeom prst="rect">
              <a:avLst/>
            </a:prstGeom>
          </p:spPr>
        </p:pic>
        <p:sp>
          <p:nvSpPr>
            <p:cNvPr id="16" name="Left Arrow 15"/>
            <p:cNvSpPr/>
            <p:nvPr/>
          </p:nvSpPr>
          <p:spPr>
            <a:xfrm>
              <a:off x="2944903" y="2595282"/>
              <a:ext cx="5163672" cy="981635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b="0" dirty="0" smtClean="0">
                  <a:latin typeface="Calibri" pitchFamily="34" charset="0"/>
                </a:rPr>
                <a:t>Original font taken from 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c:\Windows\Fonts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22960" y="1529980"/>
            <a:ext cx="7498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Display the Hello World ! message using different fonts.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4584815"/>
            <a:ext cx="8412480" cy="172354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</a:t>
            </a: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If you are using Windows XP look into the folder: c:\Windows\Fonts for fonts installed in your machine.</a:t>
            </a: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Consult the page: http://www.ascendercorp.com/support/windows/ for additional information in manipulating fonts.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496" y="2592762"/>
            <a:ext cx="2457450" cy="1457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Line Callout 2 10"/>
          <p:cNvSpPr/>
          <p:nvPr/>
        </p:nvSpPr>
        <p:spPr>
          <a:xfrm>
            <a:off x="5347728" y="3203481"/>
            <a:ext cx="2850776" cy="640080"/>
          </a:xfrm>
          <a:prstGeom prst="borderCallout2">
            <a:avLst>
              <a:gd name="adj1" fmla="val 68113"/>
              <a:gd name="adj2" fmla="val -7240"/>
              <a:gd name="adj3" fmla="val 24098"/>
              <a:gd name="adj4" fmla="val -50978"/>
              <a:gd name="adj5" fmla="val 1162"/>
              <a:gd name="adj6" fmla="val -744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Using the font: Jokerman.TTF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040" y="885825"/>
            <a:ext cx="39319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Android: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Fonts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600200" y="1529980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Applications: Showing different FONT types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161" y="3509682"/>
            <a:ext cx="2158420" cy="1279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5760" y="2529240"/>
            <a:ext cx="6355080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myTableLayout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android:stretchColumns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40178</TotalTime>
  <Words>738</Words>
  <Application>Microsoft Office PowerPoint</Application>
  <PresentationFormat>On-screen Show (4:3)</PresentationFormat>
  <Paragraphs>184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4_TS_ILT_Sl1Template1_PPT_20_12_10_V1</vt:lpstr>
      <vt:lpstr>Image</vt:lpstr>
      <vt:lpstr>Slide 1</vt:lpstr>
      <vt:lpstr>Learning Objectives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  <vt:lpstr>Fonts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4014</cp:revision>
  <dcterms:created xsi:type="dcterms:W3CDTF">2008-06-23T11:45:25Z</dcterms:created>
  <dcterms:modified xsi:type="dcterms:W3CDTF">2015-09-14T09:33:37Z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